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9" r:id="rId3"/>
    <p:sldId id="261"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THI BADANA" userId="122559a6824f26f2" providerId="LiveId" clId="{08C6B65E-6708-4A11-BA2D-F02D7539937E}"/>
    <pc:docChg chg="undo custSel modSld">
      <pc:chgData name="PRANATHI BADANA" userId="122559a6824f26f2" providerId="LiveId" clId="{08C6B65E-6708-4A11-BA2D-F02D7539937E}" dt="2025-08-06T13:41:10.872" v="56" actId="5793"/>
      <pc:docMkLst>
        <pc:docMk/>
      </pc:docMkLst>
      <pc:sldChg chg="modSp mod">
        <pc:chgData name="PRANATHI BADANA" userId="122559a6824f26f2" providerId="LiveId" clId="{08C6B65E-6708-4A11-BA2D-F02D7539937E}" dt="2025-08-06T13:41:10.872" v="56" actId="5793"/>
        <pc:sldMkLst>
          <pc:docMk/>
          <pc:sldMk cId="1490539132" sldId="262"/>
        </pc:sldMkLst>
        <pc:spChg chg="mod">
          <ac:chgData name="PRANATHI BADANA" userId="122559a6824f26f2" providerId="LiveId" clId="{08C6B65E-6708-4A11-BA2D-F02D7539937E}" dt="2025-08-06T13:41:10.872" v="56" actId="5793"/>
          <ac:spMkLst>
            <pc:docMk/>
            <pc:sldMk cId="1490539132" sldId="262"/>
            <ac:spMk id="3" creationId="{13FA1D59-B284-42A6-29E7-DB0F2E3514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3C74-7080-7E5A-99D7-155318A12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A7E6E2-330C-ACE1-D29C-3DA9289A0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3CFEB1-D3F5-7AE4-E3B3-450BFF6CD6F2}"/>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774E7234-43CC-961D-0483-2FF8B7CD7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6C08E-FD71-A05F-5A88-D7F907A0866E}"/>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171823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EA54-9AA5-E89D-BFB2-6E9A65D589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E02295-9CB1-187A-CCD1-00CEEA188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89A23D-55D6-E18E-FF95-01D390C44990}"/>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7FEF0AF1-6403-3305-F4FA-AEF720535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D5160-EA37-7E82-5A64-430219444404}"/>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296900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54440-A325-E637-74D8-6A88CF73F1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D212A4-6BC2-01AB-E0A5-1C1551FCF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74AD4-B0D1-CF16-70E8-0E423C567BA9}"/>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13A0F0C3-3A41-5B42-2CDD-31B304EB9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0AC85-D777-D9F0-784F-060A071A34B5}"/>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33838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EDF1-69BF-9622-B85B-86E98C3B05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45176A-316F-CDF2-181B-4041BC6A7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A011B-B6A7-F853-C016-EEA36C38FFB4}"/>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993692F6-6D15-B1A3-0C38-669035887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37C5F-2BE3-EEC7-4A42-8D3074B20B43}"/>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4895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D707-0E02-B247-F53E-8FA5B5674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429211-E3A1-95AC-5152-A2C8EC75A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74B6E-3EE6-61CC-C304-B53D187F924A}"/>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47ED7775-3180-63F2-F654-F14D6AE5E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A2CCF-A404-8E0B-0481-F3108FB0A3CF}"/>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66463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0C2B-A65E-2340-273D-D224C38B48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FCD1CA-3D1C-BEC0-3B6C-7AF7905ED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7ABD4D-5A87-1B48-A1BD-F03DC3A70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5B01D-F5A8-9ABF-BB72-072B8302D0D1}"/>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6" name="Footer Placeholder 5">
            <a:extLst>
              <a:ext uri="{FF2B5EF4-FFF2-40B4-BE49-F238E27FC236}">
                <a16:creationId xmlns:a16="http://schemas.microsoft.com/office/drawing/2014/main" id="{28BF8B06-7635-0F8E-36DF-81EA768832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C4430-9A7E-1CB5-910A-75DB0EEF4C9A}"/>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260702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4A41-6020-632C-4C7A-2F1913E9D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A41132-57E1-F60A-115B-0037FD373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F38D0-F8F9-A992-D0A2-7FD16836B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B577AA-92C2-762F-D252-6B20B59CC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B355D6-256E-46A5-0BA5-2F95AC4D3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92EC9E-4163-CBE4-C617-57F1AC18A00A}"/>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8" name="Footer Placeholder 7">
            <a:extLst>
              <a:ext uri="{FF2B5EF4-FFF2-40B4-BE49-F238E27FC236}">
                <a16:creationId xmlns:a16="http://schemas.microsoft.com/office/drawing/2014/main" id="{17B9C6DE-C82F-192A-1A83-22A088417E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BECB7C-FA98-089C-9874-0C23C4831064}"/>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209539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7D1D-B013-4082-BC80-B7A9494E18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18DE65-79B0-9655-C1EF-A4F9448EFD29}"/>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4" name="Footer Placeholder 3">
            <a:extLst>
              <a:ext uri="{FF2B5EF4-FFF2-40B4-BE49-F238E27FC236}">
                <a16:creationId xmlns:a16="http://schemas.microsoft.com/office/drawing/2014/main" id="{B9AD9293-F8C7-0132-733C-2A06BC533B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2AF129-8CAD-8372-3C67-5F587AF1812A}"/>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21036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42B0C-64C3-D6B1-C0AE-40666D40602D}"/>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3" name="Footer Placeholder 2">
            <a:extLst>
              <a:ext uri="{FF2B5EF4-FFF2-40B4-BE49-F238E27FC236}">
                <a16:creationId xmlns:a16="http://schemas.microsoft.com/office/drawing/2014/main" id="{B4EFE04A-C76D-8D53-D24F-CAEE26EACB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A52D5C-F386-E6F1-A2D2-6B0AC630D956}"/>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16376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E7C9-A3E8-F2E9-AA5D-6510BF424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1C6263-4D55-8CC3-41F6-D18745BC7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C4374E-D2D9-5AF5-BEA2-F3B3E9E19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631CB-B4B5-60F8-2DB2-68395AB65A56}"/>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6" name="Footer Placeholder 5">
            <a:extLst>
              <a:ext uri="{FF2B5EF4-FFF2-40B4-BE49-F238E27FC236}">
                <a16:creationId xmlns:a16="http://schemas.microsoft.com/office/drawing/2014/main" id="{D50CE1F0-4AF8-A7AC-796B-6580E7D65A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BD124-FE94-96A8-53E4-51433EBFB946}"/>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409468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6C7C-3E5E-E4A2-5DD8-E3FDFD07B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4E823-92A6-FC34-A87A-970BD7099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EC7F4-3C10-4A65-ADE8-D9769E73B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63256-E0F5-E25C-0D5C-63EC78365291}"/>
              </a:ext>
            </a:extLst>
          </p:cNvPr>
          <p:cNvSpPr>
            <a:spLocks noGrp="1"/>
          </p:cNvSpPr>
          <p:nvPr>
            <p:ph type="dt" sz="half" idx="10"/>
          </p:nvPr>
        </p:nvSpPr>
        <p:spPr/>
        <p:txBody>
          <a:bodyPr/>
          <a:lstStyle/>
          <a:p>
            <a:fld id="{C5F630F1-AEC9-4145-B0C6-5F5BAB728039}" type="datetimeFigureOut">
              <a:rPr lang="en-IN" smtClean="0"/>
              <a:t>06-08-2025</a:t>
            </a:fld>
            <a:endParaRPr lang="en-IN"/>
          </a:p>
        </p:txBody>
      </p:sp>
      <p:sp>
        <p:nvSpPr>
          <p:cNvPr id="6" name="Footer Placeholder 5">
            <a:extLst>
              <a:ext uri="{FF2B5EF4-FFF2-40B4-BE49-F238E27FC236}">
                <a16:creationId xmlns:a16="http://schemas.microsoft.com/office/drawing/2014/main" id="{4EB81C06-25C6-C635-C4C9-05C98445C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24DB43-D7BC-C429-3B3F-9B8E303A3238}"/>
              </a:ext>
            </a:extLst>
          </p:cNvPr>
          <p:cNvSpPr>
            <a:spLocks noGrp="1"/>
          </p:cNvSpPr>
          <p:nvPr>
            <p:ph type="sldNum" sz="quarter" idx="12"/>
          </p:nvPr>
        </p:nvSpPr>
        <p:spPr/>
        <p:txBody>
          <a:bodyPr/>
          <a:lstStyle/>
          <a:p>
            <a:fld id="{257180B3-5AEE-40DF-B1B4-A4BB26392D8D}" type="slidenum">
              <a:rPr lang="en-IN" smtClean="0"/>
              <a:t>‹#›</a:t>
            </a:fld>
            <a:endParaRPr lang="en-IN"/>
          </a:p>
        </p:txBody>
      </p:sp>
    </p:spTree>
    <p:extLst>
      <p:ext uri="{BB962C8B-B14F-4D97-AF65-F5344CB8AC3E}">
        <p14:creationId xmlns:p14="http://schemas.microsoft.com/office/powerpoint/2010/main" val="406723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CA283-CBD7-41F6-DF71-76C651D42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D562C8-EEFA-479F-AEF5-C33D96123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C491-86D6-3875-8D09-9FC0BA55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630F1-AEC9-4145-B0C6-5F5BAB728039}" type="datetimeFigureOut">
              <a:rPr lang="en-IN" smtClean="0"/>
              <a:t>06-08-2025</a:t>
            </a:fld>
            <a:endParaRPr lang="en-IN"/>
          </a:p>
        </p:txBody>
      </p:sp>
      <p:sp>
        <p:nvSpPr>
          <p:cNvPr id="5" name="Footer Placeholder 4">
            <a:extLst>
              <a:ext uri="{FF2B5EF4-FFF2-40B4-BE49-F238E27FC236}">
                <a16:creationId xmlns:a16="http://schemas.microsoft.com/office/drawing/2014/main" id="{502B348D-1DA3-2289-E19B-4A14A1185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48951-D2ED-6EF8-C503-484917966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180B3-5AEE-40DF-B1B4-A4BB26392D8D}" type="slidenum">
              <a:rPr lang="en-IN" smtClean="0"/>
              <a:t>‹#›</a:t>
            </a:fld>
            <a:endParaRPr lang="en-IN"/>
          </a:p>
        </p:txBody>
      </p:sp>
    </p:spTree>
    <p:extLst>
      <p:ext uri="{BB962C8B-B14F-4D97-AF65-F5344CB8AC3E}">
        <p14:creationId xmlns:p14="http://schemas.microsoft.com/office/powerpoint/2010/main" val="3618246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69FB-9449-1FED-3304-52B241D1898A}"/>
              </a:ext>
            </a:extLst>
          </p:cNvPr>
          <p:cNvSpPr>
            <a:spLocks noGrp="1"/>
          </p:cNvSpPr>
          <p:nvPr>
            <p:ph type="title"/>
          </p:nvPr>
        </p:nvSpPr>
        <p:spPr>
          <a:xfrm>
            <a:off x="108155" y="0"/>
            <a:ext cx="11245645" cy="963561"/>
          </a:xfrm>
        </p:spPr>
        <p:txBody>
          <a:bodyPr>
            <a:norm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1C0A70B-F385-A10A-D49A-9B5E4E6C1E5B}"/>
              </a:ext>
            </a:extLst>
          </p:cNvPr>
          <p:cNvSpPr>
            <a:spLocks noGrp="1"/>
          </p:cNvSpPr>
          <p:nvPr>
            <p:ph idx="1"/>
          </p:nvPr>
        </p:nvSpPr>
        <p:spPr>
          <a:xfrm>
            <a:off x="353961" y="963560"/>
            <a:ext cx="11493910" cy="5358581"/>
          </a:xfrm>
        </p:spPr>
        <p:txBody>
          <a:bodyPr>
            <a:normAutofit/>
          </a:bodyPr>
          <a:lstStyle/>
          <a:p>
            <a:r>
              <a:rPr lang="en-US" sz="2000" dirty="0">
                <a:latin typeface="Times New Roman" panose="02020603050405020304" pitchFamily="18" charset="0"/>
                <a:cs typeface="Times New Roman" panose="02020603050405020304" pitchFamily="18" charset="0"/>
              </a:rPr>
              <a:t>In medical emergencies, especially during accidents, surgeries, or severe illnesses, timely access to the right blood type is critical to saving lives. However, patients and their families often face delays due to the lack of a centralized system to check blood availability across hospitals and blood banks. </a:t>
            </a:r>
          </a:p>
          <a:p>
            <a:r>
              <a:rPr lang="en-US" sz="2000" dirty="0">
                <a:latin typeface="Times New Roman" panose="02020603050405020304" pitchFamily="18" charset="0"/>
                <a:cs typeface="Times New Roman" panose="02020603050405020304" pitchFamily="18" charset="0"/>
              </a:rPr>
              <a:t>Additionally, contacting voluntary blood donors is time-consuming and unreliable during urgent situations. These delays can result in severe complications or even </a:t>
            </a:r>
            <a:r>
              <a:rPr lang="en-US" sz="2000" dirty="0" err="1">
                <a:latin typeface="Times New Roman" panose="02020603050405020304" pitchFamily="18" charset="0"/>
                <a:cs typeface="Times New Roman" panose="02020603050405020304" pitchFamily="18" charset="0"/>
              </a:rPr>
              <a:t>death.There</a:t>
            </a:r>
            <a:r>
              <a:rPr lang="en-US" sz="2000" dirty="0">
                <a:latin typeface="Times New Roman" panose="02020603050405020304" pitchFamily="18" charset="0"/>
                <a:cs typeface="Times New Roman" panose="02020603050405020304" pitchFamily="18" charset="0"/>
              </a:rPr>
              <a:t> is an urgent need for a real-time, location-based platform that connects patients, hospitals, blood banks, and donors to streamline blood availability and reduce response time during emergencies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9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E70D-F421-11FC-6248-ED91DC2431E0}"/>
              </a:ext>
            </a:extLst>
          </p:cNvPr>
          <p:cNvSpPr>
            <a:spLocks noGrp="1"/>
          </p:cNvSpPr>
          <p:nvPr>
            <p:ph type="title"/>
          </p:nvPr>
        </p:nvSpPr>
        <p:spPr>
          <a:xfrm>
            <a:off x="186812" y="162232"/>
            <a:ext cx="7502013" cy="653845"/>
          </a:xfrm>
        </p:spPr>
        <p:txBody>
          <a:bodyPr>
            <a:noAutofit/>
          </a:bodyPr>
          <a:lstStyle/>
          <a:p>
            <a:r>
              <a:rPr lang="en-US" sz="2800" b="1" dirty="0">
                <a:latin typeface="Times New Roman" panose="02020603050405020304" pitchFamily="18" charset="0"/>
                <a:cs typeface="Times New Roman" panose="02020603050405020304" pitchFamily="18" charset="0"/>
              </a:rPr>
              <a:t>Problem Statement</a:t>
            </a:r>
            <a:br>
              <a:rPr lang="en-US" sz="2800" b="1" dirty="0"/>
            </a:br>
            <a:endParaRPr lang="en-IN" sz="2800" dirty="0"/>
          </a:p>
        </p:txBody>
      </p:sp>
      <p:sp>
        <p:nvSpPr>
          <p:cNvPr id="3" name="Content Placeholder 2">
            <a:extLst>
              <a:ext uri="{FF2B5EF4-FFF2-40B4-BE49-F238E27FC236}">
                <a16:creationId xmlns:a16="http://schemas.microsoft.com/office/drawing/2014/main" id="{8FBA5F8E-C7DB-0537-E712-6D7BA5065552}"/>
              </a:ext>
            </a:extLst>
          </p:cNvPr>
          <p:cNvSpPr>
            <a:spLocks noGrp="1"/>
          </p:cNvSpPr>
          <p:nvPr>
            <p:ph idx="1"/>
          </p:nvPr>
        </p:nvSpPr>
        <p:spPr>
          <a:xfrm>
            <a:off x="186814" y="668594"/>
            <a:ext cx="11818374" cy="5928851"/>
          </a:xfrm>
        </p:spPr>
        <p:txBody>
          <a:bodyPr>
            <a:normAutofit/>
          </a:bodyPr>
          <a:lstStyle/>
          <a:p>
            <a:r>
              <a:rPr lang="en-US" sz="2000" dirty="0">
                <a:latin typeface="Times New Roman" panose="02020603050405020304" pitchFamily="18" charset="0"/>
                <a:cs typeface="Times New Roman" panose="02020603050405020304" pitchFamily="18" charset="0"/>
              </a:rPr>
              <a:t>Blood is often </a:t>
            </a:r>
            <a:r>
              <a:rPr lang="en-US" sz="2000" b="1" dirty="0">
                <a:latin typeface="Times New Roman" panose="02020603050405020304" pitchFamily="18" charset="0"/>
                <a:cs typeface="Times New Roman" panose="02020603050405020304" pitchFamily="18" charset="0"/>
              </a:rPr>
              <a:t>unavailable in emergencies</a:t>
            </a:r>
            <a:r>
              <a:rPr lang="en-US" sz="2000" dirty="0">
                <a:latin typeface="Times New Roman" panose="02020603050405020304" pitchFamily="18" charset="0"/>
                <a:cs typeface="Times New Roman" panose="02020603050405020304" pitchFamily="18" charset="0"/>
              </a:rPr>
              <a:t> due to lack of coordination.</a:t>
            </a:r>
          </a:p>
          <a:p>
            <a:r>
              <a:rPr lang="en-US" sz="2000" dirty="0">
                <a:latin typeface="Times New Roman" panose="02020603050405020304" pitchFamily="18" charset="0"/>
                <a:cs typeface="Times New Roman" panose="02020603050405020304" pitchFamily="18" charset="0"/>
              </a:rPr>
              <a:t>Many hospitals </a:t>
            </a:r>
            <a:r>
              <a:rPr lang="en-US" sz="2000" b="1" dirty="0">
                <a:latin typeface="Times New Roman" panose="02020603050405020304" pitchFamily="18" charset="0"/>
                <a:cs typeface="Times New Roman" panose="02020603050405020304" pitchFamily="18" charset="0"/>
              </a:rPr>
              <a:t>do not share inventory information</a:t>
            </a:r>
            <a:r>
              <a:rPr lang="en-US" sz="2000" dirty="0">
                <a:latin typeface="Times New Roman" panose="02020603050405020304" pitchFamily="18" charset="0"/>
                <a:cs typeface="Times New Roman" panose="02020603050405020304" pitchFamily="18" charset="0"/>
              </a:rPr>
              <a:t> publicly or in real time.</a:t>
            </a:r>
          </a:p>
          <a:p>
            <a:r>
              <a:rPr lang="en-US" sz="2000" b="1" dirty="0">
                <a:latin typeface="Times New Roman" panose="02020603050405020304" pitchFamily="18" charset="0"/>
                <a:cs typeface="Times New Roman" panose="02020603050405020304" pitchFamily="18" charset="0"/>
              </a:rPr>
              <a:t>Patients and families</a:t>
            </a:r>
            <a:r>
              <a:rPr lang="en-US" sz="2000" dirty="0">
                <a:latin typeface="Times New Roman" panose="02020603050405020304" pitchFamily="18" charset="0"/>
                <a:cs typeface="Times New Roman" panose="02020603050405020304" pitchFamily="18" charset="0"/>
              </a:rPr>
              <a:t> struggle to locate available blood quickly.</a:t>
            </a:r>
          </a:p>
          <a:p>
            <a:r>
              <a:rPr lang="en-US" sz="2000" dirty="0">
                <a:latin typeface="Times New Roman" panose="02020603050405020304" pitchFamily="18" charset="0"/>
                <a:cs typeface="Times New Roman" panose="02020603050405020304" pitchFamily="18" charset="0"/>
              </a:rPr>
              <a:t>There’s </a:t>
            </a:r>
            <a:r>
              <a:rPr lang="en-US" sz="2000" b="1" dirty="0">
                <a:latin typeface="Times New Roman" panose="02020603050405020304" pitchFamily="18" charset="0"/>
                <a:cs typeface="Times New Roman" panose="02020603050405020304" pitchFamily="18" charset="0"/>
              </a:rPr>
              <a:t>no centralized global platform</a:t>
            </a:r>
            <a:r>
              <a:rPr lang="en-US" sz="2000" dirty="0">
                <a:latin typeface="Times New Roman" panose="02020603050405020304" pitchFamily="18" charset="0"/>
                <a:cs typeface="Times New Roman" panose="02020603050405020304" pitchFamily="18" charset="0"/>
              </a:rPr>
              <a:t> to manage and track blood stock across hospitals.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OUR UNIQUE SOLUTION</a:t>
            </a:r>
          </a:p>
          <a:p>
            <a:pPr>
              <a:lnSpc>
                <a:spcPct val="100000"/>
              </a:lnSpc>
            </a:pPr>
            <a:r>
              <a:rPr lang="en-US" sz="2000" dirty="0">
                <a:latin typeface="Times New Roman" panose="02020603050405020304" pitchFamily="18" charset="0"/>
                <a:cs typeface="Times New Roman" panose="02020603050405020304" pitchFamily="18" charset="0"/>
              </a:rPr>
              <a:t>Connect hospitals in real-time.</a:t>
            </a:r>
          </a:p>
          <a:p>
            <a:pPr>
              <a:lnSpc>
                <a:spcPct val="100000"/>
              </a:lnSpc>
            </a:pPr>
            <a:r>
              <a:rPr lang="en-US" sz="2000" dirty="0">
                <a:latin typeface="Times New Roman" panose="02020603050405020304" pitchFamily="18" charset="0"/>
                <a:cs typeface="Times New Roman" panose="02020603050405020304" pitchFamily="18" charset="0"/>
              </a:rPr>
              <a:t>Display live blood inventory by type and location.</a:t>
            </a:r>
          </a:p>
          <a:p>
            <a:pPr>
              <a:lnSpc>
                <a:spcPct val="100000"/>
              </a:lnSpc>
            </a:pPr>
            <a:r>
              <a:rPr lang="en-US" sz="2000" dirty="0">
                <a:latin typeface="Times New Roman" panose="02020603050405020304" pitchFamily="18" charset="0"/>
                <a:cs typeface="Times New Roman" panose="02020603050405020304" pitchFamily="18" charset="0"/>
              </a:rPr>
              <a:t>Allow patients to search, request, and contact hospitals instantly.</a:t>
            </a:r>
          </a:p>
          <a:p>
            <a:pPr>
              <a:lnSpc>
                <a:spcPct val="100000"/>
              </a:lnSpc>
            </a:pPr>
            <a:r>
              <a:rPr lang="en-US" sz="2000" dirty="0">
                <a:latin typeface="Times New Roman" panose="02020603050405020304" pitchFamily="18" charset="0"/>
                <a:cs typeface="Times New Roman" panose="02020603050405020304" pitchFamily="18" charset="0"/>
              </a:rPr>
              <a:t>Use geolocation for nearby availability.</a:t>
            </a:r>
          </a:p>
          <a:p>
            <a:pPr>
              <a:lnSpc>
                <a:spcPct val="100000"/>
              </a:lnSpc>
            </a:pPr>
            <a:r>
              <a:rPr lang="en-US" sz="2000" dirty="0">
                <a:latin typeface="Times New Roman" panose="02020603050405020304" pitchFamily="18" charset="0"/>
                <a:cs typeface="Times New Roman" panose="02020603050405020304" pitchFamily="18" charset="0"/>
              </a:rPr>
              <a:t>Include optional blood donor alerts.</a:t>
            </a:r>
          </a:p>
          <a:p>
            <a:pPr lvl="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person donates blood, they get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future, if they or their family need blood</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can get it for free as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favor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since not everyone will use their credit, the </a:t>
            </a:r>
          </a:p>
          <a:p>
            <a:pPr marL="0" lv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remaining donations become available for others, creating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surplus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can benefit the platform.”</a:t>
            </a:r>
          </a:p>
          <a:p>
            <a:endParaRPr lang="en-US" sz="2000" dirty="0">
              <a:latin typeface="Times New Roman" panose="02020603050405020304" pitchFamily="18" charset="0"/>
              <a:cs typeface="Times New Roman" panose="02020603050405020304" pitchFamily="18" charset="0"/>
            </a:endParaRPr>
          </a:p>
          <a:p>
            <a:endParaRPr lang="en-US" sz="2000" dirty="0"/>
          </a:p>
          <a:p>
            <a:endParaRPr lang="en-US" sz="2000" dirty="0"/>
          </a:p>
          <a:p>
            <a:endParaRPr lang="en-US" sz="2000" dirty="0"/>
          </a:p>
          <a:p>
            <a:endParaRPr lang="en-US" sz="2000" dirty="0"/>
          </a:p>
          <a:p>
            <a:pPr marL="0" indent="0">
              <a:buNone/>
            </a:pPr>
            <a:endParaRPr lang="en-US" sz="2400" b="1" dirty="0"/>
          </a:p>
          <a:p>
            <a:endParaRPr lang="en-IN" sz="2400" dirty="0"/>
          </a:p>
        </p:txBody>
      </p:sp>
    </p:spTree>
    <p:extLst>
      <p:ext uri="{BB962C8B-B14F-4D97-AF65-F5344CB8AC3E}">
        <p14:creationId xmlns:p14="http://schemas.microsoft.com/office/powerpoint/2010/main" val="357957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F78-AC60-5E68-CA5D-FCC3C9EC6DF8}"/>
              </a:ext>
            </a:extLst>
          </p:cNvPr>
          <p:cNvSpPr>
            <a:spLocks noGrp="1"/>
          </p:cNvSpPr>
          <p:nvPr>
            <p:ph type="title"/>
          </p:nvPr>
        </p:nvSpPr>
        <p:spPr>
          <a:xfrm>
            <a:off x="186813" y="122903"/>
            <a:ext cx="11759381" cy="575187"/>
          </a:xfrm>
        </p:spPr>
        <p:txBody>
          <a:bodyPr>
            <a:normAutofit/>
          </a:bodyPr>
          <a:lstStyle/>
          <a:p>
            <a:r>
              <a:rPr lang="en-IN" sz="2800" dirty="0">
                <a:latin typeface="Times New Roman" panose="02020603050405020304" pitchFamily="18" charset="0"/>
                <a:cs typeface="Times New Roman" panose="02020603050405020304" pitchFamily="18" charset="0"/>
              </a:rPr>
              <a:t>TARGET MARKET</a:t>
            </a:r>
          </a:p>
        </p:txBody>
      </p:sp>
      <p:sp>
        <p:nvSpPr>
          <p:cNvPr id="3" name="Content Placeholder 2">
            <a:extLst>
              <a:ext uri="{FF2B5EF4-FFF2-40B4-BE49-F238E27FC236}">
                <a16:creationId xmlns:a16="http://schemas.microsoft.com/office/drawing/2014/main" id="{BBC45D83-14B9-9168-AED3-AA77981ABCA5}"/>
              </a:ext>
            </a:extLst>
          </p:cNvPr>
          <p:cNvSpPr>
            <a:spLocks noGrp="1"/>
          </p:cNvSpPr>
          <p:nvPr>
            <p:ph idx="1"/>
          </p:nvPr>
        </p:nvSpPr>
        <p:spPr>
          <a:xfrm>
            <a:off x="186813" y="766916"/>
            <a:ext cx="11759381" cy="5968181"/>
          </a:xfrm>
        </p:spPr>
        <p:txBody>
          <a:bodyPr>
            <a:normAutofit/>
          </a:bodyPr>
          <a:lstStyle/>
          <a:p>
            <a:r>
              <a:rPr lang="en-US" sz="2400" b="1" dirty="0">
                <a:latin typeface="Times New Roman" panose="02020603050405020304" pitchFamily="18" charset="0"/>
                <a:cs typeface="Times New Roman" panose="02020603050405020304" pitchFamily="18" charset="0"/>
              </a:rPr>
              <a:t>Primary Users</a:t>
            </a:r>
            <a:r>
              <a:rPr lang="en-US" sz="20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Hospitals (public and private)</a:t>
            </a:r>
          </a:p>
          <a:p>
            <a:r>
              <a:rPr lang="en-US" sz="1800" dirty="0">
                <a:latin typeface="Times New Roman" panose="02020603050405020304" pitchFamily="18" charset="0"/>
                <a:cs typeface="Times New Roman" panose="02020603050405020304" pitchFamily="18" charset="0"/>
              </a:rPr>
              <a:t>Blood banks</a:t>
            </a:r>
          </a:p>
          <a:p>
            <a:r>
              <a:rPr lang="en-US" sz="1800" dirty="0">
                <a:latin typeface="Times New Roman" panose="02020603050405020304" pitchFamily="18" charset="0"/>
                <a:cs typeface="Times New Roman" panose="02020603050405020304" pitchFamily="18" charset="0"/>
              </a:rPr>
              <a:t>Emergency response teams</a:t>
            </a:r>
          </a:p>
          <a:p>
            <a:r>
              <a:rPr lang="en-US" sz="2400" b="1" dirty="0">
                <a:latin typeface="Times New Roman" panose="02020603050405020304" pitchFamily="18" charset="0"/>
                <a:cs typeface="Times New Roman" panose="02020603050405020304" pitchFamily="18" charset="0"/>
              </a:rPr>
              <a:t>Secondary Users</a:t>
            </a:r>
            <a:r>
              <a:rPr lang="en-US" sz="20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Patients/families in need</a:t>
            </a:r>
          </a:p>
          <a:p>
            <a:r>
              <a:rPr lang="en-US" sz="1800" dirty="0">
                <a:latin typeface="Times New Roman" panose="02020603050405020304" pitchFamily="18" charset="0"/>
                <a:cs typeface="Times New Roman" panose="02020603050405020304" pitchFamily="18" charset="0"/>
              </a:rPr>
              <a:t>NGOs working in healthcare</a:t>
            </a:r>
          </a:p>
          <a:p>
            <a:r>
              <a:rPr lang="en-US" sz="1800" dirty="0">
                <a:latin typeface="Times New Roman" panose="02020603050405020304" pitchFamily="18" charset="0"/>
                <a:cs typeface="Times New Roman" panose="02020603050405020304" pitchFamily="18" charset="0"/>
              </a:rPr>
              <a:t>Governments and health ministries</a:t>
            </a:r>
          </a:p>
          <a:p>
            <a:r>
              <a:rPr lang="en-US" sz="2400" b="1" dirty="0">
                <a:latin typeface="Times New Roman" panose="02020603050405020304" pitchFamily="18" charset="0"/>
                <a:cs typeface="Times New Roman" panose="02020603050405020304" pitchFamily="18" charset="0"/>
              </a:rPr>
              <a:t>Global Opportunity</a:t>
            </a:r>
            <a:r>
              <a:rPr lang="en-US" sz="20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Over </a:t>
            </a:r>
            <a:r>
              <a:rPr lang="en-US" sz="1600" b="1" dirty="0">
                <a:latin typeface="Times New Roman" panose="02020603050405020304" pitchFamily="18" charset="0"/>
                <a:cs typeface="Times New Roman" panose="02020603050405020304" pitchFamily="18" charset="0"/>
              </a:rPr>
              <a:t>200,000 hospitals</a:t>
            </a:r>
            <a:r>
              <a:rPr lang="en-US" sz="1600" dirty="0">
                <a:latin typeface="Times New Roman" panose="02020603050405020304" pitchFamily="18" charset="0"/>
                <a:cs typeface="Times New Roman" panose="02020603050405020304" pitchFamily="18" charset="0"/>
              </a:rPr>
              <a:t> globally.</a:t>
            </a:r>
          </a:p>
          <a:p>
            <a:r>
              <a:rPr lang="en-US" sz="1600" b="1" dirty="0">
                <a:latin typeface="Times New Roman" panose="02020603050405020304" pitchFamily="18" charset="0"/>
                <a:cs typeface="Times New Roman" panose="02020603050405020304" pitchFamily="18" charset="0"/>
              </a:rPr>
              <a:t>Billions of people</a:t>
            </a:r>
            <a:r>
              <a:rPr lang="en-US" sz="1600" dirty="0">
                <a:latin typeface="Times New Roman" panose="02020603050405020304" pitchFamily="18" charset="0"/>
                <a:cs typeface="Times New Roman" panose="02020603050405020304" pitchFamily="18" charset="0"/>
              </a:rPr>
              <a:t> who may require blood at some point.</a:t>
            </a:r>
          </a:p>
          <a:p>
            <a:r>
              <a:rPr lang="en-US" sz="1600" b="1" dirty="0">
                <a:latin typeface="Times New Roman" panose="02020603050405020304" pitchFamily="18" charset="0"/>
                <a:cs typeface="Times New Roman" panose="02020603050405020304" pitchFamily="18" charset="0"/>
              </a:rPr>
              <a:t>Massive demand</a:t>
            </a:r>
            <a:r>
              <a:rPr lang="en-US" sz="1600" dirty="0">
                <a:latin typeface="Times New Roman" panose="02020603050405020304" pitchFamily="18" charset="0"/>
                <a:cs typeface="Times New Roman" panose="02020603050405020304" pitchFamily="18" charset="0"/>
              </a:rPr>
              <a:t> for digital health solutions post-COVID-19</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036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CFDD-AB02-8987-4D8E-5F652F5F1AF5}"/>
              </a:ext>
            </a:extLst>
          </p:cNvPr>
          <p:cNvSpPr>
            <a:spLocks noGrp="1"/>
          </p:cNvSpPr>
          <p:nvPr>
            <p:ph type="title"/>
          </p:nvPr>
        </p:nvSpPr>
        <p:spPr>
          <a:xfrm>
            <a:off x="196645" y="365126"/>
            <a:ext cx="11582400" cy="726256"/>
          </a:xfrm>
        </p:spPr>
        <p:txBody>
          <a:bodyPr>
            <a:normAutofit/>
          </a:bodyPr>
          <a:lstStyle/>
          <a:p>
            <a:r>
              <a:rPr lang="en-IN" sz="2800" b="1" dirty="0">
                <a:latin typeface="Times New Roman" panose="02020603050405020304" pitchFamily="18" charset="0"/>
                <a:cs typeface="Times New Roman" panose="02020603050405020304" pitchFamily="18" charset="0"/>
              </a:rPr>
              <a:t>FINANCIAL</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PROJECTIONS</a:t>
            </a:r>
          </a:p>
        </p:txBody>
      </p:sp>
      <p:graphicFrame>
        <p:nvGraphicFramePr>
          <p:cNvPr id="4" name="Content Placeholder 3">
            <a:extLst>
              <a:ext uri="{FF2B5EF4-FFF2-40B4-BE49-F238E27FC236}">
                <a16:creationId xmlns:a16="http://schemas.microsoft.com/office/drawing/2014/main" id="{BA543B4B-CD85-C8AE-9F94-C79736A9742D}"/>
              </a:ext>
            </a:extLst>
          </p:cNvPr>
          <p:cNvGraphicFramePr>
            <a:graphicFrameLocks noGrp="1"/>
          </p:cNvGraphicFramePr>
          <p:nvPr>
            <p:ph idx="1"/>
            <p:extLst>
              <p:ext uri="{D42A27DB-BD31-4B8C-83A1-F6EECF244321}">
                <p14:modId xmlns:p14="http://schemas.microsoft.com/office/powerpoint/2010/main" val="3556773452"/>
              </p:ext>
            </p:extLst>
          </p:nvPr>
        </p:nvGraphicFramePr>
        <p:xfrm>
          <a:off x="285135" y="1356851"/>
          <a:ext cx="11267768" cy="1627508"/>
        </p:xfrm>
        <a:graphic>
          <a:graphicData uri="http://schemas.openxmlformats.org/drawingml/2006/table">
            <a:tbl>
              <a:tblPr/>
              <a:tblGrid>
                <a:gridCol w="2001848">
                  <a:extLst>
                    <a:ext uri="{9D8B030D-6E8A-4147-A177-3AD203B41FA5}">
                      <a16:colId xmlns:a16="http://schemas.microsoft.com/office/drawing/2014/main" val="879688719"/>
                    </a:ext>
                  </a:extLst>
                </a:gridCol>
                <a:gridCol w="2316480">
                  <a:extLst>
                    <a:ext uri="{9D8B030D-6E8A-4147-A177-3AD203B41FA5}">
                      <a16:colId xmlns:a16="http://schemas.microsoft.com/office/drawing/2014/main" val="408105480"/>
                    </a:ext>
                  </a:extLst>
                </a:gridCol>
                <a:gridCol w="2316480">
                  <a:extLst>
                    <a:ext uri="{9D8B030D-6E8A-4147-A177-3AD203B41FA5}">
                      <a16:colId xmlns:a16="http://schemas.microsoft.com/office/drawing/2014/main" val="2229328358"/>
                    </a:ext>
                  </a:extLst>
                </a:gridCol>
                <a:gridCol w="2316480">
                  <a:extLst>
                    <a:ext uri="{9D8B030D-6E8A-4147-A177-3AD203B41FA5}">
                      <a16:colId xmlns:a16="http://schemas.microsoft.com/office/drawing/2014/main" val="1768461824"/>
                    </a:ext>
                  </a:extLst>
                </a:gridCol>
                <a:gridCol w="2316480">
                  <a:extLst>
                    <a:ext uri="{9D8B030D-6E8A-4147-A177-3AD203B41FA5}">
                      <a16:colId xmlns:a16="http://schemas.microsoft.com/office/drawing/2014/main" val="2566872638"/>
                    </a:ext>
                  </a:extLst>
                </a:gridCol>
              </a:tblGrid>
              <a:tr h="406877">
                <a:tc>
                  <a:txBody>
                    <a:bodyPr/>
                    <a:lstStyle/>
                    <a:p>
                      <a:pPr>
                        <a:buNone/>
                      </a:pPr>
                      <a:r>
                        <a:rPr lang="en-IN" b="1" dirty="0">
                          <a:latin typeface="Times New Roman" panose="02020603050405020304" pitchFamily="18" charset="0"/>
                          <a:cs typeface="Times New Roman" panose="02020603050405020304" pitchFamily="18" charset="0"/>
                        </a:rPr>
                        <a:t>Year</a:t>
                      </a:r>
                    </a:p>
                  </a:txBody>
                  <a:tcPr anchor="ctr">
                    <a:lnL>
                      <a:noFill/>
                    </a:lnL>
                    <a:lnR>
                      <a:noFill/>
                    </a:lnR>
                    <a:lnT>
                      <a:noFill/>
                    </a:lnT>
                    <a:lnB>
                      <a:noFill/>
                    </a:lnB>
                    <a:noFill/>
                  </a:tcPr>
                </a:tc>
                <a:tc>
                  <a:txBody>
                    <a:bodyPr/>
                    <a:lstStyle/>
                    <a:p>
                      <a:pPr>
                        <a:buNone/>
                      </a:pPr>
                      <a:r>
                        <a:rPr lang="en-IN" b="1" dirty="0">
                          <a:latin typeface="Times New Roman" panose="02020603050405020304" pitchFamily="18" charset="0"/>
                          <a:cs typeface="Times New Roman" panose="02020603050405020304" pitchFamily="18" charset="0"/>
                        </a:rPr>
                        <a:t>Users</a:t>
                      </a:r>
                    </a:p>
                  </a:txBody>
                  <a:tcPr anchor="ctr">
                    <a:lnL>
                      <a:noFill/>
                    </a:lnL>
                    <a:lnR>
                      <a:noFill/>
                    </a:lnR>
                    <a:lnT>
                      <a:noFill/>
                    </a:lnT>
                    <a:lnB>
                      <a:noFill/>
                    </a:lnB>
                    <a:noFill/>
                  </a:tcPr>
                </a:tc>
                <a:tc>
                  <a:txBody>
                    <a:bodyPr/>
                    <a:lstStyle/>
                    <a:p>
                      <a:pPr>
                        <a:buNone/>
                      </a:pPr>
                      <a:r>
                        <a:rPr lang="en-IN" b="1">
                          <a:latin typeface="Times New Roman" panose="02020603050405020304" pitchFamily="18" charset="0"/>
                          <a:cs typeface="Times New Roman" panose="02020603050405020304" pitchFamily="18" charset="0"/>
                        </a:rPr>
                        <a:t>Revenue</a:t>
                      </a:r>
                    </a:p>
                  </a:txBody>
                  <a:tcPr anchor="ctr">
                    <a:lnL>
                      <a:noFill/>
                    </a:lnL>
                    <a:lnR>
                      <a:noFill/>
                    </a:lnR>
                    <a:lnT>
                      <a:noFill/>
                    </a:lnT>
                    <a:lnB>
                      <a:noFill/>
                    </a:lnB>
                    <a:noFill/>
                  </a:tcPr>
                </a:tc>
                <a:tc>
                  <a:txBody>
                    <a:bodyPr/>
                    <a:lstStyle/>
                    <a:p>
                      <a:pPr>
                        <a:buNone/>
                      </a:pPr>
                      <a:r>
                        <a:rPr lang="en-IN" b="1">
                          <a:latin typeface="Times New Roman" panose="02020603050405020304" pitchFamily="18" charset="0"/>
                          <a:cs typeface="Times New Roman" panose="02020603050405020304" pitchFamily="18" charset="0"/>
                        </a:rPr>
                        <a:t>Expenses</a:t>
                      </a:r>
                    </a:p>
                  </a:txBody>
                  <a:tcPr anchor="ctr">
                    <a:lnL>
                      <a:noFill/>
                    </a:lnL>
                    <a:lnR>
                      <a:noFill/>
                    </a:lnR>
                    <a:lnT>
                      <a:noFill/>
                    </a:lnT>
                    <a:lnB>
                      <a:noFill/>
                    </a:lnB>
                    <a:noFill/>
                  </a:tcPr>
                </a:tc>
                <a:tc>
                  <a:txBody>
                    <a:bodyPr/>
                    <a:lstStyle/>
                    <a:p>
                      <a:pPr>
                        <a:buNone/>
                      </a:pPr>
                      <a:r>
                        <a:rPr lang="en-IN" b="1" dirty="0">
                          <a:latin typeface="Times New Roman" panose="02020603050405020304" pitchFamily="18" charset="0"/>
                          <a:cs typeface="Times New Roman" panose="02020603050405020304" pitchFamily="18" charset="0"/>
                        </a:rPr>
                        <a:t>Profit</a:t>
                      </a:r>
                    </a:p>
                  </a:txBody>
                  <a:tcPr anchor="ctr">
                    <a:lnL>
                      <a:noFill/>
                    </a:lnL>
                    <a:lnR>
                      <a:noFill/>
                    </a:lnR>
                    <a:lnT>
                      <a:noFill/>
                    </a:lnT>
                    <a:lnB>
                      <a:noFill/>
                    </a:lnB>
                    <a:noFill/>
                  </a:tcPr>
                </a:tc>
                <a:extLst>
                  <a:ext uri="{0D108BD9-81ED-4DB2-BD59-A6C34878D82A}">
                    <a16:rowId xmlns:a16="http://schemas.microsoft.com/office/drawing/2014/main" val="2944197327"/>
                  </a:ext>
                </a:extLst>
              </a:tr>
              <a:tr h="406877">
                <a:tc>
                  <a:txBody>
                    <a:bodyPr/>
                    <a:lstStyle/>
                    <a:p>
                      <a:pPr>
                        <a:buNone/>
                      </a:pPr>
                      <a:r>
                        <a:rPr lang="en-IN" dirty="0"/>
                        <a:t>1</a:t>
                      </a:r>
                    </a:p>
                  </a:txBody>
                  <a:tcPr anchor="ctr">
                    <a:lnL>
                      <a:noFill/>
                    </a:lnL>
                    <a:lnR>
                      <a:noFill/>
                    </a:lnR>
                    <a:lnT>
                      <a:noFill/>
                    </a:lnT>
                    <a:lnB>
                      <a:noFill/>
                    </a:lnB>
                    <a:noFill/>
                  </a:tcPr>
                </a:tc>
                <a:tc>
                  <a:txBody>
                    <a:bodyPr/>
                    <a:lstStyle/>
                    <a:p>
                      <a:pPr>
                        <a:buNone/>
                      </a:pPr>
                      <a:r>
                        <a:rPr lang="en-IN"/>
                        <a:t>100 Hospitals</a:t>
                      </a:r>
                    </a:p>
                  </a:txBody>
                  <a:tcPr anchor="ctr">
                    <a:lnL>
                      <a:noFill/>
                    </a:lnL>
                    <a:lnR>
                      <a:noFill/>
                    </a:lnR>
                    <a:lnT>
                      <a:noFill/>
                    </a:lnT>
                    <a:lnB>
                      <a:noFill/>
                    </a:lnB>
                    <a:noFill/>
                  </a:tcPr>
                </a:tc>
                <a:tc>
                  <a:txBody>
                    <a:bodyPr/>
                    <a:lstStyle/>
                    <a:p>
                      <a:pPr>
                        <a:buNone/>
                      </a:pPr>
                      <a:r>
                        <a:rPr lang="en-IN"/>
                        <a:t>$10,000</a:t>
                      </a:r>
                    </a:p>
                  </a:txBody>
                  <a:tcPr anchor="ctr">
                    <a:lnL>
                      <a:noFill/>
                    </a:lnL>
                    <a:lnR>
                      <a:noFill/>
                    </a:lnR>
                    <a:lnT>
                      <a:noFill/>
                    </a:lnT>
                    <a:lnB>
                      <a:noFill/>
                    </a:lnB>
                    <a:noFill/>
                  </a:tcPr>
                </a:tc>
                <a:tc>
                  <a:txBody>
                    <a:bodyPr/>
                    <a:lstStyle/>
                    <a:p>
                      <a:pPr>
                        <a:buNone/>
                      </a:pPr>
                      <a:r>
                        <a:rPr lang="en-IN"/>
                        <a:t>$8,000</a:t>
                      </a:r>
                    </a:p>
                  </a:txBody>
                  <a:tcPr anchor="ctr">
                    <a:lnL>
                      <a:noFill/>
                    </a:lnL>
                    <a:lnR>
                      <a:noFill/>
                    </a:lnR>
                    <a:lnT>
                      <a:noFill/>
                    </a:lnT>
                    <a:lnB>
                      <a:noFill/>
                    </a:lnB>
                    <a:noFill/>
                  </a:tcPr>
                </a:tc>
                <a:tc>
                  <a:txBody>
                    <a:bodyPr/>
                    <a:lstStyle/>
                    <a:p>
                      <a:pPr>
                        <a:buNone/>
                      </a:pPr>
                      <a:r>
                        <a:rPr lang="en-IN" dirty="0"/>
                        <a:t>$2,000</a:t>
                      </a:r>
                    </a:p>
                  </a:txBody>
                  <a:tcPr anchor="ctr">
                    <a:lnL>
                      <a:noFill/>
                    </a:lnL>
                    <a:lnR>
                      <a:noFill/>
                    </a:lnR>
                    <a:lnT>
                      <a:noFill/>
                    </a:lnT>
                    <a:lnB>
                      <a:noFill/>
                    </a:lnB>
                    <a:noFill/>
                  </a:tcPr>
                </a:tc>
                <a:extLst>
                  <a:ext uri="{0D108BD9-81ED-4DB2-BD59-A6C34878D82A}">
                    <a16:rowId xmlns:a16="http://schemas.microsoft.com/office/drawing/2014/main" val="496720006"/>
                  </a:ext>
                </a:extLst>
              </a:tr>
              <a:tr h="406877">
                <a:tc>
                  <a:txBody>
                    <a:bodyPr/>
                    <a:lstStyle/>
                    <a:p>
                      <a:pPr>
                        <a:buNone/>
                      </a:pPr>
                      <a:r>
                        <a:rPr lang="en-IN"/>
                        <a:t>2</a:t>
                      </a:r>
                    </a:p>
                  </a:txBody>
                  <a:tcPr anchor="ctr">
                    <a:lnL>
                      <a:noFill/>
                    </a:lnL>
                    <a:lnR>
                      <a:noFill/>
                    </a:lnR>
                    <a:lnT>
                      <a:noFill/>
                    </a:lnT>
                    <a:lnB>
                      <a:noFill/>
                    </a:lnB>
                    <a:noFill/>
                  </a:tcPr>
                </a:tc>
                <a:tc>
                  <a:txBody>
                    <a:bodyPr/>
                    <a:lstStyle/>
                    <a:p>
                      <a:pPr>
                        <a:buNone/>
                      </a:pPr>
                      <a:r>
                        <a:rPr lang="en-IN"/>
                        <a:t>1,000 Hospitals</a:t>
                      </a:r>
                    </a:p>
                  </a:txBody>
                  <a:tcPr anchor="ctr">
                    <a:lnL>
                      <a:noFill/>
                    </a:lnL>
                    <a:lnR>
                      <a:noFill/>
                    </a:lnR>
                    <a:lnT>
                      <a:noFill/>
                    </a:lnT>
                    <a:lnB>
                      <a:noFill/>
                    </a:lnB>
                    <a:noFill/>
                  </a:tcPr>
                </a:tc>
                <a:tc>
                  <a:txBody>
                    <a:bodyPr/>
                    <a:lstStyle/>
                    <a:p>
                      <a:pPr>
                        <a:buNone/>
                      </a:pPr>
                      <a:r>
                        <a:rPr lang="en-IN"/>
                        <a:t>$100,000</a:t>
                      </a:r>
                    </a:p>
                  </a:txBody>
                  <a:tcPr anchor="ctr">
                    <a:lnL>
                      <a:noFill/>
                    </a:lnL>
                    <a:lnR>
                      <a:noFill/>
                    </a:lnR>
                    <a:lnT>
                      <a:noFill/>
                    </a:lnT>
                    <a:lnB>
                      <a:noFill/>
                    </a:lnB>
                    <a:noFill/>
                  </a:tcPr>
                </a:tc>
                <a:tc>
                  <a:txBody>
                    <a:bodyPr/>
                    <a:lstStyle/>
                    <a:p>
                      <a:pPr>
                        <a:buNone/>
                      </a:pPr>
                      <a:r>
                        <a:rPr lang="en-IN"/>
                        <a:t>$50,000</a:t>
                      </a:r>
                    </a:p>
                  </a:txBody>
                  <a:tcPr anchor="ctr">
                    <a:lnL>
                      <a:noFill/>
                    </a:lnL>
                    <a:lnR>
                      <a:noFill/>
                    </a:lnR>
                    <a:lnT>
                      <a:noFill/>
                    </a:lnT>
                    <a:lnB>
                      <a:noFill/>
                    </a:lnB>
                    <a:noFill/>
                  </a:tcPr>
                </a:tc>
                <a:tc>
                  <a:txBody>
                    <a:bodyPr/>
                    <a:lstStyle/>
                    <a:p>
                      <a:pPr>
                        <a:buNone/>
                      </a:pPr>
                      <a:r>
                        <a:rPr lang="en-IN"/>
                        <a:t>$50,000</a:t>
                      </a:r>
                    </a:p>
                  </a:txBody>
                  <a:tcPr anchor="ctr">
                    <a:lnL>
                      <a:noFill/>
                    </a:lnL>
                    <a:lnR>
                      <a:noFill/>
                    </a:lnR>
                    <a:lnT>
                      <a:noFill/>
                    </a:lnT>
                    <a:lnB>
                      <a:noFill/>
                    </a:lnB>
                    <a:noFill/>
                  </a:tcPr>
                </a:tc>
                <a:extLst>
                  <a:ext uri="{0D108BD9-81ED-4DB2-BD59-A6C34878D82A}">
                    <a16:rowId xmlns:a16="http://schemas.microsoft.com/office/drawing/2014/main" val="870012301"/>
                  </a:ext>
                </a:extLst>
              </a:tr>
              <a:tr h="406877">
                <a:tc>
                  <a:txBody>
                    <a:bodyPr/>
                    <a:lstStyle/>
                    <a:p>
                      <a:pPr>
                        <a:buNone/>
                      </a:pPr>
                      <a:r>
                        <a:rPr lang="en-IN"/>
                        <a:t>3</a:t>
                      </a:r>
                    </a:p>
                  </a:txBody>
                  <a:tcPr anchor="ctr">
                    <a:lnL>
                      <a:noFill/>
                    </a:lnL>
                    <a:lnR>
                      <a:noFill/>
                    </a:lnR>
                    <a:lnT>
                      <a:noFill/>
                    </a:lnT>
                    <a:lnB>
                      <a:noFill/>
                    </a:lnB>
                    <a:noFill/>
                  </a:tcPr>
                </a:tc>
                <a:tc>
                  <a:txBody>
                    <a:bodyPr/>
                    <a:lstStyle/>
                    <a:p>
                      <a:pPr>
                        <a:buNone/>
                      </a:pPr>
                      <a:r>
                        <a:rPr lang="en-IN"/>
                        <a:t>5,000 Hospitals</a:t>
                      </a:r>
                    </a:p>
                  </a:txBody>
                  <a:tcPr anchor="ctr">
                    <a:lnL>
                      <a:noFill/>
                    </a:lnL>
                    <a:lnR>
                      <a:noFill/>
                    </a:lnR>
                    <a:lnT>
                      <a:noFill/>
                    </a:lnT>
                    <a:lnB>
                      <a:noFill/>
                    </a:lnB>
                    <a:noFill/>
                  </a:tcPr>
                </a:tc>
                <a:tc>
                  <a:txBody>
                    <a:bodyPr/>
                    <a:lstStyle/>
                    <a:p>
                      <a:pPr>
                        <a:buNone/>
                      </a:pPr>
                      <a:r>
                        <a:rPr lang="en-IN"/>
                        <a:t>$500,000</a:t>
                      </a:r>
                    </a:p>
                  </a:txBody>
                  <a:tcPr anchor="ctr">
                    <a:lnL>
                      <a:noFill/>
                    </a:lnL>
                    <a:lnR>
                      <a:noFill/>
                    </a:lnR>
                    <a:lnT>
                      <a:noFill/>
                    </a:lnT>
                    <a:lnB>
                      <a:noFill/>
                    </a:lnB>
                    <a:noFill/>
                  </a:tcPr>
                </a:tc>
                <a:tc>
                  <a:txBody>
                    <a:bodyPr/>
                    <a:lstStyle/>
                    <a:p>
                      <a:pPr>
                        <a:buNone/>
                      </a:pPr>
                      <a:r>
                        <a:rPr lang="en-IN"/>
                        <a:t>$200,000</a:t>
                      </a:r>
                    </a:p>
                  </a:txBody>
                  <a:tcPr anchor="ctr">
                    <a:lnL>
                      <a:noFill/>
                    </a:lnL>
                    <a:lnR>
                      <a:noFill/>
                    </a:lnR>
                    <a:lnT>
                      <a:noFill/>
                    </a:lnT>
                    <a:lnB>
                      <a:noFill/>
                    </a:lnB>
                    <a:noFill/>
                  </a:tcPr>
                </a:tc>
                <a:tc>
                  <a:txBody>
                    <a:bodyPr/>
                    <a:lstStyle/>
                    <a:p>
                      <a:pPr>
                        <a:buNone/>
                      </a:pPr>
                      <a:r>
                        <a:rPr lang="en-IN" dirty="0"/>
                        <a:t>$300,000</a:t>
                      </a:r>
                    </a:p>
                  </a:txBody>
                  <a:tcPr anchor="ctr">
                    <a:lnL>
                      <a:noFill/>
                    </a:lnL>
                    <a:lnR>
                      <a:noFill/>
                    </a:lnR>
                    <a:lnT>
                      <a:noFill/>
                    </a:lnT>
                    <a:lnB>
                      <a:noFill/>
                    </a:lnB>
                    <a:noFill/>
                  </a:tcPr>
                </a:tc>
                <a:extLst>
                  <a:ext uri="{0D108BD9-81ED-4DB2-BD59-A6C34878D82A}">
                    <a16:rowId xmlns:a16="http://schemas.microsoft.com/office/drawing/2014/main" val="3180063064"/>
                  </a:ext>
                </a:extLst>
              </a:tr>
            </a:tbl>
          </a:graphicData>
        </a:graphic>
      </p:graphicFrame>
    </p:spTree>
    <p:extLst>
      <p:ext uri="{BB962C8B-B14F-4D97-AF65-F5344CB8AC3E}">
        <p14:creationId xmlns:p14="http://schemas.microsoft.com/office/powerpoint/2010/main" val="277948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09E4-84B6-26EE-88CF-5318E81A798E}"/>
              </a:ext>
            </a:extLst>
          </p:cNvPr>
          <p:cNvSpPr>
            <a:spLocks noGrp="1"/>
          </p:cNvSpPr>
          <p:nvPr>
            <p:ph type="title"/>
          </p:nvPr>
        </p:nvSpPr>
        <p:spPr>
          <a:xfrm>
            <a:off x="363794" y="365125"/>
            <a:ext cx="10990006" cy="775417"/>
          </a:xfrm>
        </p:spPr>
        <p:txBody>
          <a:bodyPr>
            <a:normAutofit fontScale="90000"/>
          </a:bodyPr>
          <a:lstStyle/>
          <a:p>
            <a:r>
              <a:rPr lang="en-US" sz="3100" b="1" dirty="0">
                <a:latin typeface="Times New Roman" panose="02020603050405020304" pitchFamily="18" charset="0"/>
                <a:cs typeface="Times New Roman" panose="02020603050405020304" pitchFamily="18" charset="0"/>
              </a:rPr>
              <a:t>Marketing Strategy</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FA1D59-B284-42A6-29E7-DB0F2E3514C2}"/>
              </a:ext>
            </a:extLst>
          </p:cNvPr>
          <p:cNvSpPr>
            <a:spLocks noGrp="1"/>
          </p:cNvSpPr>
          <p:nvPr>
            <p:ph idx="1"/>
          </p:nvPr>
        </p:nvSpPr>
        <p:spPr>
          <a:xfrm>
            <a:off x="240890" y="931607"/>
            <a:ext cx="11710219" cy="5561268"/>
          </a:xfrm>
        </p:spPr>
        <p:txBody>
          <a:bodyPr/>
          <a:lstStyle/>
          <a:p>
            <a:r>
              <a:rPr lang="en-US" sz="2000" dirty="0">
                <a:latin typeface="Times New Roman" panose="02020603050405020304" pitchFamily="18" charset="0"/>
                <a:cs typeface="Times New Roman" panose="02020603050405020304" pitchFamily="18" charset="0"/>
              </a:rPr>
              <a:t>Partner with health departments and NGOs</a:t>
            </a:r>
          </a:p>
          <a:p>
            <a:r>
              <a:rPr lang="en-US" sz="2000" dirty="0">
                <a:latin typeface="Times New Roman" panose="02020603050405020304" pitchFamily="18" charset="0"/>
                <a:cs typeface="Times New Roman" panose="02020603050405020304" pitchFamily="18" charset="0"/>
              </a:rPr>
              <a:t>Use social media to promote blood awareness</a:t>
            </a:r>
          </a:p>
          <a:p>
            <a:r>
              <a:rPr lang="en-US" sz="2000" dirty="0">
                <a:latin typeface="Times New Roman" panose="02020603050405020304" pitchFamily="18" charset="0"/>
                <a:cs typeface="Times New Roman" panose="02020603050405020304" pitchFamily="18" charset="0"/>
              </a:rPr>
              <a:t>Attend healthcare expos and tech conferences</a:t>
            </a:r>
          </a:p>
          <a:p>
            <a:r>
              <a:rPr lang="en-US" sz="2000" dirty="0">
                <a:latin typeface="Times New Roman" panose="02020603050405020304" pitchFamily="18" charset="0"/>
                <a:cs typeface="Times New Roman" panose="02020603050405020304" pitchFamily="18" charset="0"/>
              </a:rPr>
              <a:t>Offer early free access to hospitals for trust-building</a:t>
            </a:r>
          </a:p>
          <a:p>
            <a:r>
              <a:rPr lang="en-US" sz="2000" dirty="0">
                <a:latin typeface="Times New Roman" panose="02020603050405020304" pitchFamily="18" charset="0"/>
                <a:cs typeface="Times New Roman" panose="02020603050405020304" pitchFamily="18" charset="0"/>
              </a:rPr>
              <a:t>Email campaigns to hospital admins</a:t>
            </a:r>
          </a:p>
          <a:p>
            <a:endParaRPr lang="en-US"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Structure</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SAMHAVYA</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PRANATHI</a:t>
            </a:r>
          </a:p>
          <a:p>
            <a:r>
              <a:rPr lang="en-US" sz="2000" dirty="0">
                <a:latin typeface="Times New Roman" panose="02020603050405020304" pitchFamily="18" charset="0"/>
                <a:cs typeface="Times New Roman" panose="02020603050405020304" pitchFamily="18" charset="0"/>
              </a:rPr>
              <a:t>VANI SREE</a:t>
            </a:r>
          </a:p>
          <a:p>
            <a:r>
              <a:rPr lang="en-US" sz="2000" dirty="0">
                <a:latin typeface="Times New Roman" panose="02020603050405020304" pitchFamily="18" charset="0"/>
                <a:cs typeface="Times New Roman" panose="02020603050405020304" pitchFamily="18" charset="0"/>
              </a:rPr>
              <a:t>SAI LAKSHMI</a:t>
            </a:r>
          </a:p>
          <a:p>
            <a:r>
              <a:rPr lang="en-US" sz="2000" dirty="0">
                <a:latin typeface="Times New Roman" panose="02020603050405020304" pitchFamily="18" charset="0"/>
                <a:cs typeface="Times New Roman" panose="02020603050405020304" pitchFamily="18" charset="0"/>
              </a:rPr>
              <a:t> RAMA</a:t>
            </a:r>
          </a:p>
          <a:p>
            <a:endParaRPr lang="en-IN" dirty="0"/>
          </a:p>
        </p:txBody>
      </p:sp>
    </p:spTree>
    <p:extLst>
      <p:ext uri="{BB962C8B-B14F-4D97-AF65-F5344CB8AC3E}">
        <p14:creationId xmlns:p14="http://schemas.microsoft.com/office/powerpoint/2010/main" val="1490539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404</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INTRODUCTION</vt:lpstr>
      <vt:lpstr>Problem Statement </vt:lpstr>
      <vt:lpstr>TARGET MARKET</vt:lpstr>
      <vt:lpstr>FINANCIAL PROJECTIONS</vt:lpstr>
      <vt:lpstr>Marketing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PRANATHI BADANA</dc:creator>
  <cp:lastModifiedBy>PRANATHI BADANA</cp:lastModifiedBy>
  <cp:revision>1</cp:revision>
  <dcterms:created xsi:type="dcterms:W3CDTF">2025-08-06T12:05:47Z</dcterms:created>
  <dcterms:modified xsi:type="dcterms:W3CDTF">2025-08-06T13:41:15Z</dcterms:modified>
</cp:coreProperties>
</file>