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83" r:id="rId15"/>
    <p:sldId id="28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80939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96F88-0603-4CA9-B71A-43F30A6E2F1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96832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751889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394869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139596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3518496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978246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4088370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48850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4014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96F88-0603-4CA9-B71A-43F30A6E2F1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93198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96F88-0603-4CA9-B71A-43F30A6E2F1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312867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96F88-0603-4CA9-B71A-43F30A6E2F1E}"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340733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96F88-0603-4CA9-B71A-43F30A6E2F1E}"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65599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96F88-0603-4CA9-B71A-43F30A6E2F1E}"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318747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96F88-0603-4CA9-B71A-43F30A6E2F1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13127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96F88-0603-4CA9-B71A-43F30A6E2F1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AF7EF-A804-4F29-B38C-039DFDE26508}" type="slidenum">
              <a:rPr lang="en-IN" smtClean="0"/>
              <a:t>‹#›</a:t>
            </a:fld>
            <a:endParaRPr lang="en-IN"/>
          </a:p>
        </p:txBody>
      </p:sp>
    </p:spTree>
    <p:extLst>
      <p:ext uri="{BB962C8B-B14F-4D97-AF65-F5344CB8AC3E}">
        <p14:creationId xmlns:p14="http://schemas.microsoft.com/office/powerpoint/2010/main" val="29591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96F88-0603-4CA9-B71A-43F30A6E2F1E}" type="datetimeFigureOut">
              <a:rPr lang="en-IN" smtClean="0"/>
              <a:t>17-09-2024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FAF7EF-A804-4F29-B38C-039DFDE26508}" type="slidenum">
              <a:rPr lang="en-IN" smtClean="0"/>
              <a:t>‹#›</a:t>
            </a:fld>
            <a:endParaRPr lang="en-IN"/>
          </a:p>
        </p:txBody>
      </p:sp>
    </p:spTree>
    <p:extLst>
      <p:ext uri="{BB962C8B-B14F-4D97-AF65-F5344CB8AC3E}">
        <p14:creationId xmlns:p14="http://schemas.microsoft.com/office/powerpoint/2010/main" val="2294023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50A6-1345-5C01-277F-9EA7EFA3319D}"/>
              </a:ext>
            </a:extLst>
          </p:cNvPr>
          <p:cNvSpPr>
            <a:spLocks noGrp="1"/>
          </p:cNvSpPr>
          <p:nvPr>
            <p:ph type="ctrTitle"/>
          </p:nvPr>
        </p:nvSpPr>
        <p:spPr/>
        <p:txBody>
          <a:bodyPr/>
          <a:lstStyle/>
          <a:p>
            <a:r>
              <a:rPr lang="en-IN" dirty="0"/>
              <a:t>Seoul Bike Sharing Demand Prediction</a:t>
            </a:r>
          </a:p>
        </p:txBody>
      </p:sp>
      <p:sp>
        <p:nvSpPr>
          <p:cNvPr id="3" name="Subtitle 2">
            <a:extLst>
              <a:ext uri="{FF2B5EF4-FFF2-40B4-BE49-F238E27FC236}">
                <a16:creationId xmlns:a16="http://schemas.microsoft.com/office/drawing/2014/main" id="{47A308E6-867D-81E3-B8EC-6A99DAA786B7}"/>
              </a:ext>
            </a:extLst>
          </p:cNvPr>
          <p:cNvSpPr>
            <a:spLocks noGrp="1"/>
          </p:cNvSpPr>
          <p:nvPr>
            <p:ph type="subTitle" idx="1"/>
          </p:nvPr>
        </p:nvSpPr>
        <p:spPr/>
        <p:txBody>
          <a:bodyPr/>
          <a:lstStyle/>
          <a:p>
            <a:r>
              <a:rPr lang="en-IN" dirty="0"/>
              <a:t>S. Naga Samhitha</a:t>
            </a:r>
          </a:p>
        </p:txBody>
      </p:sp>
    </p:spTree>
    <p:extLst>
      <p:ext uri="{BB962C8B-B14F-4D97-AF65-F5344CB8AC3E}">
        <p14:creationId xmlns:p14="http://schemas.microsoft.com/office/powerpoint/2010/main" val="382248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4A510A-CB54-C7BA-0E8E-B893AB2C8AFF}"/>
              </a:ext>
            </a:extLst>
          </p:cNvPr>
          <p:cNvSpPr>
            <a:spLocks noGrp="1"/>
          </p:cNvSpPr>
          <p:nvPr>
            <p:ph type="body" idx="1"/>
          </p:nvPr>
        </p:nvSpPr>
        <p:spPr>
          <a:xfrm>
            <a:off x="1640539" y="205380"/>
            <a:ext cx="9930655" cy="860400"/>
          </a:xfrm>
        </p:spPr>
        <p:txBody>
          <a:bodyPr>
            <a:noAutofit/>
          </a:bodyPr>
          <a:lstStyle/>
          <a:p>
            <a:r>
              <a:rPr lang="en-IN" sz="3600" dirty="0"/>
              <a:t>Fit  The Model From Your Data and  Predicted Data  </a:t>
            </a:r>
          </a:p>
        </p:txBody>
      </p:sp>
      <p:pic>
        <p:nvPicPr>
          <p:cNvPr id="5" name="Picture 4">
            <a:extLst>
              <a:ext uri="{FF2B5EF4-FFF2-40B4-BE49-F238E27FC236}">
                <a16:creationId xmlns:a16="http://schemas.microsoft.com/office/drawing/2014/main" id="{1328B5E1-40DD-41F5-75BD-AFAB3771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553" y="2075379"/>
            <a:ext cx="6905065" cy="1295299"/>
          </a:xfrm>
          <a:prstGeom prst="rect">
            <a:avLst/>
          </a:prstGeom>
        </p:spPr>
      </p:pic>
    </p:spTree>
    <p:extLst>
      <p:ext uri="{BB962C8B-B14F-4D97-AF65-F5344CB8AC3E}">
        <p14:creationId xmlns:p14="http://schemas.microsoft.com/office/powerpoint/2010/main" val="304709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C9B44F-5BB9-CC80-D218-96F9327A5E68}"/>
              </a:ext>
            </a:extLst>
          </p:cNvPr>
          <p:cNvSpPr>
            <a:spLocks noGrp="1"/>
          </p:cNvSpPr>
          <p:nvPr>
            <p:ph type="body" idx="1"/>
          </p:nvPr>
        </p:nvSpPr>
        <p:spPr>
          <a:xfrm>
            <a:off x="-504266" y="655856"/>
            <a:ext cx="10697135" cy="860400"/>
          </a:xfrm>
        </p:spPr>
        <p:txBody>
          <a:bodyPr>
            <a:normAutofit/>
          </a:bodyPr>
          <a:lstStyle/>
          <a:p>
            <a:r>
              <a:rPr lang="en-IN" sz="3600" dirty="0"/>
              <a:t>Now Plot The Linear Regression With ggplot2</a:t>
            </a:r>
          </a:p>
        </p:txBody>
      </p:sp>
      <p:sp>
        <p:nvSpPr>
          <p:cNvPr id="5" name="TextBox 4">
            <a:extLst>
              <a:ext uri="{FF2B5EF4-FFF2-40B4-BE49-F238E27FC236}">
                <a16:creationId xmlns:a16="http://schemas.microsoft.com/office/drawing/2014/main" id="{6E3CEAC3-14DD-2E69-1C7E-CCAA67565243}"/>
              </a:ext>
            </a:extLst>
          </p:cNvPr>
          <p:cNvSpPr txBox="1"/>
          <p:nvPr/>
        </p:nvSpPr>
        <p:spPr>
          <a:xfrm>
            <a:off x="1896033" y="1645521"/>
            <a:ext cx="8754035" cy="4524315"/>
          </a:xfrm>
          <a:prstGeom prst="rect">
            <a:avLst/>
          </a:prstGeom>
          <a:noFill/>
        </p:spPr>
        <p:txBody>
          <a:bodyPr wrap="square">
            <a:spAutoFit/>
          </a:bodyPr>
          <a:lstStyle/>
          <a:p>
            <a:r>
              <a:rPr lang="en-IN" sz="2400" dirty="0"/>
              <a:t># Plotting with ggplot2</a:t>
            </a:r>
          </a:p>
          <a:p>
            <a:r>
              <a:rPr lang="en-IN" sz="2400" dirty="0"/>
              <a:t>ggplot(df, aes(x = Rented_Bike_Count, y = Temperature)) +  geom_point(color = 'blue', size = 3) +  # Plot the data points  geom_line(aes(y = predicted_temperature), color = 'red', size = 1) +  # Add the regression line  labs(    title = 'Linear Regression: Rented Bike Count vs Temperature',    </a:t>
            </a:r>
          </a:p>
          <a:p>
            <a:r>
              <a:rPr lang="en-IN" sz="2400" dirty="0"/>
              <a:t>x = 'Rented Bike Count’,  </a:t>
            </a:r>
          </a:p>
          <a:p>
            <a:r>
              <a:rPr lang="en-IN" sz="2400" dirty="0"/>
              <a:t>  y = 'Temperature (°C)'  ) +</a:t>
            </a:r>
          </a:p>
          <a:p>
            <a:r>
              <a:rPr lang="en-IN" sz="2400" dirty="0"/>
              <a:t>  theme_minimal() +  # Use a minimal theme for better aesthetics  theme(    plot .title = element_text(</a:t>
            </a:r>
            <a:r>
              <a:rPr lang="en-IN" sz="2400" dirty="0" err="1"/>
              <a:t>hjust</a:t>
            </a:r>
            <a:r>
              <a:rPr lang="en-IN" sz="2400" dirty="0"/>
              <a:t> = 0.5), </a:t>
            </a:r>
          </a:p>
          <a:p>
            <a:r>
              <a:rPr lang="en-IN" sz="2400" dirty="0"/>
              <a:t> # </a:t>
            </a:r>
            <a:r>
              <a:rPr lang="en-IN" sz="2400" dirty="0" err="1"/>
              <a:t>Center</a:t>
            </a:r>
            <a:r>
              <a:rPr lang="en-IN" sz="2400" dirty="0"/>
              <a:t> the title    axis. title = element_text(size = 12)  # Increase axis title size  )</a:t>
            </a:r>
          </a:p>
        </p:txBody>
      </p:sp>
    </p:spTree>
    <p:extLst>
      <p:ext uri="{BB962C8B-B14F-4D97-AF65-F5344CB8AC3E}">
        <p14:creationId xmlns:p14="http://schemas.microsoft.com/office/powerpoint/2010/main" val="11328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A470A73-13BE-5FC8-607A-3A0BD67BC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563" y="658906"/>
            <a:ext cx="8672061" cy="5122041"/>
          </a:xfrm>
          <a:prstGeom prst="rect">
            <a:avLst/>
          </a:prstGeom>
        </p:spPr>
      </p:pic>
    </p:spTree>
    <p:extLst>
      <p:ext uri="{BB962C8B-B14F-4D97-AF65-F5344CB8AC3E}">
        <p14:creationId xmlns:p14="http://schemas.microsoft.com/office/powerpoint/2010/main" val="126913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B284-37B7-367A-2BF5-7D5E368E16DE}"/>
              </a:ext>
            </a:extLst>
          </p:cNvPr>
          <p:cNvSpPr>
            <a:spLocks noGrp="1"/>
          </p:cNvSpPr>
          <p:nvPr>
            <p:ph type="title"/>
          </p:nvPr>
        </p:nvSpPr>
        <p:spPr>
          <a:xfrm>
            <a:off x="1430523" y="235324"/>
            <a:ext cx="10018713" cy="1752599"/>
          </a:xfrm>
        </p:spPr>
        <p:txBody>
          <a:bodyPr/>
          <a:lstStyle/>
          <a:p>
            <a:r>
              <a:rPr lang="en-IN" dirty="0"/>
              <a:t>The Final  Result Of The Graph in R program:</a:t>
            </a:r>
          </a:p>
        </p:txBody>
      </p:sp>
      <p:pic>
        <p:nvPicPr>
          <p:cNvPr id="4" name="Picture 3" descr="A graph with a red line and blue dots&#10;&#10;Description automatically generated">
            <a:extLst>
              <a:ext uri="{FF2B5EF4-FFF2-40B4-BE49-F238E27FC236}">
                <a16:creationId xmlns:a16="http://schemas.microsoft.com/office/drawing/2014/main" id="{39E8A158-D1BB-640C-DDB1-BF48FBA0F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1747240"/>
            <a:ext cx="8729536" cy="4776826"/>
          </a:xfrm>
          <a:prstGeom prst="rect">
            <a:avLst/>
          </a:prstGeom>
        </p:spPr>
      </p:pic>
    </p:spTree>
    <p:extLst>
      <p:ext uri="{BB962C8B-B14F-4D97-AF65-F5344CB8AC3E}">
        <p14:creationId xmlns:p14="http://schemas.microsoft.com/office/powerpoint/2010/main" val="389475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screen with numbers&#10;&#10;Description automatically generated">
            <a:extLst>
              <a:ext uri="{FF2B5EF4-FFF2-40B4-BE49-F238E27FC236}">
                <a16:creationId xmlns:a16="http://schemas.microsoft.com/office/drawing/2014/main" id="{84A6174D-FA29-F94A-E3D9-54F557169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559" y="2319618"/>
            <a:ext cx="9721723" cy="2523909"/>
          </a:xfrm>
          <a:prstGeom prst="rect">
            <a:avLst/>
          </a:prstGeom>
        </p:spPr>
      </p:pic>
      <p:sp>
        <p:nvSpPr>
          <p:cNvPr id="5" name="TextBox 4">
            <a:extLst>
              <a:ext uri="{FF2B5EF4-FFF2-40B4-BE49-F238E27FC236}">
                <a16:creationId xmlns:a16="http://schemas.microsoft.com/office/drawing/2014/main" id="{0ABF8088-3839-24C4-DE46-C5FB376AAB6C}"/>
              </a:ext>
            </a:extLst>
          </p:cNvPr>
          <p:cNvSpPr txBox="1"/>
          <p:nvPr/>
        </p:nvSpPr>
        <p:spPr>
          <a:xfrm>
            <a:off x="3625664" y="985229"/>
            <a:ext cx="6094878" cy="769441"/>
          </a:xfrm>
          <a:prstGeom prst="rect">
            <a:avLst/>
          </a:prstGeom>
          <a:noFill/>
        </p:spPr>
        <p:txBody>
          <a:bodyPr wrap="square">
            <a:spAutoFit/>
          </a:bodyPr>
          <a:lstStyle/>
          <a:p>
            <a:r>
              <a:rPr lang="en-IN" sz="4400" dirty="0"/>
              <a:t>Summary of ML model</a:t>
            </a:r>
          </a:p>
        </p:txBody>
      </p:sp>
    </p:spTree>
    <p:extLst>
      <p:ext uri="{BB962C8B-B14F-4D97-AF65-F5344CB8AC3E}">
        <p14:creationId xmlns:p14="http://schemas.microsoft.com/office/powerpoint/2010/main" val="392388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6DC84-D44D-CE93-8547-56B15E166EB7}"/>
              </a:ext>
            </a:extLst>
          </p:cNvPr>
          <p:cNvSpPr txBox="1"/>
          <p:nvPr/>
        </p:nvSpPr>
        <p:spPr>
          <a:xfrm>
            <a:off x="1627093" y="2052962"/>
            <a:ext cx="10394577" cy="2677656"/>
          </a:xfrm>
          <a:prstGeom prst="rect">
            <a:avLst/>
          </a:prstGeom>
          <a:noFill/>
        </p:spPr>
        <p:txBody>
          <a:bodyPr wrap="square">
            <a:spAutoFit/>
          </a:bodyPr>
          <a:lstStyle/>
          <a:p>
            <a:r>
              <a:rPr lang="en-IN" sz="2400" dirty="0"/>
              <a:t>Here We can do Linear Regression of given Data in both R Programming and Python</a:t>
            </a:r>
          </a:p>
          <a:p>
            <a:r>
              <a:rPr lang="en-IN" sz="2400" dirty="0"/>
              <a:t> In Python  we can plot the linear Regression graph through python code and in google colab </a:t>
            </a:r>
          </a:p>
          <a:p>
            <a:r>
              <a:rPr lang="en-IN" sz="2400" dirty="0"/>
              <a:t>In the R programming we can plot graph through installing the packages in R studio After installing the library </a:t>
            </a:r>
          </a:p>
          <a:p>
            <a:r>
              <a:rPr lang="en-IN" sz="2400" dirty="0"/>
              <a:t>we can plot the linear Regression graph through our Given Data.</a:t>
            </a:r>
          </a:p>
        </p:txBody>
      </p:sp>
      <p:sp>
        <p:nvSpPr>
          <p:cNvPr id="5" name="TextBox 4">
            <a:extLst>
              <a:ext uri="{FF2B5EF4-FFF2-40B4-BE49-F238E27FC236}">
                <a16:creationId xmlns:a16="http://schemas.microsoft.com/office/drawing/2014/main" id="{59B73572-DDBA-983E-7CD3-5AF18927548F}"/>
              </a:ext>
            </a:extLst>
          </p:cNvPr>
          <p:cNvSpPr txBox="1"/>
          <p:nvPr/>
        </p:nvSpPr>
        <p:spPr>
          <a:xfrm>
            <a:off x="1877546" y="870928"/>
            <a:ext cx="6094878" cy="707886"/>
          </a:xfrm>
          <a:prstGeom prst="rect">
            <a:avLst/>
          </a:prstGeom>
          <a:noFill/>
        </p:spPr>
        <p:txBody>
          <a:bodyPr wrap="square">
            <a:spAutoFit/>
          </a:bodyPr>
          <a:lstStyle/>
          <a:p>
            <a:r>
              <a:rPr lang="en-IN" sz="4000" dirty="0"/>
              <a:t>Conclusion:</a:t>
            </a:r>
          </a:p>
        </p:txBody>
      </p:sp>
    </p:spTree>
    <p:extLst>
      <p:ext uri="{BB962C8B-B14F-4D97-AF65-F5344CB8AC3E}">
        <p14:creationId xmlns:p14="http://schemas.microsoft.com/office/powerpoint/2010/main" val="128306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1B9-118B-9447-261E-8178C6C61A39}"/>
              </a:ext>
            </a:extLst>
          </p:cNvPr>
          <p:cNvSpPr>
            <a:spLocks noGrp="1"/>
          </p:cNvSpPr>
          <p:nvPr>
            <p:ph type="title"/>
          </p:nvPr>
        </p:nvSpPr>
        <p:spPr>
          <a:xfrm>
            <a:off x="1716540" y="2231572"/>
            <a:ext cx="10018713" cy="1752599"/>
          </a:xfrm>
        </p:spPr>
        <p:txBody>
          <a:bodyPr>
            <a:normAutofit/>
          </a:bodyPr>
          <a:lstStyle/>
          <a:p>
            <a:r>
              <a:rPr lang="en-IN" sz="6000" dirty="0">
                <a:latin typeface="Algerian" panose="04020705040A02060702" pitchFamily="82" charset="0"/>
              </a:rPr>
              <a:t>THANK YOU</a:t>
            </a:r>
          </a:p>
        </p:txBody>
      </p:sp>
    </p:spTree>
    <p:extLst>
      <p:ext uri="{BB962C8B-B14F-4D97-AF65-F5344CB8AC3E}">
        <p14:creationId xmlns:p14="http://schemas.microsoft.com/office/powerpoint/2010/main" val="29746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A7D-3C12-5F2B-3D81-AFFD96FF7A97}"/>
              </a:ext>
            </a:extLst>
          </p:cNvPr>
          <p:cNvSpPr>
            <a:spLocks noGrp="1"/>
          </p:cNvSpPr>
          <p:nvPr>
            <p:ph type="title"/>
          </p:nvPr>
        </p:nvSpPr>
        <p:spPr>
          <a:xfrm>
            <a:off x="-983226" y="0"/>
            <a:ext cx="10018713" cy="1127312"/>
          </a:xfrm>
        </p:spPr>
        <p:txBody>
          <a:bodyPr/>
          <a:lstStyle/>
          <a:p>
            <a:r>
              <a:rPr lang="en-IN" dirty="0"/>
              <a:t>Problem Description:</a:t>
            </a:r>
          </a:p>
        </p:txBody>
      </p:sp>
      <p:sp>
        <p:nvSpPr>
          <p:cNvPr id="4" name="TextBox 3">
            <a:extLst>
              <a:ext uri="{FF2B5EF4-FFF2-40B4-BE49-F238E27FC236}">
                <a16:creationId xmlns:a16="http://schemas.microsoft.com/office/drawing/2014/main" id="{48C50200-9344-5546-0295-11DF75D916EF}"/>
              </a:ext>
            </a:extLst>
          </p:cNvPr>
          <p:cNvSpPr txBox="1"/>
          <p:nvPr/>
        </p:nvSpPr>
        <p:spPr>
          <a:xfrm>
            <a:off x="1559859" y="1344706"/>
            <a:ext cx="7337051" cy="3416320"/>
          </a:xfrm>
          <a:prstGeom prst="rect">
            <a:avLst/>
          </a:prstGeom>
          <a:noFill/>
        </p:spPr>
        <p:txBody>
          <a:bodyPr wrap="square">
            <a:spAutoFit/>
          </a:bodyPr>
          <a:lstStyle/>
          <a:p>
            <a:pPr algn="l"/>
            <a:r>
              <a:rPr lang="en-US" sz="2400" b="0" i="0" dirty="0">
                <a:solidFill>
                  <a:schemeClr val="accent5">
                    <a:lumMod val="50000"/>
                  </a:schemeClr>
                </a:solidFill>
                <a:effectLst/>
                <a:latin typeface="Roboto" panose="02000000000000000000" pitchFamily="2"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r>
              <a:rPr lang="en-US" sz="2400" b="0" i="0" dirty="0">
                <a:solidFill>
                  <a:srgbClr val="D5D5D5"/>
                </a:solidFill>
                <a:effectLst/>
                <a:latin typeface="Roboto" panose="02000000000000000000" pitchFamily="2" charset="0"/>
              </a:rPr>
              <a:t>.</a:t>
            </a:r>
          </a:p>
        </p:txBody>
      </p:sp>
    </p:spTree>
    <p:extLst>
      <p:ext uri="{BB962C8B-B14F-4D97-AF65-F5344CB8AC3E}">
        <p14:creationId xmlns:p14="http://schemas.microsoft.com/office/powerpoint/2010/main" val="279165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D713-47AB-507C-C995-7DFEE6D1F2BA}"/>
              </a:ext>
            </a:extLst>
          </p:cNvPr>
          <p:cNvSpPr>
            <a:spLocks noGrp="1"/>
          </p:cNvSpPr>
          <p:nvPr>
            <p:ph type="title"/>
          </p:nvPr>
        </p:nvSpPr>
        <p:spPr>
          <a:xfrm>
            <a:off x="531158" y="127747"/>
            <a:ext cx="5028265" cy="891987"/>
          </a:xfrm>
        </p:spPr>
        <p:txBody>
          <a:bodyPr/>
          <a:lstStyle/>
          <a:p>
            <a:r>
              <a:rPr lang="en-IN" dirty="0"/>
              <a:t>Data Set:</a:t>
            </a:r>
          </a:p>
        </p:txBody>
      </p:sp>
      <p:sp>
        <p:nvSpPr>
          <p:cNvPr id="4" name="TextBox 3">
            <a:extLst>
              <a:ext uri="{FF2B5EF4-FFF2-40B4-BE49-F238E27FC236}">
                <a16:creationId xmlns:a16="http://schemas.microsoft.com/office/drawing/2014/main" id="{5BF7BBDE-F6F8-88D0-64A4-C82D634B783B}"/>
              </a:ext>
            </a:extLst>
          </p:cNvPr>
          <p:cNvSpPr txBox="1"/>
          <p:nvPr/>
        </p:nvSpPr>
        <p:spPr>
          <a:xfrm>
            <a:off x="2023781" y="1183342"/>
            <a:ext cx="8989359" cy="4401205"/>
          </a:xfrm>
          <a:prstGeom prst="rect">
            <a:avLst/>
          </a:prstGeom>
          <a:noFill/>
        </p:spPr>
        <p:txBody>
          <a:bodyPr wrap="square">
            <a:spAutoFit/>
          </a:bodyPr>
          <a:lstStyle/>
          <a:p>
            <a:pPr lvl="1"/>
            <a:r>
              <a:rPr lang="en-US" sz="2000" b="0" i="0" dirty="0">
                <a:solidFill>
                  <a:schemeClr val="accent1">
                    <a:lumMod val="75000"/>
                  </a:schemeClr>
                </a:solidFill>
                <a:effectLst/>
                <a:latin typeface="Roboto" panose="02000000000000000000" pitchFamily="2" charset="0"/>
              </a:rPr>
              <a:t>Date : year-month-day</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Rented Bike count - Count of bikes rented at each hour</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Hour - Hour of the day</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Temperature-Temperature in Celsius</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Humidity - %</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Windspeed - m/s</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Visibility - 10m</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Dew point temperature - Celsius</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Solar radiation - MJ/m2</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Rainfall - mm</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Snowfall - cm</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Seasons - Winter, Spring, Summer, Autumn</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Holiday - Holiday/No holiday</a:t>
            </a:r>
          </a:p>
          <a:p>
            <a:pPr algn="l">
              <a:buFont typeface="Arial" panose="020B0604020202020204" pitchFamily="34" charset="0"/>
              <a:buChar char="•"/>
            </a:pPr>
            <a:r>
              <a:rPr lang="en-US" sz="2000" b="0" i="0" dirty="0">
                <a:solidFill>
                  <a:schemeClr val="accent1">
                    <a:lumMod val="75000"/>
                  </a:schemeClr>
                </a:solidFill>
                <a:effectLst/>
                <a:latin typeface="Roboto" panose="02000000000000000000" pitchFamily="2" charset="0"/>
              </a:rPr>
              <a:t>Functional Day – No </a:t>
            </a:r>
            <a:r>
              <a:rPr lang="en-US" sz="2000" b="0" i="0" dirty="0" err="1">
                <a:solidFill>
                  <a:schemeClr val="accent1">
                    <a:lumMod val="75000"/>
                  </a:schemeClr>
                </a:solidFill>
                <a:effectLst/>
                <a:latin typeface="Roboto" panose="02000000000000000000" pitchFamily="2" charset="0"/>
              </a:rPr>
              <a:t>Func</a:t>
            </a:r>
            <a:r>
              <a:rPr lang="en-US" sz="2000" b="0" i="0" dirty="0">
                <a:solidFill>
                  <a:schemeClr val="accent1">
                    <a:lumMod val="75000"/>
                  </a:schemeClr>
                </a:solidFill>
                <a:effectLst/>
                <a:latin typeface="Roboto" panose="02000000000000000000" pitchFamily="2" charset="0"/>
              </a:rPr>
              <a:t> (Non  Functional Hours), Fun(Functional hours)</a:t>
            </a:r>
          </a:p>
        </p:txBody>
      </p:sp>
    </p:spTree>
    <p:extLst>
      <p:ext uri="{BB962C8B-B14F-4D97-AF65-F5344CB8AC3E}">
        <p14:creationId xmlns:p14="http://schemas.microsoft.com/office/powerpoint/2010/main" val="389269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CF9E-A452-E93C-5362-147639316638}"/>
              </a:ext>
            </a:extLst>
          </p:cNvPr>
          <p:cNvSpPr>
            <a:spLocks noGrp="1"/>
          </p:cNvSpPr>
          <p:nvPr>
            <p:ph type="title"/>
          </p:nvPr>
        </p:nvSpPr>
        <p:spPr>
          <a:xfrm>
            <a:off x="1625506" y="0"/>
            <a:ext cx="10018713" cy="1196788"/>
          </a:xfrm>
        </p:spPr>
        <p:txBody>
          <a:bodyPr/>
          <a:lstStyle/>
          <a:p>
            <a:r>
              <a:rPr lang="en-IN" dirty="0"/>
              <a:t> Creating Linear Regression model </a:t>
            </a:r>
          </a:p>
        </p:txBody>
      </p:sp>
      <p:pic>
        <p:nvPicPr>
          <p:cNvPr id="4" name="Picture 3" descr="A computer screen with text and images&#10;&#10;Description automatically generated">
            <a:extLst>
              <a:ext uri="{FF2B5EF4-FFF2-40B4-BE49-F238E27FC236}">
                <a16:creationId xmlns:a16="http://schemas.microsoft.com/office/drawing/2014/main" id="{C9E10BF3-CECE-40C1-387A-74A87404A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726" y="1691594"/>
            <a:ext cx="6430272" cy="3057952"/>
          </a:xfrm>
          <a:prstGeom prst="rect">
            <a:avLst/>
          </a:prstGeom>
        </p:spPr>
      </p:pic>
    </p:spTree>
    <p:extLst>
      <p:ext uri="{BB962C8B-B14F-4D97-AF65-F5344CB8AC3E}">
        <p14:creationId xmlns:p14="http://schemas.microsoft.com/office/powerpoint/2010/main" val="289317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0582-2ED0-C83B-F790-CDA21665FC23}"/>
              </a:ext>
            </a:extLst>
          </p:cNvPr>
          <p:cNvSpPr>
            <a:spLocks noGrp="1"/>
          </p:cNvSpPr>
          <p:nvPr>
            <p:ph type="title"/>
          </p:nvPr>
        </p:nvSpPr>
        <p:spPr>
          <a:xfrm>
            <a:off x="1484311" y="685800"/>
            <a:ext cx="10018713" cy="705971"/>
          </a:xfrm>
        </p:spPr>
        <p:txBody>
          <a:bodyPr/>
          <a:lstStyle/>
          <a:p>
            <a:r>
              <a:rPr lang="en-IN" dirty="0"/>
              <a:t>By these we can predict the Y values</a:t>
            </a:r>
          </a:p>
        </p:txBody>
      </p:sp>
      <p:pic>
        <p:nvPicPr>
          <p:cNvPr id="4" name="Picture 3">
            <a:extLst>
              <a:ext uri="{FF2B5EF4-FFF2-40B4-BE49-F238E27FC236}">
                <a16:creationId xmlns:a16="http://schemas.microsoft.com/office/drawing/2014/main" id="{2E79110B-86F4-F688-5090-146B8098B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576" y="3048869"/>
            <a:ext cx="7658100" cy="760262"/>
          </a:xfrm>
          <a:prstGeom prst="rect">
            <a:avLst/>
          </a:prstGeom>
        </p:spPr>
      </p:pic>
    </p:spTree>
    <p:extLst>
      <p:ext uri="{BB962C8B-B14F-4D97-AF65-F5344CB8AC3E}">
        <p14:creationId xmlns:p14="http://schemas.microsoft.com/office/powerpoint/2010/main" val="89264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F48B-4FE5-46A9-1ADE-0F8347D1F680}"/>
              </a:ext>
            </a:extLst>
          </p:cNvPr>
          <p:cNvSpPr>
            <a:spLocks noGrp="1"/>
          </p:cNvSpPr>
          <p:nvPr>
            <p:ph type="title"/>
          </p:nvPr>
        </p:nvSpPr>
        <p:spPr>
          <a:xfrm>
            <a:off x="1786870" y="2238936"/>
            <a:ext cx="10018713" cy="1752599"/>
          </a:xfrm>
        </p:spPr>
        <p:txBody>
          <a:bodyPr>
            <a:noAutofit/>
          </a:bodyPr>
          <a:lstStyle/>
          <a:p>
            <a:r>
              <a:rPr lang="en-IN" sz="5400" dirty="0"/>
              <a:t>Plotting the linear Regression graph through by Comparing Temperature and Rented bike count</a:t>
            </a:r>
          </a:p>
        </p:txBody>
      </p:sp>
    </p:spTree>
    <p:extLst>
      <p:ext uri="{BB962C8B-B14F-4D97-AF65-F5344CB8AC3E}">
        <p14:creationId xmlns:p14="http://schemas.microsoft.com/office/powerpoint/2010/main" val="246892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 and blue dots&#10;&#10;Description automatically generated">
            <a:extLst>
              <a:ext uri="{FF2B5EF4-FFF2-40B4-BE49-F238E27FC236}">
                <a16:creationId xmlns:a16="http://schemas.microsoft.com/office/drawing/2014/main" id="{2DAB5F01-13B6-1791-BDE3-932D9FCF6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28" y="363070"/>
            <a:ext cx="7060778" cy="5619304"/>
          </a:xfrm>
          <a:prstGeom prst="rect">
            <a:avLst/>
          </a:prstGeom>
        </p:spPr>
      </p:pic>
    </p:spTree>
    <p:extLst>
      <p:ext uri="{BB962C8B-B14F-4D97-AF65-F5344CB8AC3E}">
        <p14:creationId xmlns:p14="http://schemas.microsoft.com/office/powerpoint/2010/main" val="269965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9C0E-4C8D-E195-DD91-C4DE4F95E510}"/>
              </a:ext>
            </a:extLst>
          </p:cNvPr>
          <p:cNvSpPr>
            <a:spLocks noGrp="1"/>
          </p:cNvSpPr>
          <p:nvPr>
            <p:ph type="title"/>
          </p:nvPr>
        </p:nvSpPr>
        <p:spPr/>
        <p:txBody>
          <a:bodyPr/>
          <a:lstStyle/>
          <a:p>
            <a:r>
              <a:rPr lang="en-IN" dirty="0"/>
              <a:t>IN R PROGRAMMING</a:t>
            </a:r>
          </a:p>
        </p:txBody>
      </p:sp>
      <p:sp>
        <p:nvSpPr>
          <p:cNvPr id="4" name="TextBox 3">
            <a:extLst>
              <a:ext uri="{FF2B5EF4-FFF2-40B4-BE49-F238E27FC236}">
                <a16:creationId xmlns:a16="http://schemas.microsoft.com/office/drawing/2014/main" id="{7074605E-7F71-6E99-ED58-ABBB255AF66C}"/>
              </a:ext>
            </a:extLst>
          </p:cNvPr>
          <p:cNvSpPr txBox="1"/>
          <p:nvPr/>
        </p:nvSpPr>
        <p:spPr>
          <a:xfrm>
            <a:off x="1727948" y="2309763"/>
            <a:ext cx="7893422" cy="2677656"/>
          </a:xfrm>
          <a:prstGeom prst="rect">
            <a:avLst/>
          </a:prstGeom>
          <a:noFill/>
        </p:spPr>
        <p:txBody>
          <a:bodyPr wrap="square">
            <a:spAutoFit/>
          </a:bodyPr>
          <a:lstStyle/>
          <a:p>
            <a:r>
              <a:rPr lang="en-IN" sz="2800" dirty="0"/>
              <a:t> First Install packages in R studio</a:t>
            </a:r>
          </a:p>
          <a:p>
            <a:r>
              <a:rPr lang="en-IN" sz="2800" dirty="0"/>
              <a:t>install. packages("ggplot2")</a:t>
            </a:r>
          </a:p>
          <a:p>
            <a:r>
              <a:rPr lang="en-IN" sz="2800" dirty="0"/>
              <a:t>library(ggplot2)</a:t>
            </a:r>
          </a:p>
          <a:p>
            <a:r>
              <a:rPr lang="en-IN" sz="2800" dirty="0"/>
              <a:t>After installing Library Download Data from Your directory</a:t>
            </a:r>
          </a:p>
          <a:p>
            <a:endParaRPr lang="en-IN" sz="2800" dirty="0"/>
          </a:p>
        </p:txBody>
      </p:sp>
    </p:spTree>
    <p:extLst>
      <p:ext uri="{BB962C8B-B14F-4D97-AF65-F5344CB8AC3E}">
        <p14:creationId xmlns:p14="http://schemas.microsoft.com/office/powerpoint/2010/main" val="420757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710B68E-4911-8385-FF05-76280BF3B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859" y="1372917"/>
            <a:ext cx="10239935" cy="3690941"/>
          </a:xfrm>
          <a:prstGeom prst="rect">
            <a:avLst/>
          </a:prstGeom>
        </p:spPr>
      </p:pic>
    </p:spTree>
    <p:extLst>
      <p:ext uri="{BB962C8B-B14F-4D97-AF65-F5344CB8AC3E}">
        <p14:creationId xmlns:p14="http://schemas.microsoft.com/office/powerpoint/2010/main" val="2683378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472</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Corbel</vt:lpstr>
      <vt:lpstr>Roboto</vt:lpstr>
      <vt:lpstr>Parallax</vt:lpstr>
      <vt:lpstr>Seoul Bike Sharing Demand Prediction</vt:lpstr>
      <vt:lpstr>Problem Description:</vt:lpstr>
      <vt:lpstr>Data Set:</vt:lpstr>
      <vt:lpstr> Creating Linear Regression model </vt:lpstr>
      <vt:lpstr>By these we can predict the Y values</vt:lpstr>
      <vt:lpstr>Plotting the linear Regression graph through by Comparing Temperature and Rented bike count</vt:lpstr>
      <vt:lpstr>PowerPoint Presentation</vt:lpstr>
      <vt:lpstr>IN R PROGRAMMING</vt:lpstr>
      <vt:lpstr>PowerPoint Presentation</vt:lpstr>
      <vt:lpstr>PowerPoint Presentation</vt:lpstr>
      <vt:lpstr>PowerPoint Presentation</vt:lpstr>
      <vt:lpstr>PowerPoint Presentation</vt:lpstr>
      <vt:lpstr>The Final  Result Of The Graph in R program: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Samhitha Sakhamuri</dc:creator>
  <cp:lastModifiedBy>Samhitha Sakhamuri</cp:lastModifiedBy>
  <cp:revision>3</cp:revision>
  <dcterms:created xsi:type="dcterms:W3CDTF">2024-09-17T10:39:21Z</dcterms:created>
  <dcterms:modified xsi:type="dcterms:W3CDTF">2024-09-17T16:21:42Z</dcterms:modified>
</cp:coreProperties>
</file>