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Bold" charset="1" panose="00000800000000000000"/>
      <p:regular r:id="rId14"/>
    </p:embeddedFont>
    <p:embeddedFont>
      <p:font typeface="Montserrat" charset="1" panose="00000500000000000000"/>
      <p:regular r:id="rId15"/>
    </p:embeddedFont>
    <p:embeddedFont>
      <p:font typeface="Montserrat Classic" charset="1" panose="00000500000000000000"/>
      <p:regular r:id="rId16"/>
    </p:embeddedFont>
    <p:embeddedFont>
      <p:font typeface="Montserrat Semi-Bold"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941398" y="1955805"/>
            <a:ext cx="16002177" cy="4733925"/>
          </a:xfrm>
          <a:prstGeom prst="rect">
            <a:avLst/>
          </a:prstGeom>
        </p:spPr>
        <p:txBody>
          <a:bodyPr anchor="t" rtlCol="false" tIns="0" lIns="0" bIns="0" rIns="0">
            <a:spAutoFit/>
          </a:bodyPr>
          <a:lstStyle/>
          <a:p>
            <a:pPr algn="l">
              <a:lnSpc>
                <a:spcPts val="12599"/>
              </a:lnSpc>
            </a:pPr>
            <a:r>
              <a:rPr lang="en-US" sz="9000" b="true">
                <a:solidFill>
                  <a:srgbClr val="2254C5"/>
                </a:solidFill>
                <a:latin typeface="Montserrat Bold"/>
                <a:ea typeface="Montserrat Bold"/>
                <a:cs typeface="Montserrat Bold"/>
                <a:sym typeface="Montserrat Bold"/>
              </a:rPr>
              <a:t>DeployGuard : Ensuring Seamless and Secure Cloud Deployments</a:t>
            </a:r>
          </a:p>
        </p:txBody>
      </p:sp>
      <p:sp>
        <p:nvSpPr>
          <p:cNvPr name="TextBox 4" id="4"/>
          <p:cNvSpPr txBox="true"/>
          <p:nvPr/>
        </p:nvSpPr>
        <p:spPr>
          <a:xfrm rot="0">
            <a:off x="1179011" y="8425453"/>
            <a:ext cx="6099814" cy="1289051"/>
          </a:xfrm>
          <a:prstGeom prst="rect">
            <a:avLst/>
          </a:prstGeom>
        </p:spPr>
        <p:txBody>
          <a:bodyPr anchor="t" rtlCol="false" tIns="0" lIns="0" bIns="0" rIns="0">
            <a:spAutoFit/>
          </a:bodyPr>
          <a:lstStyle/>
          <a:p>
            <a:pPr algn="l">
              <a:lnSpc>
                <a:spcPts val="3499"/>
              </a:lnSpc>
            </a:pPr>
            <a:r>
              <a:rPr lang="en-US" sz="2499">
                <a:solidFill>
                  <a:srgbClr val="2254C5"/>
                </a:solidFill>
                <a:latin typeface="Montserrat"/>
                <a:ea typeface="Montserrat"/>
                <a:cs typeface="Montserrat"/>
                <a:sym typeface="Montserrat"/>
              </a:rPr>
              <a:t>By Spoorti Aparanji, Akanksha A Pai and Samhitha Mallannagari</a:t>
            </a:r>
          </a:p>
          <a:p>
            <a:pPr algn="l">
              <a:lnSpc>
                <a:spcPts val="3499"/>
              </a:lnSpc>
            </a:pPr>
          </a:p>
        </p:txBody>
      </p:sp>
      <p:sp>
        <p:nvSpPr>
          <p:cNvPr name="Freeform 5" id="5"/>
          <p:cNvSpPr/>
          <p:nvPr/>
        </p:nvSpPr>
        <p:spPr>
          <a:xfrm flipH="false" flipV="false" rot="0">
            <a:off x="545071" y="111085"/>
            <a:ext cx="4737359" cy="1304290"/>
          </a:xfrm>
          <a:custGeom>
            <a:avLst/>
            <a:gdLst/>
            <a:ahLst/>
            <a:cxnLst/>
            <a:rect r="r" b="b" t="t" l="l"/>
            <a:pathLst>
              <a:path h="1304290" w="4737359">
                <a:moveTo>
                  <a:pt x="0" y="0"/>
                </a:moveTo>
                <a:lnTo>
                  <a:pt x="4737359" y="0"/>
                </a:lnTo>
                <a:lnTo>
                  <a:pt x="4737359" y="1304291"/>
                </a:lnTo>
                <a:lnTo>
                  <a:pt x="0" y="1304291"/>
                </a:lnTo>
                <a:lnTo>
                  <a:pt x="0" y="0"/>
                </a:lnTo>
                <a:close/>
              </a:path>
            </a:pathLst>
          </a:custGeom>
          <a:blipFill>
            <a:blip r:embed="rId3"/>
            <a:stretch>
              <a:fillRect l="0" t="-948" r="0" b="-948"/>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1850061" y="633531"/>
            <a:ext cx="6437939" cy="0"/>
          </a:xfrm>
          <a:prstGeom prst="line">
            <a:avLst/>
          </a:prstGeom>
          <a:ln cap="flat" w="28575">
            <a:solidFill>
              <a:srgbClr val="2254C5"/>
            </a:solidFill>
            <a:prstDash val="solid"/>
            <a:headEnd type="none" len="sm" w="sm"/>
            <a:tailEnd type="none" len="sm" w="sm"/>
          </a:ln>
        </p:spPr>
      </p:sp>
      <p:sp>
        <p:nvSpPr>
          <p:cNvPr name="Freeform 3" id="3"/>
          <p:cNvSpPr/>
          <p:nvPr/>
        </p:nvSpPr>
        <p:spPr>
          <a:xfrm flipH="false" flipV="false" rot="0">
            <a:off x="2000058" y="2582887"/>
            <a:ext cx="5324930" cy="5324930"/>
          </a:xfrm>
          <a:custGeom>
            <a:avLst/>
            <a:gdLst/>
            <a:ahLst/>
            <a:cxnLst/>
            <a:rect r="r" b="b" t="t" l="l"/>
            <a:pathLst>
              <a:path h="5324930" w="5324930">
                <a:moveTo>
                  <a:pt x="0" y="0"/>
                </a:moveTo>
                <a:lnTo>
                  <a:pt x="5324930" y="0"/>
                </a:lnTo>
                <a:lnTo>
                  <a:pt x="5324930" y="5324930"/>
                </a:lnTo>
                <a:lnTo>
                  <a:pt x="0" y="5324930"/>
                </a:lnTo>
                <a:lnTo>
                  <a:pt x="0" y="0"/>
                </a:lnTo>
                <a:close/>
              </a:path>
            </a:pathLst>
          </a:custGeom>
          <a:blipFill>
            <a:blip r:embed="rId2"/>
            <a:stretch>
              <a:fillRect l="0" t="-1243" r="0" b="-59399"/>
            </a:stretch>
          </a:blipFill>
        </p:spPr>
      </p:sp>
      <p:sp>
        <p:nvSpPr>
          <p:cNvPr name="TextBox 4" id="4"/>
          <p:cNvSpPr txBox="true"/>
          <p:nvPr/>
        </p:nvSpPr>
        <p:spPr>
          <a:xfrm rot="0">
            <a:off x="9005986" y="4137267"/>
            <a:ext cx="8661955" cy="2491652"/>
          </a:xfrm>
          <a:prstGeom prst="rect">
            <a:avLst/>
          </a:prstGeom>
        </p:spPr>
        <p:txBody>
          <a:bodyPr anchor="t" rtlCol="false" tIns="0" lIns="0" bIns="0" rIns="0">
            <a:spAutoFit/>
          </a:bodyPr>
          <a:lstStyle/>
          <a:p>
            <a:pPr algn="l" marL="518905" indent="-259452" lvl="1">
              <a:lnSpc>
                <a:spcPts val="3364"/>
              </a:lnSpc>
              <a:buFont typeface="Arial"/>
              <a:buChar char="•"/>
            </a:pPr>
            <a:r>
              <a:rPr lang="en-US" sz="2403">
                <a:solidFill>
                  <a:srgbClr val="2254C5"/>
                </a:solidFill>
                <a:latin typeface="Montserrat"/>
                <a:ea typeface="Montserrat"/>
                <a:cs typeface="Montserrat"/>
                <a:sym typeface="Montserrat"/>
              </a:rPr>
              <a:t>Problem Statement</a:t>
            </a:r>
          </a:p>
          <a:p>
            <a:pPr algn="l" marL="518905" indent="-259452" lvl="1">
              <a:lnSpc>
                <a:spcPts val="3364"/>
              </a:lnSpc>
              <a:buFont typeface="Arial"/>
              <a:buChar char="•"/>
            </a:pPr>
            <a:r>
              <a:rPr lang="en-US" sz="2403">
                <a:solidFill>
                  <a:srgbClr val="2254C5"/>
                </a:solidFill>
                <a:latin typeface="Montserrat"/>
                <a:ea typeface="Montserrat"/>
                <a:cs typeface="Montserrat"/>
                <a:sym typeface="Montserrat"/>
              </a:rPr>
              <a:t>Features</a:t>
            </a:r>
          </a:p>
          <a:p>
            <a:pPr algn="l" marL="518905" indent="-259452" lvl="1">
              <a:lnSpc>
                <a:spcPts val="3364"/>
              </a:lnSpc>
              <a:buFont typeface="Arial"/>
              <a:buChar char="•"/>
            </a:pPr>
            <a:r>
              <a:rPr lang="en-US" sz="2403">
                <a:solidFill>
                  <a:srgbClr val="2254C5"/>
                </a:solidFill>
                <a:latin typeface="Montserrat"/>
                <a:ea typeface="Montserrat"/>
                <a:cs typeface="Montserrat"/>
                <a:sym typeface="Montserrat"/>
              </a:rPr>
              <a:t>Methodology</a:t>
            </a:r>
          </a:p>
          <a:p>
            <a:pPr algn="l" marL="518905" indent="-259452" lvl="1">
              <a:lnSpc>
                <a:spcPts val="3364"/>
              </a:lnSpc>
              <a:buFont typeface="Arial"/>
              <a:buChar char="•"/>
            </a:pPr>
            <a:r>
              <a:rPr lang="en-US" sz="2403">
                <a:solidFill>
                  <a:srgbClr val="2254C5"/>
                </a:solidFill>
                <a:latin typeface="Montserrat"/>
                <a:ea typeface="Montserrat"/>
                <a:cs typeface="Montserrat"/>
                <a:sym typeface="Montserrat"/>
              </a:rPr>
              <a:t>Demo</a:t>
            </a:r>
          </a:p>
          <a:p>
            <a:pPr algn="l" marL="518905" indent="-259452" lvl="1">
              <a:lnSpc>
                <a:spcPts val="3364"/>
              </a:lnSpc>
              <a:buFont typeface="Arial"/>
              <a:buChar char="•"/>
            </a:pPr>
            <a:r>
              <a:rPr lang="en-US" sz="2403">
                <a:solidFill>
                  <a:srgbClr val="2254C5"/>
                </a:solidFill>
                <a:latin typeface="Montserrat"/>
                <a:ea typeface="Montserrat"/>
                <a:cs typeface="Montserrat"/>
                <a:sym typeface="Montserrat"/>
              </a:rPr>
              <a:t>Future Scope</a:t>
            </a:r>
          </a:p>
          <a:p>
            <a:pPr algn="l">
              <a:lnSpc>
                <a:spcPts val="3364"/>
              </a:lnSpc>
            </a:pPr>
          </a:p>
        </p:txBody>
      </p:sp>
      <p:sp>
        <p:nvSpPr>
          <p:cNvPr name="TextBox 5" id="5"/>
          <p:cNvSpPr txBox="true"/>
          <p:nvPr/>
        </p:nvSpPr>
        <p:spPr>
          <a:xfrm rot="0">
            <a:off x="8845934" y="2282988"/>
            <a:ext cx="8413366" cy="1397612"/>
          </a:xfrm>
          <a:prstGeom prst="rect">
            <a:avLst/>
          </a:prstGeom>
        </p:spPr>
        <p:txBody>
          <a:bodyPr anchor="t" rtlCol="false" tIns="0" lIns="0" bIns="0" rIns="0">
            <a:spAutoFit/>
          </a:bodyPr>
          <a:lstStyle/>
          <a:p>
            <a:pPr algn="l">
              <a:lnSpc>
                <a:spcPts val="10951"/>
              </a:lnSpc>
            </a:pPr>
            <a:r>
              <a:rPr lang="en-US" sz="9360" b="true">
                <a:solidFill>
                  <a:srgbClr val="2254C5"/>
                </a:solidFill>
                <a:latin typeface="Montserrat Bold"/>
                <a:ea typeface="Montserrat Bold"/>
                <a:cs typeface="Montserrat Bold"/>
                <a:sym typeface="Montserrat Bold"/>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54C5"/>
        </a:solidFill>
      </p:bgPr>
    </p:bg>
    <p:spTree>
      <p:nvGrpSpPr>
        <p:cNvPr id="1" name=""/>
        <p:cNvGrpSpPr/>
        <p:nvPr/>
      </p:nvGrpSpPr>
      <p:grpSpPr>
        <a:xfrm>
          <a:off x="0" y="0"/>
          <a:ext cx="0" cy="0"/>
          <a:chOff x="0" y="0"/>
          <a:chExt cx="0" cy="0"/>
        </a:xfrm>
      </p:grpSpPr>
      <p:sp>
        <p:nvSpPr>
          <p:cNvPr name="AutoShape 2" id="2"/>
          <p:cNvSpPr/>
          <p:nvPr/>
        </p:nvSpPr>
        <p:spPr>
          <a:xfrm rot="0">
            <a:off x="0" y="9700628"/>
            <a:ext cx="18395101" cy="0"/>
          </a:xfrm>
          <a:prstGeom prst="line">
            <a:avLst/>
          </a:prstGeom>
          <a:ln cap="flat" w="38100">
            <a:solidFill>
              <a:srgbClr val="FFFFFF"/>
            </a:solidFill>
            <a:prstDash val="solid"/>
            <a:headEnd type="none" len="sm" w="sm"/>
            <a:tailEnd type="none" len="sm" w="sm"/>
          </a:ln>
        </p:spPr>
      </p:sp>
      <p:sp>
        <p:nvSpPr>
          <p:cNvPr name="AutoShape 3" id="3"/>
          <p:cNvSpPr/>
          <p:nvPr/>
        </p:nvSpPr>
        <p:spPr>
          <a:xfrm rot="0">
            <a:off x="11850061" y="633531"/>
            <a:ext cx="6437939" cy="0"/>
          </a:xfrm>
          <a:prstGeom prst="line">
            <a:avLst/>
          </a:prstGeom>
          <a:ln cap="flat" w="28575">
            <a:solidFill>
              <a:srgbClr val="FFFFFF"/>
            </a:solidFill>
            <a:prstDash val="solid"/>
            <a:headEnd type="none" len="sm" w="sm"/>
            <a:tailEnd type="none" len="sm" w="sm"/>
          </a:ln>
        </p:spPr>
      </p:sp>
      <p:sp>
        <p:nvSpPr>
          <p:cNvPr name="Freeform 4" id="4"/>
          <p:cNvSpPr/>
          <p:nvPr/>
        </p:nvSpPr>
        <p:spPr>
          <a:xfrm flipH="false" flipV="false" rot="0">
            <a:off x="11485365" y="2604005"/>
            <a:ext cx="6042028" cy="4182943"/>
          </a:xfrm>
          <a:custGeom>
            <a:avLst/>
            <a:gdLst/>
            <a:ahLst/>
            <a:cxnLst/>
            <a:rect r="r" b="b" t="t" l="l"/>
            <a:pathLst>
              <a:path h="4182943" w="6042028">
                <a:moveTo>
                  <a:pt x="0" y="0"/>
                </a:moveTo>
                <a:lnTo>
                  <a:pt x="6042028" y="0"/>
                </a:lnTo>
                <a:lnTo>
                  <a:pt x="6042028" y="4182942"/>
                </a:lnTo>
                <a:lnTo>
                  <a:pt x="0" y="4182942"/>
                </a:lnTo>
                <a:lnTo>
                  <a:pt x="0" y="0"/>
                </a:lnTo>
                <a:close/>
              </a:path>
            </a:pathLst>
          </a:custGeom>
          <a:blipFill>
            <a:blip r:embed="rId2"/>
            <a:stretch>
              <a:fillRect l="0" t="0" r="0" b="0"/>
            </a:stretch>
          </a:blipFill>
        </p:spPr>
      </p:sp>
      <p:sp>
        <p:nvSpPr>
          <p:cNvPr name="TextBox 5" id="5"/>
          <p:cNvSpPr txBox="true"/>
          <p:nvPr/>
        </p:nvSpPr>
        <p:spPr>
          <a:xfrm rot="0">
            <a:off x="1371235" y="623007"/>
            <a:ext cx="9568716" cy="1193800"/>
          </a:xfrm>
          <a:prstGeom prst="rect">
            <a:avLst/>
          </a:prstGeom>
        </p:spPr>
        <p:txBody>
          <a:bodyPr anchor="t" rtlCol="false" tIns="0" lIns="0" bIns="0" rIns="0">
            <a:spAutoFit/>
          </a:bodyPr>
          <a:lstStyle/>
          <a:p>
            <a:pPr algn="l">
              <a:lnSpc>
                <a:spcPts val="9799"/>
              </a:lnSpc>
            </a:pPr>
            <a:r>
              <a:rPr lang="en-US" sz="6999" b="true">
                <a:solidFill>
                  <a:srgbClr val="FFFFFF"/>
                </a:solidFill>
                <a:latin typeface="Montserrat Bold"/>
                <a:ea typeface="Montserrat Bold"/>
                <a:cs typeface="Montserrat Bold"/>
                <a:sym typeface="Montserrat Bold"/>
              </a:rPr>
              <a:t>Problem Statement</a:t>
            </a:r>
          </a:p>
        </p:txBody>
      </p:sp>
      <p:sp>
        <p:nvSpPr>
          <p:cNvPr name="TextBox 6" id="6"/>
          <p:cNvSpPr txBox="true"/>
          <p:nvPr/>
        </p:nvSpPr>
        <p:spPr>
          <a:xfrm rot="0">
            <a:off x="1283934" y="2116078"/>
            <a:ext cx="8562985" cy="5607869"/>
          </a:xfrm>
          <a:prstGeom prst="rect">
            <a:avLst/>
          </a:prstGeom>
        </p:spPr>
        <p:txBody>
          <a:bodyPr anchor="t" rtlCol="false" tIns="0" lIns="0" bIns="0" rIns="0">
            <a:spAutoFit/>
          </a:bodyPr>
          <a:lstStyle/>
          <a:p>
            <a:pPr algn="l">
              <a:lnSpc>
                <a:spcPts val="2612"/>
              </a:lnSpc>
            </a:pPr>
            <a:r>
              <a:rPr lang="en-US" sz="1866">
                <a:solidFill>
                  <a:srgbClr val="FFFFFF"/>
                </a:solidFill>
                <a:latin typeface="Montserrat"/>
                <a:ea typeface="Montserrat"/>
                <a:cs typeface="Montserrat"/>
                <a:sym typeface="Montserrat"/>
              </a:rPr>
              <a:t>In cloud deployment environments, simultaneous deployments in the same cloud region can lead to conflicts, errors, and inefficiencies. These issues disrupt the deployment process, complicate testing and debugging, and waste valuable time for development teams. There is a need for a solution that can streamline and secure cloud deployments by preventing these simultaneous deployments, thereby enhancing the overall efficiency and reliability of the deployment process.</a:t>
            </a:r>
          </a:p>
          <a:p>
            <a:pPr algn="l">
              <a:lnSpc>
                <a:spcPts val="2612"/>
              </a:lnSpc>
            </a:pPr>
            <a:r>
              <a:rPr lang="en-US" sz="1866">
                <a:solidFill>
                  <a:srgbClr val="FFFFFF"/>
                </a:solidFill>
                <a:latin typeface="Montserrat"/>
                <a:ea typeface="Montserrat"/>
                <a:cs typeface="Montserrat"/>
                <a:sym typeface="Montserrat"/>
              </a:rPr>
              <a:t>DeployGuard is an innovative solution designed to streamline and secure cloud deployments by preventing simultaneous deployments in the same cloud region. This project aims to enhance the efficiency and reliability of deployment processes, reducing errors and saving valuable time for development teams.</a:t>
            </a:r>
          </a:p>
          <a:p>
            <a:pPr algn="l">
              <a:lnSpc>
                <a:spcPts val="2612"/>
              </a:lnSpc>
            </a:pPr>
            <a:r>
              <a:rPr lang="en-US" sz="1866">
                <a:solidFill>
                  <a:srgbClr val="FFFFFF"/>
                </a:solidFill>
                <a:latin typeface="Montserrat"/>
                <a:ea typeface="Montserrat"/>
                <a:cs typeface="Montserrat"/>
                <a:sym typeface="Montserrat"/>
              </a:rPr>
              <a:t>With DeployGuard, a locking mechanism is integrated into the CI/CD pipeline, ensuring that only one deployment can occur in a specific cloud region at any given time. This prevents conflicts and ensures that testing and debugging are conducted smoothly.</a:t>
            </a:r>
          </a:p>
          <a:p>
            <a:pPr algn="l">
              <a:lnSpc>
                <a:spcPts val="261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700628"/>
            <a:ext cx="18395101" cy="0"/>
          </a:xfrm>
          <a:prstGeom prst="line">
            <a:avLst/>
          </a:prstGeom>
          <a:ln cap="flat" w="38100">
            <a:solidFill>
              <a:srgbClr val="2254C5"/>
            </a:solidFill>
            <a:prstDash val="solid"/>
            <a:headEnd type="none" len="sm" w="sm"/>
            <a:tailEnd type="none" len="sm" w="sm"/>
          </a:ln>
        </p:spPr>
      </p:sp>
      <p:sp>
        <p:nvSpPr>
          <p:cNvPr name="AutoShape 3" id="3"/>
          <p:cNvSpPr/>
          <p:nvPr/>
        </p:nvSpPr>
        <p:spPr>
          <a:xfrm rot="0">
            <a:off x="11850061" y="633531"/>
            <a:ext cx="6437939" cy="0"/>
          </a:xfrm>
          <a:prstGeom prst="line">
            <a:avLst/>
          </a:prstGeom>
          <a:ln cap="flat" w="28575">
            <a:solidFill>
              <a:srgbClr val="2254C5"/>
            </a:solidFill>
            <a:prstDash val="solid"/>
            <a:headEnd type="none" len="sm" w="sm"/>
            <a:tailEnd type="none" len="sm" w="sm"/>
          </a:ln>
        </p:spPr>
      </p:sp>
      <p:sp>
        <p:nvSpPr>
          <p:cNvPr name="TextBox 4" id="4"/>
          <p:cNvSpPr txBox="true"/>
          <p:nvPr/>
        </p:nvSpPr>
        <p:spPr>
          <a:xfrm rot="0">
            <a:off x="1107863" y="838200"/>
            <a:ext cx="7585653" cy="1676858"/>
          </a:xfrm>
          <a:prstGeom prst="rect">
            <a:avLst/>
          </a:prstGeom>
        </p:spPr>
        <p:txBody>
          <a:bodyPr anchor="t" rtlCol="false" tIns="0" lIns="0" bIns="0" rIns="0">
            <a:spAutoFit/>
          </a:bodyPr>
          <a:lstStyle/>
          <a:p>
            <a:pPr algn="l">
              <a:lnSpc>
                <a:spcPts val="13701"/>
              </a:lnSpc>
            </a:pPr>
            <a:r>
              <a:rPr lang="en-US" sz="9786" b="true">
                <a:solidFill>
                  <a:srgbClr val="2254C5"/>
                </a:solidFill>
                <a:latin typeface="Montserrat Bold"/>
                <a:ea typeface="Montserrat Bold"/>
                <a:cs typeface="Montserrat Bold"/>
                <a:sym typeface="Montserrat Bold"/>
              </a:rPr>
              <a:t>Features</a:t>
            </a:r>
          </a:p>
        </p:txBody>
      </p:sp>
      <p:sp>
        <p:nvSpPr>
          <p:cNvPr name="TextBox 5" id="5"/>
          <p:cNvSpPr txBox="true"/>
          <p:nvPr/>
        </p:nvSpPr>
        <p:spPr>
          <a:xfrm rot="0">
            <a:off x="1195164" y="2744923"/>
            <a:ext cx="14895459" cy="5722451"/>
          </a:xfrm>
          <a:prstGeom prst="rect">
            <a:avLst/>
          </a:prstGeom>
        </p:spPr>
        <p:txBody>
          <a:bodyPr anchor="t" rtlCol="false" tIns="0" lIns="0" bIns="0" rIns="0">
            <a:spAutoFit/>
          </a:bodyPr>
          <a:lstStyle/>
          <a:p>
            <a:pPr algn="l">
              <a:lnSpc>
                <a:spcPts val="3264"/>
              </a:lnSpc>
            </a:pPr>
            <a:r>
              <a:rPr lang="en-US" sz="2331">
                <a:solidFill>
                  <a:srgbClr val="2254C5"/>
                </a:solidFill>
                <a:latin typeface="Montserrat"/>
                <a:ea typeface="Montserrat"/>
                <a:cs typeface="Montserrat"/>
                <a:sym typeface="Montserrat"/>
              </a:rPr>
              <a:t>1)Pipeline Locking Mechanism: Automatically locks the CI/CD pipeline when a user initiates a deployment. Prompts the user to specify the duration for which the lock should be active. </a:t>
            </a:r>
          </a:p>
          <a:p>
            <a:pPr algn="l">
              <a:lnSpc>
                <a:spcPts val="3264"/>
              </a:lnSpc>
            </a:pPr>
          </a:p>
          <a:p>
            <a:pPr algn="l">
              <a:lnSpc>
                <a:spcPts val="3264"/>
              </a:lnSpc>
            </a:pPr>
            <a:r>
              <a:rPr lang="en-US" sz="2331">
                <a:solidFill>
                  <a:srgbClr val="2254C5"/>
                </a:solidFill>
                <a:latin typeface="Montserrat"/>
                <a:ea typeface="Montserrat"/>
                <a:cs typeface="Montserrat"/>
                <a:sym typeface="Montserrat"/>
              </a:rPr>
              <a:t>2)SQL Database Management: Utilizes an SQL database to manage the lock status and the specified end time. Ensures accurate tracking and management of deployment locks. </a:t>
            </a:r>
          </a:p>
          <a:p>
            <a:pPr algn="l">
              <a:lnSpc>
                <a:spcPts val="3264"/>
              </a:lnSpc>
            </a:pPr>
          </a:p>
          <a:p>
            <a:pPr algn="l">
              <a:lnSpc>
                <a:spcPts val="3264"/>
              </a:lnSpc>
            </a:pPr>
            <a:r>
              <a:rPr lang="en-US" sz="2331">
                <a:solidFill>
                  <a:srgbClr val="2254C5"/>
                </a:solidFill>
                <a:latin typeface="Montserrat"/>
                <a:ea typeface="Montserrat"/>
                <a:cs typeface="Montserrat"/>
                <a:sym typeface="Montserrat"/>
              </a:rPr>
              <a:t>3)Automated Lock Reset: A C# console application checks the database every 5 minutes. Automatically resets the lock if the current time has passed the specified end time. </a:t>
            </a:r>
          </a:p>
          <a:p>
            <a:pPr algn="l">
              <a:lnSpc>
                <a:spcPts val="3264"/>
              </a:lnSpc>
            </a:pPr>
          </a:p>
          <a:p>
            <a:pPr algn="l">
              <a:lnSpc>
                <a:spcPts val="3264"/>
              </a:lnSpc>
            </a:pPr>
            <a:r>
              <a:rPr lang="en-US" sz="2331">
                <a:solidFill>
                  <a:srgbClr val="2254C5"/>
                </a:solidFill>
                <a:latin typeface="Montserrat"/>
                <a:ea typeface="Montserrat"/>
                <a:cs typeface="Montserrat"/>
                <a:sym typeface="Montserrat"/>
              </a:rPr>
              <a:t>4)General Applicability: DeployGuard is a versatile solution that can be integrated into any CI/CD pipeline. Ideal for use in various cloud environments to prevent deployment conflicts. Enhances the efficiency and reliability of deployment processes across different projects and teams.</a:t>
            </a:r>
          </a:p>
          <a:p>
            <a:pPr algn="l">
              <a:lnSpc>
                <a:spcPts val="3264"/>
              </a:lnSpc>
            </a:pPr>
          </a:p>
          <a:p>
            <a:pPr algn="l">
              <a:lnSpc>
                <a:spcPts val="3264"/>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1850061" y="633531"/>
            <a:ext cx="6437939" cy="0"/>
          </a:xfrm>
          <a:prstGeom prst="line">
            <a:avLst/>
          </a:prstGeom>
          <a:ln cap="flat" w="28575">
            <a:solidFill>
              <a:srgbClr val="2254C5"/>
            </a:solidFill>
            <a:prstDash val="solid"/>
            <a:headEnd type="none" len="sm" w="sm"/>
            <a:tailEnd type="none" len="sm" w="sm"/>
          </a:ln>
        </p:spPr>
      </p:sp>
      <p:sp>
        <p:nvSpPr>
          <p:cNvPr name="TextBox 3" id="3"/>
          <p:cNvSpPr txBox="true"/>
          <p:nvPr/>
        </p:nvSpPr>
        <p:spPr>
          <a:xfrm rot="0">
            <a:off x="1618589" y="727178"/>
            <a:ext cx="8179374" cy="1174921"/>
          </a:xfrm>
          <a:prstGeom prst="rect">
            <a:avLst/>
          </a:prstGeom>
        </p:spPr>
        <p:txBody>
          <a:bodyPr anchor="t" rtlCol="false" tIns="0" lIns="0" bIns="0" rIns="0">
            <a:spAutoFit/>
          </a:bodyPr>
          <a:lstStyle/>
          <a:p>
            <a:pPr algn="l">
              <a:lnSpc>
                <a:spcPts val="8784"/>
              </a:lnSpc>
            </a:pPr>
            <a:r>
              <a:rPr lang="en-US" sz="8963" b="true">
                <a:solidFill>
                  <a:srgbClr val="2254C5"/>
                </a:solidFill>
                <a:latin typeface="Montserrat Bold"/>
                <a:ea typeface="Montserrat Bold"/>
                <a:cs typeface="Montserrat Bold"/>
                <a:sym typeface="Montserrat Bold"/>
              </a:rPr>
              <a:t>Methodology</a:t>
            </a:r>
          </a:p>
        </p:txBody>
      </p:sp>
      <p:sp>
        <p:nvSpPr>
          <p:cNvPr name="TextBox 4" id="4"/>
          <p:cNvSpPr txBox="true"/>
          <p:nvPr/>
        </p:nvSpPr>
        <p:spPr>
          <a:xfrm rot="0">
            <a:off x="1379868" y="2100225"/>
            <a:ext cx="14941388" cy="8390478"/>
          </a:xfrm>
          <a:prstGeom prst="rect">
            <a:avLst/>
          </a:prstGeom>
        </p:spPr>
        <p:txBody>
          <a:bodyPr anchor="t" rtlCol="false" tIns="0" lIns="0" bIns="0" rIns="0">
            <a:spAutoFit/>
          </a:bodyPr>
          <a:lstStyle/>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The user first uses the build pipeline to generate artifacts. </a:t>
            </a:r>
          </a:p>
          <a:p>
            <a:pPr algn="l">
              <a:lnSpc>
                <a:spcPts val="3732"/>
              </a:lnSpc>
            </a:pPr>
          </a:p>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Next, when the user initiates a release pipelinein any of the specified regions (Australia, Australia East, and Australia Southeast), the pipeline first checks the database to see if that region is already locked. </a:t>
            </a:r>
          </a:p>
          <a:p>
            <a:pPr algn="l">
              <a:lnSpc>
                <a:spcPts val="3732"/>
              </a:lnSpc>
            </a:pPr>
          </a:p>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If the region is locked, the deployment does not start, and an error message is displayed to the user, preventing conflicts.</a:t>
            </a:r>
          </a:p>
          <a:p>
            <a:pPr algn="l">
              <a:lnSpc>
                <a:spcPts val="3732"/>
              </a:lnSpc>
            </a:pPr>
          </a:p>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If the region is not locked, the system prompts the user to specify the duration for which the lock should be active, ensuring clear communication and planning.</a:t>
            </a:r>
          </a:p>
          <a:p>
            <a:pPr algn="l">
              <a:lnSpc>
                <a:spcPts val="3732"/>
              </a:lnSpc>
            </a:pPr>
          </a:p>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A C# console application runs every 5 minutes to check the database. </a:t>
            </a:r>
          </a:p>
          <a:p>
            <a:pPr algn="l">
              <a:lnSpc>
                <a:spcPts val="3732"/>
              </a:lnSpc>
            </a:pPr>
          </a:p>
          <a:p>
            <a:pPr algn="l" marL="575634" indent="-287817" lvl="1">
              <a:lnSpc>
                <a:spcPts val="3732"/>
              </a:lnSpc>
              <a:buFont typeface="Arial"/>
              <a:buChar char="•"/>
            </a:pPr>
            <a:r>
              <a:rPr lang="en-US" sz="2666">
                <a:solidFill>
                  <a:srgbClr val="2254C5"/>
                </a:solidFill>
                <a:latin typeface="Montserrat"/>
                <a:ea typeface="Montserrat"/>
                <a:cs typeface="Montserrat"/>
                <a:sym typeface="Montserrat"/>
              </a:rPr>
              <a:t>If the current time has passed the specified end time, the application resets the lock, allowing new deployments to proceed without manual intervention.</a:t>
            </a:r>
          </a:p>
          <a:p>
            <a:pPr algn="l">
              <a:lnSpc>
                <a:spcPts val="3732"/>
              </a:lnSpc>
            </a:pPr>
          </a:p>
          <a:p>
            <a:pPr algn="l">
              <a:lnSpc>
                <a:spcPts val="3732"/>
              </a:lnSpc>
              <a:spcBef>
                <a:spcPct val="0"/>
              </a:spcBef>
            </a:pPr>
          </a:p>
        </p:txBody>
      </p:sp>
      <p:sp>
        <p:nvSpPr>
          <p:cNvPr name="AutoShape 5" id="5"/>
          <p:cNvSpPr/>
          <p:nvPr/>
        </p:nvSpPr>
        <p:spPr>
          <a:xfrm rot="0">
            <a:off x="0" y="9700628"/>
            <a:ext cx="18395101" cy="0"/>
          </a:xfrm>
          <a:prstGeom prst="line">
            <a:avLst/>
          </a:prstGeom>
          <a:ln cap="flat" w="38100">
            <a:solidFill>
              <a:srgbClr val="2254C5"/>
            </a:solidFill>
            <a:prstDash val="solid"/>
            <a:headEnd type="none" len="sm" w="sm"/>
            <a:tailEnd type="none" len="sm" w="sm"/>
          </a:ln>
        </p:spPr>
      </p:sp>
      <p:sp>
        <p:nvSpPr>
          <p:cNvPr name="TextBox 6" id="6"/>
          <p:cNvSpPr txBox="true"/>
          <p:nvPr/>
        </p:nvSpPr>
        <p:spPr>
          <a:xfrm rot="0">
            <a:off x="10259419" y="2334625"/>
            <a:ext cx="2949326" cy="265886"/>
          </a:xfrm>
          <a:prstGeom prst="rect">
            <a:avLst/>
          </a:prstGeom>
        </p:spPr>
        <p:txBody>
          <a:bodyPr anchor="t" rtlCol="false" tIns="0" lIns="0" bIns="0" rIns="0">
            <a:spAutoFit/>
          </a:bodyPr>
          <a:lstStyle/>
          <a:p>
            <a:pPr algn="ctr">
              <a:lnSpc>
                <a:spcPts val="2105"/>
              </a:lnSpc>
            </a:pPr>
            <a:r>
              <a:rPr lang="en-US" sz="1503">
                <a:solidFill>
                  <a:srgbClr val="FFFFFF"/>
                </a:solidFill>
                <a:latin typeface="Montserrat Classic"/>
                <a:ea typeface="Montserrat Classic"/>
                <a:cs typeface="Montserrat Classic"/>
                <a:sym typeface="Montserrat Classic"/>
              </a:rPr>
              <a:t>Internet of Things Tools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1850061" y="633531"/>
            <a:ext cx="6437939" cy="0"/>
          </a:xfrm>
          <a:prstGeom prst="line">
            <a:avLst/>
          </a:prstGeom>
          <a:ln cap="flat" w="28575">
            <a:solidFill>
              <a:srgbClr val="2254C5"/>
            </a:solidFill>
            <a:prstDash val="solid"/>
            <a:headEnd type="none" len="sm" w="sm"/>
            <a:tailEnd type="none" len="sm" w="sm"/>
          </a:ln>
        </p:spPr>
      </p:sp>
      <p:sp>
        <p:nvSpPr>
          <p:cNvPr name="TextBox 3" id="3"/>
          <p:cNvSpPr txBox="true"/>
          <p:nvPr/>
        </p:nvSpPr>
        <p:spPr>
          <a:xfrm rot="0">
            <a:off x="1371235" y="1163470"/>
            <a:ext cx="9408877" cy="1625355"/>
          </a:xfrm>
          <a:prstGeom prst="rect">
            <a:avLst/>
          </a:prstGeom>
        </p:spPr>
        <p:txBody>
          <a:bodyPr anchor="t" rtlCol="false" tIns="0" lIns="0" bIns="0" rIns="0">
            <a:spAutoFit/>
          </a:bodyPr>
          <a:lstStyle/>
          <a:p>
            <a:pPr algn="l">
              <a:lnSpc>
                <a:spcPts val="13285"/>
              </a:lnSpc>
            </a:pPr>
            <a:r>
              <a:rPr lang="en-US" sz="9489" b="true">
                <a:solidFill>
                  <a:srgbClr val="2254C5"/>
                </a:solidFill>
                <a:latin typeface="Montserrat Bold"/>
                <a:ea typeface="Montserrat Bold"/>
                <a:cs typeface="Montserrat Bold"/>
                <a:sym typeface="Montserrat Bold"/>
              </a:rPr>
              <a:t>Demo</a:t>
            </a:r>
          </a:p>
        </p:txBody>
      </p:sp>
      <p:sp>
        <p:nvSpPr>
          <p:cNvPr name="TextBox 4" id="4"/>
          <p:cNvSpPr txBox="true"/>
          <p:nvPr/>
        </p:nvSpPr>
        <p:spPr>
          <a:xfrm rot="0">
            <a:off x="11899229" y="4404427"/>
            <a:ext cx="3169802" cy="191770"/>
          </a:xfrm>
          <a:prstGeom prst="rect">
            <a:avLst/>
          </a:prstGeom>
        </p:spPr>
        <p:txBody>
          <a:bodyPr anchor="t" rtlCol="false" tIns="0" lIns="0" bIns="0" rIns="0">
            <a:spAutoFit/>
          </a:bodyPr>
          <a:lstStyle/>
          <a:p>
            <a:pPr algn="l">
              <a:lnSpc>
                <a:spcPts val="1679"/>
              </a:lnSpc>
            </a:pPr>
            <a:r>
              <a:rPr lang="en-US" sz="1200" b="true">
                <a:solidFill>
                  <a:srgbClr val="FFFFFF"/>
                </a:solidFill>
                <a:latin typeface="Montserrat Semi-Bold"/>
                <a:ea typeface="Montserrat Semi-Bold"/>
                <a:cs typeface="Montserrat Semi-Bold"/>
                <a:sym typeface="Montserrat Semi-Bold"/>
              </a:rPr>
              <a:t>Serviceable Available Market (SAM)</a:t>
            </a:r>
          </a:p>
        </p:txBody>
      </p:sp>
      <p:sp>
        <p:nvSpPr>
          <p:cNvPr name="TextBox 5" id="5"/>
          <p:cNvSpPr txBox="true"/>
          <p:nvPr/>
        </p:nvSpPr>
        <p:spPr>
          <a:xfrm rot="0">
            <a:off x="11899229" y="7200415"/>
            <a:ext cx="3169802" cy="191770"/>
          </a:xfrm>
          <a:prstGeom prst="rect">
            <a:avLst/>
          </a:prstGeom>
        </p:spPr>
        <p:txBody>
          <a:bodyPr anchor="t" rtlCol="false" tIns="0" lIns="0" bIns="0" rIns="0">
            <a:spAutoFit/>
          </a:bodyPr>
          <a:lstStyle/>
          <a:p>
            <a:pPr algn="l">
              <a:lnSpc>
                <a:spcPts val="1679"/>
              </a:lnSpc>
            </a:pPr>
            <a:r>
              <a:rPr lang="en-US" sz="1200" b="true">
                <a:solidFill>
                  <a:srgbClr val="FFFFFF"/>
                </a:solidFill>
                <a:latin typeface="Montserrat Semi-Bold"/>
                <a:ea typeface="Montserrat Semi-Bold"/>
                <a:cs typeface="Montserrat Semi-Bold"/>
                <a:sym typeface="Montserrat Semi-Bold"/>
              </a:rPr>
              <a:t>Serviceable Obtainable Market (SOM)</a:t>
            </a:r>
          </a:p>
        </p:txBody>
      </p:sp>
      <p:sp>
        <p:nvSpPr>
          <p:cNvPr name="AutoShape 6" id="6"/>
          <p:cNvSpPr/>
          <p:nvPr/>
        </p:nvSpPr>
        <p:spPr>
          <a:xfrm rot="0">
            <a:off x="0" y="9700628"/>
            <a:ext cx="18395101" cy="0"/>
          </a:xfrm>
          <a:prstGeom prst="line">
            <a:avLst/>
          </a:prstGeom>
          <a:ln cap="flat" w="38100">
            <a:solidFill>
              <a:srgbClr val="2254C5"/>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2254C5"/>
        </a:solidFill>
      </p:bgPr>
    </p:bg>
    <p:spTree>
      <p:nvGrpSpPr>
        <p:cNvPr id="1" name=""/>
        <p:cNvGrpSpPr/>
        <p:nvPr/>
      </p:nvGrpSpPr>
      <p:grpSpPr>
        <a:xfrm>
          <a:off x="0" y="0"/>
          <a:ext cx="0" cy="0"/>
          <a:chOff x="0" y="0"/>
          <a:chExt cx="0" cy="0"/>
        </a:xfrm>
      </p:grpSpPr>
      <p:sp>
        <p:nvSpPr>
          <p:cNvPr name="AutoShape 2" id="2"/>
          <p:cNvSpPr/>
          <p:nvPr/>
        </p:nvSpPr>
        <p:spPr>
          <a:xfrm rot="0">
            <a:off x="0" y="9700628"/>
            <a:ext cx="18395101" cy="0"/>
          </a:xfrm>
          <a:prstGeom prst="line">
            <a:avLst/>
          </a:prstGeom>
          <a:ln cap="flat" w="38100">
            <a:solidFill>
              <a:srgbClr val="FFFFFF"/>
            </a:solidFill>
            <a:prstDash val="solid"/>
            <a:headEnd type="none" len="sm" w="sm"/>
            <a:tailEnd type="none" len="sm" w="sm"/>
          </a:ln>
        </p:spPr>
      </p:sp>
      <p:sp>
        <p:nvSpPr>
          <p:cNvPr name="AutoShape 3" id="3"/>
          <p:cNvSpPr/>
          <p:nvPr/>
        </p:nvSpPr>
        <p:spPr>
          <a:xfrm rot="0">
            <a:off x="11850061" y="633531"/>
            <a:ext cx="6437939" cy="0"/>
          </a:xfrm>
          <a:prstGeom prst="line">
            <a:avLst/>
          </a:prstGeom>
          <a:ln cap="flat" w="28575">
            <a:solidFill>
              <a:srgbClr val="FFFFFF"/>
            </a:solidFill>
            <a:prstDash val="solid"/>
            <a:headEnd type="none" len="sm" w="sm"/>
            <a:tailEnd type="none" len="sm" w="sm"/>
          </a:ln>
        </p:spPr>
      </p:sp>
      <p:sp>
        <p:nvSpPr>
          <p:cNvPr name="TextBox 4" id="4"/>
          <p:cNvSpPr txBox="true"/>
          <p:nvPr/>
        </p:nvSpPr>
        <p:spPr>
          <a:xfrm rot="0">
            <a:off x="1345688" y="504944"/>
            <a:ext cx="9899716" cy="1215524"/>
          </a:xfrm>
          <a:prstGeom prst="rect">
            <a:avLst/>
          </a:prstGeom>
        </p:spPr>
        <p:txBody>
          <a:bodyPr anchor="t" rtlCol="false" tIns="0" lIns="0" bIns="0" rIns="0">
            <a:spAutoFit/>
          </a:bodyPr>
          <a:lstStyle/>
          <a:p>
            <a:pPr algn="l">
              <a:lnSpc>
                <a:spcPts val="9912"/>
              </a:lnSpc>
            </a:pPr>
            <a:r>
              <a:rPr lang="en-US" sz="7080" b="true">
                <a:solidFill>
                  <a:srgbClr val="FFFFFF"/>
                </a:solidFill>
                <a:latin typeface="Montserrat Bold"/>
                <a:ea typeface="Montserrat Bold"/>
                <a:cs typeface="Montserrat Bold"/>
                <a:sym typeface="Montserrat Bold"/>
              </a:rPr>
              <a:t>Future Scope</a:t>
            </a:r>
          </a:p>
        </p:txBody>
      </p:sp>
      <p:sp>
        <p:nvSpPr>
          <p:cNvPr name="TextBox 5" id="5"/>
          <p:cNvSpPr txBox="true"/>
          <p:nvPr/>
        </p:nvSpPr>
        <p:spPr>
          <a:xfrm rot="0">
            <a:off x="1345688" y="1789304"/>
            <a:ext cx="15751832" cy="8217639"/>
          </a:xfrm>
          <a:prstGeom prst="rect">
            <a:avLst/>
          </a:prstGeom>
        </p:spPr>
        <p:txBody>
          <a:bodyPr anchor="t" rtlCol="false" tIns="0" lIns="0" bIns="0" rIns="0">
            <a:spAutoFit/>
          </a:bodyPr>
          <a:lstStyle/>
          <a:p>
            <a:pPr algn="l">
              <a:lnSpc>
                <a:spcPts val="2759"/>
              </a:lnSpc>
            </a:pPr>
            <a:r>
              <a:rPr lang="en-US" sz="1970">
                <a:solidFill>
                  <a:srgbClr val="FFFFFF"/>
                </a:solidFill>
                <a:latin typeface="Montserrat"/>
                <a:ea typeface="Montserrat"/>
                <a:cs typeface="Montserrat"/>
                <a:sym typeface="Montserrat"/>
              </a:rPr>
              <a:t>•Effective Slot Booking: Introduce a system for users to book deployment slots in advance, optimizing deployment schedules and resource usage.</a:t>
            </a:r>
          </a:p>
          <a:p>
            <a:pPr algn="l">
              <a:lnSpc>
                <a:spcPts val="2759"/>
              </a:lnSpc>
            </a:pPr>
          </a:p>
          <a:p>
            <a:pPr algn="l">
              <a:lnSpc>
                <a:spcPts val="2759"/>
              </a:lnSpc>
            </a:pPr>
            <a:r>
              <a:rPr lang="en-US" sz="1970">
                <a:solidFill>
                  <a:srgbClr val="FFFFFF"/>
                </a:solidFill>
                <a:latin typeface="Montserrat"/>
                <a:ea typeface="Montserrat"/>
                <a:cs typeface="Montserrat"/>
                <a:sym typeface="Montserrat"/>
              </a:rPr>
              <a:t>•Multi-Cloud Support: Expand functionality to support multiple cloud providers like AWS, Google Cloud, and Azure, making DeployGuard versatile for multi-cloud strategies.</a:t>
            </a:r>
          </a:p>
          <a:p>
            <a:pPr algn="l">
              <a:lnSpc>
                <a:spcPts val="2759"/>
              </a:lnSpc>
            </a:pPr>
          </a:p>
          <a:p>
            <a:pPr algn="l">
              <a:lnSpc>
                <a:spcPts val="2759"/>
              </a:lnSpc>
            </a:pPr>
            <a:r>
              <a:rPr lang="en-US" sz="1970">
                <a:solidFill>
                  <a:srgbClr val="FFFFFF"/>
                </a:solidFill>
                <a:latin typeface="Montserrat"/>
                <a:ea typeface="Montserrat"/>
                <a:cs typeface="Montserrat"/>
                <a:sym typeface="Montserrat"/>
              </a:rPr>
              <a:t>•Cross-Region Locking: Implement mechanisms to prevent simultaneous deployments across different cloud regions, enhancing global deployment strategies.</a:t>
            </a:r>
          </a:p>
          <a:p>
            <a:pPr algn="l">
              <a:lnSpc>
                <a:spcPts val="2759"/>
              </a:lnSpc>
            </a:pPr>
          </a:p>
          <a:p>
            <a:pPr algn="l">
              <a:lnSpc>
                <a:spcPts val="2759"/>
              </a:lnSpc>
            </a:pPr>
            <a:r>
              <a:rPr lang="en-US" sz="1970">
                <a:solidFill>
                  <a:srgbClr val="FFFFFF"/>
                </a:solidFill>
                <a:latin typeface="Montserrat"/>
                <a:ea typeface="Montserrat"/>
                <a:cs typeface="Montserrat"/>
                <a:sym typeface="Montserrat"/>
              </a:rPr>
              <a:t>•Enhanced User Interface: Develop a real-time dashboard and customizable notifications to provide better insights into deployment statuses and lock durations.</a:t>
            </a:r>
          </a:p>
          <a:p>
            <a:pPr algn="l">
              <a:lnSpc>
                <a:spcPts val="2759"/>
              </a:lnSpc>
            </a:pPr>
          </a:p>
          <a:p>
            <a:pPr algn="l">
              <a:lnSpc>
                <a:spcPts val="2759"/>
              </a:lnSpc>
            </a:pPr>
            <a:r>
              <a:rPr lang="en-US" sz="1970">
                <a:solidFill>
                  <a:srgbClr val="FFFFFF"/>
                </a:solidFill>
                <a:latin typeface="Montserrat"/>
                <a:ea typeface="Montserrat"/>
                <a:cs typeface="Montserrat"/>
                <a:sym typeface="Montserrat"/>
              </a:rPr>
              <a:t>•Advanced Locking Mechanisms: Offer granular locking options and dynamic lock durations for more flexibility and control over deployments.</a:t>
            </a:r>
          </a:p>
          <a:p>
            <a:pPr algn="l">
              <a:lnSpc>
                <a:spcPts val="2759"/>
              </a:lnSpc>
            </a:pPr>
          </a:p>
          <a:p>
            <a:pPr algn="l">
              <a:lnSpc>
                <a:spcPts val="2759"/>
              </a:lnSpc>
            </a:pPr>
            <a:r>
              <a:rPr lang="en-US" sz="1970">
                <a:solidFill>
                  <a:srgbClr val="FFFFFF"/>
                </a:solidFill>
                <a:latin typeface="Montserrat"/>
                <a:ea typeface="Montserrat"/>
                <a:cs typeface="Montserrat"/>
                <a:sym typeface="Montserrat"/>
              </a:rPr>
              <a:t>•Integration with DevOps Tools: Ensure compatibility with popular DevOps tools like Jenkins, GitLab CI/CD, and Azure DevOps for a seamless user experience.</a:t>
            </a:r>
          </a:p>
          <a:p>
            <a:pPr algn="l">
              <a:lnSpc>
                <a:spcPts val="2759"/>
              </a:lnSpc>
            </a:pPr>
          </a:p>
          <a:p>
            <a:pPr algn="l">
              <a:lnSpc>
                <a:spcPts val="2759"/>
              </a:lnSpc>
            </a:pPr>
            <a:r>
              <a:rPr lang="en-US" sz="1970">
                <a:solidFill>
                  <a:srgbClr val="FFFFFF"/>
                </a:solidFill>
                <a:latin typeface="Montserrat"/>
                <a:ea typeface="Montserrat"/>
                <a:cs typeface="Montserrat"/>
                <a:sym typeface="Montserrat"/>
              </a:rPr>
              <a:t>•Security Enhancements: Implement role-based access control and maintain detailed audit logs to ensure secure deployment management.</a:t>
            </a:r>
          </a:p>
          <a:p>
            <a:pPr algn="l">
              <a:lnSpc>
                <a:spcPts val="2759"/>
              </a:lnSpc>
            </a:pPr>
          </a:p>
          <a:p>
            <a:pPr algn="l">
              <a:lnSpc>
                <a:spcPts val="2759"/>
              </a:lnSpc>
            </a:pPr>
            <a:r>
              <a:rPr lang="en-US" sz="1970">
                <a:solidFill>
                  <a:srgbClr val="FFFFFF"/>
                </a:solidFill>
                <a:latin typeface="Montserrat"/>
                <a:ea typeface="Montserrat"/>
                <a:cs typeface="Montserrat"/>
                <a:sym typeface="Montserrat"/>
              </a:rPr>
              <a:t>•Machine Learning and AI: Utilize predictive analytics and automated conflict resolution to optimize deployment processes and avoid potential conflicts</a:t>
            </a:r>
          </a:p>
          <a:p>
            <a:pPr algn="l">
              <a:lnSpc>
                <a:spcPts val="275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1850061" y="661348"/>
            <a:ext cx="6437939" cy="0"/>
          </a:xfrm>
          <a:prstGeom prst="line">
            <a:avLst/>
          </a:prstGeom>
          <a:ln cap="flat" w="28575">
            <a:solidFill>
              <a:srgbClr val="2254C5"/>
            </a:solidFill>
            <a:prstDash val="solid"/>
            <a:headEnd type="none" len="sm" w="sm"/>
            <a:tailEnd type="none" len="sm" w="sm"/>
          </a:ln>
        </p:spPr>
      </p:sp>
      <p:sp>
        <p:nvSpPr>
          <p:cNvPr name="AutoShape 3" id="3"/>
          <p:cNvSpPr/>
          <p:nvPr/>
        </p:nvSpPr>
        <p:spPr>
          <a:xfrm rot="0">
            <a:off x="0" y="9728445"/>
            <a:ext cx="18395101" cy="0"/>
          </a:xfrm>
          <a:prstGeom prst="line">
            <a:avLst/>
          </a:prstGeom>
          <a:ln cap="flat" w="38100">
            <a:solidFill>
              <a:srgbClr val="2254C5"/>
            </a:solidFill>
            <a:prstDash val="solid"/>
            <a:headEnd type="none" len="sm" w="sm"/>
            <a:tailEnd type="none" len="sm" w="sm"/>
          </a:ln>
        </p:spPr>
      </p:sp>
      <p:sp>
        <p:nvSpPr>
          <p:cNvPr name="TextBox 4" id="4"/>
          <p:cNvSpPr txBox="true"/>
          <p:nvPr/>
        </p:nvSpPr>
        <p:spPr>
          <a:xfrm rot="0">
            <a:off x="6114617" y="4183428"/>
            <a:ext cx="9842757" cy="1153501"/>
          </a:xfrm>
          <a:prstGeom prst="rect">
            <a:avLst/>
          </a:prstGeom>
        </p:spPr>
        <p:txBody>
          <a:bodyPr anchor="t" rtlCol="false" tIns="0" lIns="0" bIns="0" rIns="0">
            <a:spAutoFit/>
          </a:bodyPr>
          <a:lstStyle/>
          <a:p>
            <a:pPr algn="l">
              <a:lnSpc>
                <a:spcPts val="9404"/>
              </a:lnSpc>
            </a:pPr>
            <a:r>
              <a:rPr lang="en-US" sz="6717" b="true">
                <a:solidFill>
                  <a:srgbClr val="2254C5"/>
                </a:solidFill>
                <a:latin typeface="Montserrat Bold"/>
                <a:ea typeface="Montserrat Bold"/>
                <a:cs typeface="Montserrat Bold"/>
                <a:sym typeface="Montserrat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DAGRZSKx4ro</dc:identifier>
  <dcterms:modified xsi:type="dcterms:W3CDTF">2011-08-01T06:04:30Z</dcterms:modified>
  <cp:revision>1</cp:revision>
  <dc:title>Blue White Business Pitch Deck Presentation</dc:title>
</cp:coreProperties>
</file>