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257" r:id="rId4"/>
    <p:sldId id="267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99" autoAdjust="0"/>
  </p:normalViewPr>
  <p:slideViewPr>
    <p:cSldViewPr>
      <p:cViewPr varScale="1">
        <p:scale>
          <a:sx n="72" d="100"/>
          <a:sy n="72" d="100"/>
        </p:scale>
        <p:origin x="54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914400"/>
            <a:ext cx="9144000" cy="1752600"/>
          </a:xfrm>
        </p:spPr>
        <p:txBody>
          <a:bodyPr/>
          <a:lstStyle/>
          <a:p>
            <a:r>
              <a:rPr lang="en-US" b="1" dirty="0"/>
              <a:t>PNUTS: Yahoo!’s Hosted Data Serving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8012" y="5101107"/>
            <a:ext cx="30788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Naga Sirisha Sunkara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Vinay Santhosham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Venkatesh Ponduri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Vineeth Reddy Kottam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89C95-8F23-422D-A6BD-2A4222C8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Pub–Sub Message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7EECB5-8715-4024-BF9F-B813EE67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Operations are done on topic based pub/sub system called Yahoo Message Broker(YMB).</a:t>
            </a:r>
          </a:p>
          <a:p>
            <a:r>
              <a:rPr lang="en-US" sz="3200" dirty="0"/>
              <a:t>YMB with PNUTS is a part of Yahoo’s Sherpa data services platform.</a:t>
            </a:r>
          </a:p>
          <a:p>
            <a:pPr marL="0" indent="0">
              <a:buNone/>
            </a:pPr>
            <a:r>
              <a:rPr lang="en-US" sz="3200" dirty="0"/>
              <a:t>Record Level Mastering:</a:t>
            </a:r>
          </a:p>
          <a:p>
            <a:r>
              <a:rPr lang="en-US" sz="3200" dirty="0"/>
              <a:t>Asynchronous high latency operations.</a:t>
            </a:r>
          </a:p>
          <a:p>
            <a:pPr marL="0" indent="0">
              <a:buNone/>
            </a:pPr>
            <a:r>
              <a:rPr lang="en-US" sz="3200" dirty="0"/>
              <a:t>Hosting:</a:t>
            </a:r>
          </a:p>
          <a:p>
            <a:r>
              <a:rPr lang="en-US" sz="3200" dirty="0"/>
              <a:t>Centrally managed database service shared by multiple applications.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865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FB710-480A-4415-BA78-6276E0C8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46879-CE24-4408-9CC6-1161780C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and query model</a:t>
            </a:r>
          </a:p>
          <a:p>
            <a:r>
              <a:rPr lang="en-US" sz="3200" dirty="0"/>
              <a:t>Consistency model</a:t>
            </a:r>
          </a:p>
          <a:p>
            <a:r>
              <a:rPr lang="en-US" sz="3200" dirty="0"/>
              <a:t>Notification</a:t>
            </a:r>
          </a:p>
          <a:p>
            <a:r>
              <a:rPr lang="en-US" sz="3200" dirty="0"/>
              <a:t>Bulk loading</a:t>
            </a:r>
          </a:p>
        </p:txBody>
      </p:sp>
    </p:spTree>
    <p:extLst>
      <p:ext uri="{BB962C8B-B14F-4D97-AF65-F5344CB8AC3E}">
        <p14:creationId xmlns:p14="http://schemas.microsoft.com/office/powerpoint/2010/main" val="19583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Query Model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PNUTS presents a simplified relational data model to the user.</a:t>
            </a:r>
          </a:p>
          <a:p>
            <a:r>
              <a:rPr lang="en-US" dirty="0" smtClean="0"/>
              <a:t>Data is organized into tables of records with attributes</a:t>
            </a:r>
          </a:p>
          <a:p>
            <a:r>
              <a:rPr lang="en-US" dirty="0" smtClean="0"/>
              <a:t>Schemas are flexible.</a:t>
            </a:r>
          </a:p>
          <a:p>
            <a:r>
              <a:rPr lang="en-US" dirty="0"/>
              <a:t>The query language of PNUTS supports selection and projection from a single </a:t>
            </a:r>
            <a:r>
              <a:rPr lang="en-US" dirty="0" smtClean="0"/>
              <a:t>table.</a:t>
            </a:r>
          </a:p>
          <a:p>
            <a:r>
              <a:rPr lang="en-US" dirty="0"/>
              <a:t>Updates and deletes must </a:t>
            </a:r>
            <a:r>
              <a:rPr lang="en-US" dirty="0" smtClean="0"/>
              <a:t>specify </a:t>
            </a:r>
            <a:r>
              <a:rPr lang="en-US" dirty="0"/>
              <a:t>the primary 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Query Model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</a:t>
            </a:r>
            <a:r>
              <a:rPr lang="en-US" dirty="0"/>
              <a:t>is designed primarily for online serving workloads that consist mostly of queries that read and write single records or small groups of records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Missing Features :</a:t>
            </a:r>
          </a:p>
          <a:p>
            <a:r>
              <a:rPr lang="en-US" dirty="0" smtClean="0"/>
              <a:t> It </a:t>
            </a:r>
            <a:r>
              <a:rPr lang="en-US" dirty="0"/>
              <a:t>does not enforce constraints such as referential integrity, although this would be very desirable</a:t>
            </a:r>
            <a:r>
              <a:rPr lang="en-US" dirty="0" smtClean="0"/>
              <a:t>.</a:t>
            </a:r>
          </a:p>
          <a:p>
            <a:r>
              <a:rPr lang="en-US" dirty="0"/>
              <a:t>Another missing feature is complex ad hoc queries (joins, group-by, etc.).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Model: Hiding the Complexity of Replication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model stems from the earlier observation that web applications typically manipulate one record at a time.</a:t>
            </a:r>
          </a:p>
          <a:p>
            <a:r>
              <a:rPr lang="en-US" dirty="0"/>
              <a:t>We provide per-record timeline consistency: all replicas of a given record apply all updates to the record in the same order.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5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Model: Hiding the Complexity of Replication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Example sequence of updates to the records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diagram, the events on the timeline are inserts, updates and deletes for a particular primary key</a:t>
            </a:r>
            <a:r>
              <a:rPr lang="en-US" dirty="0" smtClean="0"/>
              <a:t>.</a:t>
            </a:r>
          </a:p>
          <a:p>
            <a:r>
              <a:rPr lang="en-US" dirty="0"/>
              <a:t>The record carries a sequence number that is incremented on every write</a:t>
            </a:r>
            <a:r>
              <a:rPr lang="en-US" dirty="0" smtClean="0"/>
              <a:t>.</a:t>
            </a:r>
          </a:p>
          <a:p>
            <a:r>
              <a:rPr lang="en-US" dirty="0"/>
              <a:t>As shown in the diagram, the sequence number consists of the generation of the record </a:t>
            </a:r>
            <a:r>
              <a:rPr lang="en-US" dirty="0" smtClean="0"/>
              <a:t>and </a:t>
            </a:r>
            <a:r>
              <a:rPr lang="en-US" dirty="0"/>
              <a:t>the version of the </a:t>
            </a:r>
            <a:r>
              <a:rPr lang="en-US" dirty="0" smtClean="0"/>
              <a:t>record.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743200"/>
            <a:ext cx="4248150" cy="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Model: Hiding the Complexity of Replication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this per-record timeline consistency model, </a:t>
            </a:r>
            <a:r>
              <a:rPr lang="en-US" dirty="0" smtClean="0"/>
              <a:t>This system supports whole </a:t>
            </a:r>
            <a:r>
              <a:rPr lang="en-US" dirty="0"/>
              <a:t>range of API calls with varying levels of consistency guarantees.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Read- any :</a:t>
            </a:r>
          </a:p>
          <a:p>
            <a:r>
              <a:rPr lang="en-US" dirty="0"/>
              <a:t>Returns a possibly stale version of the record</a:t>
            </a:r>
            <a:r>
              <a:rPr lang="en-US" dirty="0" smtClean="0"/>
              <a:t>.</a:t>
            </a:r>
          </a:p>
          <a:p>
            <a:r>
              <a:rPr lang="en-US" dirty="0"/>
              <a:t>However</a:t>
            </a:r>
            <a:r>
              <a:rPr lang="en-US" dirty="0" smtClean="0"/>
              <a:t>, </a:t>
            </a:r>
            <a:r>
              <a:rPr lang="en-US" dirty="0"/>
              <a:t>the returned record is </a:t>
            </a:r>
            <a:r>
              <a:rPr lang="en-US" dirty="0" smtClean="0"/>
              <a:t>always </a:t>
            </a:r>
            <a:r>
              <a:rPr lang="en-US" dirty="0"/>
              <a:t>a valid one from the record’s history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Lower latency</a:t>
            </a:r>
          </a:p>
          <a:p>
            <a:r>
              <a:rPr lang="en-US" dirty="0" smtClean="0"/>
              <a:t>Performance matters most than consistency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84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Model: Hiding the Complexity of Replication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2.  Read-critical(required </a:t>
            </a:r>
            <a:r>
              <a:rPr lang="en-IN" dirty="0"/>
              <a:t>version</a:t>
            </a:r>
            <a:r>
              <a:rPr lang="en-IN" dirty="0" smtClean="0"/>
              <a:t>):</a:t>
            </a:r>
          </a:p>
          <a:p>
            <a:r>
              <a:rPr lang="en-US" dirty="0"/>
              <a:t>Returns a </a:t>
            </a:r>
            <a:r>
              <a:rPr lang="en-US" dirty="0" smtClean="0"/>
              <a:t>version of </a:t>
            </a:r>
            <a:r>
              <a:rPr lang="en-US" dirty="0"/>
              <a:t>the record that is strictly newer than, or the same </a:t>
            </a:r>
            <a:r>
              <a:rPr lang="en-US" dirty="0" smtClean="0"/>
              <a:t>as the </a:t>
            </a:r>
            <a:r>
              <a:rPr lang="en-US" dirty="0"/>
              <a:t>required version.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3.  Read-latest:</a:t>
            </a:r>
          </a:p>
          <a:p>
            <a:r>
              <a:rPr lang="en-US" dirty="0"/>
              <a:t>Returns the latest copy of the record </a:t>
            </a:r>
            <a:r>
              <a:rPr lang="en-US" dirty="0" smtClean="0"/>
              <a:t>that reflects </a:t>
            </a:r>
            <a:r>
              <a:rPr lang="en-US" dirty="0"/>
              <a:t>all writes that have succeeded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6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Model: Hiding the Complexity of Replication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4.  Write:</a:t>
            </a:r>
          </a:p>
          <a:p>
            <a:r>
              <a:rPr lang="en-US" dirty="0"/>
              <a:t>This call gives the same ACID guarantees as </a:t>
            </a:r>
            <a:r>
              <a:rPr lang="en-US" dirty="0" smtClean="0"/>
              <a:t>a transaction </a:t>
            </a:r>
            <a:r>
              <a:rPr lang="en-US" dirty="0"/>
              <a:t>with a single write operation in it</a:t>
            </a:r>
            <a:r>
              <a:rPr lang="en-US" dirty="0" smtClean="0"/>
              <a:t>.</a:t>
            </a:r>
          </a:p>
          <a:p>
            <a:r>
              <a:rPr lang="en-US" dirty="0"/>
              <a:t>This </a:t>
            </a:r>
            <a:r>
              <a:rPr lang="en-US" dirty="0" smtClean="0"/>
              <a:t>call is </a:t>
            </a:r>
            <a:r>
              <a:rPr lang="en-US" dirty="0"/>
              <a:t>useful for blind writes, e.g., a user updating his </a:t>
            </a:r>
            <a:r>
              <a:rPr lang="en-US" dirty="0" smtClean="0"/>
              <a:t>status on </a:t>
            </a:r>
            <a:r>
              <a:rPr lang="en-US" dirty="0"/>
              <a:t>his profile.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5.  Test-and-set-write(required </a:t>
            </a:r>
            <a:r>
              <a:rPr lang="en-IN" dirty="0"/>
              <a:t>version</a:t>
            </a:r>
            <a:r>
              <a:rPr lang="en-IN" dirty="0" smtClean="0"/>
              <a:t>):</a:t>
            </a:r>
          </a:p>
          <a:p>
            <a:r>
              <a:rPr lang="en-US" dirty="0"/>
              <a:t>This call </a:t>
            </a:r>
            <a:r>
              <a:rPr lang="en-US" dirty="0" smtClean="0"/>
              <a:t>performs </a:t>
            </a:r>
            <a:r>
              <a:rPr lang="en-US" dirty="0"/>
              <a:t>the requested write to the record if and only if </a:t>
            </a:r>
            <a:r>
              <a:rPr lang="en-US" dirty="0" smtClean="0"/>
              <a:t>the present </a:t>
            </a:r>
            <a:r>
              <a:rPr lang="en-US" dirty="0"/>
              <a:t>version of the record is the same as </a:t>
            </a:r>
            <a:r>
              <a:rPr lang="en-US" dirty="0" smtClean="0"/>
              <a:t>required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Model: Hiding the Complexity of Replication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 Implementations:</a:t>
            </a:r>
          </a:p>
          <a:p>
            <a:r>
              <a:rPr lang="en-IN" dirty="0"/>
              <a:t>Bundled updates</a:t>
            </a:r>
            <a:r>
              <a:rPr lang="en-IN" dirty="0" smtClean="0"/>
              <a:t>:</a:t>
            </a:r>
          </a:p>
          <a:p>
            <a:r>
              <a:rPr lang="en-IN" dirty="0" smtClean="0"/>
              <a:t>Relaxed </a:t>
            </a:r>
            <a:r>
              <a:rPr lang="en-IN" dirty="0"/>
              <a:t>consistency</a:t>
            </a:r>
            <a:r>
              <a:rPr lang="en-IN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328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A72DF-6149-453C-8304-2980BFAE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B9B726-368D-4D8F-A28F-74023057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Massively parallel and geographically distributed database system for Yahoo’s web application.</a:t>
            </a:r>
          </a:p>
          <a:p>
            <a:r>
              <a:rPr lang="en-US" sz="3600" dirty="0"/>
              <a:t>It is a hosted and centrally managed service.</a:t>
            </a:r>
          </a:p>
          <a:p>
            <a:r>
              <a:rPr lang="en-US" sz="3600" dirty="0"/>
              <a:t>Data storage organized as hashed or ordered tables. </a:t>
            </a:r>
          </a:p>
        </p:txBody>
      </p:sp>
    </p:spTree>
    <p:extLst>
      <p:ext uri="{BB962C8B-B14F-4D97-AF65-F5344CB8AC3E}">
        <p14:creationId xmlns:p14="http://schemas.microsoft.com/office/powerpoint/2010/main" val="16674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Trigger-like </a:t>
            </a:r>
            <a:r>
              <a:rPr lang="en-US" dirty="0"/>
              <a:t>notifications are important for applications such as ad serving, which must invalidate cached copies of ads when the advertising contract </a:t>
            </a:r>
            <a:r>
              <a:rPr lang="en-US" dirty="0" smtClean="0"/>
              <a:t>expires.</a:t>
            </a:r>
          </a:p>
          <a:p>
            <a:r>
              <a:rPr lang="en-US" dirty="0"/>
              <a:t>Accordingly, we allow the user to subscribe to the stream of updates on a </a:t>
            </a:r>
            <a:r>
              <a:rPr lang="en-US" dirty="0" smtClean="0"/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11450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Load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Bulk loading tools are necessary for applications such as comparison shopping, which upload large blocks of new sale listings into the database every </a:t>
            </a:r>
            <a:r>
              <a:rPr lang="en-US" dirty="0" smtClean="0"/>
              <a:t>day.</a:t>
            </a:r>
          </a:p>
          <a:p>
            <a:r>
              <a:rPr lang="en-US" dirty="0"/>
              <a:t>Bulk inserts can be done in parallel to multiple storage units for fast loading</a:t>
            </a:r>
            <a:r>
              <a:rPr lang="en-US" dirty="0" smtClean="0"/>
              <a:t>.</a:t>
            </a:r>
          </a:p>
          <a:p>
            <a:r>
              <a:rPr lang="en-US" dirty="0"/>
              <a:t>In the hash table case, the hash function naturally load balances the inserts across storage units.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2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543" y="770709"/>
            <a:ext cx="9141619" cy="83207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PNUTS SYSTEM ARCHITECTURE</a:t>
            </a:r>
            <a:endParaRPr lang="en-US" sz="4000" dirty="0"/>
          </a:p>
        </p:txBody>
      </p:sp>
      <p:pic>
        <p:nvPicPr>
          <p:cNvPr id="1030" name="Picture 6" descr="https://umnbigdata2012.files.wordpress.com/2012/11/pnu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2438400"/>
            <a:ext cx="7684673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3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04" y="1600200"/>
            <a:ext cx="10512862" cy="473351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key feature of PNUTS is the </a:t>
            </a:r>
            <a:r>
              <a:rPr lang="en-US" dirty="0" smtClean="0"/>
              <a:t>use of </a:t>
            </a:r>
            <a:r>
              <a:rPr lang="en-US" dirty="0"/>
              <a:t>a pub/sub mechanism for both reliability and replication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fact, our system does not have a traditional database </a:t>
            </a:r>
            <a:r>
              <a:rPr lang="en-US" dirty="0" smtClean="0"/>
              <a:t>log or </a:t>
            </a:r>
            <a:r>
              <a:rPr lang="en-US" dirty="0"/>
              <a:t>archive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Instead</a:t>
            </a:r>
            <a:r>
              <a:rPr lang="en-US" dirty="0"/>
              <a:t>, we rely on the guaranteed </a:t>
            </a:r>
            <a:r>
              <a:rPr lang="en-US" dirty="0" smtClean="0"/>
              <a:t>delivery pub/sub </a:t>
            </a:r>
            <a:r>
              <a:rPr lang="en-US" dirty="0"/>
              <a:t>mechanism to act as our redo log, replaying </a:t>
            </a:r>
            <a:r>
              <a:rPr lang="en-US" dirty="0" smtClean="0"/>
              <a:t>updates that </a:t>
            </a:r>
            <a:r>
              <a:rPr lang="en-US" dirty="0"/>
              <a:t>are lost before being applied to disk due to failure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replication </a:t>
            </a:r>
            <a:r>
              <a:rPr lang="en-US" dirty="0"/>
              <a:t>of data to multiple regions provides </a:t>
            </a:r>
            <a:r>
              <a:rPr lang="en-US" dirty="0" smtClean="0"/>
              <a:t>additional reliability</a:t>
            </a:r>
            <a:r>
              <a:rPr lang="en-US" dirty="0"/>
              <a:t>, obviating the need for archiving or backups.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8212" y="838200"/>
            <a:ext cx="7266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PNUTS SYSTEM ARCHITECTURE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335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STORAGE AND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tables are horizontally partitioned into groups </a:t>
            </a:r>
            <a:r>
              <a:rPr lang="en-US" dirty="0" smtClean="0"/>
              <a:t>of records </a:t>
            </a:r>
            <a:r>
              <a:rPr lang="en-US" dirty="0"/>
              <a:t>called tablets. </a:t>
            </a:r>
            <a:endParaRPr lang="en-US" dirty="0" smtClean="0"/>
          </a:p>
          <a:p>
            <a:r>
              <a:rPr lang="en-US" dirty="0" smtClean="0"/>
              <a:t>Tablets </a:t>
            </a:r>
            <a:r>
              <a:rPr lang="en-US" dirty="0"/>
              <a:t>are scattered across </a:t>
            </a:r>
            <a:r>
              <a:rPr lang="en-US" dirty="0" smtClean="0"/>
              <a:t>many servers.</a:t>
            </a:r>
          </a:p>
          <a:p>
            <a:r>
              <a:rPr lang="en-US" dirty="0"/>
              <a:t>The assignment </a:t>
            </a:r>
            <a:r>
              <a:rPr lang="en-US" dirty="0" smtClean="0"/>
              <a:t>of tablets </a:t>
            </a:r>
            <a:r>
              <a:rPr lang="en-US" dirty="0"/>
              <a:t>to servers is </a:t>
            </a:r>
            <a:r>
              <a:rPr lang="en-US" dirty="0" smtClean="0"/>
              <a:t>flexible.</a:t>
            </a:r>
          </a:p>
          <a:p>
            <a:r>
              <a:rPr lang="en-US" dirty="0"/>
              <a:t>Three components in </a:t>
            </a:r>
            <a:r>
              <a:rPr lang="en-US" dirty="0" smtClean="0"/>
              <a:t>architecture diagram </a:t>
            </a:r>
            <a:r>
              <a:rPr lang="en-US" dirty="0"/>
              <a:t>are primarily </a:t>
            </a:r>
            <a:r>
              <a:rPr lang="en-US" dirty="0" smtClean="0"/>
              <a:t>responsible for </a:t>
            </a:r>
            <a:r>
              <a:rPr lang="en-US" dirty="0"/>
              <a:t>managing and providing access to data </a:t>
            </a:r>
            <a:r>
              <a:rPr lang="en-US" dirty="0" smtClean="0"/>
              <a:t>tablets.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storage unit 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dirty="0" smtClean="0"/>
              <a:t>he router and 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dirty="0" smtClean="0"/>
              <a:t>he </a:t>
            </a:r>
            <a:r>
              <a:rPr lang="en-US" dirty="0"/>
              <a:t>tablet </a:t>
            </a:r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units </a:t>
            </a:r>
            <a:r>
              <a:rPr lang="en-US" dirty="0"/>
              <a:t>store </a:t>
            </a:r>
            <a:r>
              <a:rPr lang="en-US" dirty="0" smtClean="0"/>
              <a:t>tablets</a:t>
            </a:r>
          </a:p>
          <a:p>
            <a:r>
              <a:rPr lang="en-US" dirty="0" smtClean="0"/>
              <a:t>Responds to  get()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scan()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set()</a:t>
            </a:r>
          </a:p>
          <a:p>
            <a:r>
              <a:rPr lang="en-US" dirty="0"/>
              <a:t>Updates are </a:t>
            </a:r>
            <a:r>
              <a:rPr lang="en-US" dirty="0" smtClean="0"/>
              <a:t>committed </a:t>
            </a:r>
            <a:r>
              <a:rPr lang="en-US" dirty="0"/>
              <a:t>by first writing them to the message </a:t>
            </a:r>
            <a:r>
              <a:rPr lang="en-US" dirty="0" smtClean="0"/>
              <a:t>broker.</a:t>
            </a:r>
          </a:p>
          <a:p>
            <a:r>
              <a:rPr lang="en-US" dirty="0"/>
              <a:t>For hash </a:t>
            </a:r>
            <a:r>
              <a:rPr lang="en-US" dirty="0" smtClean="0"/>
              <a:t>tables, our </a:t>
            </a:r>
            <a:r>
              <a:rPr lang="en-US" dirty="0"/>
              <a:t>implementation uses a UNIX </a:t>
            </a:r>
            <a:r>
              <a:rPr lang="en-US" dirty="0" err="1"/>
              <a:t>filesystem</a:t>
            </a:r>
            <a:r>
              <a:rPr lang="en-US" dirty="0"/>
              <a:t>-based hash </a:t>
            </a:r>
            <a:r>
              <a:rPr lang="en-US" dirty="0" smtClean="0"/>
              <a:t>table implemented </a:t>
            </a:r>
            <a:r>
              <a:rPr lang="en-US" dirty="0"/>
              <a:t>originally for Yahoo!’s user database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dirty="0" smtClean="0"/>
              <a:t>ordered </a:t>
            </a:r>
            <a:r>
              <a:rPr lang="en-US" dirty="0"/>
              <a:t>tables, we use MySQL with </a:t>
            </a:r>
            <a:r>
              <a:rPr lang="en-US" dirty="0" err="1"/>
              <a:t>InnoDB</a:t>
            </a:r>
            <a:r>
              <a:rPr lang="en-US" dirty="0"/>
              <a:t> because it </a:t>
            </a:r>
            <a:r>
              <a:rPr lang="en-US" dirty="0" smtClean="0"/>
              <a:t>stores records </a:t>
            </a:r>
            <a:r>
              <a:rPr lang="en-US" dirty="0"/>
              <a:t>ordered by primary </a:t>
            </a:r>
            <a:r>
              <a:rPr lang="en-US" dirty="0" smtClean="0"/>
              <a:t>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</a:t>
            </a:r>
            <a:r>
              <a:rPr lang="en-US" dirty="0"/>
              <a:t>which tablet contains the record, and </a:t>
            </a:r>
            <a:r>
              <a:rPr lang="en-US" dirty="0" smtClean="0"/>
              <a:t>then determine </a:t>
            </a:r>
            <a:r>
              <a:rPr lang="en-US" dirty="0"/>
              <a:t>which storage unit has that tablet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storage </a:t>
            </a:r>
            <a:r>
              <a:rPr lang="en-US" dirty="0"/>
              <a:t>unit is responsible </a:t>
            </a:r>
            <a:r>
              <a:rPr lang="en-US" dirty="0" smtClean="0"/>
              <a:t>for a </a:t>
            </a:r>
            <a:r>
              <a:rPr lang="en-US" dirty="0"/>
              <a:t>given record to be read or written by </a:t>
            </a:r>
            <a:r>
              <a:rPr lang="en-US" dirty="0" smtClean="0"/>
              <a:t>the client.</a:t>
            </a:r>
          </a:p>
          <a:p>
            <a:r>
              <a:rPr lang="en-US" dirty="0"/>
              <a:t>The </a:t>
            </a:r>
            <a:r>
              <a:rPr lang="en-US" dirty="0" smtClean="0"/>
              <a:t>router stores </a:t>
            </a:r>
            <a:r>
              <a:rPr lang="en-US" dirty="0"/>
              <a:t>an interval mapping, which defines the boundaries </a:t>
            </a:r>
            <a:r>
              <a:rPr lang="en-US" dirty="0" smtClean="0"/>
              <a:t>of each </a:t>
            </a:r>
            <a:r>
              <a:rPr lang="en-US" dirty="0"/>
              <a:t>tablet, and also maps each tablet to a storage unit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681" y="677864"/>
            <a:ext cx="9141619" cy="85883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FOR ORDERED TABLE…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99892" y="1828801"/>
            <a:ext cx="10373198" cy="45704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ordered </a:t>
            </a:r>
            <a:r>
              <a:rPr lang="en-US" dirty="0" smtClean="0"/>
              <a:t>tables, the </a:t>
            </a:r>
            <a:r>
              <a:rPr lang="en-US" dirty="0"/>
              <a:t>primary-key space of a table is divided into </a:t>
            </a:r>
            <a:r>
              <a:rPr lang="en-US" dirty="0" smtClean="0"/>
              <a:t>intervals, and </a:t>
            </a:r>
            <a:r>
              <a:rPr lang="en-US" dirty="0"/>
              <a:t>each interval corresponds to one tablet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mapping is similar to </a:t>
            </a:r>
            <a:r>
              <a:rPr lang="en-US" dirty="0" smtClean="0"/>
              <a:t>a very </a:t>
            </a:r>
            <a:r>
              <a:rPr lang="en-US" dirty="0"/>
              <a:t>large root node of a B+ tree.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inary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3505200"/>
            <a:ext cx="7516443" cy="2239236"/>
          </a:xfrm>
        </p:spPr>
      </p:pic>
    </p:spTree>
    <p:extLst>
      <p:ext uri="{BB962C8B-B14F-4D97-AF65-F5344CB8AC3E}">
        <p14:creationId xmlns:p14="http://schemas.microsoft.com/office/powerpoint/2010/main" val="34753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765" y="500064"/>
            <a:ext cx="9141619" cy="78263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FOR HASHED TABLE….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3712" y="1460500"/>
            <a:ext cx="10563648" cy="37973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hash-organized tables, we use an n-bit hash </a:t>
            </a:r>
            <a:r>
              <a:rPr lang="en-US" dirty="0" smtClean="0"/>
              <a:t>function H</a:t>
            </a:r>
            <a:r>
              <a:rPr lang="en-US" dirty="0"/>
              <a:t>() that produces hash values </a:t>
            </a:r>
            <a:r>
              <a:rPr lang="en-US" dirty="0" smtClean="0"/>
              <a:t>0 &lt;= </a:t>
            </a:r>
            <a:r>
              <a:rPr lang="en-US" dirty="0"/>
              <a:t>H() &lt; 2n. The </a:t>
            </a:r>
            <a:r>
              <a:rPr lang="en-US" dirty="0" smtClean="0"/>
              <a:t>hash space </a:t>
            </a:r>
            <a:r>
              <a:rPr lang="en-US" dirty="0"/>
              <a:t>[0...2n) is divided into intervals, and each interval </a:t>
            </a:r>
            <a:r>
              <a:rPr lang="en-US" dirty="0" smtClean="0"/>
              <a:t>corresponds </a:t>
            </a:r>
            <a:r>
              <a:rPr lang="en-US" dirty="0"/>
              <a:t>to a single </a:t>
            </a:r>
            <a:r>
              <a:rPr lang="en-US" dirty="0" smtClean="0"/>
              <a:t>tablet.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Hash the 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Binary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Same </a:t>
            </a:r>
            <a:r>
              <a:rPr lang="en-US" dirty="0"/>
              <a:t>code to maintain and search interval mappings </a:t>
            </a:r>
            <a:r>
              <a:rPr lang="en-US" dirty="0" smtClean="0"/>
              <a:t>for both </a:t>
            </a:r>
            <a:r>
              <a:rPr lang="en-US" dirty="0"/>
              <a:t>hash and ordered tables.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4038600"/>
            <a:ext cx="6919698" cy="1927299"/>
          </a:xfrm>
        </p:spPr>
      </p:pic>
    </p:spTree>
    <p:extLst>
      <p:ext uri="{BB962C8B-B14F-4D97-AF65-F5344CB8AC3E}">
        <p14:creationId xmlns:p14="http://schemas.microsoft.com/office/powerpoint/2010/main" val="210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8"/>
            <a:ext cx="10512862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Routers contain only a cached copy of the interval </a:t>
            </a:r>
            <a:r>
              <a:rPr lang="en-US" dirty="0" smtClean="0"/>
              <a:t>mapping.</a:t>
            </a:r>
          </a:p>
          <a:p>
            <a:r>
              <a:rPr lang="en-US" dirty="0"/>
              <a:t>The mapping is owned by the tablet </a:t>
            </a:r>
            <a:r>
              <a:rPr lang="en-US" dirty="0" smtClean="0"/>
              <a:t>controller.</a:t>
            </a:r>
          </a:p>
          <a:p>
            <a:r>
              <a:rPr lang="en-US" dirty="0" smtClean="0"/>
              <a:t>Moves tablet</a:t>
            </a:r>
          </a:p>
          <a:p>
            <a:r>
              <a:rPr lang="en-US" dirty="0" smtClean="0"/>
              <a:t>updates </a:t>
            </a:r>
            <a:r>
              <a:rPr lang="en-US" dirty="0"/>
              <a:t>the </a:t>
            </a:r>
            <a:r>
              <a:rPr lang="en-US" dirty="0" smtClean="0"/>
              <a:t>authoritative </a:t>
            </a:r>
            <a:r>
              <a:rPr lang="en-US" dirty="0"/>
              <a:t>copy of the </a:t>
            </a:r>
            <a:r>
              <a:rPr lang="en-US" dirty="0" smtClean="0"/>
              <a:t>mapping</a:t>
            </a:r>
          </a:p>
          <a:p>
            <a:r>
              <a:rPr lang="en-US" dirty="0" smtClean="0"/>
              <a:t>Routers mapping outdate lead to retrieve </a:t>
            </a:r>
            <a:r>
              <a:rPr lang="en-US" dirty="0" err="1" smtClean="0"/>
              <a:t>newone</a:t>
            </a:r>
            <a:r>
              <a:rPr lang="en-US" dirty="0" smtClean="0"/>
              <a:t> from TC.</a:t>
            </a:r>
          </a:p>
          <a:p>
            <a:r>
              <a:rPr lang="en-US" dirty="0"/>
              <a:t>The primary bottleneck in our system is disk seek capacity on the storage units and message brokers.</a:t>
            </a:r>
          </a:p>
          <a:p>
            <a:r>
              <a:rPr lang="en-US" dirty="0"/>
              <a:t>Customers can share routers and tablet controllers.</a:t>
            </a:r>
          </a:p>
          <a:p>
            <a:r>
              <a:rPr lang="en-US" dirty="0"/>
              <a:t>In the </a:t>
            </a:r>
            <a:r>
              <a:rPr lang="en-US" dirty="0" smtClean="0"/>
              <a:t>future, all </a:t>
            </a:r>
            <a:r>
              <a:rPr lang="en-US" dirty="0"/>
              <a:t>customers </a:t>
            </a:r>
            <a:r>
              <a:rPr lang="en-US" dirty="0" smtClean="0"/>
              <a:t>should be able </a:t>
            </a:r>
            <a:r>
              <a:rPr lang="en-US" dirty="0"/>
              <a:t>to share all </a:t>
            </a:r>
            <a:r>
              <a:rPr lang="en-US" dirty="0" smtClean="0"/>
              <a:t>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9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10798" cy="1020762"/>
          </a:xfrm>
        </p:spPr>
        <p:txBody>
          <a:bodyPr>
            <a:noAutofit/>
          </a:bodyPr>
          <a:lstStyle/>
          <a:p>
            <a:r>
              <a:rPr lang="en-US" sz="4000" dirty="0"/>
              <a:t>Requirements of a web application: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Scalability</a:t>
            </a:r>
          </a:p>
          <a:p>
            <a:r>
              <a:rPr lang="en-US" sz="3600" dirty="0"/>
              <a:t>Response time and geographic scope</a:t>
            </a:r>
          </a:p>
          <a:p>
            <a:r>
              <a:rPr lang="en-US" sz="3600" dirty="0"/>
              <a:t>High availability and fault tolerance</a:t>
            </a:r>
          </a:p>
          <a:p>
            <a:r>
              <a:rPr lang="en-US" sz="3600" dirty="0"/>
              <a:t>Relaxed consistency guarantees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Replication and Consistency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753598" cy="4267200"/>
          </a:xfrm>
        </p:spPr>
        <p:txBody>
          <a:bodyPr/>
          <a:lstStyle/>
          <a:p>
            <a:r>
              <a:rPr lang="en-US" dirty="0" smtClean="0"/>
              <a:t>PNUTS  </a:t>
            </a:r>
            <a:r>
              <a:rPr lang="en-US" dirty="0"/>
              <a:t>uses asynchronous replication  to ensure low- latency  updates.</a:t>
            </a:r>
          </a:p>
          <a:p>
            <a:r>
              <a:rPr lang="en-US" dirty="0" smtClean="0"/>
              <a:t>Uses  </a:t>
            </a:r>
            <a:r>
              <a:rPr lang="en-US" dirty="0"/>
              <a:t>the  Yahoo!   message  broker,  a publish/subscribe system developed at Yahoo!, both as our replacement for a redo log and as our replication </a:t>
            </a:r>
            <a:r>
              <a:rPr lang="en-US" dirty="0" smtClean="0"/>
              <a:t>mechanism.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Yahoo! Message Broker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10210798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Yahoo!  </a:t>
            </a:r>
            <a:r>
              <a:rPr lang="en-US" sz="2400" dirty="0" smtClean="0"/>
              <a:t>Message </a:t>
            </a:r>
            <a:r>
              <a:rPr lang="en-US" sz="2400" dirty="0"/>
              <a:t>Broker (YMB) is a topic-based pub/sub system,  which  together  with  PNUTS,  is  part  of  Yahoo!’s Sherpa  data  services  </a:t>
            </a:r>
            <a:r>
              <a:rPr lang="en-US" sz="2400" dirty="0" smtClean="0"/>
              <a:t>platform.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 updates  are  </a:t>
            </a:r>
            <a:r>
              <a:rPr lang="en-US" sz="2400" dirty="0" smtClean="0"/>
              <a:t>considered </a:t>
            </a:r>
            <a:r>
              <a:rPr lang="en-US" sz="2400" dirty="0"/>
              <a:t>“committed” when they have been published to YMB. At  some  point  after  being  committed,  the  update  will  </a:t>
            </a:r>
            <a:r>
              <a:rPr lang="en-US" sz="2400" dirty="0" smtClean="0"/>
              <a:t>be </a:t>
            </a:r>
            <a:r>
              <a:rPr lang="en-US" sz="2400" dirty="0"/>
              <a:t>asynchronously propagated to different regions and applied to their replicas.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10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Yahoo Message Broker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8699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use  YMB  for  replication  and  logging  for two reasons.</a:t>
            </a:r>
          </a:p>
          <a:p>
            <a:r>
              <a:rPr lang="en-US" dirty="0"/>
              <a:t>First, YMB takes multiple steps to ensure </a:t>
            </a:r>
            <a:r>
              <a:rPr lang="en-US" dirty="0" smtClean="0"/>
              <a:t>messages  </a:t>
            </a:r>
            <a:r>
              <a:rPr lang="en-US" dirty="0"/>
              <a:t>are  not  lost  before  they  are  applied  to  the  database. </a:t>
            </a:r>
            <a:endParaRPr lang="en-US" dirty="0" smtClean="0"/>
          </a:p>
          <a:p>
            <a:r>
              <a:rPr lang="en-US" dirty="0"/>
              <a:t>YMB guarantees  that  published messages  will  be </a:t>
            </a:r>
            <a:r>
              <a:rPr lang="en-US" dirty="0" smtClean="0"/>
              <a:t>delivered to  </a:t>
            </a:r>
            <a:r>
              <a:rPr lang="en-US" dirty="0"/>
              <a:t>all  topic  subscribers  even  in  the  presence  of  single  </a:t>
            </a:r>
            <a:r>
              <a:rPr lang="en-US" dirty="0" smtClean="0"/>
              <a:t>broker  </a:t>
            </a:r>
            <a:r>
              <a:rPr lang="en-US" dirty="0"/>
              <a:t>machine  failures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</a:t>
            </a:r>
            <a:r>
              <a:rPr lang="en-US" dirty="0"/>
              <a:t>, YMB is designed for wide-area replication:  YMB clusters </a:t>
            </a:r>
            <a:r>
              <a:rPr lang="en-US" dirty="0" smtClean="0"/>
              <a:t>reside  </a:t>
            </a:r>
            <a:r>
              <a:rPr lang="en-US" dirty="0"/>
              <a:t>in  different,  geographically  separated  datacenters,  and messages  published  to  one  YMB  cluster  will  be  relayed  to other  YMB  clusters  for  delivery  to  local  subscribers.  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mechanism isolates individual PNUTS clusters from dealing with update propagation between regions.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YMB Works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2414" y="1905000"/>
            <a:ext cx="10591798" cy="4800600"/>
          </a:xfrm>
        </p:spPr>
        <p:txBody>
          <a:bodyPr>
            <a:normAutofit/>
          </a:bodyPr>
          <a:lstStyle/>
          <a:p>
            <a:r>
              <a:rPr lang="en-US" dirty="0"/>
              <a:t>YMB provides partial ordering of published messages.  </a:t>
            </a:r>
            <a:r>
              <a:rPr lang="en-US" dirty="0" smtClean="0"/>
              <a:t>Messages  </a:t>
            </a:r>
            <a:r>
              <a:rPr lang="en-US" dirty="0"/>
              <a:t>published  to  a  particular  YMB  cluster  will  be  </a:t>
            </a:r>
            <a:r>
              <a:rPr lang="en-US" dirty="0" smtClean="0"/>
              <a:t>delivered  </a:t>
            </a:r>
            <a:r>
              <a:rPr lang="en-US" dirty="0"/>
              <a:t>to  all  subscribers  in  the  order  they  were  published.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messages published to different YMB clusters </a:t>
            </a:r>
            <a:r>
              <a:rPr lang="en-US" dirty="0" smtClean="0"/>
              <a:t>maybe  </a:t>
            </a:r>
            <a:r>
              <a:rPr lang="en-US" dirty="0"/>
              <a:t>delivered  in  any  order. 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 </a:t>
            </a:r>
            <a:r>
              <a:rPr lang="en-US" dirty="0"/>
              <a:t>order  to  provide  time- line consistency, </a:t>
            </a:r>
            <a:r>
              <a:rPr lang="en-US" dirty="0" smtClean="0"/>
              <a:t>developed </a:t>
            </a:r>
            <a:r>
              <a:rPr lang="en-US" dirty="0"/>
              <a:t>a per-record mastership mechanism, and the updates published by a record’s master to  a  single  YMB  cluster  are  delivered  in  the  published  </a:t>
            </a:r>
            <a:r>
              <a:rPr lang="en-US" dirty="0" smtClean="0"/>
              <a:t>order </a:t>
            </a:r>
            <a:r>
              <a:rPr lang="en-US" dirty="0"/>
              <a:t>to other </a:t>
            </a:r>
            <a:r>
              <a:rPr lang="en-US" dirty="0" smtClean="0"/>
              <a:t>replicas.</a:t>
            </a:r>
          </a:p>
        </p:txBody>
      </p:sp>
    </p:spTree>
    <p:extLst>
      <p:ext uri="{BB962C8B-B14F-4D97-AF65-F5344CB8AC3E}">
        <p14:creationId xmlns:p14="http://schemas.microsoft.com/office/powerpoint/2010/main" val="4640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Consistency via YMB and mastership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2812" y="1905000"/>
            <a:ext cx="11201400" cy="4800600"/>
          </a:xfrm>
        </p:spPr>
        <p:txBody>
          <a:bodyPr>
            <a:normAutofit/>
          </a:bodyPr>
          <a:lstStyle/>
          <a:p>
            <a:r>
              <a:rPr lang="en-US" dirty="0"/>
              <a:t>Per-record  timeline  consistency  is  provided  by  </a:t>
            </a:r>
            <a:r>
              <a:rPr lang="en-US" dirty="0" smtClean="0"/>
              <a:t>designating </a:t>
            </a:r>
            <a:r>
              <a:rPr lang="en-US" dirty="0"/>
              <a:t>one copy of a record as the master, and directing all up- dates to the master copy.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record-level  mastering mechanism, mastership is assigned on a record-by-record </a:t>
            </a:r>
            <a:r>
              <a:rPr lang="en-US" dirty="0" smtClean="0"/>
              <a:t>basis</a:t>
            </a:r>
            <a:r>
              <a:rPr lang="en-US" dirty="0"/>
              <a:t>, and different records in the same table can be mastered in  different  clusters. 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 mechanism is used  </a:t>
            </a:r>
            <a:r>
              <a:rPr lang="en-US" dirty="0"/>
              <a:t>because  </a:t>
            </a:r>
            <a:r>
              <a:rPr lang="en-US" dirty="0" smtClean="0"/>
              <a:t>it is observed  </a:t>
            </a:r>
            <a:r>
              <a:rPr lang="en-US" dirty="0"/>
              <a:t>significant  write  locality  on  a per-record  </a:t>
            </a:r>
            <a:r>
              <a:rPr lang="en-US" dirty="0" smtClean="0"/>
              <a:t>basis  </a:t>
            </a:r>
            <a:r>
              <a:rPr lang="en-US" dirty="0"/>
              <a:t>in  </a:t>
            </a:r>
            <a:r>
              <a:rPr lang="en-US" dirty="0" smtClean="0"/>
              <a:t>web  workloads.</a:t>
            </a:r>
          </a:p>
        </p:txBody>
      </p:sp>
    </p:spTree>
    <p:extLst>
      <p:ext uri="{BB962C8B-B14F-4D97-AF65-F5344CB8AC3E}">
        <p14:creationId xmlns:p14="http://schemas.microsoft.com/office/powerpoint/2010/main" val="287550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Consistency via YMB and mastership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2812" y="1905000"/>
            <a:ext cx="11201400" cy="4800600"/>
          </a:xfrm>
        </p:spPr>
        <p:txBody>
          <a:bodyPr>
            <a:normAutofit/>
          </a:bodyPr>
          <a:lstStyle/>
          <a:p>
            <a:r>
              <a:rPr lang="en-US" dirty="0"/>
              <a:t>All updates are propagated to non-master replicas by </a:t>
            </a:r>
            <a:r>
              <a:rPr lang="en-US" dirty="0" smtClean="0"/>
              <a:t>publishing </a:t>
            </a:r>
            <a:r>
              <a:rPr lang="en-US" dirty="0"/>
              <a:t>them to the message broker, and once the update is published we treat it as committed.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master publishes its updates  to  a  single  broker,  and  thus  updates  are  delivered to  replicas  in  commit  order.  </a:t>
            </a:r>
            <a:endParaRPr lang="en-US" dirty="0" smtClean="0"/>
          </a:p>
          <a:p>
            <a:r>
              <a:rPr lang="en-US" dirty="0" smtClean="0"/>
              <a:t>Because  </a:t>
            </a:r>
            <a:r>
              <a:rPr lang="en-US" dirty="0"/>
              <a:t>storage  units  are  </a:t>
            </a:r>
            <a:r>
              <a:rPr lang="en-US" dirty="0" smtClean="0"/>
              <a:t>so numerous</a:t>
            </a:r>
            <a:r>
              <a:rPr lang="en-US" dirty="0"/>
              <a:t>,  we prefer to use cheaper,  commodity  servers in- stead of expensive, highly reliable storage.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2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Recovery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2812" y="1905000"/>
            <a:ext cx="11201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Recovering  from  a  failure  involves  copying  lost  tablets from  another replica.  Copying a tablet  is a  three step  </a:t>
            </a:r>
            <a:r>
              <a:rPr lang="en-US" dirty="0" smtClean="0"/>
              <a:t>process</a:t>
            </a:r>
            <a:r>
              <a:rPr lang="en-US" dirty="0"/>
              <a:t>.   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 the  tablet  controller  requests  a  copy  from  a particular  remote  replica  (the  “source  tablet”).  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 a “checkpoint  message”  is published to YMB,  to ensure that any in-flight updates at the time the copy is initiated are </a:t>
            </a:r>
            <a:r>
              <a:rPr lang="en-US" dirty="0" smtClean="0"/>
              <a:t>applied </a:t>
            </a:r>
            <a:r>
              <a:rPr lang="en-US" dirty="0"/>
              <a:t>to the source tablet.  </a:t>
            </a:r>
            <a:endParaRPr lang="en-US" dirty="0" smtClean="0"/>
          </a:p>
          <a:p>
            <a:r>
              <a:rPr lang="en-US" dirty="0" smtClean="0"/>
              <a:t>Third</a:t>
            </a:r>
            <a:r>
              <a:rPr lang="en-US" dirty="0"/>
              <a:t>, the source tablet is copied to  the  destination  region.   </a:t>
            </a:r>
            <a:endParaRPr lang="en-US" dirty="0" smtClean="0"/>
          </a:p>
          <a:p>
            <a:r>
              <a:rPr lang="en-US" dirty="0" smtClean="0"/>
              <a:t>To  </a:t>
            </a:r>
            <a:r>
              <a:rPr lang="en-US" dirty="0"/>
              <a:t>support  this  recovery  </a:t>
            </a:r>
            <a:r>
              <a:rPr lang="en-US" dirty="0" smtClean="0"/>
              <a:t>protocol</a:t>
            </a:r>
            <a:r>
              <a:rPr lang="en-US" dirty="0"/>
              <a:t>, tablet boundaries are kept synchronized across replicas, and tablet splits are conducted by having all regions split a tablet at the same point (coordinated  by a two-phase </a:t>
            </a:r>
            <a:r>
              <a:rPr lang="en-US" dirty="0" smtClean="0"/>
              <a:t>commit  </a:t>
            </a:r>
            <a:r>
              <a:rPr lang="en-US" dirty="0"/>
              <a:t>between  regions).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8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2812" y="1905000"/>
            <a:ext cx="11201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PNUTS focus  </a:t>
            </a:r>
            <a:r>
              <a:rPr lang="en-US" dirty="0"/>
              <a:t>is  on  data  serving  for  web  applications,  rather  than complex  </a:t>
            </a:r>
            <a:r>
              <a:rPr lang="en-US" dirty="0" smtClean="0"/>
              <a:t>queries and with intention of not loosing the data.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0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70249" y="5919788"/>
            <a:ext cx="11201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1028" name="Picture 4" descr="Image result for any questions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981200"/>
            <a:ext cx="1089818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8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Scalability: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4222C-D90F-40CE-B741-38F235FF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Architectural scalability </a:t>
            </a:r>
          </a:p>
          <a:p>
            <a:r>
              <a:rPr lang="en-US" sz="3600" dirty="0"/>
              <a:t>Ability to scale during periods of rapid growth</a:t>
            </a:r>
          </a:p>
          <a:p>
            <a:r>
              <a:rPr lang="en-US" sz="3600" dirty="0"/>
              <a:t>Minimal optimal effort </a:t>
            </a:r>
          </a:p>
          <a:p>
            <a:r>
              <a:rPr lang="en-US" sz="3600" dirty="0"/>
              <a:t>Minimal impact on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61CA1-E90F-48D1-BCC0-56A278C3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86998" cy="1020762"/>
          </a:xfrm>
        </p:spPr>
        <p:txBody>
          <a:bodyPr>
            <a:noAutofit/>
          </a:bodyPr>
          <a:lstStyle/>
          <a:p>
            <a:r>
              <a:rPr lang="en-US" sz="4000" dirty="0"/>
              <a:t>Response time and geographic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49EE8F-43D0-45D8-958A-41605D70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Fast response time to geographically distributed users</a:t>
            </a:r>
          </a:p>
          <a:p>
            <a:r>
              <a:rPr lang="en-US" sz="3600" dirty="0"/>
              <a:t>It should not vary even under flash crowds ,denial of service attacks, etc.,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410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BD496-5988-46A5-ABAA-9988096E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274638"/>
            <a:ext cx="11201400" cy="1020762"/>
          </a:xfrm>
        </p:spPr>
        <p:txBody>
          <a:bodyPr>
            <a:noAutofit/>
          </a:bodyPr>
          <a:lstStyle/>
          <a:p>
            <a:r>
              <a:rPr lang="en-US" sz="4000" dirty="0"/>
              <a:t>High Availability and Fault Tolerance: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D37C9-8B95-4D41-B1B2-BD854821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High degree of availability</a:t>
            </a:r>
          </a:p>
          <a:p>
            <a:r>
              <a:rPr lang="en-US" sz="3600" dirty="0"/>
              <a:t>Application specific trade offs in the degree of fault tolerance</a:t>
            </a:r>
          </a:p>
          <a:p>
            <a:r>
              <a:rPr lang="en-US" sz="3600" dirty="0"/>
              <a:t>Must be able to read and write in case of failures.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63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A4460-366F-4924-BD47-92E6A8C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Relaxed Consistency: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9F51C5-BF23-40B7-95B4-20E81C0B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Tradeoff between performance and availability on one hand and consistency on the other.</a:t>
            </a:r>
          </a:p>
          <a:p>
            <a:r>
              <a:rPr lang="en-US" sz="3600" dirty="0"/>
              <a:t>Eventual consistency updates one replica first and then others.</a:t>
            </a:r>
          </a:p>
          <a:p>
            <a:r>
              <a:rPr lang="en-US" sz="3600" dirty="0"/>
              <a:t>Eventual consistency is weak and inadequate for web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7323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0E43D-0DB1-4F74-BD8A-BE262DD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PNUTS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790ABC-4B41-4853-94C5-FD3BF1C3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Model and features.</a:t>
            </a:r>
          </a:p>
          <a:p>
            <a:r>
              <a:rPr lang="en-US" sz="3600" dirty="0"/>
              <a:t>Fault Tolerance</a:t>
            </a:r>
          </a:p>
          <a:p>
            <a:r>
              <a:rPr lang="en-US" sz="3600" dirty="0"/>
              <a:t>Pub-Sub Message System</a:t>
            </a:r>
          </a:p>
          <a:p>
            <a:r>
              <a:rPr lang="en-US" sz="3600" dirty="0"/>
              <a:t>Record Level Mastering</a:t>
            </a:r>
          </a:p>
          <a:p>
            <a:r>
              <a:rPr lang="en-US" sz="3600" dirty="0"/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28763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B0427-A0F1-43A0-8799-3083DD03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Model and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C89B71-EE8B-4C13-973A-D7A8EA92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Simple relational model to users.</a:t>
            </a:r>
          </a:p>
          <a:p>
            <a:r>
              <a:rPr lang="en-US" sz="3200" dirty="0"/>
              <a:t>Supports single table scans with predicates.</a:t>
            </a:r>
          </a:p>
          <a:p>
            <a:r>
              <a:rPr lang="en-US" sz="3200" dirty="0"/>
              <a:t>Scatter-gather operations</a:t>
            </a:r>
          </a:p>
          <a:p>
            <a:r>
              <a:rPr lang="en-US" sz="3200" dirty="0"/>
              <a:t>Asynchronous notification of clients</a:t>
            </a:r>
          </a:p>
          <a:p>
            <a:r>
              <a:rPr lang="en-US" sz="3200" dirty="0"/>
              <a:t>Bulk Loading</a:t>
            </a:r>
          </a:p>
          <a:p>
            <a:pPr marL="0" indent="0">
              <a:buNone/>
            </a:pPr>
            <a:r>
              <a:rPr lang="en-US" sz="3200" dirty="0"/>
              <a:t>Fault Tolerance:</a:t>
            </a:r>
          </a:p>
          <a:p>
            <a:pPr marL="0" indent="0">
              <a:buNone/>
            </a:pPr>
            <a:r>
              <a:rPr lang="en-US" sz="3200" dirty="0"/>
              <a:t>Highly available reads and writes even after a failure</a:t>
            </a:r>
          </a:p>
        </p:txBody>
      </p:sp>
    </p:spTree>
    <p:extLst>
      <p:ext uri="{BB962C8B-B14F-4D97-AF65-F5344CB8AC3E}">
        <p14:creationId xmlns:p14="http://schemas.microsoft.com/office/powerpoint/2010/main" val="11873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134</TotalTime>
  <Words>1878</Words>
  <Application>Microsoft Office PowerPoint</Application>
  <PresentationFormat>Custom</PresentationFormat>
  <Paragraphs>194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Consolas</vt:lpstr>
      <vt:lpstr>Corbel</vt:lpstr>
      <vt:lpstr>Chalkboard 16x9</vt:lpstr>
      <vt:lpstr>PNUTS: Yahoo!’s Hosted Data Serving Platform</vt:lpstr>
      <vt:lpstr>Introduction:</vt:lpstr>
      <vt:lpstr>Requirements of a web application:</vt:lpstr>
      <vt:lpstr>Scalability:</vt:lpstr>
      <vt:lpstr>Response time and geographic scope:</vt:lpstr>
      <vt:lpstr>High Availability and Fault Tolerance:</vt:lpstr>
      <vt:lpstr>Relaxed Consistency:</vt:lpstr>
      <vt:lpstr>PNUTS Overview:</vt:lpstr>
      <vt:lpstr>Data Model and Features:</vt:lpstr>
      <vt:lpstr>Pub–Sub Message System:</vt:lpstr>
      <vt:lpstr>Functionality:</vt:lpstr>
      <vt:lpstr>Data and Query Model</vt:lpstr>
      <vt:lpstr>Data and Query Model</vt:lpstr>
      <vt:lpstr>Consistency Model: Hiding the Complexity of Replication</vt:lpstr>
      <vt:lpstr>Consistency Model: Hiding the Complexity of Replication</vt:lpstr>
      <vt:lpstr>Consistency Model: Hiding the Complexity of Replication</vt:lpstr>
      <vt:lpstr>Consistency Model: Hiding the Complexity of Replication</vt:lpstr>
      <vt:lpstr>Consistency Model: Hiding the Complexity of Replication</vt:lpstr>
      <vt:lpstr>Consistency Model: Hiding the Complexity of Replication</vt:lpstr>
      <vt:lpstr>Notification</vt:lpstr>
      <vt:lpstr>Bulk Load</vt:lpstr>
      <vt:lpstr>PNUTS SYSTEM ARCHITECTURE</vt:lpstr>
      <vt:lpstr>PowerPoint Presentation</vt:lpstr>
      <vt:lpstr>DATA STORAGE AND RETRIEVAL</vt:lpstr>
      <vt:lpstr>DATA STORAGE</vt:lpstr>
      <vt:lpstr>ROUTER</vt:lpstr>
      <vt:lpstr>FOR ORDERED TABLE…</vt:lpstr>
      <vt:lpstr>FOR HASHED TABLE….</vt:lpstr>
      <vt:lpstr>TABLET CONTROLLER</vt:lpstr>
      <vt:lpstr>Replication and Consistency</vt:lpstr>
      <vt:lpstr>Yahoo! Message Broker</vt:lpstr>
      <vt:lpstr>Why Yahoo Message Broker ?</vt:lpstr>
      <vt:lpstr>How YMB Works ?</vt:lpstr>
      <vt:lpstr>Consistency via YMB and mastership</vt:lpstr>
      <vt:lpstr>Consistency via YMB and mastership</vt:lpstr>
      <vt:lpstr>Recovery</vt:lpstr>
      <vt:lpstr>Conclusion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PNUTS: Yahoo!’s Hosted Data Serving Platform</dc:title>
  <dc:creator>vineeth reddy kottam</dc:creator>
  <cp:lastModifiedBy>vineeth reddy kottam</cp:lastModifiedBy>
  <cp:revision>38</cp:revision>
  <dcterms:created xsi:type="dcterms:W3CDTF">2018-03-21T01:58:14Z</dcterms:created>
  <dcterms:modified xsi:type="dcterms:W3CDTF">2018-03-21T15:02:40Z</dcterms:modified>
</cp:coreProperties>
</file>