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Lst>
  <p:notesMasterIdLst>
    <p:notesMasterId r:id="rId24"/>
  </p:notesMasterIdLst>
  <p:sldIdLst>
    <p:sldId id="833" r:id="rId5"/>
    <p:sldId id="825" r:id="rId6"/>
    <p:sldId id="804" r:id="rId7"/>
    <p:sldId id="836" r:id="rId8"/>
    <p:sldId id="860" r:id="rId9"/>
    <p:sldId id="859" r:id="rId10"/>
    <p:sldId id="881" r:id="rId11"/>
    <p:sldId id="840" r:id="rId12"/>
    <p:sldId id="883" r:id="rId13"/>
    <p:sldId id="884" r:id="rId14"/>
    <p:sldId id="885" r:id="rId15"/>
    <p:sldId id="882" r:id="rId16"/>
    <p:sldId id="890" r:id="rId17"/>
    <p:sldId id="838" r:id="rId18"/>
    <p:sldId id="888" r:id="rId19"/>
    <p:sldId id="889" r:id="rId20"/>
    <p:sldId id="851" r:id="rId21"/>
    <p:sldId id="887" r:id="rId22"/>
    <p:sldId id="79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542069-BC25-46F7-B4C5-F43F870FA275}">
          <p14:sldIdLst>
            <p14:sldId id="833"/>
            <p14:sldId id="825"/>
            <p14:sldId id="804"/>
            <p14:sldId id="836"/>
            <p14:sldId id="860"/>
            <p14:sldId id="859"/>
            <p14:sldId id="881"/>
            <p14:sldId id="840"/>
            <p14:sldId id="883"/>
            <p14:sldId id="884"/>
            <p14:sldId id="885"/>
            <p14:sldId id="882"/>
            <p14:sldId id="890"/>
          </p14:sldIdLst>
        </p14:section>
        <p14:section name="Untitled Section" id="{63AC065C-4356-4988-929F-4B062BC5D0D2}">
          <p14:sldIdLst>
            <p14:sldId id="838"/>
            <p14:sldId id="888"/>
            <p14:sldId id="889"/>
            <p14:sldId id="851"/>
            <p14:sldId id="887"/>
            <p14:sldId id="79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A50021"/>
    <a:srgbClr val="941651"/>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FC2C1F-5DA0-4B65-9E1A-B0C3582A059D}" v="81" dt="2024-05-29T15:41:00.538"/>
    <p1510:client id="{D9F372ED-78A5-46AF-9CA9-A65B6121D20C}" v="240" dt="2024-05-30T02:55:17.641"/>
    <p1510:client id="{E9513C0E-E6AF-4B6D-B8E9-2D62A2762E4C}" v="116" dt="2024-05-29T05:04:18.0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94660"/>
  </p:normalViewPr>
  <p:slideViewPr>
    <p:cSldViewPr snapToGrid="0">
      <p:cViewPr varScale="1">
        <p:scale>
          <a:sx n="70" d="100"/>
          <a:sy n="70" d="100"/>
        </p:scale>
        <p:origin x="84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17:43:59.565"/>
    </inkml:context>
    <inkml:brush xml:id="br0">
      <inkml:brushProperty name="width" value="0.35" units="cm"/>
      <inkml:brushProperty name="height" value="0.35" units="cm"/>
      <inkml:brushProperty name="color" value="#FFFFFF"/>
    </inkml:brush>
  </inkml:definitions>
  <inkml:trace contextRef="#ctx0" brushRef="#br0">0 38 24575,'26'-1'0,"45"-9"0,5 0 0,342 6 0,-231 6 0,-147-9 0,-34 5 0,-1 0 0,0 1 0,1 0 0,-1 0 0,1 1 0,-1 0 0,11 0 0,-14 1 0,-1 0 0,1 0 0,-1 0 0,1-1 0,-1 1 0,0 1 0,1-1 0,-1 0 0,0 0 0,0 0 0,0 1 0,0-1 0,0 1 0,0-1 0,0 1 0,0-1 0,0 1 0,-1-1 0,1 1 0,-1 0 0,1-1 0,-1 1 0,0 0 0,0-1 0,1 4 0,-1 50 0,0-43 0,0-4 0,-1 1 0,1-1 0,-1 1 0,-1-1 0,0 0 0,0 0 0,-4 10 0,4-14 0,0-1 0,1 0 0,-1 0 0,0 0 0,-1 0 0,1 0 0,0-1 0,-1 1 0,0-1 0,0 0 0,1 1 0,-1-1 0,0 0 0,-1-1 0,1 1 0,0-1 0,-1 1 0,1-1 0,-6 1 0,-204 48 0,164-42-13,0-1-1,0-3 1,0-1-1,-57-6 1,17 2-1285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17:44:04.492"/>
    </inkml:context>
    <inkml:brush xml:id="br0">
      <inkml:brushProperty name="width" value="0.35" units="cm"/>
      <inkml:brushProperty name="height" value="0.35" units="cm"/>
      <inkml:brushProperty name="color" value="#FFFFFF"/>
    </inkml:brush>
  </inkml:definitions>
  <inkml:trace contextRef="#ctx0" brushRef="#br0">1 97 24575,'354'0'0,"-343"-1"0,0-1 0,0 0 0,0-1 0,0 0 0,-1 0 0,1-1 0,-1-1 0,12-6 0,12-5 0,-12 7 0,0 1 0,0 1 0,1 0 0,0 2 0,0 1 0,0 1 0,1 1 0,29 0 0,3 2 0,51 3 0,-105-3 0,1 1 0,-1-1 0,0 1 0,1 0 0,-1-1 0,0 1 0,0 0 0,0 0 0,0 0 0,0 1 0,0-1 0,0 0 0,0 1 0,0 0 0,0-1 0,-1 1 0,1 0 0,-1 0 0,1 0 0,-1 0 0,0 0 0,0 0 0,1 0 0,-2 0 0,1 0 0,0 1 0,0-1 0,-1 0 0,1 1 0,-1 2 0,2 9 0,-1 0 0,-1 1 0,0-1 0,-2 16 0,0-5 0,2-2 0,0-14 0,0-1 0,0 1 0,-1-1 0,0 1 0,-3 9 0,4-16 0,-1 0 0,0 0 0,0 0 0,0 0 0,0 0 0,0 0 0,-1 0 0,1 0 0,0 0 0,-1-1 0,1 1 0,-1-1 0,0 1 0,0-1 0,1 0 0,-1 1 0,0-1 0,0 0 0,0 0 0,0-1 0,0 1 0,0 0 0,-1-1 0,-3 2 0,-22 1 0,-1-2 0,0 0 0,-41-5 0,-11 0 0,55 4 0,0 1 0,0 1 0,-46 10 0,-88 16 0,123-19-1365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17:43:59.565"/>
    </inkml:context>
    <inkml:brush xml:id="br0">
      <inkml:brushProperty name="width" value="0.35" units="cm"/>
      <inkml:brushProperty name="height" value="0.35" units="cm"/>
      <inkml:brushProperty name="color" value="#FFFFFF"/>
    </inkml:brush>
  </inkml:definitions>
  <inkml:trace contextRef="#ctx0" brushRef="#br0">0 38 24575,'26'-1'0,"45"-9"0,5 0 0,342 6 0,-231 6 0,-147-9 0,-34 5 0,-1 0 0,0 1 0,1 0 0,-1 0 0,1 1 0,-1 0 0,11 0 0,-14 1 0,-1 0 0,1 0 0,-1 0 0,1-1 0,-1 1 0,0 1 0,1-1 0,-1 0 0,0 0 0,0 0 0,0 1 0,0-1 0,0 1 0,0-1 0,0 1 0,0-1 0,0 1 0,-1-1 0,1 1 0,-1 0 0,1-1 0,-1 1 0,0 0 0,0-1 0,1 4 0,-1 50 0,0-43 0,0-4 0,-1 1 0,1-1 0,-1 1 0,-1-1 0,0 0 0,0 0 0,-4 10 0,4-14 0,0-1 0,1 0 0,-1 0 0,0 0 0,-1 0 0,1 0 0,0-1 0,-1 1 0,0-1 0,0 0 0,1 1 0,-1-1 0,0 0 0,-1-1 0,1 1 0,0-1 0,-1 1 0,1-1 0,-6 1 0,-204 48 0,164-42-13,0-1-1,0-3 1,0-1-1,-57-6 1,17 2-1285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17:44:04.492"/>
    </inkml:context>
    <inkml:brush xml:id="br0">
      <inkml:brushProperty name="width" value="0.35" units="cm"/>
      <inkml:brushProperty name="height" value="0.35" units="cm"/>
      <inkml:brushProperty name="color" value="#FFFFFF"/>
    </inkml:brush>
  </inkml:definitions>
  <inkml:trace contextRef="#ctx0" brushRef="#br0">1 97 24575,'354'0'0,"-343"-1"0,0-1 0,0 0 0,0-1 0,0 0 0,-1 0 0,1-1 0,-1-1 0,12-6 0,12-5 0,-12 7 0,0 1 0,0 1 0,1 0 0,0 2 0,0 1 0,0 1 0,1 1 0,29 0 0,3 2 0,51 3 0,-105-3 0,1 1 0,-1-1 0,0 1 0,1 0 0,-1-1 0,0 1 0,0 0 0,0 0 0,0 0 0,0 1 0,0-1 0,0 0 0,0 1 0,0 0 0,0-1 0,-1 1 0,1 0 0,-1 0 0,1 0 0,-1 0 0,0 0 0,0 0 0,1 0 0,-2 0 0,1 0 0,0 1 0,0-1 0,-1 0 0,1 1 0,-1 2 0,2 9 0,-1 0 0,-1 1 0,0-1 0,-2 16 0,0-5 0,2-2 0,0-14 0,0-1 0,0 1 0,-1-1 0,0 1 0,-3 9 0,4-16 0,-1 0 0,0 0 0,0 0 0,0 0 0,0 0 0,0 0 0,-1 0 0,1 0 0,0 0 0,-1-1 0,1 1 0,-1-1 0,0 1 0,0-1 0,1 0 0,-1 1 0,0-1 0,0 0 0,0 0 0,0-1 0,0 1 0,0 0 0,-1-1 0,-3 2 0,-22 1 0,-1-2 0,0 0 0,-41-5 0,-11 0 0,55 4 0,0 1 0,0 1 0,-46 10 0,-88 16 0,123-19-1365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758687" cy="365125"/>
          </a:xfrm>
        </p:spPr>
        <p:txBody>
          <a:bodyPr/>
          <a:lstStyle>
            <a:lvl1pPr>
              <a:defRPr sz="16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ft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customXml" Target="../ink/ink2.xml"/></Relationships>
</file>

<file path=ppt/slides/_rels/slide1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35560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400"/>
            <a:r>
              <a:rPr lang="en-US" sz="2800" dirty="0">
                <a:solidFill>
                  <a:prstClr val="white"/>
                </a:solidFill>
                <a:latin typeface="Georgia"/>
              </a:rPr>
              <a:t>Revolutionizing Robotics: A Smartphone-Controlled Robotic Hand</a:t>
            </a:r>
          </a:p>
          <a:p>
            <a:pPr algn="ctr" defTabSz="914400"/>
            <a:r>
              <a:rPr lang="en-US" sz="2000" dirty="0">
                <a:solidFill>
                  <a:prstClr val="white"/>
                </a:solidFill>
                <a:latin typeface="Georgia"/>
              </a:rPr>
              <a:t>Artificial Intelligence and Robotics (19CSE455)</a:t>
            </a:r>
          </a:p>
          <a:p>
            <a:pPr algn="ctr" defTabSz="914400"/>
            <a:r>
              <a:rPr lang="en-US" sz="2000" dirty="0">
                <a:solidFill>
                  <a:prstClr val="white"/>
                </a:solidFill>
                <a:latin typeface="Georgia"/>
              </a:rPr>
              <a:t>End Sem Presentation</a:t>
            </a:r>
          </a:p>
          <a:p>
            <a:pPr algn="ctr" defTabSz="914400"/>
            <a:r>
              <a:rPr lang="en-US" sz="2000" dirty="0">
                <a:solidFill>
                  <a:prstClr val="white"/>
                </a:solidFill>
                <a:latin typeface="Georgia"/>
              </a:rPr>
              <a:t>30-05-2024</a:t>
            </a:r>
          </a:p>
          <a:p>
            <a:pPr algn="ctr" defTabSz="914400"/>
            <a:r>
              <a:rPr lang="en-US" sz="2000" dirty="0">
                <a:solidFill>
                  <a:prstClr val="white"/>
                </a:solidFill>
                <a:latin typeface="Georgia"/>
              </a:rPr>
              <a:t>Team-17</a:t>
            </a:r>
          </a:p>
          <a:p>
            <a:pPr algn="ctr" defTabSz="914400"/>
            <a:endParaRPr lang="en-US" sz="2000" dirty="0">
              <a:solidFill>
                <a:prstClr val="white"/>
              </a:solidFill>
              <a:latin typeface="Georgia" panose="02040502050405020303" pitchFamily="18" charset="0"/>
            </a:endParaRP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1234412" y="4747409"/>
            <a:ext cx="4590899" cy="1473199"/>
          </a:xfrm>
          <a:prstGeom prst="rect">
            <a:avLst/>
          </a:prstGeom>
        </p:spPr>
      </p:pic>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69503" y="4914621"/>
            <a:ext cx="0" cy="1441729"/>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71766878-3199-4EAB-94E7-2D6D11070E14}" type="slidenum">
              <a:rPr lang="en-US" smtClean="0"/>
              <a:pPr/>
              <a:t>1</a:t>
            </a:fld>
            <a:endParaRPr lang="en-US"/>
          </a:p>
        </p:txBody>
      </p:sp>
      <p:sp>
        <p:nvSpPr>
          <p:cNvPr id="10" name="Rectangle 9">
            <a:extLst>
              <a:ext uri="{FF2B5EF4-FFF2-40B4-BE49-F238E27FC236}">
                <a16:creationId xmlns:a16="http://schemas.microsoft.com/office/drawing/2014/main" id="{06A3B953-744B-3D4F-8898-C0158B157C87}"/>
              </a:ext>
            </a:extLst>
          </p:cNvPr>
          <p:cNvSpPr/>
          <p:nvPr/>
        </p:nvSpPr>
        <p:spPr>
          <a:xfrm>
            <a:off x="277126" y="823740"/>
            <a:ext cx="11487140" cy="1323439"/>
          </a:xfrm>
          <a:prstGeom prst="rect">
            <a:avLst/>
          </a:prstGeom>
          <a:noFill/>
        </p:spPr>
        <p:txBody>
          <a:bodyPr wrap="square" lIns="91440" tIns="45720" rIns="91440" bIns="45720" anchor="t">
            <a:spAutoFit/>
          </a:bodyPr>
          <a:lstStyle/>
          <a:p>
            <a:pPr marL="110490" marR="273685" algn="ctr">
              <a:spcBef>
                <a:spcPts val="380"/>
              </a:spcBef>
            </a:pPr>
            <a:endParaRPr lang="en-IN" sz="4000" dirty="0">
              <a:solidFill>
                <a:schemeClr val="bg1"/>
              </a:solidFill>
              <a:effectLst/>
              <a:ea typeface="Times New Roman" panose="02020603050405020304" pitchFamily="18" charset="0"/>
              <a:cs typeface="Times New Roman" panose="02020603050405020304" pitchFamily="18" charset="0"/>
            </a:endParaRPr>
          </a:p>
          <a:p>
            <a:pPr algn="ctr" defTabSz="914400"/>
            <a:endParaRPr lang="en-US" sz="4000" dirty="0">
              <a:solidFill>
                <a:schemeClr val="bg1"/>
              </a:solidFill>
            </a:endParaRPr>
          </a:p>
        </p:txBody>
      </p:sp>
      <p:sp>
        <p:nvSpPr>
          <p:cNvPr id="6" name="TextBox 1">
            <a:extLst>
              <a:ext uri="{FF2B5EF4-FFF2-40B4-BE49-F238E27FC236}">
                <a16:creationId xmlns:a16="http://schemas.microsoft.com/office/drawing/2014/main" id="{596A02B1-D911-67DA-6C8B-F107402E4DE5}"/>
              </a:ext>
            </a:extLst>
          </p:cNvPr>
          <p:cNvSpPr txBox="1"/>
          <p:nvPr/>
        </p:nvSpPr>
        <p:spPr>
          <a:xfrm>
            <a:off x="6399771" y="5204162"/>
            <a:ext cx="5792229" cy="1323439"/>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schemeClr val="bg1"/>
                </a:solidFill>
              </a:rPr>
              <a:t>J. Sri Sai Samhitha -BL.EN.U4CSE21072</a:t>
            </a:r>
          </a:p>
          <a:p>
            <a:r>
              <a:rPr lang="en-US" sz="2000" dirty="0" err="1">
                <a:solidFill>
                  <a:schemeClr val="bg1"/>
                </a:solidFill>
              </a:rPr>
              <a:t>Kuthati</a:t>
            </a:r>
            <a:r>
              <a:rPr lang="en-US" sz="2000" dirty="0">
                <a:solidFill>
                  <a:schemeClr val="bg1"/>
                </a:solidFill>
              </a:rPr>
              <a:t> Shreya – BL.EN.U4CSE21108</a:t>
            </a:r>
          </a:p>
          <a:p>
            <a:r>
              <a:rPr lang="en-US" sz="2000" dirty="0">
                <a:solidFill>
                  <a:schemeClr val="bg1"/>
                </a:solidFill>
              </a:rPr>
              <a:t>Lasya Priya Divakarla-BL.EN.U4CSE21111</a:t>
            </a:r>
            <a:endParaRPr lang="en-US" sz="2000" dirty="0">
              <a:solidFill>
                <a:schemeClr val="bg1"/>
              </a:solidFill>
              <a:cs typeface="Calibri"/>
            </a:endParaRPr>
          </a:p>
          <a:p>
            <a:r>
              <a:rPr lang="en-US" sz="2000" dirty="0">
                <a:solidFill>
                  <a:schemeClr val="bg1"/>
                </a:solidFill>
              </a:rPr>
              <a:t> </a:t>
            </a:r>
            <a:endParaRPr lang="en-US" sz="2000" dirty="0">
              <a:solidFill>
                <a:schemeClr val="bg1"/>
              </a:solidFill>
              <a:cs typeface="Calibri"/>
            </a:endParaRPr>
          </a:p>
        </p:txBody>
      </p:sp>
      <p:sp>
        <p:nvSpPr>
          <p:cNvPr id="8" name="TextBox 1">
            <a:extLst>
              <a:ext uri="{FF2B5EF4-FFF2-40B4-BE49-F238E27FC236}">
                <a16:creationId xmlns:a16="http://schemas.microsoft.com/office/drawing/2014/main" id="{3E31C668-4950-1962-9395-0A7B603F90F3}"/>
              </a:ext>
            </a:extLst>
          </p:cNvPr>
          <p:cNvSpPr txBox="1"/>
          <p:nvPr/>
        </p:nvSpPr>
        <p:spPr>
          <a:xfrm>
            <a:off x="7836505" y="4758144"/>
            <a:ext cx="1887788" cy="400110"/>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u="sng">
                <a:solidFill>
                  <a:schemeClr val="bg1"/>
                </a:solidFill>
                <a:effectLst>
                  <a:outerShdw blurRad="38100" dist="38100" dir="2700000" algn="tl">
                    <a:srgbClr val="000000">
                      <a:alpha val="43137"/>
                    </a:srgbClr>
                  </a:outerShdw>
                </a:effectLst>
              </a:rPr>
              <a:t>Team Members</a:t>
            </a:r>
            <a:endParaRPr lang="en-US" sz="2000" u="sng">
              <a:solidFill>
                <a:schemeClr val="bg1"/>
              </a:solidFill>
              <a:effectLst>
                <a:outerShdw blurRad="38100" dist="38100" dir="2700000" algn="tl">
                  <a:srgbClr val="000000">
                    <a:alpha val="43137"/>
                  </a:srgbClr>
                </a:outerShdw>
              </a:effectLst>
              <a:cs typeface="Calibri"/>
            </a:endParaRPr>
          </a:p>
        </p:txBody>
      </p:sp>
    </p:spTree>
    <p:extLst>
      <p:ext uri="{BB962C8B-B14F-4D97-AF65-F5344CB8AC3E}">
        <p14:creationId xmlns:p14="http://schemas.microsoft.com/office/powerpoint/2010/main" val="405565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115956" y="338111"/>
            <a:ext cx="11436823" cy="421441"/>
          </a:xfrm>
        </p:spPr>
        <p:txBody>
          <a:bodyPr/>
          <a:lstStyle/>
          <a:p>
            <a:r>
              <a:rPr lang="en-US" dirty="0">
                <a:latin typeface="Georgia"/>
              </a:rPr>
              <a:t> Methodology – Components Used </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10</a:t>
            </a:fld>
            <a:endParaRPr lang="en-US"/>
          </a:p>
        </p:txBody>
      </p:sp>
      <p:sp>
        <p:nvSpPr>
          <p:cNvPr id="5" name="TextBox 4">
            <a:extLst>
              <a:ext uri="{FF2B5EF4-FFF2-40B4-BE49-F238E27FC236}">
                <a16:creationId xmlns:a16="http://schemas.microsoft.com/office/drawing/2014/main" id="{3C0ECD97-89C2-4D73-F169-3BA46E9CF868}"/>
              </a:ext>
            </a:extLst>
          </p:cNvPr>
          <p:cNvSpPr txBox="1"/>
          <p:nvPr/>
        </p:nvSpPr>
        <p:spPr>
          <a:xfrm>
            <a:off x="115957" y="780180"/>
            <a:ext cx="8671428" cy="5078313"/>
          </a:xfrm>
          <a:prstGeom prst="rect">
            <a:avLst/>
          </a:prstGeom>
          <a:noFill/>
        </p:spPr>
        <p:txBody>
          <a:bodyPr wrap="square" lIns="91440" tIns="45720" rIns="91440" bIns="45720" rtlCol="0" anchor="t">
            <a:spAutoFit/>
          </a:bodyPr>
          <a:lstStyle/>
          <a:p>
            <a:pPr algn="just"/>
            <a:endParaRPr lang="en-US" dirty="0"/>
          </a:p>
          <a:p>
            <a:pPr algn="just"/>
            <a:r>
              <a:rPr lang="en-US" b="1" dirty="0"/>
              <a:t>18650 Cells</a:t>
            </a:r>
            <a:r>
              <a:rPr lang="en-US" dirty="0"/>
              <a:t>: </a:t>
            </a:r>
          </a:p>
          <a:p>
            <a:pPr algn="just"/>
            <a:r>
              <a:rPr lang="en-US" dirty="0"/>
              <a:t>18650 cells are a type of rechargeable lithium-ion battery commonly used in electronic devices. These cells provide a reliable and long-lasting power source for projects like your prosthetic robot hand. When fully charged, they can deliver a voltage of around 3.7 volts, which is suitable for powering servo motors and other electronic components in your hand.</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b="1" dirty="0"/>
              <a:t>Prosthetic Robot Hand</a:t>
            </a:r>
            <a:r>
              <a:rPr lang="en-US" dirty="0"/>
              <a:t>: </a:t>
            </a:r>
          </a:p>
          <a:p>
            <a:pPr algn="just"/>
            <a:r>
              <a:rPr lang="en-US" dirty="0"/>
              <a:t>A prosthetic robot hand is a robotic device designed to mimic the function of a human hand. It typically consists of mechanical fingers or digits that can be controlled to grasp and manipulate objects. In your project, the prosthetic robot hand would be the physical structure that houses the servo motors, gears, and other components necessary for finger movement. </a:t>
            </a:r>
            <a:endParaRPr lang="en-IN" dirty="0"/>
          </a:p>
        </p:txBody>
      </p:sp>
      <p:pic>
        <p:nvPicPr>
          <p:cNvPr id="6" name="Picture 5">
            <a:extLst>
              <a:ext uri="{FF2B5EF4-FFF2-40B4-BE49-F238E27FC236}">
                <a16:creationId xmlns:a16="http://schemas.microsoft.com/office/drawing/2014/main" id="{BF9D0648-FDFA-8D5C-3332-558B5934B961}"/>
              </a:ext>
            </a:extLst>
          </p:cNvPr>
          <p:cNvPicPr>
            <a:picLocks noChangeAspect="1"/>
          </p:cNvPicPr>
          <p:nvPr/>
        </p:nvPicPr>
        <p:blipFill>
          <a:blip r:embed="rId2"/>
          <a:stretch>
            <a:fillRect/>
          </a:stretch>
        </p:blipFill>
        <p:spPr>
          <a:xfrm>
            <a:off x="9442167" y="3429000"/>
            <a:ext cx="2110612" cy="2685740"/>
          </a:xfrm>
          <a:prstGeom prst="rect">
            <a:avLst/>
          </a:prstGeom>
        </p:spPr>
      </p:pic>
      <p:pic>
        <p:nvPicPr>
          <p:cNvPr id="10" name="Picture 9">
            <a:extLst>
              <a:ext uri="{FF2B5EF4-FFF2-40B4-BE49-F238E27FC236}">
                <a16:creationId xmlns:a16="http://schemas.microsoft.com/office/drawing/2014/main" id="{1BA264E7-4FEE-5268-491A-755D0776128F}"/>
              </a:ext>
            </a:extLst>
          </p:cNvPr>
          <p:cNvPicPr>
            <a:picLocks noChangeAspect="1"/>
          </p:cNvPicPr>
          <p:nvPr/>
        </p:nvPicPr>
        <p:blipFill>
          <a:blip r:embed="rId3"/>
          <a:stretch>
            <a:fillRect/>
          </a:stretch>
        </p:blipFill>
        <p:spPr>
          <a:xfrm>
            <a:off x="9501233" y="1772872"/>
            <a:ext cx="1992477" cy="1627109"/>
          </a:xfrm>
          <a:prstGeom prst="rect">
            <a:avLst/>
          </a:prstGeom>
        </p:spPr>
      </p:pic>
    </p:spTree>
    <p:extLst>
      <p:ext uri="{BB962C8B-B14F-4D97-AF65-F5344CB8AC3E}">
        <p14:creationId xmlns:p14="http://schemas.microsoft.com/office/powerpoint/2010/main" val="12320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115956" y="338111"/>
            <a:ext cx="11436823" cy="421441"/>
          </a:xfrm>
        </p:spPr>
        <p:txBody>
          <a:bodyPr/>
          <a:lstStyle/>
          <a:p>
            <a:r>
              <a:rPr lang="en-US" dirty="0">
                <a:latin typeface="Georgia"/>
              </a:rPr>
              <a:t> Methodology – Components Used </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11</a:t>
            </a:fld>
            <a:endParaRPr lang="en-US"/>
          </a:p>
        </p:txBody>
      </p:sp>
      <p:sp>
        <p:nvSpPr>
          <p:cNvPr id="5" name="TextBox 4">
            <a:extLst>
              <a:ext uri="{FF2B5EF4-FFF2-40B4-BE49-F238E27FC236}">
                <a16:creationId xmlns:a16="http://schemas.microsoft.com/office/drawing/2014/main" id="{3C0ECD97-89C2-4D73-F169-3BA46E9CF868}"/>
              </a:ext>
            </a:extLst>
          </p:cNvPr>
          <p:cNvSpPr txBox="1"/>
          <p:nvPr/>
        </p:nvSpPr>
        <p:spPr>
          <a:xfrm>
            <a:off x="115957" y="780180"/>
            <a:ext cx="8159363" cy="4801314"/>
          </a:xfrm>
          <a:prstGeom prst="rect">
            <a:avLst/>
          </a:prstGeom>
          <a:noFill/>
        </p:spPr>
        <p:txBody>
          <a:bodyPr wrap="square" lIns="91440" tIns="45720" rIns="91440" bIns="45720" rtlCol="0" anchor="t">
            <a:spAutoFit/>
          </a:bodyPr>
          <a:lstStyle/>
          <a:p>
            <a:pPr algn="just"/>
            <a:r>
              <a:rPr lang="en-US" b="1" dirty="0"/>
              <a:t>Printed Circuit Board</a:t>
            </a:r>
          </a:p>
          <a:p>
            <a:pPr algn="just"/>
            <a:r>
              <a:rPr lang="en-US" dirty="0"/>
              <a:t>The Printed Circuit Board (PCB) plays a vital role by centralizing all electronic components and connections, ensuring reliable performance. It routes signals and power efficiently to various parts of the prosthetic hand using etched copper traces, reducing wiring clutter and minimizing potential failure points. The PCB organizes components like the Arduino UNO, HC-05 Bluetooth module, and servo motor connectors compactly, enhancing system robustness.</a:t>
            </a:r>
          </a:p>
          <a:p>
            <a:pPr algn="just"/>
            <a:endParaRPr lang="en-US" dirty="0"/>
          </a:p>
          <a:p>
            <a:pPr algn="just"/>
            <a:endParaRPr lang="en-US" dirty="0"/>
          </a:p>
          <a:p>
            <a:pPr algn="just"/>
            <a:endParaRPr lang="en-US" dirty="0"/>
          </a:p>
          <a:p>
            <a:pPr algn="just"/>
            <a:r>
              <a:rPr lang="en-US" b="1" dirty="0"/>
              <a:t>Berg Sticks</a:t>
            </a:r>
          </a:p>
          <a:p>
            <a:pPr algn="just"/>
            <a:r>
              <a:rPr lang="en-US" dirty="0"/>
              <a:t>Berg sticks, also known as header pins or pin strips, play a vital role in enhancing the modularity and flexibility of the prosthetic hand project. These components are soldered onto the PCB to provide convenient connection points for various modules and peripherals. By using Berg sticks, each electronic component, such as the Arduino UNO, servo motors, and the HC-05 Bluetooth module, can be easily plugged into or removed from the PCB.</a:t>
            </a:r>
          </a:p>
        </p:txBody>
      </p:sp>
      <p:pic>
        <p:nvPicPr>
          <p:cNvPr id="6" name="Picture 5">
            <a:extLst>
              <a:ext uri="{FF2B5EF4-FFF2-40B4-BE49-F238E27FC236}">
                <a16:creationId xmlns:a16="http://schemas.microsoft.com/office/drawing/2014/main" id="{F1202473-C522-F40E-5D03-A6280BCF41D4}"/>
              </a:ext>
            </a:extLst>
          </p:cNvPr>
          <p:cNvPicPr>
            <a:picLocks noChangeAspect="1"/>
          </p:cNvPicPr>
          <p:nvPr/>
        </p:nvPicPr>
        <p:blipFill>
          <a:blip r:embed="rId2"/>
          <a:stretch>
            <a:fillRect/>
          </a:stretch>
        </p:blipFill>
        <p:spPr>
          <a:xfrm>
            <a:off x="8893630" y="3268387"/>
            <a:ext cx="2944637" cy="2694277"/>
          </a:xfrm>
          <a:prstGeom prst="rect">
            <a:avLst/>
          </a:prstGeom>
        </p:spPr>
      </p:pic>
      <p:pic>
        <p:nvPicPr>
          <p:cNvPr id="8" name="Picture 7">
            <a:extLst>
              <a:ext uri="{FF2B5EF4-FFF2-40B4-BE49-F238E27FC236}">
                <a16:creationId xmlns:a16="http://schemas.microsoft.com/office/drawing/2014/main" id="{DFF3E121-7482-7575-61FB-CB6DC7415836}"/>
              </a:ext>
            </a:extLst>
          </p:cNvPr>
          <p:cNvPicPr>
            <a:picLocks noChangeAspect="1"/>
          </p:cNvPicPr>
          <p:nvPr/>
        </p:nvPicPr>
        <p:blipFill>
          <a:blip r:embed="rId3"/>
          <a:stretch>
            <a:fillRect/>
          </a:stretch>
        </p:blipFill>
        <p:spPr>
          <a:xfrm>
            <a:off x="8893630" y="254757"/>
            <a:ext cx="2817150" cy="2926080"/>
          </a:xfrm>
          <a:prstGeom prst="rect">
            <a:avLst/>
          </a:prstGeom>
        </p:spPr>
      </p:pic>
    </p:spTree>
    <p:extLst>
      <p:ext uri="{BB962C8B-B14F-4D97-AF65-F5344CB8AC3E}">
        <p14:creationId xmlns:p14="http://schemas.microsoft.com/office/powerpoint/2010/main" val="214981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83754AA-61D1-9D59-A604-B6DDD29C0FE2}"/>
              </a:ext>
            </a:extLst>
          </p:cNvPr>
          <p:cNvPicPr>
            <a:picLocks noGrp="1" noChangeAspect="1"/>
          </p:cNvPicPr>
          <p:nvPr>
            <p:ph idx="1"/>
          </p:nvPr>
        </p:nvPicPr>
        <p:blipFill>
          <a:blip r:embed="rId2"/>
          <a:stretch>
            <a:fillRect/>
          </a:stretch>
        </p:blipFill>
        <p:spPr>
          <a:xfrm>
            <a:off x="341667" y="1046857"/>
            <a:ext cx="11436350" cy="4283463"/>
          </a:xfrm>
          <a:ln>
            <a:solidFill>
              <a:schemeClr val="tx1">
                <a:lumMod val="95000"/>
                <a:lumOff val="5000"/>
              </a:schemeClr>
            </a:solidFill>
          </a:ln>
        </p:spPr>
      </p:pic>
      <p:sp>
        <p:nvSpPr>
          <p:cNvPr id="3" name="Title 2">
            <a:extLst>
              <a:ext uri="{FF2B5EF4-FFF2-40B4-BE49-F238E27FC236}">
                <a16:creationId xmlns:a16="http://schemas.microsoft.com/office/drawing/2014/main" id="{4A80C8A5-7056-364A-DF9E-4E087220581B}"/>
              </a:ext>
            </a:extLst>
          </p:cNvPr>
          <p:cNvSpPr>
            <a:spLocks noGrp="1"/>
          </p:cNvSpPr>
          <p:nvPr>
            <p:ph type="title"/>
          </p:nvPr>
        </p:nvSpPr>
        <p:spPr/>
        <p:txBody>
          <a:bodyPr/>
          <a:lstStyle/>
          <a:p>
            <a:r>
              <a:rPr lang="en-IN" dirty="0"/>
              <a:t>Flow Diagram </a:t>
            </a:r>
          </a:p>
        </p:txBody>
      </p:sp>
      <p:sp>
        <p:nvSpPr>
          <p:cNvPr id="4" name="Slide Number Placeholder 3">
            <a:extLst>
              <a:ext uri="{FF2B5EF4-FFF2-40B4-BE49-F238E27FC236}">
                <a16:creationId xmlns:a16="http://schemas.microsoft.com/office/drawing/2014/main" id="{21C88DB6-AE50-0AC7-9BFE-41CE767DC7E6}"/>
              </a:ext>
            </a:extLst>
          </p:cNvPr>
          <p:cNvSpPr>
            <a:spLocks noGrp="1"/>
          </p:cNvSpPr>
          <p:nvPr>
            <p:ph type="sldNum" sz="quarter" idx="12"/>
          </p:nvPr>
        </p:nvSpPr>
        <p:spPr/>
        <p:txBody>
          <a:bodyPr/>
          <a:lstStyle/>
          <a:p>
            <a:fld id="{71766878-3199-4EAB-94E7-2D6D11070E14}" type="slidenum">
              <a:rPr lang="en-US" smtClean="0"/>
              <a:pPr/>
              <a:t>12</a:t>
            </a:fld>
            <a:endParaRPr lang="en-US"/>
          </a:p>
        </p:txBody>
      </p:sp>
      <p:sp>
        <p:nvSpPr>
          <p:cNvPr id="7" name="TextBox 6">
            <a:extLst>
              <a:ext uri="{FF2B5EF4-FFF2-40B4-BE49-F238E27FC236}">
                <a16:creationId xmlns:a16="http://schemas.microsoft.com/office/drawing/2014/main" id="{A36B19EF-4661-F0D6-43B8-D0E35E8968F4}"/>
              </a:ext>
            </a:extLst>
          </p:cNvPr>
          <p:cNvSpPr txBox="1"/>
          <p:nvPr/>
        </p:nvSpPr>
        <p:spPr>
          <a:xfrm>
            <a:off x="3447288" y="5641848"/>
            <a:ext cx="5980176" cy="369332"/>
          </a:xfrm>
          <a:prstGeom prst="rect">
            <a:avLst/>
          </a:prstGeom>
          <a:noFill/>
        </p:spPr>
        <p:txBody>
          <a:bodyPr wrap="square" rtlCol="0">
            <a:spAutoFit/>
          </a:bodyPr>
          <a:lstStyle/>
          <a:p>
            <a:r>
              <a:rPr lang="en-IN" dirty="0"/>
              <a:t>Fig : Flow diagram representing sequence of the project steps.</a:t>
            </a:r>
          </a:p>
        </p:txBody>
      </p:sp>
    </p:spTree>
    <p:extLst>
      <p:ext uri="{BB962C8B-B14F-4D97-AF65-F5344CB8AC3E}">
        <p14:creationId xmlns:p14="http://schemas.microsoft.com/office/powerpoint/2010/main" val="2111177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80C8A5-7056-364A-DF9E-4E087220581B}"/>
              </a:ext>
            </a:extLst>
          </p:cNvPr>
          <p:cNvSpPr>
            <a:spLocks noGrp="1"/>
          </p:cNvSpPr>
          <p:nvPr>
            <p:ph type="title"/>
          </p:nvPr>
        </p:nvSpPr>
        <p:spPr/>
        <p:txBody>
          <a:bodyPr/>
          <a:lstStyle/>
          <a:p>
            <a:r>
              <a:rPr lang="en-IN" dirty="0"/>
              <a:t>Images- Implementation </a:t>
            </a:r>
          </a:p>
        </p:txBody>
      </p:sp>
      <p:sp>
        <p:nvSpPr>
          <p:cNvPr id="4" name="Slide Number Placeholder 3">
            <a:extLst>
              <a:ext uri="{FF2B5EF4-FFF2-40B4-BE49-F238E27FC236}">
                <a16:creationId xmlns:a16="http://schemas.microsoft.com/office/drawing/2014/main" id="{21C88DB6-AE50-0AC7-9BFE-41CE767DC7E6}"/>
              </a:ext>
            </a:extLst>
          </p:cNvPr>
          <p:cNvSpPr>
            <a:spLocks noGrp="1"/>
          </p:cNvSpPr>
          <p:nvPr>
            <p:ph type="sldNum" sz="quarter" idx="12"/>
          </p:nvPr>
        </p:nvSpPr>
        <p:spPr/>
        <p:txBody>
          <a:bodyPr/>
          <a:lstStyle/>
          <a:p>
            <a:fld id="{71766878-3199-4EAB-94E7-2D6D11070E14}" type="slidenum">
              <a:rPr lang="en-US" smtClean="0"/>
              <a:pPr/>
              <a:t>13</a:t>
            </a:fld>
            <a:endParaRPr lang="en-US"/>
          </a:p>
        </p:txBody>
      </p:sp>
      <p:sp>
        <p:nvSpPr>
          <p:cNvPr id="7" name="TextBox 6">
            <a:extLst>
              <a:ext uri="{FF2B5EF4-FFF2-40B4-BE49-F238E27FC236}">
                <a16:creationId xmlns:a16="http://schemas.microsoft.com/office/drawing/2014/main" id="{A36B19EF-4661-F0D6-43B8-D0E35E8968F4}"/>
              </a:ext>
            </a:extLst>
          </p:cNvPr>
          <p:cNvSpPr txBox="1"/>
          <p:nvPr/>
        </p:nvSpPr>
        <p:spPr>
          <a:xfrm>
            <a:off x="3602410" y="5678651"/>
            <a:ext cx="5980176" cy="369332"/>
          </a:xfrm>
          <a:prstGeom prst="rect">
            <a:avLst/>
          </a:prstGeom>
          <a:noFill/>
        </p:spPr>
        <p:txBody>
          <a:bodyPr wrap="square" rtlCol="0">
            <a:spAutoFit/>
          </a:bodyPr>
          <a:lstStyle/>
          <a:p>
            <a:r>
              <a:rPr lang="en-IN" dirty="0"/>
              <a:t>Fig : Images of the implementation and working of model.</a:t>
            </a:r>
          </a:p>
        </p:txBody>
      </p:sp>
      <p:pic>
        <p:nvPicPr>
          <p:cNvPr id="9" name="Content Placeholder 8">
            <a:extLst>
              <a:ext uri="{FF2B5EF4-FFF2-40B4-BE49-F238E27FC236}">
                <a16:creationId xmlns:a16="http://schemas.microsoft.com/office/drawing/2014/main" id="{FE66D8C0-40D1-652F-243E-D47C2C98293C}"/>
              </a:ext>
            </a:extLst>
          </p:cNvPr>
          <p:cNvPicPr>
            <a:picLocks noGrp="1" noChangeAspect="1"/>
          </p:cNvPicPr>
          <p:nvPr>
            <p:ph idx="1"/>
          </p:nvPr>
        </p:nvPicPr>
        <p:blipFill>
          <a:blip r:embed="rId2"/>
          <a:stretch>
            <a:fillRect/>
          </a:stretch>
        </p:blipFill>
        <p:spPr>
          <a:xfrm>
            <a:off x="3602410" y="1087827"/>
            <a:ext cx="5742106" cy="4480688"/>
          </a:xfrm>
        </p:spPr>
      </p:pic>
    </p:spTree>
    <p:extLst>
      <p:ext uri="{BB962C8B-B14F-4D97-AF65-F5344CB8AC3E}">
        <p14:creationId xmlns:p14="http://schemas.microsoft.com/office/powerpoint/2010/main" val="2903141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265935" y="119012"/>
            <a:ext cx="11436823" cy="421441"/>
          </a:xfrm>
        </p:spPr>
        <p:txBody>
          <a:bodyPr/>
          <a:lstStyle/>
          <a:p>
            <a:r>
              <a:rPr lang="en-US" dirty="0">
                <a:latin typeface="Georgia"/>
              </a:rPr>
              <a:t>Applications - Real Life</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14</a:t>
            </a:fld>
            <a:endParaRPr lang="en-US"/>
          </a:p>
        </p:txBody>
      </p:sp>
      <p:sp>
        <p:nvSpPr>
          <p:cNvPr id="2" name="TextBox 1">
            <a:extLst>
              <a:ext uri="{FF2B5EF4-FFF2-40B4-BE49-F238E27FC236}">
                <a16:creationId xmlns:a16="http://schemas.microsoft.com/office/drawing/2014/main" id="{2DEE39B2-4D58-1C5F-10A8-797E9D73C1DC}"/>
              </a:ext>
            </a:extLst>
          </p:cNvPr>
          <p:cNvSpPr txBox="1"/>
          <p:nvPr/>
        </p:nvSpPr>
        <p:spPr>
          <a:xfrm>
            <a:off x="112890" y="710259"/>
            <a:ext cx="11580518" cy="77867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sz="2000" dirty="0"/>
              <a:t>Assistive Daily Tasks: The robot hand can assist in performing daily tasks such as picking up objects, opening doors, turning knobs, or operating switches, enhancing independence and quality of life for individuals with physical disabilities.</a:t>
            </a:r>
            <a:endParaRPr lang="en-US"/>
          </a:p>
          <a:p>
            <a:pPr marL="285750" indent="-285750" algn="just">
              <a:buFont typeface="Arial" panose="020B0604020202020204" pitchFamily="34" charset="0"/>
              <a:buChar char="•"/>
            </a:pPr>
            <a:r>
              <a:rPr lang="en-US" sz="2000" dirty="0"/>
              <a:t>Surgical Assistance: Assisting surgeons in performing delicate procedures with enhanced precision, reducing the risk of human error and improving patient outcomes.</a:t>
            </a:r>
            <a:endParaRPr lang="en-US" sz="2000" dirty="0">
              <a:cs typeface="Calibri"/>
            </a:endParaRPr>
          </a:p>
          <a:p>
            <a:pPr marL="285750" indent="-285750" algn="just">
              <a:buFont typeface="Arial" panose="020B0604020202020204" pitchFamily="34" charset="0"/>
              <a:buChar char="•"/>
            </a:pPr>
            <a:r>
              <a:rPr lang="en-US" sz="2000" dirty="0"/>
              <a:t>Remote Inspection in Hazardous Environments: Deploying robot hands for remote inspection and manipulation in hazardous environments such as nuclear facilities, chemical plants, or disaster zones, ensuring the safety of human workers and minimizing exposure to risks.</a:t>
            </a:r>
            <a:endParaRPr lang="en-US" sz="2000" dirty="0">
              <a:cs typeface="Calibri"/>
            </a:endParaRPr>
          </a:p>
          <a:p>
            <a:pPr marL="285750" indent="-285750" algn="just">
              <a:buFont typeface="Arial" panose="020B0604020202020204" pitchFamily="34" charset="0"/>
              <a:buChar char="•"/>
            </a:pPr>
            <a:r>
              <a:rPr lang="en-US" sz="2000" dirty="0"/>
              <a:t>Accessibility for Individuals with Disabilities: Motivation arises from the goal of promoting inclusivity and independence for individuals with physical disabilities. By offering a means to manipulate objects and perform tasks that might otherwise be challenging, smartphone-controlled robot hands empower users to overcome obstacles and participate more fully in daily activities, fostering a sense of autonomy and accomplishment.</a:t>
            </a:r>
            <a:endParaRPr lang="en-US" sz="2000" dirty="0">
              <a:cs typeface="Calibri"/>
            </a:endParaRPr>
          </a:p>
          <a:p>
            <a:pPr marL="285750" indent="-285750" algn="just">
              <a:buFont typeface="Arial" panose="020B0604020202020204" pitchFamily="34" charset="0"/>
              <a:buChar char="•"/>
            </a:pPr>
            <a:r>
              <a:rPr lang="en-US" sz="2000" dirty="0"/>
              <a:t>In summary, the motivation to utilize smartphone-controlled robot hands arises from a variety of factors, including safety, accessibility, performance, learning, customization, and automation, all driven by the desire to achieve specific goals, improve outcomes, and enhance quality of life.</a:t>
            </a:r>
            <a:endParaRPr lang="en-US" sz="2000" dirty="0">
              <a:cs typeface="Calibri"/>
            </a:endParaRPr>
          </a:p>
          <a:p>
            <a:pPr marL="285750" indent="-285750" algn="just">
              <a:buFont typeface="Arial" panose="020B0604020202020204" pitchFamily="34" charset="0"/>
              <a:buChar char="•"/>
            </a:pPr>
            <a:endParaRPr lang="en-US" sz="2000" dirty="0">
              <a:cs typeface="Calibri"/>
            </a:endParaRPr>
          </a:p>
          <a:p>
            <a:pPr marL="285750" indent="-285750" algn="just">
              <a:buFont typeface="Arial" panose="020B0604020202020204" pitchFamily="34" charset="0"/>
              <a:buChar char="•"/>
            </a:pPr>
            <a:endParaRPr lang="en-US" sz="2000" dirty="0">
              <a:cs typeface="Calibri"/>
            </a:endParaRP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89366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229359" y="466484"/>
            <a:ext cx="11436823" cy="421441"/>
          </a:xfrm>
        </p:spPr>
        <p:txBody>
          <a:bodyPr/>
          <a:lstStyle/>
          <a:p>
            <a:r>
              <a:rPr lang="en-US" dirty="0">
                <a:latin typeface="Georgia"/>
              </a:rPr>
              <a:t>Results and Discussions</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15</a:t>
            </a:fld>
            <a:endParaRPr lang="en-US"/>
          </a:p>
        </p:txBody>
      </p:sp>
      <p:sp>
        <p:nvSpPr>
          <p:cNvPr id="2" name="TextBox 1">
            <a:extLst>
              <a:ext uri="{FF2B5EF4-FFF2-40B4-BE49-F238E27FC236}">
                <a16:creationId xmlns:a16="http://schemas.microsoft.com/office/drawing/2014/main" id="{2DEE39B2-4D58-1C5F-10A8-797E9D73C1DC}"/>
              </a:ext>
            </a:extLst>
          </p:cNvPr>
          <p:cNvSpPr txBox="1"/>
          <p:nvPr/>
        </p:nvSpPr>
        <p:spPr>
          <a:xfrm>
            <a:off x="114526" y="1228397"/>
            <a:ext cx="11425909" cy="56212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sz="2000" dirty="0"/>
              <a:t>The prosthetic hand accurately responded to "open" and "close" commands transmitted via the smartphone application, demonstrating precise control.</a:t>
            </a:r>
            <a:endParaRPr lang="en-US"/>
          </a:p>
          <a:p>
            <a:pPr marL="285750" indent="-285750" algn="just">
              <a:buFont typeface="Arial" panose="020B0604020202020204" pitchFamily="34" charset="0"/>
              <a:buChar char="•"/>
            </a:pPr>
            <a:r>
              <a:rPr lang="en-US" sz="2000" dirty="0"/>
              <a:t>When the user issued the "open" command through the smartphone application, the HC-05 Bluetooth module reliably transmitted the signal to the Arduino UNO microcontroller, initiating precise control signals to the servo motors. This led to smooth extension of the fingers, enabling the prosthetic hand to release objects or prepare for gripping tasks effectively. </a:t>
            </a:r>
            <a:endParaRPr lang="en-US" sz="2000" dirty="0">
              <a:cs typeface="Calibri"/>
            </a:endParaRPr>
          </a:p>
          <a:p>
            <a:pPr marL="285750" indent="-285750" algn="just">
              <a:buFont typeface="Arial" panose="020B0604020202020204" pitchFamily="34" charset="0"/>
              <a:buChar char="•"/>
            </a:pPr>
            <a:r>
              <a:rPr lang="en-US" sz="2000" dirty="0"/>
              <a:t>Similarly, the execution of the "close" command prompted the servo motors to contract, seamlessly closing the fingers and facilitating a firm grip.</a:t>
            </a:r>
            <a:endParaRPr lang="en-US" sz="2000" dirty="0">
              <a:cs typeface="Calibri"/>
            </a:endParaRPr>
          </a:p>
          <a:p>
            <a:pPr marL="285750" indent="-285750" algn="just">
              <a:buFont typeface="Arial" panose="020B0604020202020204" pitchFamily="34" charset="0"/>
              <a:buChar char="•"/>
            </a:pPr>
            <a:r>
              <a:rPr lang="en-US" sz="2000" dirty="0"/>
              <a:t>The HC-05 Bluetooth module maintained a reliable wireless connection, ensuring consistent command transmission without noticeable lag or errors.</a:t>
            </a:r>
            <a:endParaRPr lang="en-US" sz="2000" dirty="0">
              <a:cs typeface="Calibri"/>
            </a:endParaRPr>
          </a:p>
          <a:p>
            <a:pPr marL="285750" indent="-285750" algn="just">
              <a:buFont typeface="Arial" panose="020B0604020202020204" pitchFamily="34" charset="0"/>
              <a:buChar char="•"/>
            </a:pPr>
            <a:r>
              <a:rPr lang="en-US" sz="2000" dirty="0"/>
              <a:t>The servo motors executed commands smoothly, resulting in coordinated and accurate finger movements for gripping and releasing objects.</a:t>
            </a:r>
            <a:endParaRPr lang="en-US" sz="2000" dirty="0">
              <a:cs typeface="Calibri"/>
            </a:endParaRPr>
          </a:p>
          <a:p>
            <a:pPr marL="285750" indent="-285750" algn="just">
              <a:buFont typeface="Arial" panose="020B0604020202020204" pitchFamily="34" charset="0"/>
              <a:buChar char="•"/>
            </a:pPr>
            <a:r>
              <a:rPr lang="en-US" sz="2000" dirty="0"/>
              <a:t> The smartphone application provided an intuitive interface, making it easy for users to control the prosthetic hand's movements effectively. </a:t>
            </a:r>
            <a:endParaRPr lang="en-US" sz="2000" dirty="0">
              <a:cs typeface="Calibri"/>
            </a:endParaRPr>
          </a:p>
          <a:p>
            <a:pPr marL="285750" indent="-285750" algn="just">
              <a:buFont typeface="Arial" panose="020B0604020202020204" pitchFamily="34" charset="0"/>
              <a:buChar char="•"/>
            </a:pPr>
            <a:r>
              <a:rPr lang="en-US" sz="2000" dirty="0"/>
              <a:t>The seamless interaction between the smartphone, Bluetooth module, Arduino UNO, and servo motors contributed to a user-friendly experience, enhancing the device's usability.</a:t>
            </a:r>
            <a:endParaRPr lang="en-US" sz="2000" dirty="0">
              <a:cs typeface="Calibri"/>
            </a:endParaRPr>
          </a:p>
          <a:p>
            <a:pPr marL="285750" indent="-285750" algn="just">
              <a:buFont typeface="Arial" panose="020B0604020202020204" pitchFamily="34" charset="0"/>
              <a:buChar char="•"/>
            </a:pPr>
            <a:endParaRPr lang="en-US" sz="2000" dirty="0">
              <a:cs typeface="Calibri"/>
            </a:endParaRP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10690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229359" y="466484"/>
            <a:ext cx="11436823" cy="421441"/>
          </a:xfrm>
        </p:spPr>
        <p:txBody>
          <a:bodyPr/>
          <a:lstStyle/>
          <a:p>
            <a:r>
              <a:rPr lang="en-US" dirty="0">
                <a:latin typeface="Georgia"/>
              </a:rPr>
              <a:t>Conclusion</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16</a:t>
            </a:fld>
            <a:endParaRPr lang="en-US"/>
          </a:p>
        </p:txBody>
      </p:sp>
      <p:sp>
        <p:nvSpPr>
          <p:cNvPr id="2" name="TextBox 1">
            <a:extLst>
              <a:ext uri="{FF2B5EF4-FFF2-40B4-BE49-F238E27FC236}">
                <a16:creationId xmlns:a16="http://schemas.microsoft.com/office/drawing/2014/main" id="{2DEE39B2-4D58-1C5F-10A8-797E9D73C1DC}"/>
              </a:ext>
            </a:extLst>
          </p:cNvPr>
          <p:cNvSpPr txBox="1"/>
          <p:nvPr/>
        </p:nvSpPr>
        <p:spPr>
          <a:xfrm>
            <a:off x="114526" y="1228397"/>
            <a:ext cx="11425909"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sz="2000" dirty="0"/>
              <a:t>The project successfully demonstrated the functionality of a smartphone-controlled prosthetic </a:t>
            </a:r>
            <a:r>
              <a:rPr lang="en-US" sz="2000" dirty="0" err="1"/>
              <a:t>hand.The</a:t>
            </a:r>
            <a:r>
              <a:rPr lang="en-US" sz="2000" dirty="0"/>
              <a:t> HC-05 Bluetooth module provided stable and reliable wireless connectivity for command transmission.</a:t>
            </a:r>
            <a:endParaRPr lang="en-US"/>
          </a:p>
          <a:p>
            <a:pPr marL="285750" indent="-285750" algn="just">
              <a:buFont typeface="Arial" panose="020B0604020202020204" pitchFamily="34" charset="0"/>
              <a:buChar char="•"/>
            </a:pPr>
            <a:r>
              <a:rPr lang="en-US" sz="2000" dirty="0"/>
              <a:t>The Arduino UNO and servo motors ensured precise and responsive finger movements in response to user commands.</a:t>
            </a:r>
            <a:endParaRPr lang="en-US" sz="2000" dirty="0">
              <a:cs typeface="Calibri"/>
            </a:endParaRPr>
          </a:p>
          <a:p>
            <a:pPr marL="285750" indent="-285750" algn="just">
              <a:buFont typeface="Arial" panose="020B0604020202020204" pitchFamily="34" charset="0"/>
              <a:buChar char="•"/>
            </a:pPr>
            <a:r>
              <a:rPr lang="en-US" sz="2000" dirty="0"/>
              <a:t>The project's outcomes indicate potential for further improvements, such as integrating advanced sensors and more sophisticated control algorithms.</a:t>
            </a:r>
            <a:endParaRPr lang="en-US" sz="2000" dirty="0">
              <a:cs typeface="Calibri"/>
            </a:endParaRPr>
          </a:p>
          <a:p>
            <a:pPr marL="285750" indent="-285750" algn="just">
              <a:buFont typeface="Arial" panose="020B0604020202020204" pitchFamily="34" charset="0"/>
              <a:buChar char="•"/>
            </a:pPr>
            <a:r>
              <a:rPr lang="en-US" sz="2000" dirty="0"/>
              <a:t>The user-friendly smartphone application enhanced accessibility, making it easy for users to control the hand intuitively. This practical and efficient design highlights the potential for further advancements, including the integration of advanced sensors and more sophisticated control algorithms, to expand the capabilities of the prosthetic hand. </a:t>
            </a:r>
            <a:endParaRPr lang="en-US" sz="2000" dirty="0">
              <a:cs typeface="Calibri"/>
            </a:endParaRPr>
          </a:p>
          <a:p>
            <a:pPr marL="285750" indent="-285750" algn="just">
              <a:buFont typeface="Arial" panose="020B0604020202020204" pitchFamily="34" charset="0"/>
              <a:buChar char="•"/>
            </a:pPr>
            <a:r>
              <a:rPr lang="en-US" sz="2000" dirty="0"/>
              <a:t>Overall, the project lays a solid foundation for creating accessible, reliable, and functional prosthetic devices using readily available technology.</a:t>
            </a:r>
            <a:endParaRPr lang="en-US" sz="2000" dirty="0">
              <a:cs typeface="Calibri"/>
            </a:endParaRP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106701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285982" y="200625"/>
            <a:ext cx="11436823" cy="421441"/>
          </a:xfrm>
        </p:spPr>
        <p:txBody>
          <a:bodyPr/>
          <a:lstStyle/>
          <a:p>
            <a:r>
              <a:rPr lang="en-US" dirty="0">
                <a:latin typeface="Georgia"/>
              </a:rPr>
              <a:t>References</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17</a:t>
            </a:fld>
            <a:endParaRPr lang="en-US"/>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048071D3-6820-DB64-2AED-417F263E3F15}"/>
                  </a:ext>
                </a:extLst>
              </p14:cNvPr>
              <p14:cNvContentPartPr/>
              <p14:nvPr/>
            </p14:nvContentPartPr>
            <p14:xfrm>
              <a:off x="2048787" y="5743533"/>
              <a:ext cx="323280" cy="108360"/>
            </p14:xfrm>
          </p:contentPart>
        </mc:Choice>
        <mc:Fallback xmlns="">
          <p:pic>
            <p:nvPicPr>
              <p:cNvPr id="10" name="Ink 9">
                <a:extLst>
                  <a:ext uri="{FF2B5EF4-FFF2-40B4-BE49-F238E27FC236}">
                    <a16:creationId xmlns:a16="http://schemas.microsoft.com/office/drawing/2014/main" id="{048071D3-6820-DB64-2AED-417F263E3F15}"/>
                  </a:ext>
                </a:extLst>
              </p:cNvPr>
              <p:cNvPicPr/>
              <p:nvPr/>
            </p:nvPicPr>
            <p:blipFill>
              <a:blip r:embed="rId3"/>
              <a:stretch>
                <a:fillRect/>
              </a:stretch>
            </p:blipFill>
            <p:spPr>
              <a:xfrm>
                <a:off x="1985787" y="5680533"/>
                <a:ext cx="4489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46306BBE-1725-E6F9-38AC-587191F99051}"/>
                  </a:ext>
                </a:extLst>
              </p14:cNvPr>
              <p14:cNvContentPartPr/>
              <p14:nvPr/>
            </p14:nvContentPartPr>
            <p14:xfrm>
              <a:off x="8026227" y="5477133"/>
              <a:ext cx="341280" cy="121320"/>
            </p14:xfrm>
          </p:contentPart>
        </mc:Choice>
        <mc:Fallback xmlns="">
          <p:pic>
            <p:nvPicPr>
              <p:cNvPr id="11" name="Ink 10">
                <a:extLst>
                  <a:ext uri="{FF2B5EF4-FFF2-40B4-BE49-F238E27FC236}">
                    <a16:creationId xmlns:a16="http://schemas.microsoft.com/office/drawing/2014/main" id="{46306BBE-1725-E6F9-38AC-587191F99051}"/>
                  </a:ext>
                </a:extLst>
              </p:cNvPr>
              <p:cNvPicPr/>
              <p:nvPr/>
            </p:nvPicPr>
            <p:blipFill>
              <a:blip r:embed="rId5"/>
              <a:stretch>
                <a:fillRect/>
              </a:stretch>
            </p:blipFill>
            <p:spPr>
              <a:xfrm>
                <a:off x="7963160" y="5414133"/>
                <a:ext cx="467053" cy="246960"/>
              </a:xfrm>
              <a:prstGeom prst="rect">
                <a:avLst/>
              </a:prstGeom>
            </p:spPr>
          </p:pic>
        </mc:Fallback>
      </mc:AlternateContent>
      <p:sp>
        <p:nvSpPr>
          <p:cNvPr id="2" name="TextBox 1">
            <a:extLst>
              <a:ext uri="{FF2B5EF4-FFF2-40B4-BE49-F238E27FC236}">
                <a16:creationId xmlns:a16="http://schemas.microsoft.com/office/drawing/2014/main" id="{333E13B7-AC23-3F0E-CA83-E6DAEB79C4DF}"/>
              </a:ext>
            </a:extLst>
          </p:cNvPr>
          <p:cNvSpPr txBox="1"/>
          <p:nvPr/>
        </p:nvSpPr>
        <p:spPr>
          <a:xfrm>
            <a:off x="495298" y="765434"/>
            <a:ext cx="11018190" cy="5878532"/>
          </a:xfrm>
          <a:prstGeom prst="rect">
            <a:avLst/>
          </a:prstGeom>
          <a:noFill/>
        </p:spPr>
        <p:txBody>
          <a:bodyPr wrap="square" lIns="91440" tIns="45720" rIns="91440" bIns="45720" rtlCol="0" anchor="t">
            <a:spAutoFit/>
          </a:bodyPr>
          <a:lstStyle/>
          <a:p>
            <a:pPr marL="342900" marR="26035" indent="-342900" algn="just">
              <a:spcBef>
                <a:spcPts val="5"/>
              </a:spcBef>
              <a:buSzPts val="800"/>
              <a:buFont typeface="Arial" panose="020B0604020202020204" pitchFamily="34" charset="0"/>
              <a:buChar char="•"/>
              <a:tabLst>
                <a:tab pos="321945" algn="l"/>
              </a:tabLst>
            </a:pPr>
            <a:r>
              <a:rPr lang="en-IN" spc="-5" dirty="0">
                <a:ea typeface="+mn-lt"/>
                <a:cs typeface="+mn-lt"/>
              </a:rPr>
              <a:t>Yusoff, M.A.K., Samin, R.E. and Ibrahim, B.S.K., 2012. Wireless mobile robotic arm. Procedia Engineering, 41, pp.1072-1078.</a:t>
            </a:r>
          </a:p>
          <a:p>
            <a:pPr marL="342900" marR="26035" indent="-342900" algn="just">
              <a:spcBef>
                <a:spcPts val="5"/>
              </a:spcBef>
              <a:buSzPts val="800"/>
              <a:buFont typeface="Arial" panose="020B0604020202020204" pitchFamily="34" charset="0"/>
              <a:buChar char="•"/>
              <a:tabLst>
                <a:tab pos="321945" algn="l"/>
              </a:tabLst>
            </a:pPr>
            <a:r>
              <a:rPr lang="en-IN" spc="-5" dirty="0">
                <a:ea typeface="+mn-lt"/>
                <a:cs typeface="+mn-lt"/>
              </a:rPr>
              <a:t>Mohammed Ali, H., Hashim, Y. and A AL-Sakkal, G., 2022. Design and implementation of Arduino based robotic arm. International Journal of Electrical and Computer Engineering, 12(2),pp.1411-1411.</a:t>
            </a:r>
          </a:p>
          <a:p>
            <a:pPr marL="342900" marR="26035" indent="-342900" algn="just">
              <a:spcBef>
                <a:spcPts val="5"/>
              </a:spcBef>
              <a:buSzPts val="800"/>
              <a:buFont typeface="Arial" panose="020B0604020202020204" pitchFamily="34" charset="0"/>
              <a:buChar char="•"/>
              <a:tabLst>
                <a:tab pos="321945" algn="l"/>
              </a:tabLst>
            </a:pPr>
            <a:r>
              <a:rPr lang="en-IN" spc="-5" dirty="0" err="1">
                <a:ea typeface="+mn-lt"/>
                <a:cs typeface="+mn-lt"/>
              </a:rPr>
              <a:t>Safaric</a:t>
            </a:r>
            <a:r>
              <a:rPr lang="en-IN" spc="-5" dirty="0">
                <a:ea typeface="+mn-lt"/>
                <a:cs typeface="+mn-lt"/>
              </a:rPr>
              <a:t>, R., </a:t>
            </a:r>
            <a:r>
              <a:rPr lang="en-IN" spc="-5" dirty="0" err="1">
                <a:ea typeface="+mn-lt"/>
                <a:cs typeface="+mn-lt"/>
              </a:rPr>
              <a:t>Hedrih</a:t>
            </a:r>
            <a:r>
              <a:rPr lang="en-IN" spc="-5" dirty="0">
                <a:ea typeface="+mn-lt"/>
                <a:cs typeface="+mn-lt"/>
              </a:rPr>
              <a:t>, I., Klobucar, R. and Sorgo, B., 2003, December. Remote controlled robot arm. In IEEE International Conference on Industrial Technology, 2003 (Vol. 2, pp. 1202-1207).IEEE.</a:t>
            </a:r>
          </a:p>
          <a:p>
            <a:pPr marL="342900" marR="26035" indent="-342900" algn="just">
              <a:spcBef>
                <a:spcPts val="5"/>
              </a:spcBef>
              <a:buSzPts val="800"/>
              <a:buFont typeface="Arial" panose="020B0604020202020204" pitchFamily="34" charset="0"/>
              <a:buChar char="•"/>
              <a:tabLst>
                <a:tab pos="321945" algn="l"/>
              </a:tabLst>
            </a:pPr>
            <a:r>
              <a:rPr lang="en-IN" spc="-5" dirty="0">
                <a:latin typeface="Calibri"/>
                <a:ea typeface="Calibri"/>
                <a:cs typeface="Calibri"/>
              </a:rPr>
              <a:t>Li-Hu Jhang, Carlo Santiago, Chian-Song Chiu, “Multi-sensor Based Glove Control of An Industrial Mobile Robot Arm”, International Automatic Control Conference (CACS), 2017.</a:t>
            </a:r>
          </a:p>
          <a:p>
            <a:pPr marL="342900" marR="26035" indent="-342900" algn="just">
              <a:spcBef>
                <a:spcPts val="5"/>
              </a:spcBef>
              <a:buSzPts val="800"/>
              <a:buFont typeface="Arial" panose="020B0604020202020204" pitchFamily="34" charset="0"/>
              <a:buChar char="•"/>
              <a:tabLst>
                <a:tab pos="321945" algn="l"/>
              </a:tabLst>
            </a:pPr>
            <a:r>
              <a:rPr lang="en-IN" spc="-5" dirty="0" err="1">
                <a:latin typeface="Calibri"/>
                <a:ea typeface="Calibri"/>
                <a:cs typeface="Calibri"/>
              </a:rPr>
              <a:t>Shamman</a:t>
            </a:r>
            <a:r>
              <a:rPr lang="en-IN" spc="-5" dirty="0">
                <a:latin typeface="Calibri"/>
                <a:ea typeface="Calibri"/>
                <a:cs typeface="Calibri"/>
              </a:rPr>
              <a:t> Noor, Jamal Ahmed </a:t>
            </a:r>
            <a:r>
              <a:rPr lang="en-IN" spc="-5" dirty="0" err="1">
                <a:latin typeface="Calibri"/>
                <a:ea typeface="Calibri"/>
                <a:cs typeface="Calibri"/>
              </a:rPr>
              <a:t>Shohan</a:t>
            </a:r>
            <a:r>
              <a:rPr lang="en-IN" spc="-5" dirty="0">
                <a:latin typeface="Calibri"/>
                <a:ea typeface="Calibri"/>
                <a:cs typeface="Calibri"/>
              </a:rPr>
              <a:t>, </a:t>
            </a:r>
            <a:r>
              <a:rPr lang="en-IN" spc="-5" dirty="0" err="1">
                <a:latin typeface="Calibri"/>
                <a:ea typeface="Calibri"/>
                <a:cs typeface="Calibri"/>
              </a:rPr>
              <a:t>Mashrura</a:t>
            </a:r>
            <a:r>
              <a:rPr lang="en-IN" spc="-5" dirty="0">
                <a:latin typeface="Calibri"/>
                <a:ea typeface="Calibri"/>
                <a:cs typeface="Calibri"/>
              </a:rPr>
              <a:t> Sharmin </a:t>
            </a:r>
            <a:r>
              <a:rPr lang="en-IN" spc="-5" dirty="0" err="1">
                <a:latin typeface="Calibri"/>
                <a:ea typeface="Calibri"/>
                <a:cs typeface="Calibri"/>
              </a:rPr>
              <a:t>Waresi</a:t>
            </a:r>
            <a:r>
              <a:rPr lang="en-IN" spc="-5" dirty="0">
                <a:latin typeface="Calibri"/>
                <a:ea typeface="Calibri"/>
                <a:cs typeface="Calibri"/>
              </a:rPr>
              <a:t>, </a:t>
            </a:r>
            <a:r>
              <a:rPr lang="en-IN" spc="-5" dirty="0" err="1">
                <a:latin typeface="Calibri"/>
                <a:ea typeface="Calibri"/>
                <a:cs typeface="Calibri"/>
              </a:rPr>
              <a:t>Sultanul</a:t>
            </a:r>
            <a:r>
              <a:rPr lang="en-IN" spc="-5" dirty="0">
                <a:latin typeface="Calibri"/>
                <a:ea typeface="Calibri"/>
                <a:cs typeface="Calibri"/>
              </a:rPr>
              <a:t> </a:t>
            </a:r>
            <a:r>
              <a:rPr lang="en-IN" spc="-5" dirty="0" err="1">
                <a:latin typeface="Calibri"/>
                <a:ea typeface="Calibri"/>
                <a:cs typeface="Calibri"/>
              </a:rPr>
              <a:t>Areffin</a:t>
            </a:r>
            <a:r>
              <a:rPr lang="en-IN" spc="-5" dirty="0">
                <a:latin typeface="Calibri"/>
                <a:ea typeface="Calibri"/>
                <a:cs typeface="Calibri"/>
              </a:rPr>
              <a:t> Rhythm, Asif Ahmed, Asir Intisar Khan, Shaikh </a:t>
            </a:r>
            <a:r>
              <a:rPr lang="en-IN" spc="-5" dirty="0" err="1">
                <a:latin typeface="Calibri"/>
                <a:ea typeface="Calibri"/>
                <a:cs typeface="Calibri"/>
              </a:rPr>
              <a:t>Anowarul</a:t>
            </a:r>
            <a:r>
              <a:rPr lang="en-IN" spc="-5" dirty="0">
                <a:latin typeface="Calibri"/>
                <a:ea typeface="Calibri"/>
                <a:cs typeface="Calibri"/>
              </a:rPr>
              <a:t> Fattah, Celia Shahnaz, “Real Time Hand Movement Controlled Robotic Arm for  Risk Prevention”, IEEE Region 10 Humanitarian Technology Conference (R10-HTC), 2017.</a:t>
            </a:r>
          </a:p>
          <a:p>
            <a:pPr marL="342900" indent="-342900" algn="just">
              <a:spcBef>
                <a:spcPts val="5"/>
              </a:spcBef>
              <a:buSzPts val="800"/>
              <a:buFont typeface="Arial" panose="020B0604020202020204" pitchFamily="34" charset="0"/>
              <a:buChar char="•"/>
              <a:tabLst>
                <a:tab pos="321945" algn="l"/>
              </a:tabLst>
            </a:pPr>
            <a:r>
              <a:rPr lang="en-IN" spc="-5" dirty="0">
                <a:latin typeface="Calibri"/>
                <a:ea typeface="Calibri"/>
                <a:cs typeface="Calibri"/>
              </a:rPr>
              <a:t>Keerthi Premkumar, Mr. K Gerard Joe Nigel, “Smart Phone Based Robotic Arm Control Using Raspberry Pi, Android and Wi-Fi”, IEEE Sponsored 2nd International Conference on Innovations in Information Embedded and Communication Systems (ICIIECS), 2015.</a:t>
            </a:r>
          </a:p>
          <a:p>
            <a:pPr marL="342900" indent="-342900" algn="just">
              <a:spcBef>
                <a:spcPts val="5"/>
              </a:spcBef>
              <a:buSzPts val="800"/>
              <a:buFont typeface="Arial" panose="020B0604020202020204" pitchFamily="34" charset="0"/>
              <a:buChar char="•"/>
              <a:tabLst>
                <a:tab pos="321945" algn="l"/>
              </a:tabLst>
            </a:pPr>
            <a:r>
              <a:rPr lang="en-IN" spc="-5" dirty="0">
                <a:latin typeface="Calibri"/>
                <a:ea typeface="Calibri"/>
                <a:cs typeface="Calibri"/>
              </a:rPr>
              <a:t>Ahmed, </a:t>
            </a:r>
            <a:r>
              <a:rPr lang="en-IN" spc="-5" dirty="0" err="1">
                <a:latin typeface="Calibri"/>
                <a:ea typeface="Calibri"/>
                <a:cs typeface="Calibri"/>
              </a:rPr>
              <a:t>Anwer</a:t>
            </a:r>
            <a:r>
              <a:rPr lang="en-IN" spc="-5" dirty="0">
                <a:latin typeface="Calibri"/>
                <a:ea typeface="Calibri"/>
                <a:cs typeface="Calibri"/>
              </a:rPr>
              <a:t> Sabah, </a:t>
            </a:r>
            <a:r>
              <a:rPr lang="en-IN" spc="-5" dirty="0" err="1">
                <a:latin typeface="Calibri"/>
                <a:ea typeface="Calibri"/>
                <a:cs typeface="Calibri"/>
              </a:rPr>
              <a:t>Heyam</a:t>
            </a:r>
            <a:r>
              <a:rPr lang="en-IN" spc="-5" dirty="0">
                <a:latin typeface="Calibri"/>
                <a:ea typeface="Calibri"/>
                <a:cs typeface="Calibri"/>
              </a:rPr>
              <a:t> A. </a:t>
            </a:r>
            <a:r>
              <a:rPr lang="en-IN" spc="-5" dirty="0" err="1">
                <a:latin typeface="Calibri"/>
                <a:ea typeface="Calibri"/>
                <a:cs typeface="Calibri"/>
              </a:rPr>
              <a:t>Marzog</a:t>
            </a:r>
            <a:r>
              <a:rPr lang="en-IN" spc="-5" dirty="0">
                <a:latin typeface="Calibri"/>
                <a:ea typeface="Calibri"/>
                <a:cs typeface="Calibri"/>
              </a:rPr>
              <a:t>, and Laith Ali Abdul-</a:t>
            </a:r>
            <a:r>
              <a:rPr lang="en-IN" spc="-5" dirty="0" err="1">
                <a:latin typeface="Calibri"/>
                <a:ea typeface="Calibri"/>
                <a:cs typeface="Calibri"/>
              </a:rPr>
              <a:t>Rahaim</a:t>
            </a:r>
            <a:r>
              <a:rPr lang="en-IN" spc="-5" dirty="0">
                <a:latin typeface="Calibri"/>
                <a:ea typeface="Calibri"/>
                <a:cs typeface="Calibri"/>
              </a:rPr>
              <a:t>. "Design and implement of robotic arm and control of moving via IoT with Arduino ESP32." International Journal of Electrical \&amp; Computer Engineering (2021).</a:t>
            </a:r>
          </a:p>
          <a:p>
            <a:pPr marL="342900" indent="-342900" algn="just">
              <a:spcBef>
                <a:spcPts val="5"/>
              </a:spcBef>
              <a:buSzPts val="800"/>
              <a:buFont typeface="Arial" panose="020B0604020202020204" pitchFamily="34" charset="0"/>
              <a:buChar char="•"/>
              <a:tabLst>
                <a:tab pos="321945" algn="l"/>
              </a:tabLst>
            </a:pPr>
            <a:r>
              <a:rPr lang="en-IN" spc="-5" dirty="0">
                <a:latin typeface="Calibri"/>
                <a:ea typeface="Calibri"/>
                <a:cs typeface="Calibri"/>
              </a:rPr>
              <a:t>Bhargava, Ankur, and Anjani Kumar. "Arduino controlled robotic arm." In 2017 International conference of Electronics, Communication and Aerospace Technology (ICECA). IEEE, 2017.</a:t>
            </a:r>
          </a:p>
          <a:p>
            <a:pPr marL="342900" indent="-342900" algn="just">
              <a:spcBef>
                <a:spcPts val="5"/>
              </a:spcBef>
              <a:buSzPts val="800"/>
              <a:buFont typeface="Arial" panose="020B0604020202020204" pitchFamily="34" charset="0"/>
              <a:buChar char="•"/>
              <a:tabLst>
                <a:tab pos="321945" algn="l"/>
              </a:tabLst>
            </a:pPr>
            <a:endParaRPr lang="en-IN" dirty="0"/>
          </a:p>
          <a:p>
            <a:pPr marL="342900" marR="26035" indent="-342900" algn="just">
              <a:spcBef>
                <a:spcPts val="5"/>
              </a:spcBef>
              <a:buSzPts val="800"/>
              <a:buFont typeface="Arial" panose="020B0604020202020204" pitchFamily="34" charset="0"/>
              <a:buChar char="•"/>
              <a:tabLst>
                <a:tab pos="321945" algn="l"/>
              </a:tabLst>
            </a:pPr>
            <a:endParaRPr lang="en-IN" sz="1600" spc="-5" dirty="0">
              <a:latin typeface="Calibri"/>
              <a:ea typeface="Calibri"/>
              <a:cs typeface="Calibri"/>
            </a:endParaRPr>
          </a:p>
        </p:txBody>
      </p:sp>
    </p:spTree>
    <p:extLst>
      <p:ext uri="{BB962C8B-B14F-4D97-AF65-F5344CB8AC3E}">
        <p14:creationId xmlns:p14="http://schemas.microsoft.com/office/powerpoint/2010/main" val="741618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285982" y="200625"/>
            <a:ext cx="11436823" cy="421441"/>
          </a:xfrm>
        </p:spPr>
        <p:txBody>
          <a:bodyPr/>
          <a:lstStyle/>
          <a:p>
            <a:r>
              <a:rPr lang="en-US" dirty="0">
                <a:latin typeface="Georgia"/>
              </a:rPr>
              <a:t>References</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18</a:t>
            </a:fld>
            <a:endParaRPr lang="en-US"/>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048071D3-6820-DB64-2AED-417F263E3F15}"/>
                  </a:ext>
                </a:extLst>
              </p14:cNvPr>
              <p14:cNvContentPartPr/>
              <p14:nvPr/>
            </p14:nvContentPartPr>
            <p14:xfrm>
              <a:off x="2048787" y="5743533"/>
              <a:ext cx="323280" cy="108360"/>
            </p14:xfrm>
          </p:contentPart>
        </mc:Choice>
        <mc:Fallback xmlns="">
          <p:pic>
            <p:nvPicPr>
              <p:cNvPr id="10" name="Ink 9">
                <a:extLst>
                  <a:ext uri="{FF2B5EF4-FFF2-40B4-BE49-F238E27FC236}">
                    <a16:creationId xmlns:a16="http://schemas.microsoft.com/office/drawing/2014/main" id="{048071D3-6820-DB64-2AED-417F263E3F15}"/>
                  </a:ext>
                </a:extLst>
              </p:cNvPr>
              <p:cNvPicPr/>
              <p:nvPr/>
            </p:nvPicPr>
            <p:blipFill>
              <a:blip r:embed="rId3"/>
              <a:stretch>
                <a:fillRect/>
              </a:stretch>
            </p:blipFill>
            <p:spPr>
              <a:xfrm>
                <a:off x="1985787" y="5680533"/>
                <a:ext cx="4489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46306BBE-1725-E6F9-38AC-587191F99051}"/>
                  </a:ext>
                </a:extLst>
              </p14:cNvPr>
              <p14:cNvContentPartPr/>
              <p14:nvPr/>
            </p14:nvContentPartPr>
            <p14:xfrm>
              <a:off x="8026227" y="5477133"/>
              <a:ext cx="341280" cy="121320"/>
            </p14:xfrm>
          </p:contentPart>
        </mc:Choice>
        <mc:Fallback xmlns="">
          <p:pic>
            <p:nvPicPr>
              <p:cNvPr id="11" name="Ink 10">
                <a:extLst>
                  <a:ext uri="{FF2B5EF4-FFF2-40B4-BE49-F238E27FC236}">
                    <a16:creationId xmlns:a16="http://schemas.microsoft.com/office/drawing/2014/main" id="{46306BBE-1725-E6F9-38AC-587191F99051}"/>
                  </a:ext>
                </a:extLst>
              </p:cNvPr>
              <p:cNvPicPr/>
              <p:nvPr/>
            </p:nvPicPr>
            <p:blipFill>
              <a:blip r:embed="rId5"/>
              <a:stretch>
                <a:fillRect/>
              </a:stretch>
            </p:blipFill>
            <p:spPr>
              <a:xfrm>
                <a:off x="7963160" y="5414133"/>
                <a:ext cx="467053" cy="246960"/>
              </a:xfrm>
              <a:prstGeom prst="rect">
                <a:avLst/>
              </a:prstGeom>
            </p:spPr>
          </p:pic>
        </mc:Fallback>
      </mc:AlternateContent>
      <p:sp>
        <p:nvSpPr>
          <p:cNvPr id="2" name="TextBox 1">
            <a:extLst>
              <a:ext uri="{FF2B5EF4-FFF2-40B4-BE49-F238E27FC236}">
                <a16:creationId xmlns:a16="http://schemas.microsoft.com/office/drawing/2014/main" id="{333E13B7-AC23-3F0E-CA83-E6DAEB79C4DF}"/>
              </a:ext>
            </a:extLst>
          </p:cNvPr>
          <p:cNvSpPr txBox="1"/>
          <p:nvPr/>
        </p:nvSpPr>
        <p:spPr>
          <a:xfrm>
            <a:off x="495298" y="765434"/>
            <a:ext cx="11018190" cy="830997"/>
          </a:xfrm>
          <a:prstGeom prst="rect">
            <a:avLst/>
          </a:prstGeom>
          <a:noFill/>
        </p:spPr>
        <p:txBody>
          <a:bodyPr wrap="square" lIns="91440" tIns="45720" rIns="91440" bIns="45720" rtlCol="0" anchor="t">
            <a:spAutoFit/>
          </a:bodyPr>
          <a:lstStyle/>
          <a:p>
            <a:pPr marL="342900" marR="26035" indent="-342900" algn="just">
              <a:spcBef>
                <a:spcPts val="5"/>
              </a:spcBef>
              <a:buSzPts val="800"/>
              <a:buFont typeface="Arial" panose="020B0604020202020204" pitchFamily="34" charset="0"/>
              <a:buChar char="•"/>
              <a:tabLst>
                <a:tab pos="321945" algn="l"/>
              </a:tabLst>
            </a:pPr>
            <a:r>
              <a:rPr lang="en-IN" sz="1600" spc="-5" dirty="0">
                <a:latin typeface="Calibri"/>
                <a:ea typeface="Calibri"/>
                <a:cs typeface="Calibri"/>
              </a:rPr>
              <a:t>Lee, </a:t>
            </a:r>
            <a:r>
              <a:rPr lang="en-IN" sz="1600" spc="-5" dirty="0" err="1">
                <a:latin typeface="Calibri"/>
                <a:ea typeface="Calibri"/>
                <a:cs typeface="Calibri"/>
              </a:rPr>
              <a:t>Seong</a:t>
            </a:r>
            <a:r>
              <a:rPr lang="en-IN" sz="1600" spc="-5" dirty="0">
                <a:latin typeface="Calibri"/>
                <a:ea typeface="Calibri"/>
                <a:cs typeface="Calibri"/>
              </a:rPr>
              <a:t> Ro. "A Simple and Efficient Wireless Control Protocol for Small Scale Robotic Arm." International Journal of Future Generation Communication and Networking 7 2014.</a:t>
            </a:r>
          </a:p>
          <a:p>
            <a:pPr marL="342900" marR="26035" indent="-342900" algn="just">
              <a:spcBef>
                <a:spcPts val="5"/>
              </a:spcBef>
              <a:buSzPts val="800"/>
              <a:buFont typeface="Arial" panose="020B0604020202020204" pitchFamily="34" charset="0"/>
              <a:buChar char="•"/>
              <a:tabLst>
                <a:tab pos="321945" algn="l"/>
              </a:tabLst>
            </a:pPr>
            <a:endParaRPr lang="en-IN" sz="1600" spc="-5" dirty="0">
              <a:latin typeface="Calibri"/>
              <a:ea typeface="Calibri"/>
              <a:cs typeface="Calibri"/>
            </a:endParaRPr>
          </a:p>
        </p:txBody>
      </p:sp>
    </p:spTree>
    <p:extLst>
      <p:ext uri="{BB962C8B-B14F-4D97-AF65-F5344CB8AC3E}">
        <p14:creationId xmlns:p14="http://schemas.microsoft.com/office/powerpoint/2010/main" val="791191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4667357" y="2432555"/>
            <a:ext cx="3040833" cy="421441"/>
          </a:xfrm>
        </p:spPr>
        <p:txBody>
          <a:bodyPr/>
          <a:lstStyle/>
          <a:p>
            <a:r>
              <a:rPr lang="en-US"/>
              <a:t>Thank you !!!!!</a:t>
            </a:r>
          </a:p>
        </p:txBody>
      </p:sp>
      <p:sp>
        <p:nvSpPr>
          <p:cNvPr id="4" name="Slide Number Placeholder 3">
            <a:extLst>
              <a:ext uri="{FF2B5EF4-FFF2-40B4-BE49-F238E27FC236}">
                <a16:creationId xmlns:a16="http://schemas.microsoft.com/office/drawing/2014/main" id="{61909B38-9AD0-7347-8960-2DA962C99509}"/>
              </a:ext>
            </a:extLst>
          </p:cNvPr>
          <p:cNvSpPr>
            <a:spLocks noGrp="1"/>
          </p:cNvSpPr>
          <p:nvPr>
            <p:ph type="sldNum" sz="quarter" idx="12"/>
          </p:nvPr>
        </p:nvSpPr>
        <p:spPr/>
        <p:txBody>
          <a:bodyPr/>
          <a:lstStyle/>
          <a:p>
            <a:fld id="{71766878-3199-4EAB-94E7-2D6D11070E14}" type="slidenum">
              <a:rPr lang="en-US" dirty="0" smtClean="0"/>
              <a:pPr/>
              <a:t>19</a:t>
            </a:fld>
            <a:endParaRPr lang="en-US"/>
          </a:p>
        </p:txBody>
      </p:sp>
      <p:pic>
        <p:nvPicPr>
          <p:cNvPr id="9" name="Picture 8">
            <a:extLst>
              <a:ext uri="{FF2B5EF4-FFF2-40B4-BE49-F238E27FC236}">
                <a16:creationId xmlns:a16="http://schemas.microsoft.com/office/drawing/2014/main" id="{615E8BC6-9217-0A40-9898-432D8A1FFF91}"/>
              </a:ext>
            </a:extLst>
          </p:cNvPr>
          <p:cNvPicPr>
            <a:picLocks noChangeAspect="1"/>
          </p:cNvPicPr>
          <p:nvPr/>
        </p:nvPicPr>
        <p:blipFill>
          <a:blip r:embed="rId2"/>
          <a:stretch>
            <a:fillRect/>
          </a:stretch>
        </p:blipFill>
        <p:spPr>
          <a:xfrm>
            <a:off x="531194" y="3429000"/>
            <a:ext cx="10947400" cy="3517900"/>
          </a:xfrm>
          <a:prstGeom prst="rect">
            <a:avLst/>
          </a:prstGeom>
        </p:spPr>
      </p:pic>
    </p:spTree>
    <p:extLst>
      <p:ext uri="{BB962C8B-B14F-4D97-AF65-F5344CB8AC3E}">
        <p14:creationId xmlns:p14="http://schemas.microsoft.com/office/powerpoint/2010/main" val="423095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p:txBody>
          <a:bodyPr vert="horz" lIns="91440" tIns="45720" rIns="91440" bIns="45720" rtlCol="0" anchor="t">
            <a:normAutofit/>
          </a:bodyPr>
          <a:lstStyle/>
          <a:p>
            <a:r>
              <a:rPr lang="en-US" sz="2000"/>
              <a:t>Introduction</a:t>
            </a:r>
          </a:p>
          <a:p>
            <a:r>
              <a:rPr lang="en-US" sz="2000"/>
              <a:t>Problem Statement</a:t>
            </a:r>
          </a:p>
          <a:p>
            <a:r>
              <a:rPr lang="en-US" sz="2000"/>
              <a:t>Related Work</a:t>
            </a:r>
          </a:p>
          <a:p>
            <a:r>
              <a:rPr lang="en-US" sz="2000"/>
              <a:t>Research Gap</a:t>
            </a:r>
          </a:p>
          <a:p>
            <a:r>
              <a:rPr lang="en-US" sz="2000"/>
              <a:t>Research Methodology</a:t>
            </a:r>
          </a:p>
          <a:p>
            <a:r>
              <a:rPr lang="en-US" sz="2000"/>
              <a:t>Results and Discussion</a:t>
            </a:r>
          </a:p>
          <a:p>
            <a:r>
              <a:rPr lang="en-US" sz="2000">
                <a:latin typeface="Georgia"/>
              </a:rPr>
              <a:t>Conclusion</a:t>
            </a:r>
            <a:endParaRPr lang="en-US" sz="2000"/>
          </a:p>
          <a:p>
            <a:endParaRPr lang="en-US" sz="2000"/>
          </a:p>
          <a:p>
            <a:endParaRPr lang="en-US" sz="2000"/>
          </a:p>
          <a:p>
            <a:endParaRPr lang="en-US" sz="2000"/>
          </a:p>
          <a:p>
            <a:endParaRPr lang="en-US" sz="2000"/>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a:latin typeface="Georgia"/>
              </a:rPr>
              <a:t>Contents</a:t>
            </a:r>
            <a:endParaRPr lang="en-US"/>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2</a:t>
            </a:fld>
            <a:endParaRPr lang="en-US"/>
          </a:p>
        </p:txBody>
      </p:sp>
    </p:spTree>
    <p:extLst>
      <p:ext uri="{BB962C8B-B14F-4D97-AF65-F5344CB8AC3E}">
        <p14:creationId xmlns:p14="http://schemas.microsoft.com/office/powerpoint/2010/main" val="186298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41194" y="269531"/>
            <a:ext cx="11436823" cy="421441"/>
          </a:xfrm>
        </p:spPr>
        <p:txBody>
          <a:bodyPr/>
          <a:lstStyle/>
          <a:p>
            <a:r>
              <a:rPr lang="en-US">
                <a:latin typeface="Georgia"/>
              </a:rPr>
              <a:t>Introduction</a:t>
            </a:r>
            <a:endParaRPr lang="en-US"/>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3</a:t>
            </a:fld>
            <a:endParaRPr lang="en-US"/>
          </a:p>
        </p:txBody>
      </p:sp>
      <p:sp>
        <p:nvSpPr>
          <p:cNvPr id="2" name="TextBox 1"/>
          <p:cNvSpPr txBox="1"/>
          <p:nvPr/>
        </p:nvSpPr>
        <p:spPr>
          <a:xfrm>
            <a:off x="341194" y="992913"/>
            <a:ext cx="11305374" cy="5016758"/>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2000" dirty="0">
                <a:cs typeface="Calibri"/>
              </a:rPr>
              <a:t>Recent technological advancements, particularly within the domain of the Internet of Things (IoT), have catalyzed the creation of novel solutions designed to improve efficiency and precision. </a:t>
            </a:r>
            <a:endParaRPr lang="en-US"/>
          </a:p>
          <a:p>
            <a:pPr marL="285750" indent="-285750" algn="just">
              <a:buFont typeface="Arial" panose="020B0604020202020204" pitchFamily="34" charset="0"/>
              <a:buChar char="•"/>
            </a:pPr>
            <a:r>
              <a:rPr lang="en-US" sz="2000" dirty="0">
                <a:cs typeface="Calibri"/>
              </a:rPr>
              <a:t>This endeavor entails the introduction of a fixed robotic hand that can be operated using a mobile application, enabling users to control all five fingers, including their individual movements, for activities like remote object manipulation. </a:t>
            </a:r>
          </a:p>
          <a:p>
            <a:pPr marL="285750" indent="-285750" algn="just">
              <a:buFont typeface="Arial" panose="020B0604020202020204" pitchFamily="34" charset="0"/>
              <a:buChar char="•"/>
            </a:pPr>
            <a:r>
              <a:rPr lang="en-US" sz="2000" dirty="0">
                <a:cs typeface="Calibri"/>
              </a:rPr>
              <a:t>By utilizing an Arduino Uno with in conjunction with a Bluetooth module, seamless communication between the mobile device and the robotic hand is established. </a:t>
            </a:r>
          </a:p>
          <a:p>
            <a:pPr marL="285750" indent="-285750" algn="just">
              <a:buFont typeface="Arial" panose="020B0604020202020204" pitchFamily="34" charset="0"/>
              <a:buChar char="•"/>
            </a:pPr>
            <a:r>
              <a:rPr lang="en-US" sz="2000" dirty="0">
                <a:cs typeface="Calibri"/>
              </a:rPr>
              <a:t>The mobile application captures and sends user instructions via Bluetooth to the Arduino, which coordinates the servomotors propelling the robotic fingers. </a:t>
            </a:r>
          </a:p>
          <a:p>
            <a:pPr marL="285750" indent="-285750" algn="just">
              <a:buFont typeface="Arial" panose="020B0604020202020204" pitchFamily="34" charset="0"/>
              <a:buChar char="•"/>
            </a:pPr>
            <a:r>
              <a:rPr lang="en-US" sz="2000" dirty="0">
                <a:cs typeface="Calibri"/>
              </a:rPr>
              <a:t>This configuration guarantees accurate and prompt manipulation, demonstrating the sophisticated integration of contemporary technology and human interaction, making it indispensable for tasks that require delicate and precise handling. </a:t>
            </a:r>
          </a:p>
          <a:p>
            <a:pPr marL="285750" indent="-285750" algn="just">
              <a:buFont typeface="Arial" panose="020B0604020202020204" pitchFamily="34" charset="0"/>
              <a:buChar char="•"/>
            </a:pPr>
            <a:r>
              <a:rPr lang="en-US" sz="2000" dirty="0">
                <a:cs typeface="Calibri"/>
              </a:rPr>
              <a:t>The potential applications of this innovative system are diverse, spanning sectors such as manufacturing, healthcare, accessibility solutions, research, and education, thus underscoring its adaptability and significant impact.</a:t>
            </a:r>
          </a:p>
          <a:p>
            <a:pPr marL="285750" indent="-285750">
              <a:buFont typeface="Arial" panose="020B0604020202020204" pitchFamily="34" charset="0"/>
              <a:buChar char="•"/>
            </a:pPr>
            <a:endParaRPr lang="en-US" sz="2000" dirty="0">
              <a:cs typeface="Calibri"/>
            </a:endParaRPr>
          </a:p>
        </p:txBody>
      </p:sp>
    </p:spTree>
    <p:extLst>
      <p:ext uri="{BB962C8B-B14F-4D97-AF65-F5344CB8AC3E}">
        <p14:creationId xmlns:p14="http://schemas.microsoft.com/office/powerpoint/2010/main" val="77830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77588" y="630015"/>
            <a:ext cx="11436823" cy="421441"/>
          </a:xfrm>
        </p:spPr>
        <p:txBody>
          <a:bodyPr/>
          <a:lstStyle/>
          <a:p>
            <a:r>
              <a:rPr lang="en-US" dirty="0">
                <a:latin typeface="Georgia"/>
              </a:rPr>
              <a:t>Problem Statement</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4</a:t>
            </a:fld>
            <a:endParaRPr lang="en-US"/>
          </a:p>
        </p:txBody>
      </p:sp>
      <p:sp>
        <p:nvSpPr>
          <p:cNvPr id="2" name="TextBox 1"/>
          <p:cNvSpPr txBox="1"/>
          <p:nvPr/>
        </p:nvSpPr>
        <p:spPr>
          <a:xfrm>
            <a:off x="385290" y="1482969"/>
            <a:ext cx="11164786" cy="1477328"/>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dirty="0"/>
              <a:t>Developing a smartphone-controlled robot hand tailored for physically handicapped individuals to improve their autonomy and quality of life by enabling independent manipulation of objects and daily tasks. The project aims to create an intuitive interface via a smartphone app, integrate precise control and feedback mechanisms, and ensure compatibility with existing assistive devices, fostering inclusivity and empowerment for users with physical disabilities.</a:t>
            </a:r>
          </a:p>
        </p:txBody>
      </p:sp>
    </p:spTree>
    <p:extLst>
      <p:ext uri="{BB962C8B-B14F-4D97-AF65-F5344CB8AC3E}">
        <p14:creationId xmlns:p14="http://schemas.microsoft.com/office/powerpoint/2010/main" val="410129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265935" y="119012"/>
            <a:ext cx="11436823" cy="421441"/>
          </a:xfrm>
        </p:spPr>
        <p:txBody>
          <a:bodyPr/>
          <a:lstStyle/>
          <a:p>
            <a:r>
              <a:rPr lang="en-US">
                <a:latin typeface="Georgia"/>
              </a:rPr>
              <a:t>Related Work</a:t>
            </a:r>
            <a:endParaRPr lang="en-US"/>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5</a:t>
            </a:fld>
            <a:endParaRPr lang="en-US"/>
          </a:p>
        </p:txBody>
      </p:sp>
      <p:sp>
        <p:nvSpPr>
          <p:cNvPr id="2" name="TextBox 1">
            <a:extLst>
              <a:ext uri="{FF2B5EF4-FFF2-40B4-BE49-F238E27FC236}">
                <a16:creationId xmlns:a16="http://schemas.microsoft.com/office/drawing/2014/main" id="{2DEE39B2-4D58-1C5F-10A8-797E9D73C1DC}"/>
              </a:ext>
            </a:extLst>
          </p:cNvPr>
          <p:cNvSpPr txBox="1"/>
          <p:nvPr/>
        </p:nvSpPr>
        <p:spPr>
          <a:xfrm>
            <a:off x="112890" y="710259"/>
            <a:ext cx="11447996" cy="75713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dirty="0">
                <a:latin typeface="Times New Roman"/>
                <a:ea typeface="Calibri"/>
                <a:cs typeface="Times New Roman"/>
              </a:rPr>
              <a:t>Yusoff et al. engineered a wireless robotic arm optimized for pick-and-place operations, effectively overcoming challenges associated with remote object manipulation and hazardous material handling. Their project seamlessly amalgamates hardware and software components to forge a dependable system for wireless control. By leveraging the Arduino Mega platform as the interface for the robot and integrating a PS2 wireless controller for precise movement control, they ensure seamless operation. The wireless mobile robotic arm exhibits prowess in pick-and-place tasks, enabling wireless directional movements such as forward, reverse, right, and left. Furthermore, their performance analysis encompasses evaluations of speed, distance, and load capacity, offering valuable insights into the robot's capabilities and its potential for real-world applications.</a:t>
            </a:r>
            <a:endParaRPr lang="en-US"/>
          </a:p>
          <a:p>
            <a:pPr marL="285750" indent="-285750">
              <a:buFont typeface="Arial" panose="020B0604020202020204" pitchFamily="34" charset="0"/>
              <a:buChar char="•"/>
            </a:pPr>
            <a:endParaRPr lang="en-US" dirty="0">
              <a:latin typeface="Times New Roman"/>
              <a:ea typeface="Calibri"/>
              <a:cs typeface="Times New Roman"/>
            </a:endParaRPr>
          </a:p>
          <a:p>
            <a:pPr marL="285750" indent="-285750" algn="just">
              <a:buFont typeface="Arial" panose="020B0604020202020204" pitchFamily="34" charset="0"/>
              <a:buChar char="•"/>
            </a:pPr>
            <a:r>
              <a:rPr lang="en-US" dirty="0">
                <a:latin typeface="Times New Roman"/>
                <a:ea typeface="Calibri"/>
                <a:cs typeface="Times New Roman"/>
              </a:rPr>
              <a:t>Mohammed Ali et al. embarked on a comprehensive project focused on designing and fabricating an Arduino-based robotic arm controllable via a mobile application. Employing software design tools and 3D printing technology, the team meticulously crafted the mechanical components necessary for the project's realization. The robotic arm, equipped with six servo motors, including MG945 and MG90S Micro servos, underwent meticulous design and assembly processes facilitated by SolidWorks and 3D printing techniques. The accompanying mobile application, developed utilizing MIT App Inventor, boasts an intuitive interface comprising a Bluetooth enabling button and six sliders for individual servo motor control. The project underscores the significance of proficiency in Arduino programming, as evidenced by the successful testing of the robotic arm's functionality via wireless Bluetooth signals transmitted from the mobile application. The culmination of the project in the assembly and testing of a functional prototype serves as a testament to the efficacy of combining mechanical engineering, software development, and robotics to yield tangible solutions.</a:t>
            </a:r>
          </a:p>
          <a:p>
            <a:pPr marL="285750" indent="-285750">
              <a:buFont typeface="Arial" panose="020B0604020202020204" pitchFamily="34" charset="0"/>
              <a:buChar char="•"/>
            </a:pPr>
            <a:endParaRPr lang="en-US" dirty="0">
              <a:latin typeface="Times New Roman"/>
              <a:ea typeface="Calibri"/>
              <a:cs typeface="Times New Roman"/>
            </a:endParaRPr>
          </a:p>
          <a:p>
            <a:pPr marL="285750" indent="-285750">
              <a:buFont typeface="Arial" panose="020B0604020202020204" pitchFamily="34" charset="0"/>
              <a:buChar char="•"/>
            </a:pPr>
            <a:endParaRPr lang="en-US" dirty="0">
              <a:latin typeface="Times New Roman"/>
              <a:ea typeface="Calibri"/>
              <a:cs typeface="Times New Roman"/>
            </a:endParaRPr>
          </a:p>
          <a:p>
            <a:pPr marL="285750" indent="-285750">
              <a:buFont typeface="Arial" panose="020B0604020202020204" pitchFamily="34" charset="0"/>
              <a:buChar char="•"/>
            </a:pPr>
            <a:endParaRPr lang="en-US" dirty="0">
              <a:latin typeface="Times New Roman"/>
              <a:ea typeface="Calibri"/>
              <a:cs typeface="Times New Roman"/>
            </a:endParaRPr>
          </a:p>
          <a:p>
            <a:pPr marL="285750" indent="-285750">
              <a:buFont typeface="Arial" panose="020B0604020202020204" pitchFamily="34" charset="0"/>
              <a:buChar char="•"/>
            </a:pPr>
            <a:endParaRPr lang="en-US" dirty="0">
              <a:latin typeface="Times New Roman"/>
              <a:ea typeface="Calibri"/>
              <a:cs typeface="Times New Roman"/>
            </a:endParaRPr>
          </a:p>
          <a:p>
            <a:pPr marL="285750" indent="-285750">
              <a:buFont typeface="Arial" panose="020B0604020202020204" pitchFamily="34" charset="0"/>
              <a:buChar char="•"/>
            </a:pPr>
            <a:endParaRPr lang="en-US" dirty="0">
              <a:latin typeface="Times New Roman"/>
              <a:ea typeface="Calibri"/>
              <a:cs typeface="Times New Roman"/>
            </a:endParaRPr>
          </a:p>
          <a:p>
            <a:pPr marL="285750" indent="-285750">
              <a:buFont typeface="Arial" panose="020B0604020202020204" pitchFamily="34" charset="0"/>
              <a:buChar char="•"/>
            </a:pPr>
            <a:endParaRPr lang="en-US" dirty="0">
              <a:latin typeface="Times New Roman"/>
              <a:ea typeface="Calibri"/>
              <a:cs typeface="Times New Roman"/>
            </a:endParaRPr>
          </a:p>
          <a:p>
            <a:pPr marL="285750" indent="-285750">
              <a:buFont typeface="Arial" panose="020B0604020202020204" pitchFamily="34" charset="0"/>
              <a:buChar char="•"/>
            </a:pPr>
            <a:endParaRPr lang="en-US" dirty="0">
              <a:latin typeface="Times New Roman"/>
              <a:ea typeface="Calibri"/>
              <a:cs typeface="Times New Roman"/>
            </a:endParaRPr>
          </a:p>
        </p:txBody>
      </p:sp>
    </p:spTree>
    <p:extLst>
      <p:ext uri="{BB962C8B-B14F-4D97-AF65-F5344CB8AC3E}">
        <p14:creationId xmlns:p14="http://schemas.microsoft.com/office/powerpoint/2010/main" val="906763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265935" y="119012"/>
            <a:ext cx="11436823" cy="421441"/>
          </a:xfrm>
        </p:spPr>
        <p:txBody>
          <a:bodyPr/>
          <a:lstStyle/>
          <a:p>
            <a:r>
              <a:rPr lang="en-US">
                <a:latin typeface="Georgia"/>
              </a:rPr>
              <a:t>Related Work</a:t>
            </a:r>
            <a:endParaRPr lang="en-US"/>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6</a:t>
            </a:fld>
            <a:endParaRPr lang="en-US"/>
          </a:p>
        </p:txBody>
      </p:sp>
      <p:sp>
        <p:nvSpPr>
          <p:cNvPr id="2" name="TextBox 1">
            <a:extLst>
              <a:ext uri="{FF2B5EF4-FFF2-40B4-BE49-F238E27FC236}">
                <a16:creationId xmlns:a16="http://schemas.microsoft.com/office/drawing/2014/main" id="{2DEE39B2-4D58-1C5F-10A8-797E9D73C1DC}"/>
              </a:ext>
            </a:extLst>
          </p:cNvPr>
          <p:cNvSpPr txBox="1"/>
          <p:nvPr/>
        </p:nvSpPr>
        <p:spPr>
          <a:xfrm>
            <a:off x="112890" y="710259"/>
            <a:ext cx="11425909"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dirty="0" err="1">
                <a:latin typeface="Calibri"/>
                <a:ea typeface="Calibri"/>
                <a:cs typeface="Calibri"/>
              </a:rPr>
              <a:t>Safaric</a:t>
            </a:r>
            <a:r>
              <a:rPr lang="en-US" dirty="0">
                <a:latin typeface="Calibri"/>
                <a:ea typeface="Calibri"/>
                <a:cs typeface="Calibri"/>
              </a:rPr>
              <a:t> et al. explore the use of Virtual Environments (VE) for educational and training purposes, focusing on task planning conducted in a virtual world and then transferred to physical hardware for real-world execution. They develop </a:t>
            </a:r>
            <a:r>
              <a:rPr lang="en-US" dirty="0" err="1">
                <a:latin typeface="Calibri"/>
                <a:ea typeface="Calibri"/>
                <a:cs typeface="Calibri"/>
              </a:rPr>
              <a:t>RLab</a:t>
            </a:r>
            <a:r>
              <a:rPr lang="en-US" dirty="0">
                <a:latin typeface="Calibri"/>
                <a:ea typeface="Calibri"/>
                <a:cs typeface="Calibri"/>
              </a:rPr>
              <a:t>, a remote laboratory system seamlessly integrated with an online video system for telerobotics training experiments. The process involves crafting robot tasks within a virtual environment on the </a:t>
            </a:r>
            <a:r>
              <a:rPr lang="en-US" dirty="0" err="1">
                <a:latin typeface="Calibri"/>
                <a:ea typeface="Calibri"/>
                <a:cs typeface="Calibri"/>
              </a:rPr>
              <a:t>RLab</a:t>
            </a:r>
            <a:r>
              <a:rPr lang="en-US" dirty="0">
                <a:latin typeface="Calibri"/>
                <a:ea typeface="Calibri"/>
                <a:cs typeface="Calibri"/>
              </a:rPr>
              <a:t> server's webpage, conducting collision detection, and transmitting completed task files to a laboratory execution computer for task execution. </a:t>
            </a:r>
            <a:r>
              <a:rPr lang="en-US" dirty="0" err="1">
                <a:latin typeface="Calibri"/>
                <a:ea typeface="Calibri"/>
                <a:cs typeface="Calibri"/>
              </a:rPr>
              <a:t>Matlab</a:t>
            </a:r>
            <a:r>
              <a:rPr lang="en-US" dirty="0">
                <a:latin typeface="Calibri"/>
                <a:ea typeface="Calibri"/>
                <a:cs typeface="Calibri"/>
              </a:rPr>
              <a:t> with </a:t>
            </a:r>
            <a:r>
              <a:rPr lang="en-US" dirty="0" err="1">
                <a:latin typeface="Calibri"/>
                <a:ea typeface="Calibri"/>
                <a:cs typeface="Calibri"/>
              </a:rPr>
              <a:t>xPC</a:t>
            </a:r>
            <a:r>
              <a:rPr lang="en-US" dirty="0">
                <a:latin typeface="Calibri"/>
                <a:ea typeface="Calibri"/>
                <a:cs typeface="Calibri"/>
              </a:rPr>
              <a:t> is utilized for servo drive position control, and a non-immersive VR environment with teach pendants is used for simulating robot activities and collision detection before executing tasks on remote hardware. Evaluations highlight the system's ability to configure experiments, download data, verify execution results to prevent collisions, and ensure user safety, providing real-time feedback and a live video feed of the robot arm's actions.</a:t>
            </a:r>
            <a:endParaRPr lang="en-US"/>
          </a:p>
          <a:p>
            <a:pPr marL="285750" indent="-285750" algn="just">
              <a:buFont typeface="Arial" panose="020B0604020202020204" pitchFamily="34" charset="0"/>
              <a:buChar char="•"/>
            </a:pPr>
            <a:r>
              <a:rPr lang="en-US" dirty="0">
                <a:latin typeface="Calibri"/>
                <a:ea typeface="Calibri"/>
                <a:cs typeface="Calibri"/>
              </a:rPr>
              <a:t>Li-Hu </a:t>
            </a:r>
            <a:r>
              <a:rPr lang="en-US" dirty="0" err="1">
                <a:latin typeface="Calibri"/>
                <a:ea typeface="Calibri"/>
                <a:cs typeface="Calibri"/>
              </a:rPr>
              <a:t>Jhang</a:t>
            </a:r>
            <a:r>
              <a:rPr lang="en-US" dirty="0">
                <a:latin typeface="Calibri"/>
                <a:ea typeface="Calibri"/>
                <a:cs typeface="Calibri"/>
              </a:rPr>
              <a:t> et al. [4] A wireless sensor-based glove controller has been designed to control a mobile robot [4]. This model has several sensors and control modes that allow for wireless control over the robotic arm to perform different human tasks. A 6-axis robotic arm has been used in this approach. The model has been designed to do basic human tasks like picking up things and placing them etc. The main motive of this model is to assist people in performing human tasks at industries with enhanced safety. </a:t>
            </a:r>
          </a:p>
          <a:p>
            <a:pPr marL="285750" indent="-285750" algn="just">
              <a:buFont typeface="Arial" panose="020B0604020202020204" pitchFamily="34" charset="0"/>
              <a:buChar char="•"/>
            </a:pPr>
            <a:r>
              <a:rPr lang="en-US" dirty="0" err="1">
                <a:latin typeface="Calibri"/>
                <a:ea typeface="Calibri"/>
                <a:cs typeface="Calibri"/>
              </a:rPr>
              <a:t>Shamman</a:t>
            </a:r>
            <a:r>
              <a:rPr lang="en-US" dirty="0">
                <a:latin typeface="Calibri"/>
                <a:ea typeface="Calibri"/>
                <a:cs typeface="Calibri"/>
              </a:rPr>
              <a:t> Noor et al. [5] An “Artificial Human Hand Model” has been proposed that is capable of performing actions like base rotation, grip motions, elbow motions, grip rotation, etc. [5]. A webcam has been used to capture the human actions that will be mimicked by the model. Distant control in this model allows flexibility to control distant objects alongside ensuring human safety. The main focus of this model is to capture and perform the finger actions. </a:t>
            </a:r>
          </a:p>
        </p:txBody>
      </p:sp>
    </p:spTree>
    <p:extLst>
      <p:ext uri="{BB962C8B-B14F-4D97-AF65-F5344CB8AC3E}">
        <p14:creationId xmlns:p14="http://schemas.microsoft.com/office/powerpoint/2010/main" val="219530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265935" y="119012"/>
            <a:ext cx="11436823" cy="421441"/>
          </a:xfrm>
        </p:spPr>
        <p:txBody>
          <a:bodyPr/>
          <a:lstStyle/>
          <a:p>
            <a:r>
              <a:rPr lang="en-US">
                <a:latin typeface="Georgia"/>
              </a:rPr>
              <a:t>Related Work</a:t>
            </a:r>
            <a:endParaRPr lang="en-US"/>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7</a:t>
            </a:fld>
            <a:endParaRPr lang="en-US"/>
          </a:p>
        </p:txBody>
      </p:sp>
      <p:sp>
        <p:nvSpPr>
          <p:cNvPr id="2" name="TextBox 1">
            <a:extLst>
              <a:ext uri="{FF2B5EF4-FFF2-40B4-BE49-F238E27FC236}">
                <a16:creationId xmlns:a16="http://schemas.microsoft.com/office/drawing/2014/main" id="{2DEE39B2-4D58-1C5F-10A8-797E9D73C1DC}"/>
              </a:ext>
            </a:extLst>
          </p:cNvPr>
          <p:cNvSpPr txBox="1"/>
          <p:nvPr/>
        </p:nvSpPr>
        <p:spPr>
          <a:xfrm>
            <a:off x="112890" y="710259"/>
            <a:ext cx="11447996"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dirty="0">
                <a:latin typeface="Calibri"/>
                <a:ea typeface="Calibri"/>
                <a:cs typeface="Calibri"/>
              </a:rPr>
              <a:t>Keerthi Premkumar et al. An android application-based control for a robotic arm has been designed [6]. The robotic arm is set to perform human tasks, Raspberry Pi has been connected over Wi-Fi to the Android phone to control the robotic arm. A Python program written in the Raspberry Pi acts as the central control. This model has been developed to replicate human tasks so that repetitive actions by these robot controls. </a:t>
            </a:r>
            <a:endParaRPr lang="en-US"/>
          </a:p>
          <a:p>
            <a:pPr marL="285750" indent="-285750" algn="just">
              <a:buFont typeface="Arial" panose="020B0604020202020204" pitchFamily="34" charset="0"/>
              <a:buChar char="•"/>
            </a:pPr>
            <a:r>
              <a:rPr lang="en-US" dirty="0">
                <a:latin typeface="Calibri"/>
                <a:ea typeface="Calibri"/>
                <a:cs typeface="Calibri"/>
              </a:rPr>
              <a:t>Ahmed et al. [7]In the proposed model an Arduino ESP32 microcontroller was used along with four servo motors  to enable the robotic arm to perform pick and place tasks. Commands are sent wirelessly through a web interface designed with HTML which interacts with controller using a WIFI router . Ultra sonic sensors are incorporated to ensure precision in arm’s movements. The Proteus software is used to simulate the system before physical implementation. The main aim of this project is to enhance efficiency and safety in industrial environments by automating manual tasks which can be hazardous to workers.</a:t>
            </a:r>
          </a:p>
          <a:p>
            <a:pPr marL="285750" indent="-285750" algn="just">
              <a:buFont typeface="Arial" panose="020B0604020202020204" pitchFamily="34" charset="0"/>
              <a:buChar char="•"/>
            </a:pPr>
            <a:r>
              <a:rPr lang="en-US" dirty="0">
                <a:latin typeface="Calibri"/>
                <a:ea typeface="Calibri"/>
                <a:cs typeface="Calibri"/>
              </a:rPr>
              <a:t>Bhargava et al. [8]A robotic arm whose degree of freedom is 5 has been developed. It is integrated with an Arduino Uno microcontroller which accepts inputs from user using a set of potentiometers. The arm consists of 4 rotary joints and an end effector where rotary motion is provided by a servomotor. The servo motors and links are assembled with fasteners to produce the final  shape of the arm. The Arduino has been programmed to provide rotation to each servo motor corresponding to the amount of rotation of the potentiometer shaft.</a:t>
            </a:r>
          </a:p>
          <a:p>
            <a:pPr marL="285750" indent="-285750" algn="just">
              <a:buFont typeface="Arial,Sans-Serif" panose="020B0604020202020204" pitchFamily="34" charset="0"/>
              <a:buChar char="•"/>
            </a:pPr>
            <a:r>
              <a:rPr lang="en-US" dirty="0">
                <a:latin typeface="Calibri"/>
                <a:ea typeface="Calibri"/>
                <a:cs typeface="Calibri"/>
              </a:rPr>
              <a:t>Lee et al. [9]In this paper an efficient wireless control protocol for a small scale robotic arm has been developed. The system incorporates joysticks , two Arduino microcontrollers communicating via RF transmission link and a servo controller. The robotic arm is designed to pick objects weighing up to 200 g with a gripper opening of 42 mm. This project aims to address the industrial need for automation of repetitive tasks , enhancing accuracy and speed while reducing costs.</a:t>
            </a:r>
          </a:p>
          <a:p>
            <a:pPr marL="285750" indent="-285750">
              <a:buFont typeface="Arial" panose="020B0604020202020204" pitchFamily="34" charset="0"/>
              <a:buChar char="•"/>
            </a:pPr>
            <a:endParaRPr lang="en-US" dirty="0">
              <a:latin typeface="Calibri"/>
              <a:ea typeface="Calibri"/>
              <a:cs typeface="Calibri"/>
            </a:endParaRPr>
          </a:p>
          <a:p>
            <a:pPr marL="285750" indent="-285750" algn="just">
              <a:buFont typeface="Arial" panose="020B0604020202020204" pitchFamily="34" charset="0"/>
              <a:buChar char="•"/>
            </a:pPr>
            <a:endParaRPr lang="en-US" dirty="0">
              <a:latin typeface="Calibri"/>
              <a:ea typeface="Calibri"/>
              <a:cs typeface="Calibri"/>
            </a:endParaRPr>
          </a:p>
          <a:p>
            <a:pPr marL="285750" indent="-285750" algn="just">
              <a:buFont typeface="Arial" panose="020B0604020202020204" pitchFamily="34" charset="0"/>
              <a:buChar char="•"/>
            </a:pPr>
            <a:endParaRPr lang="en-US" dirty="0">
              <a:latin typeface="Calibri"/>
              <a:ea typeface="Calibri"/>
              <a:cs typeface="Calibri"/>
            </a:endParaRPr>
          </a:p>
        </p:txBody>
      </p:sp>
    </p:spTree>
    <p:extLst>
      <p:ext uri="{BB962C8B-B14F-4D97-AF65-F5344CB8AC3E}">
        <p14:creationId xmlns:p14="http://schemas.microsoft.com/office/powerpoint/2010/main" val="4150827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41194" y="612431"/>
            <a:ext cx="11436823" cy="421441"/>
          </a:xfrm>
        </p:spPr>
        <p:txBody>
          <a:bodyPr/>
          <a:lstStyle/>
          <a:p>
            <a:r>
              <a:rPr lang="en-US" dirty="0">
                <a:latin typeface="Georgia"/>
              </a:rPr>
              <a:t> Methodology – Components Used </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8</a:t>
            </a:fld>
            <a:endParaRPr lang="en-US"/>
          </a:p>
        </p:txBody>
      </p:sp>
      <p:sp>
        <p:nvSpPr>
          <p:cNvPr id="5" name="TextBox 4">
            <a:extLst>
              <a:ext uri="{FF2B5EF4-FFF2-40B4-BE49-F238E27FC236}">
                <a16:creationId xmlns:a16="http://schemas.microsoft.com/office/drawing/2014/main" id="{3C0ECD97-89C2-4D73-F169-3BA46E9CF868}"/>
              </a:ext>
            </a:extLst>
          </p:cNvPr>
          <p:cNvSpPr txBox="1"/>
          <p:nvPr/>
        </p:nvSpPr>
        <p:spPr>
          <a:xfrm>
            <a:off x="495299" y="1033872"/>
            <a:ext cx="7909538" cy="7571303"/>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b="1" dirty="0"/>
              <a:t>Arduino UNO</a:t>
            </a:r>
          </a:p>
          <a:p>
            <a:pPr algn="just"/>
            <a:r>
              <a:rPr lang="en-US" dirty="0"/>
              <a:t>the Arduino Uno DIP serves as the central microcontroller, interfacing with sensors and actuators to receive commands from the smartphone app via Bluetooth. It processes these commands to control the movement and position of the robot fingers accordingly, ensuring precise and responsive manipulation based on user input.</a:t>
            </a:r>
          </a:p>
          <a:p>
            <a:pPr algn="just"/>
            <a:endParaRPr lang="en-US" dirty="0">
              <a:cs typeface="Calibri"/>
            </a:endParaRPr>
          </a:p>
          <a:p>
            <a:pPr algn="just"/>
            <a:endParaRPr lang="en-US" dirty="0"/>
          </a:p>
          <a:p>
            <a:pPr marL="285750" indent="-285750" algn="just">
              <a:buFont typeface="Arial" panose="020B0604020202020204" pitchFamily="34" charset="0"/>
              <a:buChar char="•"/>
            </a:pPr>
            <a:r>
              <a:rPr lang="en-US" b="1" dirty="0"/>
              <a:t>HC-05 Bluetooth Module</a:t>
            </a:r>
          </a:p>
          <a:p>
            <a:pPr algn="just"/>
            <a:r>
              <a:rPr lang="en-US" dirty="0"/>
              <a:t> HC-05 Bluetooth module for a smartphone-controlled robot finger project with an Arduino, first connect the HC-05 module to the Arduino. Then write a program (Arduino sketch) that allows the Arduino to communicate with the HC-05 module and interpret commands sent from a smartphone. These commands will control the movement of the robot fingers. Finally, you'll develop a smartphone application that establishes a Bluetooth connection with the HC-05 module and sends commands to the Arduino. This setup enables users to wirelessly control the robot fingers from their smartphones.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IN" dirty="0"/>
          </a:p>
        </p:txBody>
      </p:sp>
      <p:pic>
        <p:nvPicPr>
          <p:cNvPr id="1026" name="Picture 2" descr="Arduino UNO R3 board with DIP ATmega328P">
            <a:extLst>
              <a:ext uri="{FF2B5EF4-FFF2-40B4-BE49-F238E27FC236}">
                <a16:creationId xmlns:a16="http://schemas.microsoft.com/office/drawing/2014/main" id="{07506C3D-F3F3-A3DC-6396-C52887ED6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4180" y="1043016"/>
            <a:ext cx="2526948" cy="1720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ll about HC-05 Bluetooth Module | Connection with Android - GeeksforGeeks">
            <a:extLst>
              <a:ext uri="{FF2B5EF4-FFF2-40B4-BE49-F238E27FC236}">
                <a16:creationId xmlns:a16="http://schemas.microsoft.com/office/drawing/2014/main" id="{5B16F1D4-01A6-5590-0007-3704F9E36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1935" y="3813429"/>
            <a:ext cx="2836354" cy="183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28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41194" y="612431"/>
            <a:ext cx="11436823" cy="421441"/>
          </a:xfrm>
        </p:spPr>
        <p:txBody>
          <a:bodyPr/>
          <a:lstStyle/>
          <a:p>
            <a:r>
              <a:rPr lang="en-US" dirty="0">
                <a:latin typeface="Georgia"/>
              </a:rPr>
              <a:t> Methodology – Components Used </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9</a:t>
            </a:fld>
            <a:endParaRPr lang="en-US"/>
          </a:p>
        </p:txBody>
      </p:sp>
      <p:sp>
        <p:nvSpPr>
          <p:cNvPr id="5" name="TextBox 4">
            <a:extLst>
              <a:ext uri="{FF2B5EF4-FFF2-40B4-BE49-F238E27FC236}">
                <a16:creationId xmlns:a16="http://schemas.microsoft.com/office/drawing/2014/main" id="{3C0ECD97-89C2-4D73-F169-3BA46E9CF868}"/>
              </a:ext>
            </a:extLst>
          </p:cNvPr>
          <p:cNvSpPr txBox="1"/>
          <p:nvPr/>
        </p:nvSpPr>
        <p:spPr>
          <a:xfrm>
            <a:off x="500644" y="1056315"/>
            <a:ext cx="8167868" cy="5078313"/>
          </a:xfrm>
          <a:prstGeom prst="rect">
            <a:avLst/>
          </a:prstGeom>
          <a:noFill/>
        </p:spPr>
        <p:txBody>
          <a:bodyPr wrap="square" lIns="91440" tIns="45720" rIns="91440" bIns="45720" rtlCol="0" anchor="t">
            <a:spAutoFit/>
          </a:bodyPr>
          <a:lstStyle/>
          <a:p>
            <a:pPr algn="just"/>
            <a:r>
              <a:rPr lang="en-US" b="1" dirty="0"/>
              <a:t>Hardware </a:t>
            </a:r>
            <a:r>
              <a:rPr lang="en-US" b="1" dirty="0" err="1"/>
              <a:t>Componets</a:t>
            </a:r>
            <a:r>
              <a:rPr lang="en-US" b="1" dirty="0"/>
              <a:t> </a:t>
            </a:r>
          </a:p>
          <a:p>
            <a:pPr algn="just"/>
            <a:r>
              <a:rPr lang="en-US" b="1" dirty="0"/>
              <a:t>MG90S servo motors</a:t>
            </a:r>
          </a:p>
          <a:p>
            <a:pPr algn="just"/>
            <a:r>
              <a:rPr lang="en-US" dirty="0"/>
              <a:t>The MG90S servo motors are connected to the robotic fingers of your project. The HC-05 Bluetooth module is wired to the Arduino microcontroller, which acts as the brain of your setup. When you send commands from your smartphone via a Bluetooth connection to the HC-05 module, the Arduino interprets these commands and moves the servo motors accordingly.</a:t>
            </a:r>
          </a:p>
          <a:p>
            <a:pPr algn="just"/>
            <a:endParaRPr lang="en-US" dirty="0"/>
          </a:p>
          <a:p>
            <a:pPr algn="just"/>
            <a:endParaRPr lang="en-US" dirty="0"/>
          </a:p>
          <a:p>
            <a:pPr algn="just"/>
            <a:endParaRPr lang="en-US" dirty="0"/>
          </a:p>
          <a:p>
            <a:pPr algn="just"/>
            <a:r>
              <a:rPr lang="en-US" b="1" dirty="0"/>
              <a:t>Cell Holder</a:t>
            </a:r>
            <a:r>
              <a:rPr lang="en-US" dirty="0"/>
              <a:t>:</a:t>
            </a:r>
          </a:p>
          <a:p>
            <a:pPr algn="just"/>
            <a:r>
              <a:rPr lang="en-US" dirty="0"/>
              <a:t> A cell holder is a container designed to hold batteries securely in place. It usually has metal contacts that make electrical connections with the battery terminals. </a:t>
            </a:r>
          </a:p>
          <a:p>
            <a:pPr algn="just"/>
            <a:endParaRPr lang="en-US" dirty="0"/>
          </a:p>
          <a:p>
            <a:pPr algn="just"/>
            <a:br>
              <a:rPr lang="en-US" dirty="0"/>
            </a:br>
            <a:endParaRPr lang="en-US" dirty="0"/>
          </a:p>
          <a:p>
            <a:pPr algn="just"/>
            <a:endParaRPr lang="en-US" dirty="0"/>
          </a:p>
          <a:p>
            <a:pPr algn="just"/>
            <a:endParaRPr lang="en-IN" dirty="0"/>
          </a:p>
        </p:txBody>
      </p:sp>
      <p:pic>
        <p:nvPicPr>
          <p:cNvPr id="6" name="Picture 5">
            <a:extLst>
              <a:ext uri="{FF2B5EF4-FFF2-40B4-BE49-F238E27FC236}">
                <a16:creationId xmlns:a16="http://schemas.microsoft.com/office/drawing/2014/main" id="{5382B9BA-8206-4E4A-A1BE-7AD01CE3C106}"/>
              </a:ext>
            </a:extLst>
          </p:cNvPr>
          <p:cNvPicPr>
            <a:picLocks noChangeAspect="1"/>
          </p:cNvPicPr>
          <p:nvPr/>
        </p:nvPicPr>
        <p:blipFill>
          <a:blip r:embed="rId2"/>
          <a:stretch>
            <a:fillRect/>
          </a:stretch>
        </p:blipFill>
        <p:spPr>
          <a:xfrm>
            <a:off x="8930917" y="612431"/>
            <a:ext cx="2717748" cy="2039227"/>
          </a:xfrm>
          <a:prstGeom prst="rect">
            <a:avLst/>
          </a:prstGeom>
        </p:spPr>
      </p:pic>
      <p:pic>
        <p:nvPicPr>
          <p:cNvPr id="9" name="Picture 8">
            <a:extLst>
              <a:ext uri="{FF2B5EF4-FFF2-40B4-BE49-F238E27FC236}">
                <a16:creationId xmlns:a16="http://schemas.microsoft.com/office/drawing/2014/main" id="{630A11A3-12D8-020F-C92E-DEFBB12D5E73}"/>
              </a:ext>
            </a:extLst>
          </p:cNvPr>
          <p:cNvPicPr>
            <a:picLocks noChangeAspect="1"/>
          </p:cNvPicPr>
          <p:nvPr/>
        </p:nvPicPr>
        <p:blipFill>
          <a:blip r:embed="rId3"/>
          <a:stretch>
            <a:fillRect/>
          </a:stretch>
        </p:blipFill>
        <p:spPr>
          <a:xfrm>
            <a:off x="9382361" y="3712464"/>
            <a:ext cx="1992477" cy="1472184"/>
          </a:xfrm>
          <a:prstGeom prst="rect">
            <a:avLst/>
          </a:prstGeom>
        </p:spPr>
      </p:pic>
    </p:spTree>
    <p:extLst>
      <p:ext uri="{BB962C8B-B14F-4D97-AF65-F5344CB8AC3E}">
        <p14:creationId xmlns:p14="http://schemas.microsoft.com/office/powerpoint/2010/main" val="1315000931"/>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3472EDF013CC4E94A3F28EE9BEB368" ma:contentTypeVersion="4" ma:contentTypeDescription="Create a new document." ma:contentTypeScope="" ma:versionID="b8fc65ab57fcea047a912ca48dc36b95">
  <xsd:schema xmlns:xsd="http://www.w3.org/2001/XMLSchema" xmlns:xs="http://www.w3.org/2001/XMLSchema" xmlns:p="http://schemas.microsoft.com/office/2006/metadata/properties" xmlns:ns2="d20071af-c777-4a92-99ba-9eb1c08bf347" targetNamespace="http://schemas.microsoft.com/office/2006/metadata/properties" ma:root="true" ma:fieldsID="694c55b25160684e7ffe3707bdcf1d0e" ns2:_="">
    <xsd:import namespace="d20071af-c777-4a92-99ba-9eb1c08bf34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0071af-c777-4a92-99ba-9eb1c08bf3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EAC92D-74C6-455A-AD09-F5BD984769B5}">
  <ds:schemaRefs>
    <ds:schemaRef ds:uri="d20071af-c777-4a92-99ba-9eb1c08bf34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6E19430-03EC-466F-8DD8-793CA980AAD9}">
  <ds:schemaRefs>
    <ds:schemaRef ds:uri="http://schemas.microsoft.com/sharepoint/v3/contenttype/forms"/>
  </ds:schemaRefs>
</ds:datastoreItem>
</file>

<file path=customXml/itemProps3.xml><?xml version="1.0" encoding="utf-8"?>
<ds:datastoreItem xmlns:ds="http://schemas.openxmlformats.org/officeDocument/2006/customXml" ds:itemID="{C1B816F4-A35C-472E-B6ED-5C5767465010}">
  <ds:schemaRefs>
    <ds:schemaRef ds:uri="d20071af-c777-4a92-99ba-9eb1c08bf34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NAAC PRT Template</Template>
  <TotalTime>1477</TotalTime>
  <Words>2878</Words>
  <Application>Microsoft Office PowerPoint</Application>
  <PresentationFormat>Widescreen</PresentationFormat>
  <Paragraphs>156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Arial,Sans-Serif</vt:lpstr>
      <vt:lpstr>Calibri</vt:lpstr>
      <vt:lpstr>Georgia</vt:lpstr>
      <vt:lpstr>Times New Roman</vt:lpstr>
      <vt:lpstr>NAAC PRT Template</vt:lpstr>
      <vt:lpstr>PowerPoint Presentation</vt:lpstr>
      <vt:lpstr>Contents</vt:lpstr>
      <vt:lpstr>Introduction</vt:lpstr>
      <vt:lpstr>Problem Statement</vt:lpstr>
      <vt:lpstr>Related Work</vt:lpstr>
      <vt:lpstr>Related Work</vt:lpstr>
      <vt:lpstr>Related Work</vt:lpstr>
      <vt:lpstr> Methodology – Components Used </vt:lpstr>
      <vt:lpstr> Methodology – Components Used </vt:lpstr>
      <vt:lpstr> Methodology – Components Used </vt:lpstr>
      <vt:lpstr> Methodology – Components Used </vt:lpstr>
      <vt:lpstr>Flow Diagram </vt:lpstr>
      <vt:lpstr>Images- Implementation </vt:lpstr>
      <vt:lpstr>Applications - Real Life</vt:lpstr>
      <vt:lpstr>Results and Discussions</vt:lpstr>
      <vt:lpstr>Conclusion</vt:lpstr>
      <vt:lpstr>References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Samhitha J</cp:lastModifiedBy>
  <cp:revision>104</cp:revision>
  <dcterms:created xsi:type="dcterms:W3CDTF">2021-03-08T16:55:55Z</dcterms:created>
  <dcterms:modified xsi:type="dcterms:W3CDTF">2024-05-30T06:44:34Z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0x010100E73472EDF013CC4E94A3F28EE9BEB368</vt:lpwstr>
  </property>
</Properties>
</file>