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0" r:id="rId3"/>
    <p:sldId id="257" r:id="rId4"/>
    <p:sldId id="258" r:id="rId5"/>
    <p:sldId id="268" r:id="rId6"/>
    <p:sldId id="269" r:id="rId7"/>
    <p:sldId id="260" r:id="rId8"/>
    <p:sldId id="262" r:id="rId9"/>
    <p:sldId id="272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E996D1-2C00-99EB-E34D-137EFF4E1B06}" v="14" dt="2023-05-08T05:11:18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dha M" userId="S::radha@kluniversity.in::dbc3bfda-033b-49cc-9589-c52aabb6553d" providerId="AD" clId="Web-{CBE996D1-2C00-99EB-E34D-137EFF4E1B06}"/>
    <pc:docChg chg="modSld">
      <pc:chgData name="Radha M" userId="S::radha@kluniversity.in::dbc3bfda-033b-49cc-9589-c52aabb6553d" providerId="AD" clId="Web-{CBE996D1-2C00-99EB-E34D-137EFF4E1B06}" dt="2023-05-08T05:11:16.180" v="12" actId="20577"/>
      <pc:docMkLst>
        <pc:docMk/>
      </pc:docMkLst>
      <pc:sldChg chg="modSp">
        <pc:chgData name="Radha M" userId="S::radha@kluniversity.in::dbc3bfda-033b-49cc-9589-c52aabb6553d" providerId="AD" clId="Web-{CBE996D1-2C00-99EB-E34D-137EFF4E1B06}" dt="2023-05-08T05:11:16.180" v="12" actId="20577"/>
        <pc:sldMkLst>
          <pc:docMk/>
          <pc:sldMk cId="2503091" sldId="256"/>
        </pc:sldMkLst>
        <pc:spChg chg="mod">
          <ac:chgData name="Radha M" userId="S::radha@kluniversity.in::dbc3bfda-033b-49cc-9589-c52aabb6553d" providerId="AD" clId="Web-{CBE996D1-2C00-99EB-E34D-137EFF4E1B06}" dt="2023-05-08T05:11:16.180" v="12" actId="20577"/>
          <ac:spMkLst>
            <pc:docMk/>
            <pc:sldMk cId="2503091" sldId="256"/>
            <ac:spMk id="3" creationId="{5F640656-3048-2A08-BF39-81705306F79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DB74D4-5E76-4C47-E7AA-61E2C648C8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62EDA-0A3B-5C3A-C8DF-7672C339CF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5D750-AD1D-4C03-A026-1768137CC901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80489-5F61-FA08-A147-AE43BE9C49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D387C-1469-6716-E148-98BDCB6976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566E6-FD90-4AE7-9488-620D46A96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39155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6BB4A-8EA9-40D4-95BF-21E04B247614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BDDA1-7BB7-447A-97DE-AE5425C8F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078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98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6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64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52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94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28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7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46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58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03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77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7908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CBABCCC1-BF11-4F37-963E-1BCD5B23FD72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D33DD7EC-6054-A5D7-0F93-3916702EC90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6D7A70-9470-38A5-6785-933F5C0892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/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A51BE3ED-273E-B0A1-FC3A-EE01E1A92D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/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8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aledagileframework.com/" TargetMode="External"/><Relationship Id="rId2" Type="http://schemas.openxmlformats.org/officeDocument/2006/relationships/hyperlink" Target="https://www.digite.com/kanban/what-is-kanban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guru99.com/test-driven-development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69B8D-BF65-4ADD-F76F-77EA72FFC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1605" y="1478583"/>
            <a:ext cx="9469421" cy="254143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n/>
                <a:solidFill>
                  <a:srgbClr val="C00000"/>
                </a:solidFill>
                <a:effectLst/>
                <a:cs typeface="Poppins" panose="00000500000000000000" pitchFamily="2" charset="0"/>
              </a:rPr>
              <a:t>SPECIFYING REQUIREMENTS</a:t>
            </a:r>
            <a:br>
              <a:rPr lang="en-US" sz="6600" b="1" dirty="0">
                <a:solidFill>
                  <a:srgbClr val="C00000"/>
                </a:solidFill>
                <a:effectLst/>
                <a:cs typeface="Poppins" panose="00000500000000000000" pitchFamily="2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40656-3048-2A08-BF39-81705306F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716261"/>
            <a:ext cx="8637072" cy="977621"/>
          </a:xfrm>
        </p:spPr>
        <p:txBody>
          <a:bodyPr vert="horz" lIns="91440" tIns="91440" rIns="91440" bIns="91440" rtlCol="0" anchor="t">
            <a:normAutofit/>
          </a:bodyPr>
          <a:lstStyle/>
          <a:p>
            <a:pPr algn="ctr"/>
            <a:r>
              <a:rPr lang="en-US" dirty="0"/>
              <a:t>Topic -16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3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197BEB-07AF-95D0-722A-C5A579EE47E9}"/>
              </a:ext>
            </a:extLst>
          </p:cNvPr>
          <p:cNvSpPr txBox="1"/>
          <p:nvPr/>
        </p:nvSpPr>
        <p:spPr>
          <a:xfrm>
            <a:off x="0" y="471183"/>
            <a:ext cx="12192000" cy="611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BOOKS: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Roger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S.Pressman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“Software Engineering – A Practitioner’s Approach” 7th Edition, Mc Graw Hill,(2014).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Ian Sommerville, “Software Engineering”, Tenth Edition, Pearson Education, (2015).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Reference Book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and Iterative Development: A Manager's Guide, Craig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Larman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Addison-Wesley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REFERNCES/MOOCS: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https://www.digite.com/kanban/what-is-kanban/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http://www.scaledagileframework.com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https://www.guru99.com/test-driven-development.html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403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97629ABB-53E6-8052-4646-55C7F3496376}"/>
              </a:ext>
            </a:extLst>
          </p:cNvPr>
          <p:cNvSpPr/>
          <p:nvPr/>
        </p:nvSpPr>
        <p:spPr>
          <a:xfrm>
            <a:off x="2135944" y="1795194"/>
            <a:ext cx="7920111" cy="288387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b="1" dirty="0"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THANK YOU</a:t>
            </a: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Team – Adaptive Software Engineering</a:t>
            </a:r>
            <a:endParaRPr lang="en-US" sz="24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6" name="Picture 2" descr="KL Deemed to be University Logo">
            <a:extLst>
              <a:ext uri="{FF2B5EF4-FFF2-40B4-BE49-F238E27FC236}">
                <a16:creationId xmlns:a16="http://schemas.microsoft.com/office/drawing/2014/main" id="{F1D901D2-950E-3D6E-321A-A27E1FCD3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7654" y="2695526"/>
            <a:ext cx="3235570" cy="10832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503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037AF4-10BA-26E7-87BE-9A9560F42ECC}"/>
              </a:ext>
            </a:extLst>
          </p:cNvPr>
          <p:cNvSpPr txBox="1"/>
          <p:nvPr/>
        </p:nvSpPr>
        <p:spPr>
          <a:xfrm>
            <a:off x="1" y="835471"/>
            <a:ext cx="12191999" cy="4699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IN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of the session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familiarize students with the process of specifying the requirements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Instructional Objectives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Session is designed to: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 the basic elements of requirement model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out the types of elements of requirement model</a:t>
            </a:r>
          </a:p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</a:p>
          <a:p>
            <a:pPr algn="just">
              <a:lnSpc>
                <a:spcPct val="150000"/>
              </a:lnSpc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you should be able to:</a:t>
            </a:r>
            <a:endParaRPr 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Summarize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elements of requirement model.</a:t>
            </a:r>
            <a:endParaRPr 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385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037AF4-10BA-26E7-87BE-9A9560F42ECC}"/>
              </a:ext>
            </a:extLst>
          </p:cNvPr>
          <p:cNvSpPr txBox="1"/>
          <p:nvPr/>
        </p:nvSpPr>
        <p:spPr>
          <a:xfrm>
            <a:off x="1" y="652591"/>
            <a:ext cx="12191999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I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of the Requirements Model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Elements of the requirements</a:t>
            </a:r>
          </a:p>
          <a:p>
            <a:pPr marL="342900" indent="-3429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Scenario-based elements</a:t>
            </a:r>
          </a:p>
          <a:p>
            <a:pPr marL="342900" indent="-3429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Class-based elements</a:t>
            </a:r>
          </a:p>
          <a:p>
            <a:pPr marL="342900" indent="-3429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elements</a:t>
            </a:r>
          </a:p>
          <a:p>
            <a:pPr marL="342900" indent="-3429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Flow-oriented elements</a:t>
            </a:r>
          </a:p>
          <a:p>
            <a:pPr marL="342900" indent="-3429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Patterns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IN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IN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IN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332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827A105-0F66-6C0E-303C-244DD967F358}"/>
              </a:ext>
            </a:extLst>
          </p:cNvPr>
          <p:cNvSpPr txBox="1">
            <a:spLocks/>
          </p:cNvSpPr>
          <p:nvPr/>
        </p:nvSpPr>
        <p:spPr>
          <a:xfrm>
            <a:off x="0" y="599441"/>
            <a:ext cx="12192000" cy="6197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1.Scenario-based elements</a:t>
            </a:r>
            <a:endParaRPr lang="en-US" altLang="en-US" sz="29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1B6E75-14F8-90D9-DCE3-E2BAAE7F0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03680" y="1219202"/>
            <a:ext cx="3931919" cy="4414838"/>
          </a:xfrm>
          <a:prstGeom prst="rect">
            <a:avLst/>
          </a:prstGeom>
          <a:noFill/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04C59F5C-72D4-44BA-441B-8B1A8C89E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1219201"/>
            <a:ext cx="4695145" cy="441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61000"/>
              </a:srgbClr>
            </a:outerShdw>
          </a:effec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B8E9769-AED0-E84B-2154-A49D9DADCE6F}"/>
              </a:ext>
            </a:extLst>
          </p:cNvPr>
          <p:cNvSpPr txBox="1">
            <a:spLocks/>
          </p:cNvSpPr>
          <p:nvPr/>
        </p:nvSpPr>
        <p:spPr bwMode="auto">
          <a:xfrm>
            <a:off x="1503681" y="5669917"/>
            <a:ext cx="393191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Use Case Diagram for Safe home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8B997A3-4EE5-AFF3-5206-27E7C892E971}"/>
              </a:ext>
            </a:extLst>
          </p:cNvPr>
          <p:cNvSpPr txBox="1">
            <a:spLocks/>
          </p:cNvSpPr>
          <p:nvPr/>
        </p:nvSpPr>
        <p:spPr bwMode="auto">
          <a:xfrm>
            <a:off x="6858000" y="5669917"/>
            <a:ext cx="4695144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Activity  Diagram for safe home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265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09BFC3B-20E0-46C7-8CB7-F44BB6D4F4FB}"/>
              </a:ext>
            </a:extLst>
          </p:cNvPr>
          <p:cNvSpPr txBox="1">
            <a:spLocks/>
          </p:cNvSpPr>
          <p:nvPr/>
        </p:nvSpPr>
        <p:spPr>
          <a:xfrm>
            <a:off x="0" y="762000"/>
            <a:ext cx="12192000" cy="6502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Class-based elements</a:t>
            </a:r>
            <a:endParaRPr lang="en-US" altLang="en-US" sz="29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9CEC57E-4652-1B4B-7550-7CEC513F4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309" y="1256063"/>
            <a:ext cx="3111382" cy="4276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29124EC-7879-176D-13FB-49BE864C9332}"/>
              </a:ext>
            </a:extLst>
          </p:cNvPr>
          <p:cNvSpPr txBox="1">
            <a:spLocks/>
          </p:cNvSpPr>
          <p:nvPr/>
        </p:nvSpPr>
        <p:spPr bwMode="auto">
          <a:xfrm>
            <a:off x="4079240" y="5532437"/>
            <a:ext cx="43434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0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Class  Diagram for  Sensor </a:t>
            </a:r>
            <a:endParaRPr lang="en-US" sz="20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7929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9F10027-A29F-81FC-D15B-3B9AB6A8F927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12192000" cy="5668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IN" altLang="en-US" sz="2900" b="1" cap="all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 Behavioural Elements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7D4FB8-338F-A695-45C6-45CB91BB34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17" t="40781" r="40085" b="34431"/>
          <a:stretch/>
        </p:blipFill>
        <p:spPr bwMode="auto">
          <a:xfrm>
            <a:off x="4067967" y="894080"/>
            <a:ext cx="4056065" cy="4754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B18B478-CC21-12FA-F389-F8CE4B445D11}"/>
              </a:ext>
            </a:extLst>
          </p:cNvPr>
          <p:cNvSpPr txBox="1">
            <a:spLocks/>
          </p:cNvSpPr>
          <p:nvPr/>
        </p:nvSpPr>
        <p:spPr bwMode="auto">
          <a:xfrm>
            <a:off x="3780632" y="5633720"/>
            <a:ext cx="43434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0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State Representation for  Sensor </a:t>
            </a:r>
            <a:endParaRPr lang="en-US" sz="20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57220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C1FD21A-F305-DE59-1A22-B014AEC53ED0}"/>
              </a:ext>
            </a:extLst>
          </p:cNvPr>
          <p:cNvSpPr txBox="1">
            <a:spLocks/>
          </p:cNvSpPr>
          <p:nvPr/>
        </p:nvSpPr>
        <p:spPr>
          <a:xfrm>
            <a:off x="0" y="323787"/>
            <a:ext cx="12192000" cy="27106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sz="2900" b="1" cap="all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4. Flow-oriented elements:</a:t>
            </a:r>
          </a:p>
          <a:p>
            <a:pPr lvl="1" algn="just">
              <a:lnSpc>
                <a:spcPct val="150000"/>
              </a:lnSpc>
              <a:buFont typeface="Arial" charset="0"/>
              <a:buChar char="–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is transformed as it flows through a computer-based system.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Arial" charset="0"/>
              <a:buChar char="–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accepts input in a variety of forms; applies functions to transform it; and produces output in a variety of forms.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charset="0"/>
              <a:buChar char="–"/>
              <a:defRPr/>
            </a:pPr>
            <a:endParaRPr lang="en-IN" sz="2400" dirty="0"/>
          </a:p>
        </p:txBody>
      </p:sp>
      <p:pic>
        <p:nvPicPr>
          <p:cNvPr id="3" name="Picture 6" descr="Software Engineering: Flow-Oriented Modeling | Data Flow Model | Control Flow  Model | Control Specification | Process Specification">
            <a:extLst>
              <a:ext uri="{FF2B5EF4-FFF2-40B4-BE49-F238E27FC236}">
                <a16:creationId xmlns:a16="http://schemas.microsoft.com/office/drawing/2014/main" id="{3FB8A5B6-6C36-FFF5-4A54-416158EE3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281" y="2832858"/>
            <a:ext cx="7741920" cy="328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6554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2D310-4A36-3376-B6FB-11D42FFF32DD}"/>
              </a:ext>
            </a:extLst>
          </p:cNvPr>
          <p:cNvSpPr txBox="1">
            <a:spLocks/>
          </p:cNvSpPr>
          <p:nvPr/>
        </p:nvSpPr>
        <p:spPr>
          <a:xfrm>
            <a:off x="304800" y="609600"/>
            <a:ext cx="8229600" cy="3886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What is an analysis pattern? - microTOOL Knowledge Base">
            <a:extLst>
              <a:ext uri="{FF2B5EF4-FFF2-40B4-BE49-F238E27FC236}">
                <a16:creationId xmlns:a16="http://schemas.microsoft.com/office/drawing/2014/main" id="{48B975FF-06BF-93F4-3E65-7EE928119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784860"/>
            <a:ext cx="7061200" cy="5288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CE78F4B-7F04-78D7-6589-941A0BFE85D5}"/>
              </a:ext>
            </a:extLst>
          </p:cNvPr>
          <p:cNvSpPr txBox="1">
            <a:spLocks/>
          </p:cNvSpPr>
          <p:nvPr/>
        </p:nvSpPr>
        <p:spPr>
          <a:xfrm>
            <a:off x="0" y="327660"/>
            <a:ext cx="12192000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4.Analysis Patterns (Contd.)</a:t>
            </a:r>
          </a:p>
        </p:txBody>
      </p:sp>
    </p:spTree>
    <p:extLst>
      <p:ext uri="{BB962C8B-B14F-4D97-AF65-F5344CB8AC3E}">
        <p14:creationId xmlns:p14="http://schemas.microsoft.com/office/powerpoint/2010/main" val="3858100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197BEB-07AF-95D0-722A-C5A579EE47E9}"/>
              </a:ext>
            </a:extLst>
          </p:cNvPr>
          <p:cNvSpPr txBox="1"/>
          <p:nvPr/>
        </p:nvSpPr>
        <p:spPr>
          <a:xfrm>
            <a:off x="0" y="1477023"/>
            <a:ext cx="12192000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Assessment Questions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different types elements of requirement model. 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Illustrate Scenario based elements in detail with an example.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Differentiate Class-based and behavioral elements.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about Analysis Pattern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3017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4598BE9-BD78-4C1A-902E-0BA786164A9D}" vid="{1551CBD6-114D-4A17-981D-82FBB9D549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CoE PPT Template</Template>
  <TotalTime>144</TotalTime>
  <Words>304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Gallery</vt:lpstr>
      <vt:lpstr>SPECIFYING REQUIREMENTS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 Krishna Sonthi</dc:creator>
  <cp:lastModifiedBy>Vijaya Krishna Sonthi</cp:lastModifiedBy>
  <cp:revision>9</cp:revision>
  <dcterms:created xsi:type="dcterms:W3CDTF">2023-05-02T05:25:06Z</dcterms:created>
  <dcterms:modified xsi:type="dcterms:W3CDTF">2023-05-08T05:11:19Z</dcterms:modified>
</cp:coreProperties>
</file>