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57" r:id="rId3"/>
    <p:sldId id="258" r:id="rId4"/>
    <p:sldId id="269" r:id="rId5"/>
    <p:sldId id="259" r:id="rId6"/>
    <p:sldId id="260" r:id="rId7"/>
    <p:sldId id="274" r:id="rId8"/>
    <p:sldId id="262" r:id="rId9"/>
    <p:sldId id="263" r:id="rId10"/>
    <p:sldId id="266" r:id="rId11"/>
    <p:sldId id="267" r:id="rId12"/>
    <p:sldId id="261" r:id="rId13"/>
    <p:sldId id="264" r:id="rId14"/>
    <p:sldId id="265" r:id="rId15"/>
    <p:sldId id="270" r:id="rId16"/>
    <p:sldId id="271" r:id="rId17"/>
    <p:sldId id="273" r:id="rId18"/>
    <p:sldId id="278" r:id="rId19"/>
    <p:sldId id="275" r:id="rId20"/>
    <p:sldId id="276"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1A2FE-EA43-DE87-705F-F7A3D02F310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6AB471D-F88C-1E02-4290-09DF80DA90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4D411D2-BDFA-D6A9-3EAA-54898D1CD920}"/>
              </a:ext>
            </a:extLst>
          </p:cNvPr>
          <p:cNvSpPr>
            <a:spLocks noGrp="1"/>
          </p:cNvSpPr>
          <p:nvPr>
            <p:ph type="dt" sz="half" idx="10"/>
          </p:nvPr>
        </p:nvSpPr>
        <p:spPr/>
        <p:txBody>
          <a:bodyPr/>
          <a:lstStyle/>
          <a:p>
            <a:fld id="{B399D3BC-CF9D-49BE-8B5B-2ACD72F219EB}" type="datetimeFigureOut">
              <a:rPr lang="en-IN" smtClean="0"/>
              <a:t>08-07-2022</a:t>
            </a:fld>
            <a:endParaRPr lang="en-IN"/>
          </a:p>
        </p:txBody>
      </p:sp>
      <p:sp>
        <p:nvSpPr>
          <p:cNvPr id="5" name="Footer Placeholder 4">
            <a:extLst>
              <a:ext uri="{FF2B5EF4-FFF2-40B4-BE49-F238E27FC236}">
                <a16:creationId xmlns:a16="http://schemas.microsoft.com/office/drawing/2014/main" id="{DF2DC9D3-A488-A97F-766C-A5484DAB89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87269D-1A75-5D25-F939-6A8D06F19FE3}"/>
              </a:ext>
            </a:extLst>
          </p:cNvPr>
          <p:cNvSpPr>
            <a:spLocks noGrp="1"/>
          </p:cNvSpPr>
          <p:nvPr>
            <p:ph type="sldNum" sz="quarter" idx="12"/>
          </p:nvPr>
        </p:nvSpPr>
        <p:spPr/>
        <p:txBody>
          <a:bodyPr/>
          <a:lstStyle/>
          <a:p>
            <a:fld id="{A1450B19-ECA1-4F81-9B5F-88B7BE65A0DD}" type="slidenum">
              <a:rPr lang="en-IN" smtClean="0"/>
              <a:t>‹#›</a:t>
            </a:fld>
            <a:endParaRPr lang="en-IN"/>
          </a:p>
        </p:txBody>
      </p:sp>
    </p:spTree>
    <p:extLst>
      <p:ext uri="{BB962C8B-B14F-4D97-AF65-F5344CB8AC3E}">
        <p14:creationId xmlns:p14="http://schemas.microsoft.com/office/powerpoint/2010/main" val="3190967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72FC8-8DE3-1E47-B5EC-3A4BD50EFD2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B2DBA43-02E8-5B07-089C-0421C19075A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8C99176-1339-6D0D-B98E-E70C0E358D68}"/>
              </a:ext>
            </a:extLst>
          </p:cNvPr>
          <p:cNvSpPr>
            <a:spLocks noGrp="1"/>
          </p:cNvSpPr>
          <p:nvPr>
            <p:ph type="dt" sz="half" idx="10"/>
          </p:nvPr>
        </p:nvSpPr>
        <p:spPr/>
        <p:txBody>
          <a:bodyPr/>
          <a:lstStyle/>
          <a:p>
            <a:fld id="{B399D3BC-CF9D-49BE-8B5B-2ACD72F219EB}" type="datetimeFigureOut">
              <a:rPr lang="en-IN" smtClean="0"/>
              <a:t>08-07-2022</a:t>
            </a:fld>
            <a:endParaRPr lang="en-IN"/>
          </a:p>
        </p:txBody>
      </p:sp>
      <p:sp>
        <p:nvSpPr>
          <p:cNvPr id="5" name="Footer Placeholder 4">
            <a:extLst>
              <a:ext uri="{FF2B5EF4-FFF2-40B4-BE49-F238E27FC236}">
                <a16:creationId xmlns:a16="http://schemas.microsoft.com/office/drawing/2014/main" id="{3C706CC1-06E2-B101-18EC-AB1BA6AA72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4A4BD3-343C-2A55-C701-12806729404E}"/>
              </a:ext>
            </a:extLst>
          </p:cNvPr>
          <p:cNvSpPr>
            <a:spLocks noGrp="1"/>
          </p:cNvSpPr>
          <p:nvPr>
            <p:ph type="sldNum" sz="quarter" idx="12"/>
          </p:nvPr>
        </p:nvSpPr>
        <p:spPr/>
        <p:txBody>
          <a:bodyPr/>
          <a:lstStyle/>
          <a:p>
            <a:fld id="{A1450B19-ECA1-4F81-9B5F-88B7BE65A0DD}" type="slidenum">
              <a:rPr lang="en-IN" smtClean="0"/>
              <a:t>‹#›</a:t>
            </a:fld>
            <a:endParaRPr lang="en-IN"/>
          </a:p>
        </p:txBody>
      </p:sp>
    </p:spTree>
    <p:extLst>
      <p:ext uri="{BB962C8B-B14F-4D97-AF65-F5344CB8AC3E}">
        <p14:creationId xmlns:p14="http://schemas.microsoft.com/office/powerpoint/2010/main" val="4274498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BCDB70-33F0-B064-9FE3-720C5EC2F1A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CD5F220-6005-7237-557D-93700DA974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37797E-F1A3-0E5D-9434-4BE853186721}"/>
              </a:ext>
            </a:extLst>
          </p:cNvPr>
          <p:cNvSpPr>
            <a:spLocks noGrp="1"/>
          </p:cNvSpPr>
          <p:nvPr>
            <p:ph type="dt" sz="half" idx="10"/>
          </p:nvPr>
        </p:nvSpPr>
        <p:spPr/>
        <p:txBody>
          <a:bodyPr/>
          <a:lstStyle/>
          <a:p>
            <a:fld id="{B399D3BC-CF9D-49BE-8B5B-2ACD72F219EB}" type="datetimeFigureOut">
              <a:rPr lang="en-IN" smtClean="0"/>
              <a:t>08-07-2022</a:t>
            </a:fld>
            <a:endParaRPr lang="en-IN"/>
          </a:p>
        </p:txBody>
      </p:sp>
      <p:sp>
        <p:nvSpPr>
          <p:cNvPr id="5" name="Footer Placeholder 4">
            <a:extLst>
              <a:ext uri="{FF2B5EF4-FFF2-40B4-BE49-F238E27FC236}">
                <a16:creationId xmlns:a16="http://schemas.microsoft.com/office/drawing/2014/main" id="{99D5B6F6-117D-2033-8018-A86FB0D263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10E460-3672-A80C-8A11-8D2CEAE682E6}"/>
              </a:ext>
            </a:extLst>
          </p:cNvPr>
          <p:cNvSpPr>
            <a:spLocks noGrp="1"/>
          </p:cNvSpPr>
          <p:nvPr>
            <p:ph type="sldNum" sz="quarter" idx="12"/>
          </p:nvPr>
        </p:nvSpPr>
        <p:spPr/>
        <p:txBody>
          <a:bodyPr/>
          <a:lstStyle/>
          <a:p>
            <a:fld id="{A1450B19-ECA1-4F81-9B5F-88B7BE65A0DD}" type="slidenum">
              <a:rPr lang="en-IN" smtClean="0"/>
              <a:t>‹#›</a:t>
            </a:fld>
            <a:endParaRPr lang="en-IN"/>
          </a:p>
        </p:txBody>
      </p:sp>
    </p:spTree>
    <p:extLst>
      <p:ext uri="{BB962C8B-B14F-4D97-AF65-F5344CB8AC3E}">
        <p14:creationId xmlns:p14="http://schemas.microsoft.com/office/powerpoint/2010/main" val="838131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5940F-B0E6-D863-8420-FE8FE67CC3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D820ACE-7369-5ADE-FDB3-D756E53A59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D04C8D-706B-BC77-FE20-2E14761489E1}"/>
              </a:ext>
            </a:extLst>
          </p:cNvPr>
          <p:cNvSpPr>
            <a:spLocks noGrp="1"/>
          </p:cNvSpPr>
          <p:nvPr>
            <p:ph type="dt" sz="half" idx="10"/>
          </p:nvPr>
        </p:nvSpPr>
        <p:spPr/>
        <p:txBody>
          <a:bodyPr/>
          <a:lstStyle/>
          <a:p>
            <a:fld id="{B399D3BC-CF9D-49BE-8B5B-2ACD72F219EB}" type="datetimeFigureOut">
              <a:rPr lang="en-IN" smtClean="0"/>
              <a:t>08-07-2022</a:t>
            </a:fld>
            <a:endParaRPr lang="en-IN"/>
          </a:p>
        </p:txBody>
      </p:sp>
      <p:sp>
        <p:nvSpPr>
          <p:cNvPr id="5" name="Footer Placeholder 4">
            <a:extLst>
              <a:ext uri="{FF2B5EF4-FFF2-40B4-BE49-F238E27FC236}">
                <a16:creationId xmlns:a16="http://schemas.microsoft.com/office/drawing/2014/main" id="{2AA264DE-1055-02E5-3ECD-BCEF6885CD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026582-4B05-46F0-DDFD-BBFEFB4CCE51}"/>
              </a:ext>
            </a:extLst>
          </p:cNvPr>
          <p:cNvSpPr>
            <a:spLocks noGrp="1"/>
          </p:cNvSpPr>
          <p:nvPr>
            <p:ph type="sldNum" sz="quarter" idx="12"/>
          </p:nvPr>
        </p:nvSpPr>
        <p:spPr/>
        <p:txBody>
          <a:bodyPr/>
          <a:lstStyle/>
          <a:p>
            <a:fld id="{A1450B19-ECA1-4F81-9B5F-88B7BE65A0DD}" type="slidenum">
              <a:rPr lang="en-IN" smtClean="0"/>
              <a:t>‹#›</a:t>
            </a:fld>
            <a:endParaRPr lang="en-IN"/>
          </a:p>
        </p:txBody>
      </p:sp>
    </p:spTree>
    <p:extLst>
      <p:ext uri="{BB962C8B-B14F-4D97-AF65-F5344CB8AC3E}">
        <p14:creationId xmlns:p14="http://schemas.microsoft.com/office/powerpoint/2010/main" val="18224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B919E-740D-B142-FA02-000A9E6241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DECA297-8327-B24B-8BFD-CFBBE87059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C211B25-6C9A-9721-EC1F-D6848A00E693}"/>
              </a:ext>
            </a:extLst>
          </p:cNvPr>
          <p:cNvSpPr>
            <a:spLocks noGrp="1"/>
          </p:cNvSpPr>
          <p:nvPr>
            <p:ph type="dt" sz="half" idx="10"/>
          </p:nvPr>
        </p:nvSpPr>
        <p:spPr/>
        <p:txBody>
          <a:bodyPr/>
          <a:lstStyle/>
          <a:p>
            <a:fld id="{B399D3BC-CF9D-49BE-8B5B-2ACD72F219EB}" type="datetimeFigureOut">
              <a:rPr lang="en-IN" smtClean="0"/>
              <a:t>08-07-2022</a:t>
            </a:fld>
            <a:endParaRPr lang="en-IN"/>
          </a:p>
        </p:txBody>
      </p:sp>
      <p:sp>
        <p:nvSpPr>
          <p:cNvPr id="5" name="Footer Placeholder 4">
            <a:extLst>
              <a:ext uri="{FF2B5EF4-FFF2-40B4-BE49-F238E27FC236}">
                <a16:creationId xmlns:a16="http://schemas.microsoft.com/office/drawing/2014/main" id="{22150803-E2BA-5FEC-3DB7-FF2B1CCE95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71D896-7B46-E603-F5EA-067C4DB53DF5}"/>
              </a:ext>
            </a:extLst>
          </p:cNvPr>
          <p:cNvSpPr>
            <a:spLocks noGrp="1"/>
          </p:cNvSpPr>
          <p:nvPr>
            <p:ph type="sldNum" sz="quarter" idx="12"/>
          </p:nvPr>
        </p:nvSpPr>
        <p:spPr/>
        <p:txBody>
          <a:bodyPr/>
          <a:lstStyle/>
          <a:p>
            <a:fld id="{A1450B19-ECA1-4F81-9B5F-88B7BE65A0DD}" type="slidenum">
              <a:rPr lang="en-IN" smtClean="0"/>
              <a:t>‹#›</a:t>
            </a:fld>
            <a:endParaRPr lang="en-IN"/>
          </a:p>
        </p:txBody>
      </p:sp>
    </p:spTree>
    <p:extLst>
      <p:ext uri="{BB962C8B-B14F-4D97-AF65-F5344CB8AC3E}">
        <p14:creationId xmlns:p14="http://schemas.microsoft.com/office/powerpoint/2010/main" val="3399179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6D48F-CD8B-0508-199C-F0FA05D7869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247C0E8-4A54-7444-7FDA-BB7BC383C0D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649F8B6-C90B-B888-7503-79A86436EA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C1EC574-AB88-59B8-3053-4C77C788EF27}"/>
              </a:ext>
            </a:extLst>
          </p:cNvPr>
          <p:cNvSpPr>
            <a:spLocks noGrp="1"/>
          </p:cNvSpPr>
          <p:nvPr>
            <p:ph type="dt" sz="half" idx="10"/>
          </p:nvPr>
        </p:nvSpPr>
        <p:spPr/>
        <p:txBody>
          <a:bodyPr/>
          <a:lstStyle/>
          <a:p>
            <a:fld id="{B399D3BC-CF9D-49BE-8B5B-2ACD72F219EB}" type="datetimeFigureOut">
              <a:rPr lang="en-IN" smtClean="0"/>
              <a:t>08-07-2022</a:t>
            </a:fld>
            <a:endParaRPr lang="en-IN"/>
          </a:p>
        </p:txBody>
      </p:sp>
      <p:sp>
        <p:nvSpPr>
          <p:cNvPr id="6" name="Footer Placeholder 5">
            <a:extLst>
              <a:ext uri="{FF2B5EF4-FFF2-40B4-BE49-F238E27FC236}">
                <a16:creationId xmlns:a16="http://schemas.microsoft.com/office/drawing/2014/main" id="{6FE3E44F-BFFD-E405-9938-48BC29C1C12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C7D7F76-2EAE-DFD0-30D6-DDEB637F48F1}"/>
              </a:ext>
            </a:extLst>
          </p:cNvPr>
          <p:cNvSpPr>
            <a:spLocks noGrp="1"/>
          </p:cNvSpPr>
          <p:nvPr>
            <p:ph type="sldNum" sz="quarter" idx="12"/>
          </p:nvPr>
        </p:nvSpPr>
        <p:spPr/>
        <p:txBody>
          <a:bodyPr/>
          <a:lstStyle/>
          <a:p>
            <a:fld id="{A1450B19-ECA1-4F81-9B5F-88B7BE65A0DD}" type="slidenum">
              <a:rPr lang="en-IN" smtClean="0"/>
              <a:t>‹#›</a:t>
            </a:fld>
            <a:endParaRPr lang="en-IN"/>
          </a:p>
        </p:txBody>
      </p:sp>
    </p:spTree>
    <p:extLst>
      <p:ext uri="{BB962C8B-B14F-4D97-AF65-F5344CB8AC3E}">
        <p14:creationId xmlns:p14="http://schemas.microsoft.com/office/powerpoint/2010/main" val="3512164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E4C96-FF8F-E379-5067-1A1C47E4B16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C5D644C-1DF8-FBBD-68AA-C9BB37D4CF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507602-B446-2318-0466-1AA5EBD85D2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BF098AC-495D-9C81-5DB3-E9D1030936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28A1A2-8C33-0819-6E87-4F45C256131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AAE31EF-0F56-B1B6-532C-DB136B3A633F}"/>
              </a:ext>
            </a:extLst>
          </p:cNvPr>
          <p:cNvSpPr>
            <a:spLocks noGrp="1"/>
          </p:cNvSpPr>
          <p:nvPr>
            <p:ph type="dt" sz="half" idx="10"/>
          </p:nvPr>
        </p:nvSpPr>
        <p:spPr/>
        <p:txBody>
          <a:bodyPr/>
          <a:lstStyle/>
          <a:p>
            <a:fld id="{B399D3BC-CF9D-49BE-8B5B-2ACD72F219EB}" type="datetimeFigureOut">
              <a:rPr lang="en-IN" smtClean="0"/>
              <a:t>08-07-2022</a:t>
            </a:fld>
            <a:endParaRPr lang="en-IN"/>
          </a:p>
        </p:txBody>
      </p:sp>
      <p:sp>
        <p:nvSpPr>
          <p:cNvPr id="8" name="Footer Placeholder 7">
            <a:extLst>
              <a:ext uri="{FF2B5EF4-FFF2-40B4-BE49-F238E27FC236}">
                <a16:creationId xmlns:a16="http://schemas.microsoft.com/office/drawing/2014/main" id="{357C4FFE-736E-09C0-F9A5-2221EAE90D0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8EBA4F3-0224-C4DE-F35F-0CAA7DB99BB6}"/>
              </a:ext>
            </a:extLst>
          </p:cNvPr>
          <p:cNvSpPr>
            <a:spLocks noGrp="1"/>
          </p:cNvSpPr>
          <p:nvPr>
            <p:ph type="sldNum" sz="quarter" idx="12"/>
          </p:nvPr>
        </p:nvSpPr>
        <p:spPr/>
        <p:txBody>
          <a:bodyPr/>
          <a:lstStyle/>
          <a:p>
            <a:fld id="{A1450B19-ECA1-4F81-9B5F-88B7BE65A0DD}" type="slidenum">
              <a:rPr lang="en-IN" smtClean="0"/>
              <a:t>‹#›</a:t>
            </a:fld>
            <a:endParaRPr lang="en-IN"/>
          </a:p>
        </p:txBody>
      </p:sp>
    </p:spTree>
    <p:extLst>
      <p:ext uri="{BB962C8B-B14F-4D97-AF65-F5344CB8AC3E}">
        <p14:creationId xmlns:p14="http://schemas.microsoft.com/office/powerpoint/2010/main" val="1233898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EDDCD-9D1D-F21B-AA4A-F0DEEC02EBD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4DD342B-EBAB-47DC-58C4-5B4D190DAE8A}"/>
              </a:ext>
            </a:extLst>
          </p:cNvPr>
          <p:cNvSpPr>
            <a:spLocks noGrp="1"/>
          </p:cNvSpPr>
          <p:nvPr>
            <p:ph type="dt" sz="half" idx="10"/>
          </p:nvPr>
        </p:nvSpPr>
        <p:spPr/>
        <p:txBody>
          <a:bodyPr/>
          <a:lstStyle/>
          <a:p>
            <a:fld id="{B399D3BC-CF9D-49BE-8B5B-2ACD72F219EB}" type="datetimeFigureOut">
              <a:rPr lang="en-IN" smtClean="0"/>
              <a:t>08-07-2022</a:t>
            </a:fld>
            <a:endParaRPr lang="en-IN"/>
          </a:p>
        </p:txBody>
      </p:sp>
      <p:sp>
        <p:nvSpPr>
          <p:cNvPr id="4" name="Footer Placeholder 3">
            <a:extLst>
              <a:ext uri="{FF2B5EF4-FFF2-40B4-BE49-F238E27FC236}">
                <a16:creationId xmlns:a16="http://schemas.microsoft.com/office/drawing/2014/main" id="{E96FAACD-85B2-F00E-CA2C-64A77E37B99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0939E4D-A09B-1901-9E79-23C38078D4B7}"/>
              </a:ext>
            </a:extLst>
          </p:cNvPr>
          <p:cNvSpPr>
            <a:spLocks noGrp="1"/>
          </p:cNvSpPr>
          <p:nvPr>
            <p:ph type="sldNum" sz="quarter" idx="12"/>
          </p:nvPr>
        </p:nvSpPr>
        <p:spPr/>
        <p:txBody>
          <a:bodyPr/>
          <a:lstStyle/>
          <a:p>
            <a:fld id="{A1450B19-ECA1-4F81-9B5F-88B7BE65A0DD}" type="slidenum">
              <a:rPr lang="en-IN" smtClean="0"/>
              <a:t>‹#›</a:t>
            </a:fld>
            <a:endParaRPr lang="en-IN"/>
          </a:p>
        </p:txBody>
      </p:sp>
    </p:spTree>
    <p:extLst>
      <p:ext uri="{BB962C8B-B14F-4D97-AF65-F5344CB8AC3E}">
        <p14:creationId xmlns:p14="http://schemas.microsoft.com/office/powerpoint/2010/main" val="2246114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829555-C865-B3EF-BC14-87F1CA6DD440}"/>
              </a:ext>
            </a:extLst>
          </p:cNvPr>
          <p:cNvSpPr>
            <a:spLocks noGrp="1"/>
          </p:cNvSpPr>
          <p:nvPr>
            <p:ph type="dt" sz="half" idx="10"/>
          </p:nvPr>
        </p:nvSpPr>
        <p:spPr/>
        <p:txBody>
          <a:bodyPr/>
          <a:lstStyle/>
          <a:p>
            <a:fld id="{B399D3BC-CF9D-49BE-8B5B-2ACD72F219EB}" type="datetimeFigureOut">
              <a:rPr lang="en-IN" smtClean="0"/>
              <a:t>08-07-2022</a:t>
            </a:fld>
            <a:endParaRPr lang="en-IN"/>
          </a:p>
        </p:txBody>
      </p:sp>
      <p:sp>
        <p:nvSpPr>
          <p:cNvPr id="3" name="Footer Placeholder 2">
            <a:extLst>
              <a:ext uri="{FF2B5EF4-FFF2-40B4-BE49-F238E27FC236}">
                <a16:creationId xmlns:a16="http://schemas.microsoft.com/office/drawing/2014/main" id="{E4B78427-BBD5-3986-5C33-3F43444E707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049F13F-3411-89B8-5681-2D155712320D}"/>
              </a:ext>
            </a:extLst>
          </p:cNvPr>
          <p:cNvSpPr>
            <a:spLocks noGrp="1"/>
          </p:cNvSpPr>
          <p:nvPr>
            <p:ph type="sldNum" sz="quarter" idx="12"/>
          </p:nvPr>
        </p:nvSpPr>
        <p:spPr/>
        <p:txBody>
          <a:bodyPr/>
          <a:lstStyle/>
          <a:p>
            <a:fld id="{A1450B19-ECA1-4F81-9B5F-88B7BE65A0DD}" type="slidenum">
              <a:rPr lang="en-IN" smtClean="0"/>
              <a:t>‹#›</a:t>
            </a:fld>
            <a:endParaRPr lang="en-IN"/>
          </a:p>
        </p:txBody>
      </p:sp>
    </p:spTree>
    <p:extLst>
      <p:ext uri="{BB962C8B-B14F-4D97-AF65-F5344CB8AC3E}">
        <p14:creationId xmlns:p14="http://schemas.microsoft.com/office/powerpoint/2010/main" val="1185221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03824-BD6D-D87A-1294-7D42833B98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BCF95CB-329B-374E-7D21-D5B5E3EF61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A08372A-6265-3C32-6537-A6ED515085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2D2DAF-9C57-FE30-2F05-E27A7F503873}"/>
              </a:ext>
            </a:extLst>
          </p:cNvPr>
          <p:cNvSpPr>
            <a:spLocks noGrp="1"/>
          </p:cNvSpPr>
          <p:nvPr>
            <p:ph type="dt" sz="half" idx="10"/>
          </p:nvPr>
        </p:nvSpPr>
        <p:spPr/>
        <p:txBody>
          <a:bodyPr/>
          <a:lstStyle/>
          <a:p>
            <a:fld id="{B399D3BC-CF9D-49BE-8B5B-2ACD72F219EB}" type="datetimeFigureOut">
              <a:rPr lang="en-IN" smtClean="0"/>
              <a:t>08-07-2022</a:t>
            </a:fld>
            <a:endParaRPr lang="en-IN"/>
          </a:p>
        </p:txBody>
      </p:sp>
      <p:sp>
        <p:nvSpPr>
          <p:cNvPr id="6" name="Footer Placeholder 5">
            <a:extLst>
              <a:ext uri="{FF2B5EF4-FFF2-40B4-BE49-F238E27FC236}">
                <a16:creationId xmlns:a16="http://schemas.microsoft.com/office/drawing/2014/main" id="{F48D622B-F28F-32BD-6C2D-39414DF1655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7A0BDC9-614B-28A9-15F4-1377601E718A}"/>
              </a:ext>
            </a:extLst>
          </p:cNvPr>
          <p:cNvSpPr>
            <a:spLocks noGrp="1"/>
          </p:cNvSpPr>
          <p:nvPr>
            <p:ph type="sldNum" sz="quarter" idx="12"/>
          </p:nvPr>
        </p:nvSpPr>
        <p:spPr/>
        <p:txBody>
          <a:bodyPr/>
          <a:lstStyle/>
          <a:p>
            <a:fld id="{A1450B19-ECA1-4F81-9B5F-88B7BE65A0DD}" type="slidenum">
              <a:rPr lang="en-IN" smtClean="0"/>
              <a:t>‹#›</a:t>
            </a:fld>
            <a:endParaRPr lang="en-IN"/>
          </a:p>
        </p:txBody>
      </p:sp>
    </p:spTree>
    <p:extLst>
      <p:ext uri="{BB962C8B-B14F-4D97-AF65-F5344CB8AC3E}">
        <p14:creationId xmlns:p14="http://schemas.microsoft.com/office/powerpoint/2010/main" val="1270393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48141-1FE4-C1F1-DF6C-CE68BC6411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8001E02-8B4B-4899-B935-69C2C68261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E1945D0-1117-C082-2AFF-FE1B9F7E09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43E48D-F09E-E0FF-2657-B95CE6AB3571}"/>
              </a:ext>
            </a:extLst>
          </p:cNvPr>
          <p:cNvSpPr>
            <a:spLocks noGrp="1"/>
          </p:cNvSpPr>
          <p:nvPr>
            <p:ph type="dt" sz="half" idx="10"/>
          </p:nvPr>
        </p:nvSpPr>
        <p:spPr/>
        <p:txBody>
          <a:bodyPr/>
          <a:lstStyle/>
          <a:p>
            <a:fld id="{B399D3BC-CF9D-49BE-8B5B-2ACD72F219EB}" type="datetimeFigureOut">
              <a:rPr lang="en-IN" smtClean="0"/>
              <a:t>08-07-2022</a:t>
            </a:fld>
            <a:endParaRPr lang="en-IN"/>
          </a:p>
        </p:txBody>
      </p:sp>
      <p:sp>
        <p:nvSpPr>
          <p:cNvPr id="6" name="Footer Placeholder 5">
            <a:extLst>
              <a:ext uri="{FF2B5EF4-FFF2-40B4-BE49-F238E27FC236}">
                <a16:creationId xmlns:a16="http://schemas.microsoft.com/office/drawing/2014/main" id="{CC578CE6-49F2-4796-BF3C-E075FD6F8AB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E721834-0CE1-988D-0123-E24C25A65122}"/>
              </a:ext>
            </a:extLst>
          </p:cNvPr>
          <p:cNvSpPr>
            <a:spLocks noGrp="1"/>
          </p:cNvSpPr>
          <p:nvPr>
            <p:ph type="sldNum" sz="quarter" idx="12"/>
          </p:nvPr>
        </p:nvSpPr>
        <p:spPr/>
        <p:txBody>
          <a:bodyPr/>
          <a:lstStyle/>
          <a:p>
            <a:fld id="{A1450B19-ECA1-4F81-9B5F-88B7BE65A0DD}" type="slidenum">
              <a:rPr lang="en-IN" smtClean="0"/>
              <a:t>‹#›</a:t>
            </a:fld>
            <a:endParaRPr lang="en-IN"/>
          </a:p>
        </p:txBody>
      </p:sp>
    </p:spTree>
    <p:extLst>
      <p:ext uri="{BB962C8B-B14F-4D97-AF65-F5344CB8AC3E}">
        <p14:creationId xmlns:p14="http://schemas.microsoft.com/office/powerpoint/2010/main" val="648856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F11056-689E-BD2E-1897-0E0DF7411E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290EF9D-5439-A0E8-4988-C94F0EF195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B6FED0-33FF-54DA-A698-1596498251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99D3BC-CF9D-49BE-8B5B-2ACD72F219EB}" type="datetimeFigureOut">
              <a:rPr lang="en-IN" smtClean="0"/>
              <a:t>08-07-2022</a:t>
            </a:fld>
            <a:endParaRPr lang="en-IN"/>
          </a:p>
        </p:txBody>
      </p:sp>
      <p:sp>
        <p:nvSpPr>
          <p:cNvPr id="5" name="Footer Placeholder 4">
            <a:extLst>
              <a:ext uri="{FF2B5EF4-FFF2-40B4-BE49-F238E27FC236}">
                <a16:creationId xmlns:a16="http://schemas.microsoft.com/office/drawing/2014/main" id="{E74DD369-10F9-516B-FE1B-AA26A0153E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BF949B9-CA93-6C00-943F-3860E2F541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450B19-ECA1-4F81-9B5F-88B7BE65A0DD}" type="slidenum">
              <a:rPr lang="en-IN" smtClean="0"/>
              <a:t>‹#›</a:t>
            </a:fld>
            <a:endParaRPr lang="en-IN"/>
          </a:p>
        </p:txBody>
      </p:sp>
    </p:spTree>
    <p:extLst>
      <p:ext uri="{BB962C8B-B14F-4D97-AF65-F5344CB8AC3E}">
        <p14:creationId xmlns:p14="http://schemas.microsoft.com/office/powerpoint/2010/main" val="28285906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doi.org/10.1007/s12517-014-1535-3" TargetMode="External"/><Relationship Id="rId2" Type="http://schemas.openxmlformats.org/officeDocument/2006/relationships/hyperlink" Target="https://doi.org/10.1007/s13369-017-2487-1"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695E4-E687-89E2-2A4C-CCEB29A1A278}"/>
              </a:ext>
            </a:extLst>
          </p:cNvPr>
          <p:cNvSpPr>
            <a:spLocks noGrp="1"/>
          </p:cNvSpPr>
          <p:nvPr>
            <p:ph type="title"/>
          </p:nvPr>
        </p:nvSpPr>
        <p:spPr>
          <a:xfrm rot="10800000" flipV="1">
            <a:off x="838200" y="1690687"/>
            <a:ext cx="10515600" cy="1997393"/>
          </a:xfrm>
        </p:spPr>
        <p:txBody>
          <a:bodyPr>
            <a:normAutofit fontScale="90000"/>
          </a:bodyPr>
          <a:lstStyle/>
          <a:p>
            <a:pPr algn="ctr">
              <a:lnSpc>
                <a:spcPct val="115000"/>
              </a:lnSpc>
              <a:spcAft>
                <a:spcPts val="300"/>
              </a:spcAft>
            </a:pPr>
            <a:r>
              <a:rPr lang="en-IN" sz="1800" b="1" dirty="0">
                <a:effectLst/>
                <a:latin typeface="Times New Roman" panose="02020603050405020304" pitchFamily="18" charset="0"/>
                <a:ea typeface="Times New Roman" panose="02020603050405020304" pitchFamily="18" charset="0"/>
              </a:rPr>
              <a:t> </a:t>
            </a:r>
            <a:br>
              <a:rPr lang="en-IN" sz="1800" dirty="0">
                <a:effectLst/>
                <a:latin typeface="Arial" panose="020B0604020202020204" pitchFamily="34" charset="0"/>
                <a:ea typeface="Arial" panose="020B0604020202020204" pitchFamily="34" charset="0"/>
              </a:rPr>
            </a:br>
            <a:r>
              <a:rPr lang="en-IN" sz="3100" b="1" dirty="0">
                <a:effectLst/>
                <a:latin typeface="Times New Roman" panose="02020603050405020304" pitchFamily="18" charset="0"/>
                <a:ea typeface="Times New Roman" panose="02020603050405020304" pitchFamily="18" charset="0"/>
              </a:rPr>
              <a:t>Identification of Suitable Sites for Groundwater Recharge using Rainwater Harvesting</a:t>
            </a:r>
            <a:br>
              <a:rPr lang="en-IN" sz="3100" dirty="0">
                <a:effectLst/>
                <a:latin typeface="Arial" panose="020B0604020202020204" pitchFamily="34" charset="0"/>
                <a:ea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CA467FF1-D028-ACA9-5827-C820D2EDE000}"/>
              </a:ext>
            </a:extLst>
          </p:cNvPr>
          <p:cNvSpPr>
            <a:spLocks noGrp="1"/>
          </p:cNvSpPr>
          <p:nvPr>
            <p:ph idx="1"/>
          </p:nvPr>
        </p:nvSpPr>
        <p:spPr>
          <a:xfrm>
            <a:off x="838200" y="4297679"/>
            <a:ext cx="10515600" cy="1879283"/>
          </a:xfrm>
        </p:spPr>
        <p:txBody>
          <a:bodyPr>
            <a:normAutofit fontScale="85000" lnSpcReduction="20000"/>
          </a:bodyPr>
          <a:lstStyle/>
          <a:p>
            <a:pPr marL="0" indent="0" algn="l">
              <a:buNone/>
            </a:pPr>
            <a:r>
              <a:rPr lang="en-IN" sz="3200" dirty="0"/>
              <a:t>Submitted by</a:t>
            </a:r>
          </a:p>
          <a:p>
            <a:pPr marL="0" indent="0" algn="l">
              <a:lnSpc>
                <a:spcPct val="115000"/>
              </a:lnSpc>
              <a:buNone/>
            </a:pPr>
            <a:r>
              <a:rPr lang="en-IN" sz="2800" dirty="0">
                <a:solidFill>
                  <a:srgbClr val="000000"/>
                </a:solidFill>
                <a:effectLst/>
                <a:latin typeface="Times New Roman" panose="02020603050405020304" pitchFamily="18" charset="0"/>
                <a:ea typeface="Times New Roman" panose="02020603050405020304" pitchFamily="18" charset="0"/>
              </a:rPr>
              <a:t>Ananya Srivastava- IIRS2021021011302</a:t>
            </a:r>
            <a:endParaRPr lang="en-IN" sz="2800" dirty="0">
              <a:effectLst/>
              <a:latin typeface="Arial" panose="020B0604020202020204" pitchFamily="34" charset="0"/>
              <a:ea typeface="Arial" panose="020B0604020202020204" pitchFamily="34" charset="0"/>
            </a:endParaRPr>
          </a:p>
          <a:p>
            <a:pPr marL="0" indent="0" algn="l">
              <a:lnSpc>
                <a:spcPct val="115000"/>
              </a:lnSpc>
              <a:buNone/>
            </a:pPr>
            <a:r>
              <a:rPr lang="en-IN" dirty="0">
                <a:solidFill>
                  <a:srgbClr val="000000"/>
                </a:solidFill>
                <a:latin typeface="Times New Roman" panose="02020603050405020304" pitchFamily="18" charset="0"/>
                <a:ea typeface="Times New Roman" panose="02020603050405020304" pitchFamily="18" charset="0"/>
              </a:rPr>
              <a:t>S</a:t>
            </a:r>
            <a:r>
              <a:rPr lang="en-IN" sz="2800" dirty="0">
                <a:solidFill>
                  <a:srgbClr val="000000"/>
                </a:solidFill>
                <a:effectLst/>
                <a:latin typeface="Times New Roman" panose="02020603050405020304" pitchFamily="18" charset="0"/>
                <a:ea typeface="Times New Roman" panose="02020603050405020304" pitchFamily="18" charset="0"/>
              </a:rPr>
              <a:t>amhitha Bollepally</a:t>
            </a:r>
            <a:r>
              <a:rPr lang="en-IN" sz="2800" dirty="0">
                <a:latin typeface="Arial" panose="020B0604020202020204" pitchFamily="34" charset="0"/>
                <a:ea typeface="Times New Roman" panose="02020603050405020304" pitchFamily="18" charset="0"/>
              </a:rPr>
              <a:t>- </a:t>
            </a:r>
            <a:r>
              <a:rPr lang="en-IN" sz="2800" dirty="0">
                <a:solidFill>
                  <a:srgbClr val="222222"/>
                </a:solidFill>
                <a:effectLst/>
                <a:highlight>
                  <a:srgbClr val="FFFFFF"/>
                </a:highlight>
                <a:latin typeface="Times New Roman" panose="02020603050405020304" pitchFamily="18" charset="0"/>
                <a:ea typeface="Times New Roman" panose="02020603050405020304" pitchFamily="18" charset="0"/>
              </a:rPr>
              <a:t>IIRS2021021510996</a:t>
            </a:r>
          </a:p>
          <a:p>
            <a:pPr marL="0" indent="0" algn="l">
              <a:lnSpc>
                <a:spcPct val="115000"/>
              </a:lnSpc>
              <a:buNone/>
            </a:pPr>
            <a:r>
              <a:rPr lang="en-IN" sz="2800" dirty="0">
                <a:solidFill>
                  <a:srgbClr val="000000"/>
                </a:solidFill>
                <a:effectLst/>
                <a:latin typeface="Times New Roman" panose="02020603050405020304" pitchFamily="18" charset="0"/>
                <a:ea typeface="Times New Roman" panose="02020603050405020304" pitchFamily="18" charset="0"/>
              </a:rPr>
              <a:t>Lavinia Tamang</a:t>
            </a:r>
            <a:r>
              <a:rPr lang="en-IN" sz="2800" dirty="0">
                <a:latin typeface="Arial" panose="020B0604020202020204" pitchFamily="34" charset="0"/>
                <a:ea typeface="Times New Roman" panose="02020603050405020304" pitchFamily="18" charset="0"/>
              </a:rPr>
              <a:t>- </a:t>
            </a:r>
            <a:r>
              <a:rPr lang="en-IN" sz="2800" dirty="0">
                <a:solidFill>
                  <a:srgbClr val="222222"/>
                </a:solidFill>
                <a:effectLst/>
                <a:highlight>
                  <a:srgbClr val="FFFFFF"/>
                </a:highlight>
                <a:latin typeface="Times New Roman" panose="02020603050405020304" pitchFamily="18" charset="0"/>
                <a:ea typeface="Times New Roman" panose="02020603050405020304" pitchFamily="18" charset="0"/>
              </a:rPr>
              <a:t>IIRS2021020911508</a:t>
            </a:r>
            <a:endParaRPr lang="en-IN" sz="2800" dirty="0">
              <a:effectLst/>
              <a:latin typeface="Arial" panose="020B0604020202020204" pitchFamily="34" charset="0"/>
              <a:ea typeface="Arial" panose="020B0604020202020204" pitchFamily="34" charset="0"/>
            </a:endParaRPr>
          </a:p>
          <a:p>
            <a:pPr algn="l"/>
            <a:endParaRPr lang="en-IN" dirty="0"/>
          </a:p>
          <a:p>
            <a:endParaRPr lang="en-IN" dirty="0"/>
          </a:p>
        </p:txBody>
      </p:sp>
      <p:pic>
        <p:nvPicPr>
          <p:cNvPr id="4" name="image1.png">
            <a:extLst>
              <a:ext uri="{FF2B5EF4-FFF2-40B4-BE49-F238E27FC236}">
                <a16:creationId xmlns:a16="http://schemas.microsoft.com/office/drawing/2014/main" id="{B7A2DDE8-922B-F904-6EF5-0B8A38526244}"/>
              </a:ext>
            </a:extLst>
          </p:cNvPr>
          <p:cNvPicPr/>
          <p:nvPr/>
        </p:nvPicPr>
        <p:blipFill>
          <a:blip r:embed="rId2"/>
          <a:srcRect/>
          <a:stretch>
            <a:fillRect/>
          </a:stretch>
        </p:blipFill>
        <p:spPr>
          <a:xfrm>
            <a:off x="670560" y="172720"/>
            <a:ext cx="10586720" cy="1344295"/>
          </a:xfrm>
          <a:prstGeom prst="rect">
            <a:avLst/>
          </a:prstGeom>
          <a:ln/>
        </p:spPr>
      </p:pic>
    </p:spTree>
    <p:extLst>
      <p:ext uri="{BB962C8B-B14F-4D97-AF65-F5344CB8AC3E}">
        <p14:creationId xmlns:p14="http://schemas.microsoft.com/office/powerpoint/2010/main" val="536018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14.jpg">
            <a:extLst>
              <a:ext uri="{FF2B5EF4-FFF2-40B4-BE49-F238E27FC236}">
                <a16:creationId xmlns:a16="http://schemas.microsoft.com/office/drawing/2014/main" id="{FE7D6377-C6F2-4341-7484-B88DB53E3DEE}"/>
              </a:ext>
            </a:extLst>
          </p:cNvPr>
          <p:cNvPicPr>
            <a:picLocks noGrp="1"/>
          </p:cNvPicPr>
          <p:nvPr>
            <p:ph idx="1"/>
          </p:nvPr>
        </p:nvPicPr>
        <p:blipFill>
          <a:blip r:embed="rId2"/>
          <a:srcRect t="6240" b="3043"/>
          <a:stretch>
            <a:fillRect/>
          </a:stretch>
        </p:blipFill>
        <p:spPr>
          <a:xfrm>
            <a:off x="1544320" y="436880"/>
            <a:ext cx="9123680" cy="5740083"/>
          </a:xfrm>
          <a:prstGeom prst="rect">
            <a:avLst/>
          </a:prstGeom>
          <a:ln/>
        </p:spPr>
      </p:pic>
    </p:spTree>
    <p:extLst>
      <p:ext uri="{BB962C8B-B14F-4D97-AF65-F5344CB8AC3E}">
        <p14:creationId xmlns:p14="http://schemas.microsoft.com/office/powerpoint/2010/main" val="35107899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13.jpg">
            <a:extLst>
              <a:ext uri="{FF2B5EF4-FFF2-40B4-BE49-F238E27FC236}">
                <a16:creationId xmlns:a16="http://schemas.microsoft.com/office/drawing/2014/main" id="{8302FAD6-1F09-B604-7E8C-FFB8720C1AEB}"/>
              </a:ext>
            </a:extLst>
          </p:cNvPr>
          <p:cNvPicPr>
            <a:picLocks noGrp="1"/>
          </p:cNvPicPr>
          <p:nvPr>
            <p:ph idx="1"/>
          </p:nvPr>
        </p:nvPicPr>
        <p:blipFill>
          <a:blip r:embed="rId2"/>
          <a:srcRect t="7637" r="5462"/>
          <a:stretch>
            <a:fillRect/>
          </a:stretch>
        </p:blipFill>
        <p:spPr>
          <a:xfrm>
            <a:off x="1717040" y="477520"/>
            <a:ext cx="8402319" cy="5699443"/>
          </a:xfrm>
          <a:prstGeom prst="rect">
            <a:avLst/>
          </a:prstGeom>
          <a:ln/>
        </p:spPr>
      </p:pic>
    </p:spTree>
    <p:extLst>
      <p:ext uri="{BB962C8B-B14F-4D97-AF65-F5344CB8AC3E}">
        <p14:creationId xmlns:p14="http://schemas.microsoft.com/office/powerpoint/2010/main" val="4232762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11.png">
            <a:extLst>
              <a:ext uri="{FF2B5EF4-FFF2-40B4-BE49-F238E27FC236}">
                <a16:creationId xmlns:a16="http://schemas.microsoft.com/office/drawing/2014/main" id="{1E4C9009-DBC3-5B24-AB9C-ED4EAE6DFA95}"/>
              </a:ext>
            </a:extLst>
          </p:cNvPr>
          <p:cNvPicPr>
            <a:picLocks noGrp="1"/>
          </p:cNvPicPr>
          <p:nvPr>
            <p:ph idx="1"/>
          </p:nvPr>
        </p:nvPicPr>
        <p:blipFill>
          <a:blip r:embed="rId2"/>
          <a:srcRect/>
          <a:stretch>
            <a:fillRect/>
          </a:stretch>
        </p:blipFill>
        <p:spPr>
          <a:xfrm>
            <a:off x="885226" y="313372"/>
            <a:ext cx="10168854" cy="6231255"/>
          </a:xfrm>
          <a:prstGeom prst="rect">
            <a:avLst/>
          </a:prstGeom>
          <a:ln/>
        </p:spPr>
      </p:pic>
    </p:spTree>
    <p:extLst>
      <p:ext uri="{BB962C8B-B14F-4D97-AF65-F5344CB8AC3E}">
        <p14:creationId xmlns:p14="http://schemas.microsoft.com/office/powerpoint/2010/main" val="22596446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5.png">
            <a:extLst>
              <a:ext uri="{FF2B5EF4-FFF2-40B4-BE49-F238E27FC236}">
                <a16:creationId xmlns:a16="http://schemas.microsoft.com/office/drawing/2014/main" id="{A3A444E9-8933-41B8-C20E-BEEC3B01BD5F}"/>
              </a:ext>
            </a:extLst>
          </p:cNvPr>
          <p:cNvPicPr>
            <a:picLocks noGrp="1"/>
          </p:cNvPicPr>
          <p:nvPr>
            <p:ph idx="1"/>
          </p:nvPr>
        </p:nvPicPr>
        <p:blipFill>
          <a:blip r:embed="rId2"/>
          <a:srcRect/>
          <a:stretch>
            <a:fillRect/>
          </a:stretch>
        </p:blipFill>
        <p:spPr>
          <a:xfrm>
            <a:off x="1554480" y="223520"/>
            <a:ext cx="9519920" cy="6217920"/>
          </a:xfrm>
          <a:prstGeom prst="rect">
            <a:avLst/>
          </a:prstGeom>
          <a:ln/>
        </p:spPr>
      </p:pic>
    </p:spTree>
    <p:extLst>
      <p:ext uri="{BB962C8B-B14F-4D97-AF65-F5344CB8AC3E}">
        <p14:creationId xmlns:p14="http://schemas.microsoft.com/office/powerpoint/2010/main" val="17006890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10.jpg">
            <a:extLst>
              <a:ext uri="{FF2B5EF4-FFF2-40B4-BE49-F238E27FC236}">
                <a16:creationId xmlns:a16="http://schemas.microsoft.com/office/drawing/2014/main" id="{C809D857-CDD8-9E1B-D76C-90503714B8C3}"/>
              </a:ext>
            </a:extLst>
          </p:cNvPr>
          <p:cNvPicPr>
            <a:picLocks noGrp="1"/>
          </p:cNvPicPr>
          <p:nvPr>
            <p:ph idx="1"/>
          </p:nvPr>
        </p:nvPicPr>
        <p:blipFill>
          <a:blip r:embed="rId2"/>
          <a:srcRect/>
          <a:stretch>
            <a:fillRect/>
          </a:stretch>
        </p:blipFill>
        <p:spPr>
          <a:xfrm>
            <a:off x="1737360" y="609600"/>
            <a:ext cx="9052560" cy="5567363"/>
          </a:xfrm>
          <a:prstGeom prst="rect">
            <a:avLst/>
          </a:prstGeom>
          <a:ln/>
        </p:spPr>
      </p:pic>
    </p:spTree>
    <p:extLst>
      <p:ext uri="{BB962C8B-B14F-4D97-AF65-F5344CB8AC3E}">
        <p14:creationId xmlns:p14="http://schemas.microsoft.com/office/powerpoint/2010/main" val="18802785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1945205-F4AD-EF99-8FF3-5573F21203F1}"/>
              </a:ext>
            </a:extLst>
          </p:cNvPr>
          <p:cNvSpPr>
            <a:spLocks noGrp="1"/>
          </p:cNvSpPr>
          <p:nvPr>
            <p:ph type="title"/>
          </p:nvPr>
        </p:nvSpPr>
        <p:spPr>
          <a:xfrm>
            <a:off x="838200" y="365125"/>
            <a:ext cx="10515600" cy="528955"/>
          </a:xfrm>
        </p:spPr>
        <p:txBody>
          <a:bodyPr>
            <a:normAutofit fontScale="90000"/>
          </a:bodyPr>
          <a:lstStyle/>
          <a:p>
            <a:r>
              <a:rPr lang="en-IN" dirty="0">
                <a:latin typeface="Times New Roman" panose="02020603050405020304" pitchFamily="18" charset="0"/>
                <a:cs typeface="Times New Roman" panose="02020603050405020304" pitchFamily="18" charset="0"/>
              </a:rPr>
              <a:t>BPMN Diagram</a:t>
            </a:r>
          </a:p>
        </p:txBody>
      </p:sp>
      <p:sp>
        <p:nvSpPr>
          <p:cNvPr id="3" name="Content Placeholder 2">
            <a:extLst>
              <a:ext uri="{FF2B5EF4-FFF2-40B4-BE49-F238E27FC236}">
                <a16:creationId xmlns:a16="http://schemas.microsoft.com/office/drawing/2014/main" id="{3DA22B56-6643-E346-A7D8-D7B9F20BB30D}"/>
              </a:ext>
            </a:extLst>
          </p:cNvPr>
          <p:cNvSpPr>
            <a:spLocks noGrp="1"/>
          </p:cNvSpPr>
          <p:nvPr>
            <p:ph idx="1"/>
          </p:nvPr>
        </p:nvSpPr>
        <p:spPr/>
        <p:txBody>
          <a:bodyPr/>
          <a:lstStyle/>
          <a:p>
            <a:endParaRPr lang="en-IN"/>
          </a:p>
        </p:txBody>
      </p:sp>
      <p:pic>
        <p:nvPicPr>
          <p:cNvPr id="1026" name="Picture 2">
            <a:extLst>
              <a:ext uri="{FF2B5EF4-FFF2-40B4-BE49-F238E27FC236}">
                <a16:creationId xmlns:a16="http://schemas.microsoft.com/office/drawing/2014/main" id="{48F56B2F-9ABA-FF65-6C37-572724A51A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618" y="894080"/>
            <a:ext cx="11388437" cy="5825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05467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5151F-34A8-3750-88A0-25DD860CD544}"/>
              </a:ext>
            </a:extLst>
          </p:cNvPr>
          <p:cNvSpPr>
            <a:spLocks noGrp="1"/>
          </p:cNvSpPr>
          <p:nvPr>
            <p:ph type="title"/>
          </p:nvPr>
        </p:nvSpPr>
        <p:spPr>
          <a:xfrm>
            <a:off x="838200" y="365125"/>
            <a:ext cx="10515600" cy="497815"/>
          </a:xfrm>
        </p:spPr>
        <p:txBody>
          <a:bodyPr>
            <a:normAutofit fontScale="90000"/>
          </a:bodyPr>
          <a:lstStyle/>
          <a:p>
            <a:r>
              <a:rPr lang="en-IN" dirty="0">
                <a:latin typeface="Times New Roman" panose="02020603050405020304" pitchFamily="18" charset="0"/>
                <a:cs typeface="Times New Roman" panose="02020603050405020304" pitchFamily="18" charset="0"/>
              </a:rPr>
              <a:t>ACTIVITY DIAGRAM</a:t>
            </a:r>
          </a:p>
        </p:txBody>
      </p:sp>
      <p:pic>
        <p:nvPicPr>
          <p:cNvPr id="5" name="Content Placeholder 4">
            <a:extLst>
              <a:ext uri="{FF2B5EF4-FFF2-40B4-BE49-F238E27FC236}">
                <a16:creationId xmlns:a16="http://schemas.microsoft.com/office/drawing/2014/main" id="{FAE7D377-0AF2-D7DA-7399-F5F25503978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0080" y="862940"/>
            <a:ext cx="8534400" cy="5884414"/>
          </a:xfrm>
        </p:spPr>
      </p:pic>
    </p:spTree>
    <p:extLst>
      <p:ext uri="{BB962C8B-B14F-4D97-AF65-F5344CB8AC3E}">
        <p14:creationId xmlns:p14="http://schemas.microsoft.com/office/powerpoint/2010/main" val="36253548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5151F-34A8-3750-88A0-25DD860CD544}"/>
              </a:ext>
            </a:extLst>
          </p:cNvPr>
          <p:cNvSpPr>
            <a:spLocks noGrp="1"/>
          </p:cNvSpPr>
          <p:nvPr>
            <p:ph type="title"/>
          </p:nvPr>
        </p:nvSpPr>
        <p:spPr>
          <a:xfrm>
            <a:off x="838200" y="365125"/>
            <a:ext cx="10515600" cy="497815"/>
          </a:xfrm>
        </p:spPr>
        <p:txBody>
          <a:bodyPr>
            <a:normAutofit fontScale="90000"/>
          </a:bodyPr>
          <a:lstStyle/>
          <a:p>
            <a:r>
              <a:rPr lang="en-IN" dirty="0">
                <a:latin typeface="Times New Roman" panose="02020603050405020304" pitchFamily="18" charset="0"/>
                <a:cs typeface="Times New Roman" panose="02020603050405020304" pitchFamily="18" charset="0"/>
              </a:rPr>
              <a:t>AHP MATRIX</a:t>
            </a:r>
          </a:p>
        </p:txBody>
      </p:sp>
      <p:graphicFrame>
        <p:nvGraphicFramePr>
          <p:cNvPr id="11" name="Content Placeholder 10">
            <a:extLst>
              <a:ext uri="{FF2B5EF4-FFF2-40B4-BE49-F238E27FC236}">
                <a16:creationId xmlns:a16="http://schemas.microsoft.com/office/drawing/2014/main" id="{B23335A4-0DC9-0B32-892E-A8DD804CC23B}"/>
              </a:ext>
            </a:extLst>
          </p:cNvPr>
          <p:cNvGraphicFramePr>
            <a:graphicFrameLocks noGrp="1"/>
          </p:cNvGraphicFramePr>
          <p:nvPr>
            <p:ph idx="1"/>
            <p:extLst>
              <p:ext uri="{D42A27DB-BD31-4B8C-83A1-F6EECF244321}">
                <p14:modId xmlns:p14="http://schemas.microsoft.com/office/powerpoint/2010/main" val="3552448870"/>
              </p:ext>
            </p:extLst>
          </p:nvPr>
        </p:nvGraphicFramePr>
        <p:xfrm>
          <a:off x="294641" y="1178560"/>
          <a:ext cx="9143998" cy="3037838"/>
        </p:xfrm>
        <a:graphic>
          <a:graphicData uri="http://schemas.openxmlformats.org/drawingml/2006/table">
            <a:tbl>
              <a:tblPr>
                <a:tableStyleId>{5C22544A-7EE6-4342-B048-85BDC9FD1C3A}</a:tableStyleId>
              </a:tblPr>
              <a:tblGrid>
                <a:gridCol w="2034911">
                  <a:extLst>
                    <a:ext uri="{9D8B030D-6E8A-4147-A177-3AD203B41FA5}">
                      <a16:colId xmlns:a16="http://schemas.microsoft.com/office/drawing/2014/main" val="3074398559"/>
                    </a:ext>
                  </a:extLst>
                </a:gridCol>
                <a:gridCol w="768550">
                  <a:extLst>
                    <a:ext uri="{9D8B030D-6E8A-4147-A177-3AD203B41FA5}">
                      <a16:colId xmlns:a16="http://schemas.microsoft.com/office/drawing/2014/main" val="312646906"/>
                    </a:ext>
                  </a:extLst>
                </a:gridCol>
                <a:gridCol w="1074223">
                  <a:extLst>
                    <a:ext uri="{9D8B030D-6E8A-4147-A177-3AD203B41FA5}">
                      <a16:colId xmlns:a16="http://schemas.microsoft.com/office/drawing/2014/main" val="2866956199"/>
                    </a:ext>
                  </a:extLst>
                </a:gridCol>
                <a:gridCol w="1039289">
                  <a:extLst>
                    <a:ext uri="{9D8B030D-6E8A-4147-A177-3AD203B41FA5}">
                      <a16:colId xmlns:a16="http://schemas.microsoft.com/office/drawing/2014/main" val="888775988"/>
                    </a:ext>
                  </a:extLst>
                </a:gridCol>
                <a:gridCol w="768550">
                  <a:extLst>
                    <a:ext uri="{9D8B030D-6E8A-4147-A177-3AD203B41FA5}">
                      <a16:colId xmlns:a16="http://schemas.microsoft.com/office/drawing/2014/main" val="686199547"/>
                    </a:ext>
                  </a:extLst>
                </a:gridCol>
                <a:gridCol w="1152825">
                  <a:extLst>
                    <a:ext uri="{9D8B030D-6E8A-4147-A177-3AD203B41FA5}">
                      <a16:colId xmlns:a16="http://schemas.microsoft.com/office/drawing/2014/main" val="1231296173"/>
                    </a:ext>
                  </a:extLst>
                </a:gridCol>
                <a:gridCol w="2305650">
                  <a:extLst>
                    <a:ext uri="{9D8B030D-6E8A-4147-A177-3AD203B41FA5}">
                      <a16:colId xmlns:a16="http://schemas.microsoft.com/office/drawing/2014/main" val="2050507539"/>
                    </a:ext>
                  </a:extLst>
                </a:gridCol>
              </a:tblGrid>
              <a:tr h="583115">
                <a:tc gridSpan="6">
                  <a:txBody>
                    <a:bodyPr/>
                    <a:lstStyle/>
                    <a:p>
                      <a:pPr algn="ctr" fontAlgn="b"/>
                      <a:r>
                        <a:rPr lang="en-IN" sz="1400" u="none" strike="noStrike" dirty="0">
                          <a:effectLst/>
                        </a:rPr>
                        <a:t>Pairwise Comparison Matrix</a:t>
                      </a:r>
                      <a:endParaRPr lang="en-IN" sz="1400" b="1"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ctr" fontAlgn="b"/>
                      <a:endParaRPr lang="en-IN" sz="11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9337816"/>
                  </a:ext>
                </a:extLst>
              </a:tr>
              <a:tr h="272747">
                <a:tc>
                  <a:txBody>
                    <a:bodyPr/>
                    <a:lstStyle/>
                    <a:p>
                      <a:pPr algn="ctr" fontAlgn="b"/>
                      <a:r>
                        <a:rPr lang="en-IN" sz="1100" u="none" strike="noStrike">
                          <a:effectLst/>
                        </a:rPr>
                        <a:t>Class</a:t>
                      </a:r>
                      <a:endParaRPr lang="en-IN" sz="11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Geology</a:t>
                      </a:r>
                      <a:endParaRPr lang="en-IN" sz="11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LULC</a:t>
                      </a:r>
                      <a:endParaRPr lang="en-IN" sz="11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Drainage Density</a:t>
                      </a:r>
                      <a:endParaRPr lang="en-IN" sz="11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Soil</a:t>
                      </a:r>
                      <a:endParaRPr lang="en-IN" sz="11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Runoff</a:t>
                      </a:r>
                      <a:endParaRPr lang="en-IN" sz="11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Slope</a:t>
                      </a:r>
                      <a:endParaRPr lang="en-IN" sz="11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57439655"/>
                  </a:ext>
                </a:extLst>
              </a:tr>
              <a:tr h="272747">
                <a:tc>
                  <a:txBody>
                    <a:bodyPr/>
                    <a:lstStyle/>
                    <a:p>
                      <a:pPr algn="ctr" fontAlgn="b"/>
                      <a:r>
                        <a:rPr lang="en-IN" sz="1100" u="none" strike="noStrike" dirty="0">
                          <a:effectLst/>
                        </a:rPr>
                        <a:t>Geology</a:t>
                      </a:r>
                      <a:endParaRPr lang="en-IN" sz="1100" b="1"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4</a:t>
                      </a:r>
                      <a:endParaRPr lang="en-IN"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5</a:t>
                      </a:r>
                      <a:endParaRPr lang="en-IN"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7</a:t>
                      </a:r>
                      <a:endParaRPr lang="en-IN"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8</a:t>
                      </a:r>
                      <a:endParaRPr lang="en-IN"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9</a:t>
                      </a:r>
                      <a:endParaRPr lang="en-IN"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3326978"/>
                  </a:ext>
                </a:extLst>
              </a:tr>
              <a:tr h="272747">
                <a:tc>
                  <a:txBody>
                    <a:bodyPr/>
                    <a:lstStyle/>
                    <a:p>
                      <a:pPr algn="ctr" fontAlgn="b"/>
                      <a:r>
                        <a:rPr lang="en-IN" sz="1100" u="none" strike="noStrike">
                          <a:effectLst/>
                        </a:rPr>
                        <a:t>LULC</a:t>
                      </a:r>
                      <a:endParaRPr lang="en-IN" sz="11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0.25</a:t>
                      </a:r>
                      <a:endParaRPr lang="en-IN"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4</a:t>
                      </a:r>
                      <a:endParaRPr lang="en-IN"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5</a:t>
                      </a:r>
                      <a:endParaRPr lang="en-IN"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dirty="0">
                          <a:effectLst/>
                        </a:rPr>
                        <a:t>6</a:t>
                      </a:r>
                      <a:endParaRPr lang="en-IN"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7</a:t>
                      </a:r>
                      <a:endParaRPr lang="en-IN"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0632136"/>
                  </a:ext>
                </a:extLst>
              </a:tr>
              <a:tr h="272747">
                <a:tc>
                  <a:txBody>
                    <a:bodyPr/>
                    <a:lstStyle/>
                    <a:p>
                      <a:pPr algn="ctr" fontAlgn="b"/>
                      <a:r>
                        <a:rPr lang="en-IN" sz="1100" u="none" strike="noStrike">
                          <a:effectLst/>
                        </a:rPr>
                        <a:t>Drainage Density</a:t>
                      </a:r>
                      <a:endParaRPr lang="en-IN" sz="11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0.2</a:t>
                      </a:r>
                      <a:endParaRPr lang="en-IN"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0.25</a:t>
                      </a:r>
                      <a:endParaRPr lang="en-IN"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5</a:t>
                      </a:r>
                      <a:endParaRPr lang="en-IN"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7</a:t>
                      </a:r>
                      <a:endParaRPr lang="en-IN"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8</a:t>
                      </a:r>
                      <a:endParaRPr lang="en-IN"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56303011"/>
                  </a:ext>
                </a:extLst>
              </a:tr>
              <a:tr h="272747">
                <a:tc>
                  <a:txBody>
                    <a:bodyPr/>
                    <a:lstStyle/>
                    <a:p>
                      <a:pPr algn="ctr" fontAlgn="b"/>
                      <a:r>
                        <a:rPr lang="en-IN" sz="1100" u="none" strike="noStrike">
                          <a:effectLst/>
                        </a:rPr>
                        <a:t>Soil</a:t>
                      </a:r>
                      <a:endParaRPr lang="en-IN" sz="11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0.142857143</a:t>
                      </a:r>
                      <a:endParaRPr lang="en-IN"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0.2</a:t>
                      </a:r>
                      <a:endParaRPr lang="en-IN"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0.2</a:t>
                      </a:r>
                      <a:endParaRPr lang="en-IN"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6</a:t>
                      </a:r>
                      <a:endParaRPr lang="en-IN"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7</a:t>
                      </a:r>
                      <a:endParaRPr lang="en-IN"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66444182"/>
                  </a:ext>
                </a:extLst>
              </a:tr>
              <a:tr h="272747">
                <a:tc>
                  <a:txBody>
                    <a:bodyPr/>
                    <a:lstStyle/>
                    <a:p>
                      <a:pPr algn="ctr" fontAlgn="b"/>
                      <a:r>
                        <a:rPr lang="en-IN" sz="1100" u="none" strike="noStrike">
                          <a:effectLst/>
                        </a:rPr>
                        <a:t>Runoff</a:t>
                      </a:r>
                      <a:endParaRPr lang="en-IN" sz="11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0.125</a:t>
                      </a:r>
                      <a:endParaRPr lang="en-IN"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0.166666667</a:t>
                      </a:r>
                      <a:endParaRPr lang="en-IN"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0.142857143</a:t>
                      </a:r>
                      <a:endParaRPr lang="en-IN"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0.166666667</a:t>
                      </a:r>
                      <a:endParaRPr lang="en-IN"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4</a:t>
                      </a:r>
                      <a:endParaRPr lang="en-IN"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71309187"/>
                  </a:ext>
                </a:extLst>
              </a:tr>
              <a:tr h="272747">
                <a:tc>
                  <a:txBody>
                    <a:bodyPr/>
                    <a:lstStyle/>
                    <a:p>
                      <a:pPr algn="ctr" fontAlgn="b"/>
                      <a:r>
                        <a:rPr lang="en-IN" sz="1100" u="none" strike="noStrike">
                          <a:effectLst/>
                        </a:rPr>
                        <a:t>Slope</a:t>
                      </a:r>
                      <a:endParaRPr lang="en-IN" sz="11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0.111111111</a:t>
                      </a:r>
                      <a:endParaRPr lang="en-IN"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0.142857143</a:t>
                      </a:r>
                      <a:endParaRPr lang="en-IN"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0.125</a:t>
                      </a:r>
                      <a:endParaRPr lang="en-IN"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0.142857143</a:t>
                      </a:r>
                      <a:endParaRPr lang="en-IN"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0.25</a:t>
                      </a:r>
                      <a:endParaRPr lang="en-IN"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46505148"/>
                  </a:ext>
                </a:extLst>
              </a:tr>
              <a:tr h="272747">
                <a:tc>
                  <a:txBody>
                    <a:bodyPr/>
                    <a:lstStyle/>
                    <a:p>
                      <a:pPr algn="ctr" fontAlgn="b"/>
                      <a:r>
                        <a:rPr lang="en-IN" sz="1100" u="none" strike="noStrike">
                          <a:effectLst/>
                        </a:rPr>
                        <a:t>Total</a:t>
                      </a:r>
                      <a:endParaRPr lang="en-IN" sz="11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1.828968254</a:t>
                      </a:r>
                      <a:endParaRPr lang="en-IN" sz="11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5.75952381</a:t>
                      </a:r>
                      <a:endParaRPr lang="en-IN" sz="11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10.46785714</a:t>
                      </a:r>
                      <a:endParaRPr lang="en-IN" sz="11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18.30952381</a:t>
                      </a:r>
                      <a:endParaRPr lang="en-IN" sz="11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28.25</a:t>
                      </a:r>
                      <a:endParaRPr lang="en-IN" sz="11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36</a:t>
                      </a:r>
                      <a:endParaRPr lang="en-IN" sz="11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59308742"/>
                  </a:ext>
                </a:extLst>
              </a:tr>
              <a:tr h="272747">
                <a:tc>
                  <a:txBody>
                    <a:bodyPr/>
                    <a:lstStyle/>
                    <a:p>
                      <a:pPr algn="ctr" fontAlgn="b"/>
                      <a:endParaRPr lang="en-IN"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IN"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IN"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IN"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IN"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IN"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IN"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98634168"/>
                  </a:ext>
                </a:extLst>
              </a:tr>
            </a:tbl>
          </a:graphicData>
        </a:graphic>
      </p:graphicFrame>
      <p:graphicFrame>
        <p:nvGraphicFramePr>
          <p:cNvPr id="12" name="Table 11">
            <a:extLst>
              <a:ext uri="{FF2B5EF4-FFF2-40B4-BE49-F238E27FC236}">
                <a16:creationId xmlns:a16="http://schemas.microsoft.com/office/drawing/2014/main" id="{61007FD6-5387-7ED7-DC23-B7DCCBD39059}"/>
              </a:ext>
            </a:extLst>
          </p:cNvPr>
          <p:cNvGraphicFramePr>
            <a:graphicFrameLocks noGrp="1"/>
          </p:cNvGraphicFramePr>
          <p:nvPr>
            <p:extLst>
              <p:ext uri="{D42A27DB-BD31-4B8C-83A1-F6EECF244321}">
                <p14:modId xmlns:p14="http://schemas.microsoft.com/office/powerpoint/2010/main" val="273026188"/>
              </p:ext>
            </p:extLst>
          </p:nvPr>
        </p:nvGraphicFramePr>
        <p:xfrm>
          <a:off x="1489710" y="4958080"/>
          <a:ext cx="3092450" cy="1371600"/>
        </p:xfrm>
        <a:graphic>
          <a:graphicData uri="http://schemas.openxmlformats.org/drawingml/2006/table">
            <a:tbl>
              <a:tblPr>
                <a:tableStyleId>{5C22544A-7EE6-4342-B048-85BDC9FD1C3A}</a:tableStyleId>
              </a:tblPr>
              <a:tblGrid>
                <a:gridCol w="2245555">
                  <a:extLst>
                    <a:ext uri="{9D8B030D-6E8A-4147-A177-3AD203B41FA5}">
                      <a16:colId xmlns:a16="http://schemas.microsoft.com/office/drawing/2014/main" val="61381110"/>
                    </a:ext>
                  </a:extLst>
                </a:gridCol>
                <a:gridCol w="846895">
                  <a:extLst>
                    <a:ext uri="{9D8B030D-6E8A-4147-A177-3AD203B41FA5}">
                      <a16:colId xmlns:a16="http://schemas.microsoft.com/office/drawing/2014/main" val="2985235802"/>
                    </a:ext>
                  </a:extLst>
                </a:gridCol>
              </a:tblGrid>
              <a:tr h="274320">
                <a:tc>
                  <a:txBody>
                    <a:bodyPr/>
                    <a:lstStyle/>
                    <a:p>
                      <a:pPr algn="ctr" fontAlgn="b"/>
                      <a:r>
                        <a:rPr lang="en-IN" sz="1100" u="none" strike="noStrike" dirty="0" err="1">
                          <a:effectLst/>
                        </a:rPr>
                        <a:t>Lamda</a:t>
                      </a:r>
                      <a:r>
                        <a:rPr lang="en-IN" sz="1100" u="none" strike="noStrike" dirty="0">
                          <a:effectLst/>
                        </a:rPr>
                        <a:t> max </a:t>
                      </a:r>
                      <a:endParaRPr lang="en-IN" sz="1100" b="1"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7.244074675</a:t>
                      </a:r>
                      <a:endParaRPr lang="en-IN" sz="11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04850930"/>
                  </a:ext>
                </a:extLst>
              </a:tr>
              <a:tr h="274320">
                <a:tc>
                  <a:txBody>
                    <a:bodyPr/>
                    <a:lstStyle/>
                    <a:p>
                      <a:pPr algn="l" fontAlgn="b"/>
                      <a:endParaRPr lang="en-IN"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u="none" strike="noStrike">
                          <a:effectLst/>
                        </a:rPr>
                        <a:t>0.244074675</a:t>
                      </a:r>
                      <a:endParaRPr lang="en-IN" sz="11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85144669"/>
                  </a:ext>
                </a:extLst>
              </a:tr>
              <a:tr h="274320">
                <a:tc>
                  <a:txBody>
                    <a:bodyPr/>
                    <a:lstStyle/>
                    <a:p>
                      <a:pPr algn="ctr" fontAlgn="b"/>
                      <a:r>
                        <a:rPr lang="en-IN" sz="1100" u="none" strike="noStrike" dirty="0">
                          <a:effectLst/>
                        </a:rPr>
                        <a:t>CI</a:t>
                      </a:r>
                      <a:endParaRPr lang="en-IN" sz="1100" b="1"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u="none" strike="noStrike">
                          <a:effectLst/>
                        </a:rPr>
                        <a:t>0.040679113</a:t>
                      </a:r>
                      <a:endParaRPr lang="en-IN" sz="11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55551584"/>
                  </a:ext>
                </a:extLst>
              </a:tr>
              <a:tr h="274320">
                <a:tc>
                  <a:txBody>
                    <a:bodyPr/>
                    <a:lstStyle/>
                    <a:p>
                      <a:pPr algn="ctr" fontAlgn="b"/>
                      <a:r>
                        <a:rPr lang="en-IN" sz="1100" u="none" strike="noStrike" dirty="0">
                          <a:effectLst/>
                        </a:rPr>
                        <a:t>CR</a:t>
                      </a:r>
                      <a:endParaRPr lang="en-IN" sz="1100" b="1"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u="none" strike="noStrike">
                          <a:effectLst/>
                        </a:rPr>
                        <a:t>0.03081751</a:t>
                      </a:r>
                      <a:endParaRPr lang="en-IN" sz="11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5935592"/>
                  </a:ext>
                </a:extLst>
              </a:tr>
              <a:tr h="274320">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IN"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58940563"/>
                  </a:ext>
                </a:extLst>
              </a:tr>
            </a:tbl>
          </a:graphicData>
        </a:graphic>
      </p:graphicFrame>
      <p:graphicFrame>
        <p:nvGraphicFramePr>
          <p:cNvPr id="13" name="Table 12">
            <a:extLst>
              <a:ext uri="{FF2B5EF4-FFF2-40B4-BE49-F238E27FC236}">
                <a16:creationId xmlns:a16="http://schemas.microsoft.com/office/drawing/2014/main" id="{AE5FF5B5-77F4-C666-B4CF-F99EACE7535A}"/>
              </a:ext>
            </a:extLst>
          </p:cNvPr>
          <p:cNvGraphicFramePr>
            <a:graphicFrameLocks noGrp="1"/>
          </p:cNvGraphicFramePr>
          <p:nvPr>
            <p:extLst>
              <p:ext uri="{D42A27DB-BD31-4B8C-83A1-F6EECF244321}">
                <p14:modId xmlns:p14="http://schemas.microsoft.com/office/powerpoint/2010/main" val="1392599960"/>
              </p:ext>
            </p:extLst>
          </p:nvPr>
        </p:nvGraphicFramePr>
        <p:xfrm>
          <a:off x="9806940" y="1178560"/>
          <a:ext cx="1739900" cy="2021512"/>
        </p:xfrm>
        <a:graphic>
          <a:graphicData uri="http://schemas.openxmlformats.org/drawingml/2006/table">
            <a:tbl>
              <a:tblPr>
                <a:tableStyleId>{5C22544A-7EE6-4342-B048-85BDC9FD1C3A}</a:tableStyleId>
              </a:tblPr>
              <a:tblGrid>
                <a:gridCol w="1739900">
                  <a:extLst>
                    <a:ext uri="{9D8B030D-6E8A-4147-A177-3AD203B41FA5}">
                      <a16:colId xmlns:a16="http://schemas.microsoft.com/office/drawing/2014/main" val="345771009"/>
                    </a:ext>
                  </a:extLst>
                </a:gridCol>
              </a:tblGrid>
              <a:tr h="252689">
                <a:tc>
                  <a:txBody>
                    <a:bodyPr/>
                    <a:lstStyle/>
                    <a:p>
                      <a:pPr algn="ctr" fontAlgn="b"/>
                      <a:r>
                        <a:rPr lang="en-IN" sz="1100" u="none" strike="noStrike" dirty="0">
                          <a:effectLst/>
                        </a:rPr>
                        <a:t>Priority Vector</a:t>
                      </a:r>
                      <a:endParaRPr lang="en-IN" sz="1100" b="1"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21024045"/>
                  </a:ext>
                </a:extLst>
              </a:tr>
              <a:tr h="252689">
                <a:tc>
                  <a:txBody>
                    <a:bodyPr/>
                    <a:lstStyle/>
                    <a:p>
                      <a:pPr algn="ctr" fontAlgn="b"/>
                      <a:r>
                        <a:rPr lang="en-IN" sz="1100" u="none" strike="noStrike" dirty="0">
                          <a:effectLst/>
                        </a:rPr>
                        <a:t>0.43906857</a:t>
                      </a:r>
                      <a:endParaRPr lang="en-IN" sz="1100" b="1"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10833527"/>
                  </a:ext>
                </a:extLst>
              </a:tr>
              <a:tr h="252689">
                <a:tc>
                  <a:txBody>
                    <a:bodyPr/>
                    <a:lstStyle/>
                    <a:p>
                      <a:pPr algn="ctr" fontAlgn="b"/>
                      <a:r>
                        <a:rPr lang="en-IN" sz="1100" u="none" strike="noStrike" dirty="0">
                          <a:effectLst/>
                        </a:rPr>
                        <a:t>0.228725407</a:t>
                      </a:r>
                      <a:endParaRPr lang="en-IN" sz="1100" b="1"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55120598"/>
                  </a:ext>
                </a:extLst>
              </a:tr>
              <a:tr h="252689">
                <a:tc>
                  <a:txBody>
                    <a:bodyPr/>
                    <a:lstStyle/>
                    <a:p>
                      <a:pPr algn="ctr" fontAlgn="b"/>
                      <a:r>
                        <a:rPr lang="en-IN" sz="1100" u="none" strike="noStrike" dirty="0">
                          <a:effectLst/>
                        </a:rPr>
                        <a:t>0.165229988</a:t>
                      </a:r>
                      <a:endParaRPr lang="en-IN" sz="1100" b="1"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67491654"/>
                  </a:ext>
                </a:extLst>
              </a:tr>
              <a:tr h="252689">
                <a:tc>
                  <a:txBody>
                    <a:bodyPr/>
                    <a:lstStyle/>
                    <a:p>
                      <a:pPr algn="ctr" fontAlgn="b"/>
                      <a:r>
                        <a:rPr lang="en-IN" sz="1100" u="none" strike="noStrike" dirty="0">
                          <a:effectLst/>
                        </a:rPr>
                        <a:t>0.098898243</a:t>
                      </a:r>
                      <a:endParaRPr lang="en-IN" sz="1100" b="1"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58929433"/>
                  </a:ext>
                </a:extLst>
              </a:tr>
              <a:tr h="252689">
                <a:tc>
                  <a:txBody>
                    <a:bodyPr/>
                    <a:lstStyle/>
                    <a:p>
                      <a:pPr algn="ctr" fontAlgn="b"/>
                      <a:r>
                        <a:rPr lang="en-IN" sz="1100" u="none" strike="noStrike" dirty="0">
                          <a:effectLst/>
                        </a:rPr>
                        <a:t>0.044423569</a:t>
                      </a:r>
                      <a:endParaRPr lang="en-IN" sz="1100" b="1"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6355770"/>
                  </a:ext>
                </a:extLst>
              </a:tr>
              <a:tr h="252689">
                <a:tc>
                  <a:txBody>
                    <a:bodyPr/>
                    <a:lstStyle/>
                    <a:p>
                      <a:pPr algn="ctr" fontAlgn="b"/>
                      <a:r>
                        <a:rPr lang="en-IN" sz="1100" u="none" strike="noStrike" dirty="0">
                          <a:effectLst/>
                        </a:rPr>
                        <a:t>0.023654223</a:t>
                      </a:r>
                      <a:endParaRPr lang="en-IN" sz="1100" b="1"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6569070"/>
                  </a:ext>
                </a:extLst>
              </a:tr>
              <a:tr h="252689">
                <a:tc>
                  <a:txBody>
                    <a:bodyPr/>
                    <a:lstStyle/>
                    <a:p>
                      <a:pPr algn="ctr" fontAlgn="b"/>
                      <a:endParaRPr lang="en-IN"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22895526"/>
                  </a:ext>
                </a:extLst>
              </a:tr>
            </a:tbl>
          </a:graphicData>
        </a:graphic>
      </p:graphicFrame>
    </p:spTree>
    <p:extLst>
      <p:ext uri="{BB962C8B-B14F-4D97-AF65-F5344CB8AC3E}">
        <p14:creationId xmlns:p14="http://schemas.microsoft.com/office/powerpoint/2010/main" val="5400319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7E436C34-207B-6B54-B9AE-B5222F56054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3600" y="134715"/>
            <a:ext cx="9059336" cy="6385370"/>
          </a:xfrm>
        </p:spPr>
      </p:pic>
    </p:spTree>
    <p:extLst>
      <p:ext uri="{BB962C8B-B14F-4D97-AF65-F5344CB8AC3E}">
        <p14:creationId xmlns:p14="http://schemas.microsoft.com/office/powerpoint/2010/main" val="65334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1945205-F4AD-EF99-8FF3-5573F21203F1}"/>
              </a:ext>
            </a:extLst>
          </p:cNvPr>
          <p:cNvSpPr>
            <a:spLocks noGrp="1"/>
          </p:cNvSpPr>
          <p:nvPr>
            <p:ph type="title"/>
          </p:nvPr>
        </p:nvSpPr>
        <p:spPr>
          <a:xfrm>
            <a:off x="838200" y="365125"/>
            <a:ext cx="10515600" cy="528955"/>
          </a:xfrm>
        </p:spPr>
        <p:txBody>
          <a:bodyPr>
            <a:normAutofit fontScale="90000"/>
          </a:bodyPr>
          <a:lstStyle/>
          <a:p>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RESULTS</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03ACB69-9A2D-26E1-9281-3B238071D67C}"/>
              </a:ext>
            </a:extLst>
          </p:cNvPr>
          <p:cNvSpPr>
            <a:spLocks noGrp="1"/>
          </p:cNvSpPr>
          <p:nvPr>
            <p:ph idx="1"/>
          </p:nvPr>
        </p:nvSpPr>
        <p:spPr>
          <a:xfrm>
            <a:off x="929640" y="1198880"/>
            <a:ext cx="10515600" cy="4978083"/>
          </a:xfrm>
        </p:spPr>
        <p:txBody>
          <a:bodyPr>
            <a:normAutofit/>
          </a:bodyPr>
          <a:lstStyle/>
          <a:p>
            <a:r>
              <a:rPr lang="en-US" sz="2000" dirty="0">
                <a:latin typeface="Times New Roman" panose="02020603050405020304" pitchFamily="18" charset="0"/>
                <a:cs typeface="Times New Roman" panose="02020603050405020304" pitchFamily="18" charset="0"/>
              </a:rPr>
              <a:t>The final output of our analysis gives us sites in the study area which are most suitable for rainwater harvesting coupled with groundwater recharge. </a:t>
            </a:r>
          </a:p>
          <a:p>
            <a:r>
              <a:rPr lang="en-US" sz="2000" dirty="0">
                <a:latin typeface="Times New Roman" panose="02020603050405020304" pitchFamily="18" charset="0"/>
                <a:cs typeface="Times New Roman" panose="02020603050405020304" pitchFamily="18" charset="0"/>
              </a:rPr>
              <a:t>The factors affecting the potential for groundwater recharge in this arid region are given below in decreasing order of importance, Geology of the area (aquifer characteristics), Land use the land cover of the area as it controls the amount of infiltration and recharge potential, Drainage density which serves are the next stage of surface runoff and a natural recharging formation.</a:t>
            </a:r>
          </a:p>
          <a:p>
            <a:r>
              <a:rPr lang="en-US" sz="2000" dirty="0">
                <a:latin typeface="Times New Roman" panose="02020603050405020304" pitchFamily="18" charset="0"/>
                <a:cs typeface="Times New Roman" panose="02020603050405020304" pitchFamily="18" charset="0"/>
              </a:rPr>
              <a:t>Soil characteristics such as porosity, permeability, and grain size control the rate of percolation, Runoff potential also controls the duration of stagnation of water for infiltration,</a:t>
            </a:r>
          </a:p>
          <a:p>
            <a:r>
              <a:rPr lang="en-US" sz="2000" dirty="0">
                <a:latin typeface="Times New Roman" panose="02020603050405020304" pitchFamily="18" charset="0"/>
                <a:cs typeface="Times New Roman" panose="02020603050405020304" pitchFamily="18" charset="0"/>
              </a:rPr>
              <a:t>The slope is an additional parameter that controls the runoff and feasibility of constructing rainwater harvesting structures.</a:t>
            </a:r>
          </a:p>
          <a:p>
            <a:pPr marL="0" indent="0">
              <a:buNone/>
            </a:pPr>
            <a:r>
              <a:rPr lang="en-US" sz="2000" b="1" dirty="0">
                <a:latin typeface="Times New Roman" panose="02020603050405020304" pitchFamily="18" charset="0"/>
                <a:cs typeface="Times New Roman" panose="02020603050405020304" pitchFamily="18" charset="0"/>
              </a:rPr>
              <a:t>Total groundwater recharge area = 16.58 sq. km in those suitable sites.</a:t>
            </a: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868962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4976F-9470-B3A8-7C93-0C1B7167E4BC}"/>
              </a:ext>
            </a:extLst>
          </p:cNvPr>
          <p:cNvSpPr>
            <a:spLocks noGrp="1"/>
          </p:cNvSpPr>
          <p:nvPr>
            <p:ph type="title"/>
          </p:nvPr>
        </p:nvSpPr>
        <p:spPr>
          <a:xfrm>
            <a:off x="838200" y="365125"/>
            <a:ext cx="10515600" cy="935355"/>
          </a:xfrm>
        </p:spPr>
        <p:txBody>
          <a:bodyPr>
            <a:normAutofit/>
          </a:bodyPr>
          <a:lstStyle/>
          <a:p>
            <a:r>
              <a:rPr lang="en-IN" sz="4000" dirty="0"/>
              <a:t>  </a:t>
            </a:r>
            <a:r>
              <a:rPr lang="en-IN" sz="4000" dirty="0">
                <a:latin typeface="Times New Roman" panose="02020603050405020304" pitchFamily="18" charset="0"/>
                <a:cs typeface="Times New Roman" panose="02020603050405020304" pitchFamily="18" charset="0"/>
              </a:rPr>
              <a:t>INTRODUCTION</a:t>
            </a:r>
          </a:p>
        </p:txBody>
      </p:sp>
      <p:sp>
        <p:nvSpPr>
          <p:cNvPr id="5" name="Content Placeholder 4">
            <a:extLst>
              <a:ext uri="{FF2B5EF4-FFF2-40B4-BE49-F238E27FC236}">
                <a16:creationId xmlns:a16="http://schemas.microsoft.com/office/drawing/2014/main" id="{2E0F74C9-97D9-89F4-E51C-757AFBAF39CD}"/>
              </a:ext>
            </a:extLst>
          </p:cNvPr>
          <p:cNvSpPr>
            <a:spLocks noGrp="1"/>
          </p:cNvSpPr>
          <p:nvPr>
            <p:ph idx="1"/>
          </p:nvPr>
        </p:nvSpPr>
        <p:spPr>
          <a:xfrm>
            <a:off x="838200" y="1635760"/>
            <a:ext cx="10515600" cy="4541203"/>
          </a:xfrm>
        </p:spPr>
        <p:txBody>
          <a:bodyPr>
            <a:normAutofit lnSpcReduction="10000"/>
          </a:bodyPr>
          <a:lstStyle/>
          <a:p>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India’s utilizable water resource is 1122 BCM (billion cubic meters), out of which surface water and renewable groundwater account for 690 BCM and 432 BCM, respectively.</a:t>
            </a:r>
          </a:p>
          <a:p>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Recently, the water demands have increased due to population growth while the per capita water availability has decreased due to the changing climate. </a:t>
            </a:r>
            <a:endParaRPr lang="en-IN" sz="2400" dirty="0">
              <a:latin typeface="Times New Roman" panose="02020603050405020304" pitchFamily="18" charset="0"/>
              <a:ea typeface="Times New Roman" panose="02020603050405020304" pitchFamily="18" charset="0"/>
              <a:cs typeface="Times New Roman" panose="02020603050405020304" pitchFamily="18" charset="0"/>
            </a:endParaRPr>
          </a:p>
          <a:p>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This has led to the revival and modernization of rainwater harvesting techniques. </a:t>
            </a:r>
          </a:p>
          <a:p>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Major benefits of rainwater harvesting include efficient use of available natural resources, augmentation of existing supply capacity, reduced contaminant loads into water bodies, reduced load on the sewer network, reduced soil erosion, reduced flood and drought risks, and environmental protection. </a:t>
            </a:r>
          </a:p>
          <a:p>
            <a:r>
              <a:rPr lang="en-IN" sz="2400" dirty="0">
                <a:effectLst/>
                <a:latin typeface="Times New Roman" panose="02020603050405020304" pitchFamily="18" charset="0"/>
                <a:ea typeface="Times New Roman" panose="02020603050405020304" pitchFamily="18" charset="0"/>
              </a:rPr>
              <a:t>This research attempts to integrate one of the best methods of identifying rainwater harvesting i.e., AHP to derive weights and SCS-CN (or NRCS-CN) method to estimate the runoff potential in the region.</a:t>
            </a:r>
            <a:endParaRPr lang="en-IN" sz="2400" dirty="0">
              <a:effectLst/>
              <a:latin typeface="Arial" panose="020B0604020202020204" pitchFamily="34" charset="0"/>
              <a:ea typeface="Arial" panose="020B0604020202020204" pitchFamily="34" charset="0"/>
            </a:endParaRPr>
          </a:p>
          <a:p>
            <a:endParaRPr lang="en-IN" sz="2400" dirty="0">
              <a:effectLst/>
              <a:latin typeface="Times New Roman" panose="02020603050405020304" pitchFamily="18" charset="0"/>
              <a:ea typeface="Arial" panose="020B0604020202020204" pitchFamily="34" charset="0"/>
              <a:cs typeface="Times New Roman" panose="02020603050405020304" pitchFamily="18" charset="0"/>
            </a:endParaRPr>
          </a:p>
          <a:p>
            <a:pPr marL="0" indent="0">
              <a:buNone/>
            </a:pP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06232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1945205-F4AD-EF99-8FF3-5573F21203F1}"/>
              </a:ext>
            </a:extLst>
          </p:cNvPr>
          <p:cNvSpPr>
            <a:spLocks noGrp="1"/>
          </p:cNvSpPr>
          <p:nvPr>
            <p:ph type="title"/>
          </p:nvPr>
        </p:nvSpPr>
        <p:spPr>
          <a:xfrm>
            <a:off x="838200" y="365125"/>
            <a:ext cx="10515600" cy="528955"/>
          </a:xfrm>
        </p:spPr>
        <p:txBody>
          <a:bodyPr>
            <a:normAutofit fontScale="90000"/>
          </a:bodyPr>
          <a:lstStyle/>
          <a:p>
            <a:r>
              <a:rPr lang="en-IN" dirty="0">
                <a:latin typeface="Times New Roman" panose="02020603050405020304" pitchFamily="18" charset="0"/>
                <a:cs typeface="Times New Roman" panose="02020603050405020304" pitchFamily="18" charset="0"/>
              </a:rPr>
              <a:t> CONCLUSION</a:t>
            </a:r>
          </a:p>
        </p:txBody>
      </p:sp>
      <p:sp>
        <p:nvSpPr>
          <p:cNvPr id="3" name="Content Placeholder 2">
            <a:extLst>
              <a:ext uri="{FF2B5EF4-FFF2-40B4-BE49-F238E27FC236}">
                <a16:creationId xmlns:a16="http://schemas.microsoft.com/office/drawing/2014/main" id="{703ACB69-9A2D-26E1-9281-3B238071D67C}"/>
              </a:ext>
            </a:extLst>
          </p:cNvPr>
          <p:cNvSpPr>
            <a:spLocks noGrp="1"/>
          </p:cNvSpPr>
          <p:nvPr>
            <p:ph idx="1"/>
          </p:nvPr>
        </p:nvSpPr>
        <p:spPr>
          <a:xfrm>
            <a:off x="929640" y="1198880"/>
            <a:ext cx="10515600" cy="4978083"/>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In conclusion, this study provides a solution to the Bhilwara district in the Rajasthan water crisis. The groundwater recharge, not only fulfills the demand of the population but additionally suppresses the concentration of contaminants in the groundwater which may further cause fatal health ailments to the public. Water is the most important resource in this scenario of climate change and its management is essential to the survival of people and restoration of the environment.</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4000" dirty="0">
                <a:latin typeface="Times New Roman" panose="02020603050405020304" pitchFamily="18" charset="0"/>
                <a:cs typeface="Times New Roman" panose="02020603050405020304" pitchFamily="18" charset="0"/>
              </a:rPr>
              <a:t>GITHUB REPOSITORY</a:t>
            </a:r>
          </a:p>
          <a:p>
            <a:pPr marL="0" indent="0">
              <a:buNone/>
            </a:pPr>
            <a:r>
              <a:rPr lang="en-US" sz="2000" dirty="0">
                <a:latin typeface="Times New Roman" panose="02020603050405020304" pitchFamily="18" charset="0"/>
                <a:cs typeface="Times New Roman" panose="02020603050405020304" pitchFamily="18" charset="0"/>
              </a:rPr>
              <a:t> https://github.com/SamhithaBollepally/Workflow.git</a:t>
            </a: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62590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1945205-F4AD-EF99-8FF3-5573F21203F1}"/>
              </a:ext>
            </a:extLst>
          </p:cNvPr>
          <p:cNvSpPr>
            <a:spLocks noGrp="1"/>
          </p:cNvSpPr>
          <p:nvPr>
            <p:ph type="title"/>
          </p:nvPr>
        </p:nvSpPr>
        <p:spPr>
          <a:xfrm>
            <a:off x="838200" y="365125"/>
            <a:ext cx="10515600" cy="528955"/>
          </a:xfrm>
        </p:spPr>
        <p:txBody>
          <a:bodyPr>
            <a:normAutofit fontScale="90000"/>
          </a:bodyPr>
          <a:lstStyle/>
          <a:p>
            <a:r>
              <a:rPr lang="en-IN"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703ACB69-9A2D-26E1-9281-3B238071D67C}"/>
              </a:ext>
            </a:extLst>
          </p:cNvPr>
          <p:cNvSpPr>
            <a:spLocks noGrp="1"/>
          </p:cNvSpPr>
          <p:nvPr>
            <p:ph idx="1"/>
          </p:nvPr>
        </p:nvSpPr>
        <p:spPr>
          <a:xfrm>
            <a:off x="929640" y="1198880"/>
            <a:ext cx="10515600" cy="4978083"/>
          </a:xfrm>
        </p:spPr>
        <p:txBody>
          <a:bodyPr>
            <a:noAutofit/>
          </a:bodyPr>
          <a:lstStyle/>
          <a:p>
            <a:pPr marL="609600" indent="-304800" algn="just">
              <a:lnSpc>
                <a:spcPct val="115000"/>
              </a:lnSpc>
              <a:spcBef>
                <a:spcPts val="1200"/>
              </a:spcBef>
              <a:spcAft>
                <a:spcPts val="1200"/>
              </a:spcAft>
            </a:pPr>
            <a:r>
              <a:rPr lang="en-IN" sz="1200" dirty="0">
                <a:effectLst/>
                <a:latin typeface="Times New Roman" panose="02020603050405020304" pitchFamily="18" charset="0"/>
                <a:ea typeface="Times New Roman" panose="02020603050405020304" pitchFamily="18" charset="0"/>
              </a:rPr>
              <a:t>Abdulla Umar </a:t>
            </a:r>
            <a:r>
              <a:rPr lang="en-IN" sz="1200" dirty="0" err="1">
                <a:effectLst/>
                <a:latin typeface="Times New Roman" panose="02020603050405020304" pitchFamily="18" charset="0"/>
                <a:ea typeface="Times New Roman" panose="02020603050405020304" pitchFamily="18" charset="0"/>
              </a:rPr>
              <a:t>Naseef</a:t>
            </a:r>
            <a:r>
              <a:rPr lang="en-IN" sz="1200" dirty="0">
                <a:effectLst/>
                <a:latin typeface="Times New Roman" panose="02020603050405020304" pitchFamily="18" charset="0"/>
                <a:ea typeface="Times New Roman" panose="02020603050405020304" pitchFamily="18" charset="0"/>
              </a:rPr>
              <a:t>, T., &amp; Thomas, R. (2016). Identification of Suitable Sites for Water Harvesting Structures in </a:t>
            </a:r>
            <a:r>
              <a:rPr lang="en-IN" sz="1200" dirty="0" err="1">
                <a:effectLst/>
                <a:latin typeface="Times New Roman" panose="02020603050405020304" pitchFamily="18" charset="0"/>
                <a:ea typeface="Times New Roman" panose="02020603050405020304" pitchFamily="18" charset="0"/>
              </a:rPr>
              <a:t>Kecheri</a:t>
            </a:r>
            <a:r>
              <a:rPr lang="en-IN" sz="1200" dirty="0">
                <a:effectLst/>
                <a:latin typeface="Times New Roman" panose="02020603050405020304" pitchFamily="18" charset="0"/>
                <a:ea typeface="Times New Roman" panose="02020603050405020304" pitchFamily="18" charset="0"/>
              </a:rPr>
              <a:t> River Basin. </a:t>
            </a:r>
            <a:r>
              <a:rPr lang="en-IN" sz="1200" i="1" dirty="0">
                <a:effectLst/>
                <a:latin typeface="Times New Roman" panose="02020603050405020304" pitchFamily="18" charset="0"/>
                <a:ea typeface="Times New Roman" panose="02020603050405020304" pitchFamily="18" charset="0"/>
              </a:rPr>
              <a:t>Procedia Technology</a:t>
            </a:r>
            <a:r>
              <a:rPr lang="en-IN" sz="1200" dirty="0">
                <a:effectLst/>
                <a:latin typeface="Times New Roman" panose="02020603050405020304" pitchFamily="18" charset="0"/>
                <a:ea typeface="Times New Roman" panose="02020603050405020304" pitchFamily="18" charset="0"/>
              </a:rPr>
              <a:t>, </a:t>
            </a:r>
            <a:r>
              <a:rPr lang="en-IN" sz="1200" i="1" dirty="0">
                <a:effectLst/>
                <a:latin typeface="Times New Roman" panose="02020603050405020304" pitchFamily="18" charset="0"/>
                <a:ea typeface="Times New Roman" panose="02020603050405020304" pitchFamily="18" charset="0"/>
              </a:rPr>
              <a:t>24</a:t>
            </a:r>
            <a:r>
              <a:rPr lang="en-IN" sz="1200" dirty="0">
                <a:effectLst/>
                <a:latin typeface="Times New Roman" panose="02020603050405020304" pitchFamily="18" charset="0"/>
                <a:ea typeface="Times New Roman" panose="02020603050405020304" pitchFamily="18" charset="0"/>
              </a:rPr>
              <a:t>, 7–14. https://doi.org/10.1016/j.protcy.2016.05.003</a:t>
            </a:r>
            <a:endParaRPr lang="en-IN" sz="1200" dirty="0">
              <a:effectLst/>
              <a:latin typeface="Arial" panose="020B0604020202020204" pitchFamily="34" charset="0"/>
              <a:ea typeface="Arial" panose="020B0604020202020204" pitchFamily="34" charset="0"/>
            </a:endParaRPr>
          </a:p>
          <a:p>
            <a:pPr marL="609600" indent="-304800" algn="just">
              <a:lnSpc>
                <a:spcPct val="115000"/>
              </a:lnSpc>
              <a:spcBef>
                <a:spcPts val="1200"/>
              </a:spcBef>
              <a:spcAft>
                <a:spcPts val="1200"/>
              </a:spcAft>
            </a:pPr>
            <a:r>
              <a:rPr lang="en-IN" sz="1200" dirty="0">
                <a:effectLst/>
                <a:latin typeface="Times New Roman" panose="02020603050405020304" pitchFamily="18" charset="0"/>
                <a:ea typeface="Times New Roman" panose="02020603050405020304" pitchFamily="18" charset="0"/>
              </a:rPr>
              <a:t>Al-Abadi, A. M., Shahid, S., Ghalib, H. B., &amp; </a:t>
            </a:r>
            <a:r>
              <a:rPr lang="en-IN" sz="1200" dirty="0" err="1">
                <a:effectLst/>
                <a:latin typeface="Times New Roman" panose="02020603050405020304" pitchFamily="18" charset="0"/>
                <a:ea typeface="Times New Roman" panose="02020603050405020304" pitchFamily="18" charset="0"/>
              </a:rPr>
              <a:t>Handhal</a:t>
            </a:r>
            <a:r>
              <a:rPr lang="en-IN" sz="1200" dirty="0">
                <a:effectLst/>
                <a:latin typeface="Times New Roman" panose="02020603050405020304" pitchFamily="18" charset="0"/>
                <a:ea typeface="Times New Roman" panose="02020603050405020304" pitchFamily="18" charset="0"/>
              </a:rPr>
              <a:t>, A. M. (2017). A GIS-Based Integrated Fuzzy Logic and Analytic Hierarchy Process Model for Assessing Water-Harvesting Zones in </a:t>
            </a:r>
            <a:r>
              <a:rPr lang="en-IN" sz="1200" dirty="0" err="1">
                <a:effectLst/>
                <a:latin typeface="Times New Roman" panose="02020603050405020304" pitchFamily="18" charset="0"/>
                <a:ea typeface="Times New Roman" panose="02020603050405020304" pitchFamily="18" charset="0"/>
              </a:rPr>
              <a:t>Northeastern</a:t>
            </a:r>
            <a:r>
              <a:rPr lang="en-IN" sz="1200" dirty="0">
                <a:effectLst/>
                <a:latin typeface="Times New Roman" panose="02020603050405020304" pitchFamily="18" charset="0"/>
                <a:ea typeface="Times New Roman" panose="02020603050405020304" pitchFamily="18" charset="0"/>
              </a:rPr>
              <a:t> </a:t>
            </a:r>
            <a:r>
              <a:rPr lang="en-IN" sz="1200" dirty="0" err="1">
                <a:effectLst/>
                <a:latin typeface="Times New Roman" panose="02020603050405020304" pitchFamily="18" charset="0"/>
                <a:ea typeface="Times New Roman" panose="02020603050405020304" pitchFamily="18" charset="0"/>
              </a:rPr>
              <a:t>Maysan</a:t>
            </a:r>
            <a:r>
              <a:rPr lang="en-IN" sz="1200" dirty="0">
                <a:effectLst/>
                <a:latin typeface="Times New Roman" panose="02020603050405020304" pitchFamily="18" charset="0"/>
                <a:ea typeface="Times New Roman" panose="02020603050405020304" pitchFamily="18" charset="0"/>
              </a:rPr>
              <a:t> Governorate, Iraq. </a:t>
            </a:r>
            <a:r>
              <a:rPr lang="en-IN" sz="1200" i="1" dirty="0">
                <a:effectLst/>
                <a:latin typeface="Times New Roman" panose="02020603050405020304" pitchFamily="18" charset="0"/>
                <a:ea typeface="Times New Roman" panose="02020603050405020304" pitchFamily="18" charset="0"/>
              </a:rPr>
              <a:t>Arabian Journal for Science and Engineering</a:t>
            </a:r>
            <a:r>
              <a:rPr lang="en-IN" sz="1200" dirty="0">
                <a:effectLst/>
                <a:latin typeface="Times New Roman" panose="02020603050405020304" pitchFamily="18" charset="0"/>
                <a:ea typeface="Times New Roman" panose="02020603050405020304" pitchFamily="18" charset="0"/>
              </a:rPr>
              <a:t>, </a:t>
            </a:r>
            <a:r>
              <a:rPr lang="en-IN" sz="1200" i="1" dirty="0">
                <a:effectLst/>
                <a:latin typeface="Times New Roman" panose="02020603050405020304" pitchFamily="18" charset="0"/>
                <a:ea typeface="Times New Roman" panose="02020603050405020304" pitchFamily="18" charset="0"/>
              </a:rPr>
              <a:t>42</a:t>
            </a:r>
            <a:r>
              <a:rPr lang="en-IN" sz="1200" dirty="0">
                <a:effectLst/>
                <a:latin typeface="Times New Roman" panose="02020603050405020304" pitchFamily="18" charset="0"/>
                <a:ea typeface="Times New Roman" panose="02020603050405020304" pitchFamily="18" charset="0"/>
              </a:rPr>
              <a:t>(6), 2487–2499. </a:t>
            </a:r>
            <a:r>
              <a:rPr lang="en-IN" sz="1200" u="sng" dirty="0">
                <a:solidFill>
                  <a:srgbClr val="0000FF"/>
                </a:solidFill>
                <a:effectLst/>
                <a:latin typeface="Times New Roman" panose="02020603050405020304" pitchFamily="18" charset="0"/>
                <a:ea typeface="Times New Roman" panose="02020603050405020304" pitchFamily="18" charset="0"/>
                <a:hlinkClick r:id="rId2"/>
              </a:rPr>
              <a:t>https://doi.org/10.1007/s13369-017-2487-1</a:t>
            </a:r>
            <a:endParaRPr lang="en-IN" sz="1200" dirty="0">
              <a:effectLst/>
              <a:latin typeface="Arial" panose="020B0604020202020204" pitchFamily="34" charset="0"/>
              <a:ea typeface="Arial" panose="020B0604020202020204" pitchFamily="34" charset="0"/>
            </a:endParaRPr>
          </a:p>
          <a:p>
            <a:pPr marL="609600" indent="-304800" algn="just">
              <a:lnSpc>
                <a:spcPct val="115000"/>
              </a:lnSpc>
              <a:spcBef>
                <a:spcPts val="1200"/>
              </a:spcBef>
              <a:spcAft>
                <a:spcPts val="1200"/>
              </a:spcAft>
            </a:pPr>
            <a:r>
              <a:rPr lang="en-IN" sz="1200" dirty="0" err="1">
                <a:effectLst/>
                <a:latin typeface="Times New Roman" panose="02020603050405020304" pitchFamily="18" charset="0"/>
                <a:ea typeface="Times New Roman" panose="02020603050405020304" pitchFamily="18" charset="0"/>
              </a:rPr>
              <a:t>Jasrotia</a:t>
            </a:r>
            <a:r>
              <a:rPr lang="en-IN" sz="1200" dirty="0">
                <a:effectLst/>
                <a:latin typeface="Times New Roman" panose="02020603050405020304" pitchFamily="18" charset="0"/>
                <a:ea typeface="Times New Roman" panose="02020603050405020304" pitchFamily="18" charset="0"/>
              </a:rPr>
              <a:t>, A. S., Majhi, A., &amp; Singh, S. (2009). Water balance approach for rainwater harvesting using remote sensing and GIS techniques, Jammu Himalaya, India. </a:t>
            </a:r>
            <a:r>
              <a:rPr lang="en-IN" sz="1200" i="1" dirty="0">
                <a:effectLst/>
                <a:latin typeface="Times New Roman" panose="02020603050405020304" pitchFamily="18" charset="0"/>
                <a:ea typeface="Times New Roman" panose="02020603050405020304" pitchFamily="18" charset="0"/>
              </a:rPr>
              <a:t>Water Resources Management</a:t>
            </a:r>
            <a:r>
              <a:rPr lang="en-IN" sz="1200" dirty="0">
                <a:effectLst/>
                <a:latin typeface="Times New Roman" panose="02020603050405020304" pitchFamily="18" charset="0"/>
                <a:ea typeface="Times New Roman" panose="02020603050405020304" pitchFamily="18" charset="0"/>
              </a:rPr>
              <a:t>, </a:t>
            </a:r>
            <a:r>
              <a:rPr lang="en-IN" sz="1200" i="1" dirty="0">
                <a:effectLst/>
                <a:latin typeface="Times New Roman" panose="02020603050405020304" pitchFamily="18" charset="0"/>
                <a:ea typeface="Times New Roman" panose="02020603050405020304" pitchFamily="18" charset="0"/>
              </a:rPr>
              <a:t>23</a:t>
            </a:r>
            <a:r>
              <a:rPr lang="en-IN" sz="1200" dirty="0">
                <a:effectLst/>
                <a:latin typeface="Times New Roman" panose="02020603050405020304" pitchFamily="18" charset="0"/>
                <a:ea typeface="Times New Roman" panose="02020603050405020304" pitchFamily="18" charset="0"/>
              </a:rPr>
              <a:t>(14), 3035–3055. https://doi.org/10.1007/s11269-009-9422-5</a:t>
            </a:r>
            <a:endParaRPr lang="en-IN" sz="1200" dirty="0">
              <a:effectLst/>
              <a:latin typeface="Arial" panose="020B0604020202020204" pitchFamily="34" charset="0"/>
              <a:ea typeface="Arial" panose="020B0604020202020204" pitchFamily="34" charset="0"/>
            </a:endParaRPr>
          </a:p>
          <a:p>
            <a:pPr marL="609600" indent="-304800" algn="just">
              <a:lnSpc>
                <a:spcPct val="115000"/>
              </a:lnSpc>
              <a:spcBef>
                <a:spcPts val="1200"/>
              </a:spcBef>
              <a:spcAft>
                <a:spcPts val="1200"/>
              </a:spcAft>
            </a:pPr>
            <a:r>
              <a:rPr lang="en-IN" sz="1200" dirty="0">
                <a:effectLst/>
                <a:latin typeface="Times New Roman" panose="02020603050405020304" pitchFamily="18" charset="0"/>
                <a:ea typeface="Times New Roman" panose="02020603050405020304" pitchFamily="18" charset="0"/>
              </a:rPr>
              <a:t>JOTHIPRAKASH, V., &amp; SATHE, M. V. (2009). Evaluation of Rainwater Harvesting Methods and Structures Using Analytical Hierarchy Process for a Large Scale Industrial Area. </a:t>
            </a:r>
            <a:r>
              <a:rPr lang="en-IN" sz="1200" i="1" dirty="0">
                <a:effectLst/>
                <a:latin typeface="Times New Roman" panose="02020603050405020304" pitchFamily="18" charset="0"/>
                <a:ea typeface="Times New Roman" panose="02020603050405020304" pitchFamily="18" charset="0"/>
              </a:rPr>
              <a:t>Journal of Water Resource and Protection</a:t>
            </a:r>
            <a:r>
              <a:rPr lang="en-IN" sz="1200" dirty="0">
                <a:effectLst/>
                <a:latin typeface="Times New Roman" panose="02020603050405020304" pitchFamily="18" charset="0"/>
                <a:ea typeface="Times New Roman" panose="02020603050405020304" pitchFamily="18" charset="0"/>
              </a:rPr>
              <a:t>, </a:t>
            </a:r>
            <a:r>
              <a:rPr lang="en-IN" sz="1200" i="1" dirty="0">
                <a:effectLst/>
                <a:latin typeface="Times New Roman" panose="02020603050405020304" pitchFamily="18" charset="0"/>
                <a:ea typeface="Times New Roman" panose="02020603050405020304" pitchFamily="18" charset="0"/>
              </a:rPr>
              <a:t>01</a:t>
            </a:r>
            <a:r>
              <a:rPr lang="en-IN" sz="1200" dirty="0">
                <a:effectLst/>
                <a:latin typeface="Times New Roman" panose="02020603050405020304" pitchFamily="18" charset="0"/>
                <a:ea typeface="Times New Roman" panose="02020603050405020304" pitchFamily="18" charset="0"/>
              </a:rPr>
              <a:t>(06), 427–438. https://doi.org/10.4236/jwarp.2009.16052</a:t>
            </a:r>
            <a:endParaRPr lang="en-IN" sz="1200" dirty="0">
              <a:effectLst/>
              <a:latin typeface="Arial" panose="020B0604020202020204" pitchFamily="34" charset="0"/>
              <a:ea typeface="Arial" panose="020B0604020202020204" pitchFamily="34" charset="0"/>
            </a:endParaRPr>
          </a:p>
          <a:p>
            <a:pPr marL="609600" indent="-304800" algn="just">
              <a:lnSpc>
                <a:spcPct val="115000"/>
              </a:lnSpc>
              <a:spcBef>
                <a:spcPts val="1200"/>
              </a:spcBef>
              <a:spcAft>
                <a:spcPts val="1200"/>
              </a:spcAft>
            </a:pPr>
            <a:r>
              <a:rPr lang="en-IN" sz="1200" dirty="0">
                <a:effectLst/>
                <a:latin typeface="Times New Roman" panose="02020603050405020304" pitchFamily="18" charset="0"/>
                <a:ea typeface="Times New Roman" panose="02020603050405020304" pitchFamily="18" charset="0"/>
              </a:rPr>
              <a:t>Kadam, A. K., Kale, S. S., Pande, N. N., Pawar, N. J., &amp; </a:t>
            </a:r>
            <a:r>
              <a:rPr lang="en-IN" sz="1200" dirty="0" err="1">
                <a:effectLst/>
                <a:latin typeface="Times New Roman" panose="02020603050405020304" pitchFamily="18" charset="0"/>
                <a:ea typeface="Times New Roman" panose="02020603050405020304" pitchFamily="18" charset="0"/>
              </a:rPr>
              <a:t>Sankhua</a:t>
            </a:r>
            <a:r>
              <a:rPr lang="en-IN" sz="1200" dirty="0">
                <a:effectLst/>
                <a:latin typeface="Times New Roman" panose="02020603050405020304" pitchFamily="18" charset="0"/>
                <a:ea typeface="Times New Roman" panose="02020603050405020304" pitchFamily="18" charset="0"/>
              </a:rPr>
              <a:t>, R. N. (2012). Identifying Potential Rainwater Harvesting Sites of a Semi-arid, Basaltic Region of Western India, Using SCS-CN Method. </a:t>
            </a:r>
            <a:r>
              <a:rPr lang="en-IN" sz="1200" i="1" dirty="0">
                <a:effectLst/>
                <a:latin typeface="Times New Roman" panose="02020603050405020304" pitchFamily="18" charset="0"/>
                <a:ea typeface="Times New Roman" panose="02020603050405020304" pitchFamily="18" charset="0"/>
              </a:rPr>
              <a:t>Water Resources Management</a:t>
            </a:r>
            <a:r>
              <a:rPr lang="en-IN" sz="1200" dirty="0">
                <a:effectLst/>
                <a:latin typeface="Times New Roman" panose="02020603050405020304" pitchFamily="18" charset="0"/>
                <a:ea typeface="Times New Roman" panose="02020603050405020304" pitchFamily="18" charset="0"/>
              </a:rPr>
              <a:t>, </a:t>
            </a:r>
            <a:r>
              <a:rPr lang="en-IN" sz="1200" i="1" dirty="0">
                <a:effectLst/>
                <a:latin typeface="Times New Roman" panose="02020603050405020304" pitchFamily="18" charset="0"/>
                <a:ea typeface="Times New Roman" panose="02020603050405020304" pitchFamily="18" charset="0"/>
              </a:rPr>
              <a:t>26</a:t>
            </a:r>
            <a:r>
              <a:rPr lang="en-IN" sz="1200" dirty="0">
                <a:effectLst/>
                <a:latin typeface="Times New Roman" panose="02020603050405020304" pitchFamily="18" charset="0"/>
                <a:ea typeface="Times New Roman" panose="02020603050405020304" pitchFamily="18" charset="0"/>
              </a:rPr>
              <a:t>(9), 2537–2554. https://doi.org/10.1007/s11269-012-0031-3</a:t>
            </a:r>
            <a:endParaRPr lang="en-IN" sz="1200" dirty="0">
              <a:effectLst/>
              <a:latin typeface="Arial" panose="020B0604020202020204" pitchFamily="34" charset="0"/>
              <a:ea typeface="Arial" panose="020B0604020202020204" pitchFamily="34" charset="0"/>
            </a:endParaRPr>
          </a:p>
          <a:p>
            <a:pPr marL="609600" indent="-304800" algn="just">
              <a:lnSpc>
                <a:spcPct val="115000"/>
              </a:lnSpc>
              <a:spcBef>
                <a:spcPts val="1200"/>
              </a:spcBef>
              <a:spcAft>
                <a:spcPts val="1200"/>
              </a:spcAft>
            </a:pPr>
            <a:r>
              <a:rPr lang="en-IN" sz="1200" dirty="0" err="1">
                <a:effectLst/>
                <a:latin typeface="Times New Roman" panose="02020603050405020304" pitchFamily="18" charset="0"/>
                <a:ea typeface="Times New Roman" panose="02020603050405020304" pitchFamily="18" charset="0"/>
              </a:rPr>
              <a:t>Krois</a:t>
            </a:r>
            <a:r>
              <a:rPr lang="en-IN" sz="1200" dirty="0">
                <a:effectLst/>
                <a:latin typeface="Times New Roman" panose="02020603050405020304" pitchFamily="18" charset="0"/>
                <a:ea typeface="Times New Roman" panose="02020603050405020304" pitchFamily="18" charset="0"/>
              </a:rPr>
              <a:t>, J., &amp; Schulte, A. (2014). GIS-based multi-criteria evaluation to identify potential sites for soil and water conservation techniques in the Ronquillo watershed, northern Peru. </a:t>
            </a:r>
            <a:r>
              <a:rPr lang="en-IN" sz="1200" i="1" dirty="0">
                <a:effectLst/>
                <a:latin typeface="Times New Roman" panose="02020603050405020304" pitchFamily="18" charset="0"/>
                <a:ea typeface="Times New Roman" panose="02020603050405020304" pitchFamily="18" charset="0"/>
              </a:rPr>
              <a:t>Applied Geography</a:t>
            </a:r>
            <a:r>
              <a:rPr lang="en-IN" sz="1200" dirty="0">
                <a:effectLst/>
                <a:latin typeface="Times New Roman" panose="02020603050405020304" pitchFamily="18" charset="0"/>
                <a:ea typeface="Times New Roman" panose="02020603050405020304" pitchFamily="18" charset="0"/>
              </a:rPr>
              <a:t>, </a:t>
            </a:r>
            <a:r>
              <a:rPr lang="en-IN" sz="1200" i="1" dirty="0">
                <a:effectLst/>
                <a:latin typeface="Times New Roman" panose="02020603050405020304" pitchFamily="18" charset="0"/>
                <a:ea typeface="Times New Roman" panose="02020603050405020304" pitchFamily="18" charset="0"/>
              </a:rPr>
              <a:t>51</a:t>
            </a:r>
            <a:r>
              <a:rPr lang="en-IN" sz="1200" dirty="0">
                <a:effectLst/>
                <a:latin typeface="Times New Roman" panose="02020603050405020304" pitchFamily="18" charset="0"/>
                <a:ea typeface="Times New Roman" panose="02020603050405020304" pitchFamily="18" charset="0"/>
              </a:rPr>
              <a:t>, 131–142. https://doi.org/10.1016/J.APGEOG.2014.04.006</a:t>
            </a:r>
            <a:endParaRPr lang="en-IN" sz="1200" dirty="0">
              <a:effectLst/>
              <a:latin typeface="Arial" panose="020B0604020202020204" pitchFamily="34" charset="0"/>
              <a:ea typeface="Arial" panose="020B0604020202020204" pitchFamily="34" charset="0"/>
            </a:endParaRPr>
          </a:p>
          <a:p>
            <a:pPr marL="609600" indent="-304800" algn="just">
              <a:lnSpc>
                <a:spcPct val="115000"/>
              </a:lnSpc>
              <a:spcBef>
                <a:spcPts val="1200"/>
              </a:spcBef>
              <a:spcAft>
                <a:spcPts val="1200"/>
              </a:spcAft>
            </a:pPr>
            <a:r>
              <a:rPr lang="en-IN" sz="1200" dirty="0">
                <a:effectLst/>
                <a:latin typeface="Times New Roman" panose="02020603050405020304" pitchFamily="18" charset="0"/>
                <a:ea typeface="Times New Roman" panose="02020603050405020304" pitchFamily="18" charset="0"/>
              </a:rPr>
              <a:t>Mahmoud, S. H., &amp; </a:t>
            </a:r>
            <a:r>
              <a:rPr lang="en-IN" sz="1200" dirty="0" err="1">
                <a:effectLst/>
                <a:latin typeface="Times New Roman" panose="02020603050405020304" pitchFamily="18" charset="0"/>
                <a:ea typeface="Times New Roman" panose="02020603050405020304" pitchFamily="18" charset="0"/>
              </a:rPr>
              <a:t>Alazba</a:t>
            </a:r>
            <a:r>
              <a:rPr lang="en-IN" sz="1200" dirty="0">
                <a:effectLst/>
                <a:latin typeface="Times New Roman" panose="02020603050405020304" pitchFamily="18" charset="0"/>
                <a:ea typeface="Times New Roman" panose="02020603050405020304" pitchFamily="18" charset="0"/>
              </a:rPr>
              <a:t>, A. A. (2015). The potential of in situ rainwater harvesting in arid regions: developing a methodology to identify suitable areas using GIS-based decision support system. </a:t>
            </a:r>
            <a:r>
              <a:rPr lang="en-IN" sz="1200" i="1" dirty="0">
                <a:effectLst/>
                <a:latin typeface="Times New Roman" panose="02020603050405020304" pitchFamily="18" charset="0"/>
                <a:ea typeface="Times New Roman" panose="02020603050405020304" pitchFamily="18" charset="0"/>
              </a:rPr>
              <a:t>Arabian Journal of Geosciences</a:t>
            </a:r>
            <a:r>
              <a:rPr lang="en-IN" sz="1200" dirty="0">
                <a:effectLst/>
                <a:latin typeface="Times New Roman" panose="02020603050405020304" pitchFamily="18" charset="0"/>
                <a:ea typeface="Times New Roman" panose="02020603050405020304" pitchFamily="18" charset="0"/>
              </a:rPr>
              <a:t>, </a:t>
            </a:r>
            <a:r>
              <a:rPr lang="en-IN" sz="1200" i="1" dirty="0">
                <a:effectLst/>
                <a:latin typeface="Times New Roman" panose="02020603050405020304" pitchFamily="18" charset="0"/>
                <a:ea typeface="Times New Roman" panose="02020603050405020304" pitchFamily="18" charset="0"/>
              </a:rPr>
              <a:t>8</a:t>
            </a:r>
            <a:r>
              <a:rPr lang="en-IN" sz="1200" dirty="0">
                <a:effectLst/>
                <a:latin typeface="Times New Roman" panose="02020603050405020304" pitchFamily="18" charset="0"/>
                <a:ea typeface="Times New Roman" panose="02020603050405020304" pitchFamily="18" charset="0"/>
              </a:rPr>
              <a:t>(7), 5167–5179. </a:t>
            </a:r>
            <a:r>
              <a:rPr lang="en-IN" sz="1200" u="sng" dirty="0">
                <a:solidFill>
                  <a:srgbClr val="0000FF"/>
                </a:solidFill>
                <a:effectLst/>
                <a:latin typeface="Times New Roman" panose="02020603050405020304" pitchFamily="18" charset="0"/>
                <a:ea typeface="Times New Roman" panose="02020603050405020304" pitchFamily="18" charset="0"/>
                <a:hlinkClick r:id="rId3"/>
              </a:rPr>
              <a:t>https://doi.org/10.1007/s12517-014-1535-3</a:t>
            </a:r>
            <a:endParaRPr lang="en-IN" sz="12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822593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5B534B-73B7-A104-0761-D9C8CA8F391E}"/>
              </a:ext>
            </a:extLst>
          </p:cNvPr>
          <p:cNvSpPr>
            <a:spLocks noGrp="1"/>
          </p:cNvSpPr>
          <p:nvPr>
            <p:ph idx="1"/>
          </p:nvPr>
        </p:nvSpPr>
        <p:spPr>
          <a:xfrm>
            <a:off x="838200" y="640080"/>
            <a:ext cx="10515600" cy="5536883"/>
          </a:xfrm>
        </p:spPr>
        <p:txBody>
          <a:bodyPr>
            <a:normAutofit/>
          </a:bodyPr>
          <a:lstStyle/>
          <a:p>
            <a:pPr marL="0" indent="0">
              <a:buNone/>
            </a:pPr>
            <a:r>
              <a:rPr lang="en-IN" sz="4000" b="1" dirty="0">
                <a:effectLst/>
                <a:latin typeface="Times New Roman" panose="02020603050405020304" pitchFamily="18" charset="0"/>
                <a:ea typeface="Times New Roman" panose="02020603050405020304" pitchFamily="18" charset="0"/>
              </a:rPr>
              <a:t>Research Questions</a:t>
            </a:r>
          </a:p>
          <a:p>
            <a:pPr marL="0" indent="0" algn="just">
              <a:lnSpc>
                <a:spcPct val="115000"/>
              </a:lnSpc>
              <a:buNone/>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1.  What are the suitable sites for groundwater recharge in the Bhilwara district of Rajasthan using rainwater harvesting? </a:t>
            </a:r>
            <a:endParaRPr lang="en-IN" sz="2400" dirty="0">
              <a:effectLst/>
              <a:latin typeface="Times New Roman" panose="02020603050405020304" pitchFamily="18" charset="0"/>
              <a:ea typeface="Arial" panose="020B0604020202020204" pitchFamily="34" charset="0"/>
              <a:cs typeface="Times New Roman" panose="02020603050405020304" pitchFamily="18" charset="0"/>
            </a:endParaRPr>
          </a:p>
          <a:p>
            <a:pPr marL="0" indent="0" algn="just">
              <a:lnSpc>
                <a:spcPct val="115000"/>
              </a:lnSpc>
              <a:buNone/>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2. What is the estimated area of groundwater recharge from these potential sites?</a:t>
            </a:r>
            <a:endParaRPr lang="en-IN" sz="2400" dirty="0">
              <a:effectLst/>
              <a:latin typeface="Times New Roman" panose="02020603050405020304" pitchFamily="18" charset="0"/>
              <a:ea typeface="Arial" panose="020B0604020202020204" pitchFamily="34" charset="0"/>
              <a:cs typeface="Times New Roman" panose="02020603050405020304" pitchFamily="18" charset="0"/>
            </a:endParaRPr>
          </a:p>
          <a:p>
            <a:pPr marL="0" indent="0">
              <a:buNone/>
            </a:pPr>
            <a:endParaRPr lang="en-IN" sz="4000" b="1" dirty="0">
              <a:effectLst/>
              <a:latin typeface="Times New Roman" panose="02020603050405020304" pitchFamily="18" charset="0"/>
              <a:ea typeface="Times New Roman" panose="02020603050405020304" pitchFamily="18" charset="0"/>
            </a:endParaRPr>
          </a:p>
          <a:p>
            <a:pPr marL="0" indent="0">
              <a:buNone/>
            </a:pPr>
            <a:r>
              <a:rPr lang="en-IN" sz="4000" b="1" dirty="0">
                <a:effectLst/>
                <a:latin typeface="Times New Roman" panose="02020603050405020304" pitchFamily="18" charset="0"/>
                <a:ea typeface="Times New Roman" panose="02020603050405020304" pitchFamily="18" charset="0"/>
              </a:rPr>
              <a:t>Research Objectives</a:t>
            </a:r>
          </a:p>
          <a:p>
            <a:pPr marL="0" indent="0" algn="just">
              <a:lnSpc>
                <a:spcPct val="115000"/>
              </a:lnSpc>
              <a:buNone/>
            </a:pPr>
            <a:r>
              <a:rPr lang="en-IN" sz="2200" dirty="0">
                <a:effectLst/>
                <a:latin typeface="Times New Roman" panose="02020603050405020304" pitchFamily="18" charset="0"/>
                <a:ea typeface="Times New Roman" panose="02020603050405020304" pitchFamily="18" charset="0"/>
              </a:rPr>
              <a:t> 1. To identify suitable sites for groundwater recharge using rainwater harvesting and estimate the area of groundwater recharge.</a:t>
            </a:r>
            <a:endParaRPr lang="en-IN" sz="2200" dirty="0">
              <a:effectLst/>
              <a:latin typeface="Arial" panose="020B0604020202020204" pitchFamily="34" charset="0"/>
              <a:ea typeface="Arial" panose="020B0604020202020204" pitchFamily="34" charset="0"/>
            </a:endParaRPr>
          </a:p>
          <a:p>
            <a:pPr marL="0" indent="0" algn="just">
              <a:lnSpc>
                <a:spcPct val="115000"/>
              </a:lnSpc>
              <a:buNone/>
            </a:pPr>
            <a:r>
              <a:rPr lang="en-IN" sz="2200" dirty="0">
                <a:effectLst/>
                <a:latin typeface="Times New Roman" panose="02020603050405020304" pitchFamily="18" charset="0"/>
                <a:ea typeface="Times New Roman" panose="02020603050405020304" pitchFamily="18" charset="0"/>
              </a:rPr>
              <a:t> </a:t>
            </a:r>
            <a:r>
              <a:rPr lang="en-IN" sz="2200" dirty="0">
                <a:latin typeface="Arial" panose="020B0604020202020204" pitchFamily="34" charset="0"/>
                <a:ea typeface="Times New Roman" panose="02020603050405020304" pitchFamily="18" charset="0"/>
              </a:rPr>
              <a:t>2. </a:t>
            </a:r>
            <a:r>
              <a:rPr lang="en-IN" sz="2200" u="none" strike="noStrike" dirty="0">
                <a:effectLst/>
                <a:latin typeface="Times New Roman" panose="02020603050405020304" pitchFamily="18" charset="0"/>
                <a:ea typeface="Times New Roman" panose="02020603050405020304" pitchFamily="18" charset="0"/>
              </a:rPr>
              <a:t>To find sites for rainwater harvesting structures.</a:t>
            </a:r>
            <a:endParaRPr lang="en-IN" sz="2200" dirty="0">
              <a:latin typeface="Arial" panose="020B0604020202020204" pitchFamily="34" charset="0"/>
              <a:ea typeface="Times New Roman" panose="02020603050405020304" pitchFamily="18" charset="0"/>
            </a:endParaRPr>
          </a:p>
          <a:p>
            <a:pPr marL="0" indent="0" algn="just">
              <a:lnSpc>
                <a:spcPct val="115000"/>
              </a:lnSpc>
              <a:buNone/>
            </a:pPr>
            <a:r>
              <a:rPr lang="en-IN" sz="2200" u="none" strike="noStrike" dirty="0">
                <a:effectLst/>
                <a:latin typeface="Arial" panose="020B0604020202020204" pitchFamily="34" charset="0"/>
                <a:ea typeface="Times New Roman" panose="02020603050405020304" pitchFamily="18" charset="0"/>
              </a:rPr>
              <a:t>3. </a:t>
            </a:r>
            <a:r>
              <a:rPr lang="en-IN" sz="2200" u="none" strike="noStrike" dirty="0">
                <a:effectLst/>
                <a:latin typeface="Times New Roman" panose="02020603050405020304" pitchFamily="18" charset="0"/>
                <a:ea typeface="Times New Roman" panose="02020603050405020304" pitchFamily="18" charset="0"/>
              </a:rPr>
              <a:t>To estimate the area with the potential for groundwater recharge from these sites.</a:t>
            </a:r>
          </a:p>
          <a:p>
            <a:pPr marL="0" indent="0" algn="just">
              <a:lnSpc>
                <a:spcPct val="115000"/>
              </a:lnSpc>
              <a:buNone/>
            </a:pPr>
            <a:endParaRPr lang="en-IN" sz="1800" dirty="0">
              <a:latin typeface="Times New Roman" panose="02020603050405020304" pitchFamily="18" charset="0"/>
              <a:ea typeface="Arial" panose="020B0604020202020204" pitchFamily="34" charset="0"/>
            </a:endParaRPr>
          </a:p>
          <a:p>
            <a:pPr marL="0" indent="0" algn="just">
              <a:lnSpc>
                <a:spcPct val="115000"/>
              </a:lnSpc>
              <a:buNone/>
            </a:pPr>
            <a:endParaRPr lang="en-IN" sz="1800" u="none" strike="noStrike" dirty="0">
              <a:effectLst/>
              <a:latin typeface="Arial" panose="020B0604020202020204" pitchFamily="34" charset="0"/>
              <a:ea typeface="Arial" panose="020B0604020202020204" pitchFamily="34" charset="0"/>
            </a:endParaRPr>
          </a:p>
          <a:p>
            <a:pPr marL="0" indent="0">
              <a:buNone/>
            </a:pPr>
            <a:endParaRPr lang="en-IN" dirty="0"/>
          </a:p>
        </p:txBody>
      </p:sp>
    </p:spTree>
    <p:extLst>
      <p:ext uri="{BB962C8B-B14F-4D97-AF65-F5344CB8AC3E}">
        <p14:creationId xmlns:p14="http://schemas.microsoft.com/office/powerpoint/2010/main" val="1005264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E021C-12C6-7B3C-00F7-EBE9D7BF95B6}"/>
              </a:ext>
            </a:extLst>
          </p:cNvPr>
          <p:cNvSpPr>
            <a:spLocks noGrp="1"/>
          </p:cNvSpPr>
          <p:nvPr>
            <p:ph type="title"/>
          </p:nvPr>
        </p:nvSpPr>
        <p:spPr>
          <a:xfrm>
            <a:off x="838200" y="365125"/>
            <a:ext cx="10515600" cy="691515"/>
          </a:xfrm>
        </p:spPr>
        <p:txBody>
          <a:bodyPr>
            <a:normAutofit fontScale="90000"/>
          </a:bodyPr>
          <a:lstStyle/>
          <a:p>
            <a:r>
              <a:rPr lang="en-IN" dirty="0">
                <a:latin typeface="Times New Roman" panose="02020603050405020304" pitchFamily="18" charset="0"/>
                <a:cs typeface="Times New Roman" panose="02020603050405020304" pitchFamily="18" charset="0"/>
              </a:rPr>
              <a:t>  </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LITERATURE REVIEW</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8592D8C-F48F-2365-2871-20DF7E58AEFD}"/>
              </a:ext>
            </a:extLst>
          </p:cNvPr>
          <p:cNvSpPr>
            <a:spLocks noGrp="1"/>
          </p:cNvSpPr>
          <p:nvPr>
            <p:ph idx="1"/>
          </p:nvPr>
        </p:nvSpPr>
        <p:spPr>
          <a:xfrm>
            <a:off x="838200" y="1259840"/>
            <a:ext cx="10515600" cy="4917123"/>
          </a:xfrm>
        </p:spPr>
        <p:txBody>
          <a:bodyPr/>
          <a:lstStyle/>
          <a:p>
            <a:r>
              <a:rPr lang="en-IN" sz="2000" dirty="0">
                <a:effectLst/>
                <a:latin typeface="Times New Roman" panose="02020603050405020304" pitchFamily="18" charset="0"/>
                <a:ea typeface="Times New Roman" panose="02020603050405020304" pitchFamily="18" charset="0"/>
              </a:rPr>
              <a:t>Different studies efficiently used Analytical Hierarchy Process (AHP) </a:t>
            </a:r>
            <a:r>
              <a:rPr lang="en-IN" sz="2000" dirty="0">
                <a:solidFill>
                  <a:srgbClr val="0000FF"/>
                </a:solidFill>
                <a:effectLst/>
                <a:latin typeface="Times New Roman" panose="02020603050405020304" pitchFamily="18" charset="0"/>
                <a:ea typeface="Times New Roman" panose="02020603050405020304" pitchFamily="18" charset="0"/>
              </a:rPr>
              <a:t>( Ammar et al., 2016; </a:t>
            </a:r>
            <a:r>
              <a:rPr lang="en-IN" sz="2000" dirty="0" err="1">
                <a:solidFill>
                  <a:srgbClr val="0000FF"/>
                </a:solidFill>
                <a:effectLst/>
                <a:latin typeface="Times New Roman" panose="02020603050405020304" pitchFamily="18" charset="0"/>
                <a:ea typeface="Times New Roman" panose="02020603050405020304" pitchFamily="18" charset="0"/>
              </a:rPr>
              <a:t>Krois</a:t>
            </a:r>
            <a:r>
              <a:rPr lang="en-IN" sz="2000" dirty="0">
                <a:solidFill>
                  <a:srgbClr val="0000FF"/>
                </a:solidFill>
                <a:effectLst/>
                <a:latin typeface="Times New Roman" panose="02020603050405020304" pitchFamily="18" charset="0"/>
                <a:ea typeface="Times New Roman" panose="02020603050405020304" pitchFamily="18" charset="0"/>
              </a:rPr>
              <a:t> &amp; Schulte, 2014; </a:t>
            </a:r>
            <a:r>
              <a:rPr lang="en-IN" sz="2000" dirty="0" err="1">
                <a:solidFill>
                  <a:srgbClr val="0000FF"/>
                </a:solidFill>
                <a:effectLst/>
                <a:latin typeface="Times New Roman" panose="02020603050405020304" pitchFamily="18" charset="0"/>
                <a:ea typeface="Times New Roman" panose="02020603050405020304" pitchFamily="18" charset="0"/>
              </a:rPr>
              <a:t>Jothiprakash</a:t>
            </a:r>
            <a:r>
              <a:rPr lang="en-IN" sz="2000" dirty="0">
                <a:solidFill>
                  <a:srgbClr val="0000FF"/>
                </a:solidFill>
                <a:effectLst/>
                <a:latin typeface="Times New Roman" panose="02020603050405020304" pitchFamily="18" charset="0"/>
                <a:ea typeface="Times New Roman" panose="02020603050405020304" pitchFamily="18" charset="0"/>
              </a:rPr>
              <a:t> &amp; Sathe, 2009)</a:t>
            </a:r>
            <a:r>
              <a:rPr lang="en-IN" sz="2000" dirty="0">
                <a:effectLst/>
                <a:latin typeface="Times New Roman" panose="02020603050405020304" pitchFamily="18" charset="0"/>
                <a:ea typeface="Times New Roman" panose="02020603050405020304" pitchFamily="18" charset="0"/>
              </a:rPr>
              <a:t> for the identification and optimization of the potential water harvesting sites. In some recent studies, AHP is integrated with Fuzzy Logic to standardize the factors and derive weights used as a total score for land suitability </a:t>
            </a:r>
            <a:r>
              <a:rPr lang="en-IN" sz="2000" dirty="0">
                <a:solidFill>
                  <a:srgbClr val="0000FF"/>
                </a:solidFill>
                <a:effectLst/>
                <a:latin typeface="Times New Roman" panose="02020603050405020304" pitchFamily="18" charset="0"/>
                <a:ea typeface="Times New Roman" panose="02020603050405020304" pitchFamily="18" charset="0"/>
              </a:rPr>
              <a:t>(</a:t>
            </a:r>
            <a:r>
              <a:rPr lang="en-IN" sz="2000" dirty="0" err="1">
                <a:solidFill>
                  <a:srgbClr val="0000FF"/>
                </a:solidFill>
                <a:effectLst/>
                <a:latin typeface="Times New Roman" panose="02020603050405020304" pitchFamily="18" charset="0"/>
                <a:ea typeface="Times New Roman" panose="02020603050405020304" pitchFamily="18" charset="0"/>
              </a:rPr>
              <a:t>Alwan</a:t>
            </a:r>
            <a:r>
              <a:rPr lang="en-IN" sz="2000" dirty="0">
                <a:solidFill>
                  <a:srgbClr val="0000FF"/>
                </a:solidFill>
                <a:effectLst/>
                <a:latin typeface="Times New Roman" panose="02020603050405020304" pitchFamily="18" charset="0"/>
                <a:ea typeface="Times New Roman" panose="02020603050405020304" pitchFamily="18" charset="0"/>
              </a:rPr>
              <a:t> et al., 2020;  Al-Abadi et al., 2017).</a:t>
            </a:r>
            <a:endParaRPr lang="en-IN" sz="2000" dirty="0">
              <a:effectLst/>
              <a:latin typeface="Arial" panose="020B0604020202020204" pitchFamily="34" charset="0"/>
              <a:ea typeface="Arial" panose="020B0604020202020204" pitchFamily="34" charset="0"/>
            </a:endParaRPr>
          </a:p>
          <a:p>
            <a:r>
              <a:rPr lang="en-IN" sz="2000" dirty="0">
                <a:effectLst/>
                <a:latin typeface="Times New Roman" panose="02020603050405020304" pitchFamily="18" charset="0"/>
                <a:ea typeface="Times New Roman" panose="02020603050405020304" pitchFamily="18" charset="0"/>
              </a:rPr>
              <a:t>The papers </a:t>
            </a:r>
            <a:r>
              <a:rPr lang="en-IN" sz="2000" dirty="0">
                <a:solidFill>
                  <a:srgbClr val="0000FF"/>
                </a:solidFill>
                <a:effectLst/>
                <a:latin typeface="Times New Roman" panose="02020603050405020304" pitchFamily="18" charset="0"/>
                <a:ea typeface="Times New Roman" panose="02020603050405020304" pitchFamily="18" charset="0"/>
              </a:rPr>
              <a:t>(Abdulla Umar </a:t>
            </a:r>
            <a:r>
              <a:rPr lang="en-IN" sz="2000" dirty="0" err="1">
                <a:solidFill>
                  <a:srgbClr val="0000FF"/>
                </a:solidFill>
                <a:effectLst/>
                <a:latin typeface="Times New Roman" panose="02020603050405020304" pitchFamily="18" charset="0"/>
                <a:ea typeface="Times New Roman" panose="02020603050405020304" pitchFamily="18" charset="0"/>
              </a:rPr>
              <a:t>Naseef</a:t>
            </a:r>
            <a:r>
              <a:rPr lang="en-IN" sz="2000" dirty="0">
                <a:solidFill>
                  <a:srgbClr val="0000FF"/>
                </a:solidFill>
                <a:effectLst/>
                <a:latin typeface="Times New Roman" panose="02020603050405020304" pitchFamily="18" charset="0"/>
                <a:ea typeface="Times New Roman" panose="02020603050405020304" pitchFamily="18" charset="0"/>
              </a:rPr>
              <a:t> &amp; Thomas, 2016; Mahmoud &amp; </a:t>
            </a:r>
            <a:r>
              <a:rPr lang="en-IN" sz="2000" dirty="0" err="1">
                <a:solidFill>
                  <a:srgbClr val="0000FF"/>
                </a:solidFill>
                <a:effectLst/>
                <a:latin typeface="Times New Roman" panose="02020603050405020304" pitchFamily="18" charset="0"/>
                <a:ea typeface="Times New Roman" panose="02020603050405020304" pitchFamily="18" charset="0"/>
              </a:rPr>
              <a:t>Alazba</a:t>
            </a:r>
            <a:r>
              <a:rPr lang="en-IN" sz="2000" dirty="0">
                <a:solidFill>
                  <a:srgbClr val="0000FF"/>
                </a:solidFill>
                <a:effectLst/>
                <a:latin typeface="Times New Roman" panose="02020603050405020304" pitchFamily="18" charset="0"/>
                <a:ea typeface="Times New Roman" panose="02020603050405020304" pitchFamily="18" charset="0"/>
              </a:rPr>
              <a:t>, 2015)</a:t>
            </a:r>
            <a:r>
              <a:rPr lang="en-IN" sz="2000" dirty="0">
                <a:effectLst/>
                <a:latin typeface="Times New Roman" panose="02020603050405020304" pitchFamily="18" charset="0"/>
                <a:ea typeface="Times New Roman" panose="02020603050405020304" pitchFamily="18" charset="0"/>
              </a:rPr>
              <a:t> focused on factors such as rainfall, slope, potential runoff coefficient (PRC), land cover/use, and soil texture. Most of the studies initially considered filled sinks of the digital elevation model</a:t>
            </a:r>
            <a:r>
              <a:rPr lang="en-IN" sz="2000" dirty="0">
                <a:solidFill>
                  <a:srgbClr val="0000FF"/>
                </a:solidFill>
                <a:effectLst/>
                <a:latin typeface="Times New Roman" panose="02020603050405020304" pitchFamily="18" charset="0"/>
                <a:ea typeface="Times New Roman" panose="02020603050405020304" pitchFamily="18" charset="0"/>
              </a:rPr>
              <a:t> (</a:t>
            </a:r>
            <a:r>
              <a:rPr lang="en-IN" sz="2000" dirty="0" err="1">
                <a:solidFill>
                  <a:srgbClr val="0000FF"/>
                </a:solidFill>
                <a:effectLst/>
                <a:latin typeface="Times New Roman" panose="02020603050405020304" pitchFamily="18" charset="0"/>
                <a:ea typeface="Times New Roman" panose="02020603050405020304" pitchFamily="18" charset="0"/>
              </a:rPr>
              <a:t>Alwan</a:t>
            </a:r>
            <a:r>
              <a:rPr lang="en-IN" sz="2000" dirty="0">
                <a:solidFill>
                  <a:srgbClr val="0000FF"/>
                </a:solidFill>
                <a:effectLst/>
                <a:latin typeface="Times New Roman" panose="02020603050405020304" pitchFamily="18" charset="0"/>
                <a:ea typeface="Times New Roman" panose="02020603050405020304" pitchFamily="18" charset="0"/>
              </a:rPr>
              <a:t> et al., 2020; </a:t>
            </a:r>
            <a:r>
              <a:rPr lang="en-IN" sz="2000" dirty="0" err="1">
                <a:solidFill>
                  <a:srgbClr val="0000FF"/>
                </a:solidFill>
                <a:effectLst/>
                <a:latin typeface="Times New Roman" panose="02020603050405020304" pitchFamily="18" charset="0"/>
                <a:ea typeface="Times New Roman" panose="02020603050405020304" pitchFamily="18" charset="0"/>
              </a:rPr>
              <a:t>Karani</a:t>
            </a:r>
            <a:r>
              <a:rPr lang="en-IN" sz="2000" dirty="0">
                <a:solidFill>
                  <a:srgbClr val="0000FF"/>
                </a:solidFill>
                <a:effectLst/>
                <a:latin typeface="Times New Roman" panose="02020603050405020304" pitchFamily="18" charset="0"/>
                <a:ea typeface="Times New Roman" panose="02020603050405020304" pitchFamily="18" charset="0"/>
              </a:rPr>
              <a:t> et al., 2019; Tiwari et al., 2018)</a:t>
            </a:r>
            <a:r>
              <a:rPr lang="en-IN" sz="2000" dirty="0">
                <a:effectLst/>
                <a:latin typeface="Times New Roman" panose="02020603050405020304" pitchFamily="18" charset="0"/>
                <a:ea typeface="Times New Roman" panose="02020603050405020304" pitchFamily="18" charset="0"/>
              </a:rPr>
              <a:t>  and (</a:t>
            </a:r>
            <a:r>
              <a:rPr lang="en-IN" sz="2000" dirty="0">
                <a:solidFill>
                  <a:srgbClr val="0000FF"/>
                </a:solidFill>
                <a:effectLst/>
                <a:latin typeface="Times New Roman" panose="02020603050405020304" pitchFamily="18" charset="0"/>
                <a:ea typeface="Times New Roman" panose="02020603050405020304" pitchFamily="18" charset="0"/>
              </a:rPr>
              <a:t>Tiwari et al., 2018)</a:t>
            </a:r>
            <a:r>
              <a:rPr lang="en-IN" sz="2000" dirty="0">
                <a:effectLst/>
                <a:latin typeface="Times New Roman" panose="02020603050405020304" pitchFamily="18" charset="0"/>
                <a:ea typeface="Times New Roman" panose="02020603050405020304" pitchFamily="18" charset="0"/>
              </a:rPr>
              <a:t> made proper use of depression sites as natural structures for rainwater harvesting.</a:t>
            </a:r>
          </a:p>
          <a:p>
            <a:r>
              <a:rPr lang="en-IN" sz="2000" dirty="0">
                <a:effectLst/>
                <a:latin typeface="Times New Roman" panose="02020603050405020304" pitchFamily="18" charset="0"/>
                <a:ea typeface="Times New Roman" panose="02020603050405020304" pitchFamily="18" charset="0"/>
              </a:rPr>
              <a:t>Various researches suggested the runoff estimation through the water balance approach </a:t>
            </a:r>
            <a:r>
              <a:rPr lang="en-IN" sz="2000" dirty="0">
                <a:solidFill>
                  <a:srgbClr val="0000FF"/>
                </a:solidFill>
                <a:effectLst/>
                <a:latin typeface="Times New Roman" panose="02020603050405020304" pitchFamily="18" charset="0"/>
                <a:ea typeface="Times New Roman" panose="02020603050405020304" pitchFamily="18" charset="0"/>
              </a:rPr>
              <a:t>(</a:t>
            </a:r>
            <a:r>
              <a:rPr lang="en-IN" sz="2000" dirty="0" err="1">
                <a:solidFill>
                  <a:srgbClr val="0000FF"/>
                </a:solidFill>
                <a:effectLst/>
                <a:latin typeface="Times New Roman" panose="02020603050405020304" pitchFamily="18" charset="0"/>
                <a:ea typeface="Times New Roman" panose="02020603050405020304" pitchFamily="18" charset="0"/>
              </a:rPr>
              <a:t>Jasrotia</a:t>
            </a:r>
            <a:r>
              <a:rPr lang="en-IN" sz="2000" dirty="0">
                <a:solidFill>
                  <a:srgbClr val="0000FF"/>
                </a:solidFill>
                <a:effectLst/>
                <a:latin typeface="Times New Roman" panose="02020603050405020304" pitchFamily="18" charset="0"/>
                <a:ea typeface="Times New Roman" panose="02020603050405020304" pitchFamily="18" charset="0"/>
              </a:rPr>
              <a:t> et al., 2009)</a:t>
            </a:r>
            <a:r>
              <a:rPr lang="en-IN" sz="2000" dirty="0">
                <a:effectLst/>
                <a:latin typeface="Times New Roman" panose="02020603050405020304" pitchFamily="18" charset="0"/>
                <a:ea typeface="Times New Roman" panose="02020603050405020304" pitchFamily="18" charset="0"/>
              </a:rPr>
              <a:t>, Soil Conservation Service - Curve Number (SCS-CN) method </a:t>
            </a:r>
            <a:r>
              <a:rPr lang="en-IN" sz="2000" dirty="0">
                <a:solidFill>
                  <a:srgbClr val="0000FF"/>
                </a:solidFill>
                <a:effectLst/>
                <a:latin typeface="Times New Roman" panose="02020603050405020304" pitchFamily="18" charset="0"/>
                <a:ea typeface="Times New Roman" panose="02020603050405020304" pitchFamily="18" charset="0"/>
              </a:rPr>
              <a:t>(Tiwari et al., 2018; </a:t>
            </a:r>
            <a:r>
              <a:rPr lang="en-IN" sz="2000" dirty="0" err="1">
                <a:solidFill>
                  <a:srgbClr val="0000FF"/>
                </a:solidFill>
                <a:effectLst/>
                <a:latin typeface="Times New Roman" panose="02020603050405020304" pitchFamily="18" charset="0"/>
                <a:ea typeface="Times New Roman" panose="02020603050405020304" pitchFamily="18" charset="0"/>
              </a:rPr>
              <a:t>Krois</a:t>
            </a:r>
            <a:r>
              <a:rPr lang="en-IN" sz="2000" dirty="0">
                <a:solidFill>
                  <a:srgbClr val="0000FF"/>
                </a:solidFill>
                <a:effectLst/>
                <a:latin typeface="Times New Roman" panose="02020603050405020304" pitchFamily="18" charset="0"/>
                <a:ea typeface="Times New Roman" panose="02020603050405020304" pitchFamily="18" charset="0"/>
              </a:rPr>
              <a:t> &amp; Schulte, 2014; Kadam et al., 2012; Ramakrishnan et al., 2009)</a:t>
            </a:r>
            <a:r>
              <a:rPr lang="en-IN" sz="2000" dirty="0">
                <a:effectLst/>
                <a:latin typeface="Times New Roman" panose="02020603050405020304" pitchFamily="18" charset="0"/>
                <a:ea typeface="Times New Roman" panose="02020603050405020304" pitchFamily="18" charset="0"/>
              </a:rPr>
              <a:t> Artificial Neural Network (ANN) based model </a:t>
            </a:r>
            <a:r>
              <a:rPr lang="en-IN" sz="2000" dirty="0">
                <a:solidFill>
                  <a:srgbClr val="0000FF"/>
                </a:solidFill>
                <a:effectLst/>
                <a:latin typeface="Times New Roman" panose="02020603050405020304" pitchFamily="18" charset="0"/>
                <a:ea typeface="Times New Roman" panose="02020603050405020304" pitchFamily="18" charset="0"/>
              </a:rPr>
              <a:t>(Sarkar &amp; Kumar, </a:t>
            </a:r>
            <a:r>
              <a:rPr lang="en-IN" sz="1800" dirty="0">
                <a:solidFill>
                  <a:srgbClr val="0000FF"/>
                </a:solidFill>
                <a:effectLst/>
                <a:latin typeface="Times New Roman" panose="02020603050405020304" pitchFamily="18" charset="0"/>
                <a:ea typeface="Times New Roman" panose="02020603050405020304" pitchFamily="18" charset="0"/>
              </a:rPr>
              <a:t>2012)</a:t>
            </a:r>
            <a:r>
              <a:rPr lang="en-IN" sz="1800" dirty="0">
                <a:effectLst/>
                <a:latin typeface="Times New Roman" panose="02020603050405020304" pitchFamily="18" charset="0"/>
                <a:ea typeface="Times New Roman" panose="02020603050405020304" pitchFamily="18" charset="0"/>
              </a:rPr>
              <a:t>. The most widely used for the estimation of runoff is the SCS-CN method. </a:t>
            </a:r>
            <a:endParaRPr lang="en-IN" dirty="0"/>
          </a:p>
        </p:txBody>
      </p:sp>
    </p:spTree>
    <p:extLst>
      <p:ext uri="{BB962C8B-B14F-4D97-AF65-F5344CB8AC3E}">
        <p14:creationId xmlns:p14="http://schemas.microsoft.com/office/powerpoint/2010/main" val="2398162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B774712-C14D-3A2C-6ACF-E7064A41B99D}"/>
              </a:ext>
            </a:extLst>
          </p:cNvPr>
          <p:cNvSpPr>
            <a:spLocks noGrp="1"/>
          </p:cNvSpPr>
          <p:nvPr>
            <p:ph sz="half" idx="1"/>
          </p:nvPr>
        </p:nvSpPr>
        <p:spPr>
          <a:xfrm>
            <a:off x="182880" y="975360"/>
            <a:ext cx="4714240" cy="5201603"/>
          </a:xfrm>
        </p:spPr>
        <p:txBody>
          <a:bodyPr>
            <a:normAutofit/>
          </a:bodyPr>
          <a:lstStyle/>
          <a:p>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Bhilwara district falls in the Banas (9157.2 sq. km), Chambal (1164.9 sq. km) &amp; </a:t>
            </a:r>
            <a:r>
              <a:rPr lang="en-IN" sz="2000" dirty="0" err="1">
                <a:effectLst/>
                <a:latin typeface="Times New Roman" panose="02020603050405020304" pitchFamily="18" charset="0"/>
                <a:ea typeface="Times New Roman" panose="02020603050405020304" pitchFamily="18" charset="0"/>
                <a:cs typeface="Times New Roman" panose="02020603050405020304" pitchFamily="18" charset="0"/>
              </a:rPr>
              <a:t>Luni</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basins (133.0 sq. km). </a:t>
            </a:r>
          </a:p>
          <a:p>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The Major River of the district is Banas, which flows northeast to an easterly direction. All these are ephemeral. </a:t>
            </a:r>
          </a:p>
          <a:p>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Soil is clayey loam found in the hilly areas in the central parts of the district while loam is found in the entire district. The groundwater level of all the 11 blocks of the district is ‘Over Exploited’. </a:t>
            </a:r>
          </a:p>
          <a:p>
            <a:r>
              <a:rPr lang="en-IN" sz="2000" dirty="0">
                <a:latin typeface="Times New Roman" panose="02020603050405020304" pitchFamily="18" charset="0"/>
                <a:ea typeface="Times New Roman" panose="02020603050405020304" pitchFamily="18" charset="0"/>
                <a:cs typeface="Times New Roman" panose="02020603050405020304" pitchFamily="18" charset="0"/>
              </a:rPr>
              <a:t>T</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he spatial distribution of Schist is the most predominant covering 47.5% of the district whereas gneisses are next in the sequence with about 43% spatial coverage.</a:t>
            </a:r>
            <a:endParaRPr lang="en-IN" sz="2000" dirty="0">
              <a:effectLst/>
              <a:latin typeface="Times New Roman" panose="02020603050405020304" pitchFamily="18" charset="0"/>
              <a:ea typeface="Arial" panose="020B0604020202020204" pitchFamily="34" charset="0"/>
              <a:cs typeface="Times New Roman" panose="02020603050405020304" pitchFamily="18" charset="0"/>
            </a:endParaRPr>
          </a:p>
          <a:p>
            <a:pPr marL="0" indent="0">
              <a:buNone/>
            </a:pPr>
            <a:endParaRPr lang="en-IN" sz="3200" dirty="0">
              <a:latin typeface="Times New Roman" panose="02020603050405020304" pitchFamily="18" charset="0"/>
              <a:cs typeface="Times New Roman" panose="02020603050405020304" pitchFamily="18" charset="0"/>
            </a:endParaRPr>
          </a:p>
        </p:txBody>
      </p:sp>
      <p:grpSp>
        <p:nvGrpSpPr>
          <p:cNvPr id="6" name="Group 5">
            <a:extLst>
              <a:ext uri="{FF2B5EF4-FFF2-40B4-BE49-F238E27FC236}">
                <a16:creationId xmlns:a16="http://schemas.microsoft.com/office/drawing/2014/main" id="{AF93C42B-E68A-9738-C9AB-3C59121D1924}"/>
              </a:ext>
            </a:extLst>
          </p:cNvPr>
          <p:cNvGrpSpPr/>
          <p:nvPr/>
        </p:nvGrpSpPr>
        <p:grpSpPr>
          <a:xfrm>
            <a:off x="5222240" y="101600"/>
            <a:ext cx="6456680" cy="6382067"/>
            <a:chOff x="152400" y="152400"/>
            <a:chExt cx="3421130" cy="4838701"/>
          </a:xfrm>
        </p:grpSpPr>
        <p:pic>
          <p:nvPicPr>
            <p:cNvPr id="7" name="Shape 3">
              <a:extLst>
                <a:ext uri="{FF2B5EF4-FFF2-40B4-BE49-F238E27FC236}">
                  <a16:creationId xmlns:a16="http://schemas.microsoft.com/office/drawing/2014/main" id="{A57DCFD4-2F7A-01DE-F380-6E0856511169}"/>
                </a:ext>
              </a:extLst>
            </p:cNvPr>
            <p:cNvPicPr preferRelativeResize="0"/>
            <p:nvPr/>
          </p:nvPicPr>
          <p:blipFill>
            <a:blip r:embed="rId2">
              <a:alphaModFix/>
            </a:blip>
            <a:stretch>
              <a:fillRect/>
            </a:stretch>
          </p:blipFill>
          <p:spPr>
            <a:xfrm>
              <a:off x="152400" y="152400"/>
              <a:ext cx="3421130" cy="4838701"/>
            </a:xfrm>
            <a:prstGeom prst="rect">
              <a:avLst/>
            </a:prstGeom>
            <a:noFill/>
            <a:ln>
              <a:noFill/>
            </a:ln>
          </p:spPr>
        </p:pic>
        <p:sp>
          <p:nvSpPr>
            <p:cNvPr id="8" name="Oval 7">
              <a:extLst>
                <a:ext uri="{FF2B5EF4-FFF2-40B4-BE49-F238E27FC236}">
                  <a16:creationId xmlns:a16="http://schemas.microsoft.com/office/drawing/2014/main" id="{C181DB62-A4D0-DA94-AFD6-E30E5E7AA7F8}"/>
                </a:ext>
              </a:extLst>
            </p:cNvPr>
            <p:cNvSpPr/>
            <p:nvPr/>
          </p:nvSpPr>
          <p:spPr>
            <a:xfrm>
              <a:off x="373725" y="1081800"/>
              <a:ext cx="442500" cy="423000"/>
            </a:xfrm>
            <a:prstGeom prst="ellipse">
              <a:avLst/>
            </a:prstGeom>
            <a:no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a:lnSpc>
                  <a:spcPct val="115000"/>
                </a:lnSpc>
              </a:pPr>
              <a:r>
                <a:rPr lang="en-IN" sz="1100">
                  <a:effectLst/>
                  <a:latin typeface="Arial" panose="020B0604020202020204" pitchFamily="34" charset="0"/>
                  <a:ea typeface="Arial" panose="020B0604020202020204" pitchFamily="34" charset="0"/>
                </a:rPr>
                <a:t> </a:t>
              </a:r>
            </a:p>
          </p:txBody>
        </p:sp>
        <p:cxnSp>
          <p:nvCxnSpPr>
            <p:cNvPr id="9" name="Straight Arrow Connector 8">
              <a:extLst>
                <a:ext uri="{FF2B5EF4-FFF2-40B4-BE49-F238E27FC236}">
                  <a16:creationId xmlns:a16="http://schemas.microsoft.com/office/drawing/2014/main" id="{AF28E5C3-2248-A560-69F2-2800A8F9640E}"/>
                </a:ext>
              </a:extLst>
            </p:cNvPr>
            <p:cNvCxnSpPr/>
            <p:nvPr/>
          </p:nvCxnSpPr>
          <p:spPr>
            <a:xfrm>
              <a:off x="816225" y="1293300"/>
              <a:ext cx="1308000" cy="142500"/>
            </a:xfrm>
            <a:prstGeom prst="straightConnector1">
              <a:avLst/>
            </a:prstGeom>
            <a:noFill/>
            <a:ln w="9525" cap="flat" cmpd="sng">
              <a:solidFill>
                <a:srgbClr val="999999"/>
              </a:solidFill>
              <a:prstDash val="solid"/>
              <a:round/>
              <a:headEnd type="none" w="med" len="med"/>
              <a:tailEnd type="stealth" w="med" len="med"/>
            </a:ln>
          </p:spPr>
        </p:cxnSp>
        <p:cxnSp>
          <p:nvCxnSpPr>
            <p:cNvPr id="10" name="Straight Arrow Connector 9">
              <a:extLst>
                <a:ext uri="{FF2B5EF4-FFF2-40B4-BE49-F238E27FC236}">
                  <a16:creationId xmlns:a16="http://schemas.microsoft.com/office/drawing/2014/main" id="{C2F37AEF-8895-11B8-E8ED-CA9CD26C934C}"/>
                </a:ext>
              </a:extLst>
            </p:cNvPr>
            <p:cNvCxnSpPr/>
            <p:nvPr/>
          </p:nvCxnSpPr>
          <p:spPr>
            <a:xfrm flipH="1">
              <a:off x="531050" y="1780075"/>
              <a:ext cx="2212800" cy="914700"/>
            </a:xfrm>
            <a:prstGeom prst="straightConnector1">
              <a:avLst/>
            </a:prstGeom>
            <a:noFill/>
            <a:ln w="9525" cap="flat" cmpd="sng">
              <a:solidFill>
                <a:srgbClr val="999999"/>
              </a:solidFill>
              <a:prstDash val="solid"/>
              <a:round/>
              <a:headEnd type="none" w="med" len="med"/>
              <a:tailEnd type="none" w="med" len="med"/>
            </a:ln>
          </p:spPr>
        </p:cxnSp>
        <p:cxnSp>
          <p:nvCxnSpPr>
            <p:cNvPr id="11" name="Straight Arrow Connector 10">
              <a:extLst>
                <a:ext uri="{FF2B5EF4-FFF2-40B4-BE49-F238E27FC236}">
                  <a16:creationId xmlns:a16="http://schemas.microsoft.com/office/drawing/2014/main" id="{3AB7E65F-9205-134F-B7D7-BEE3DE5FEFD0}"/>
                </a:ext>
              </a:extLst>
            </p:cNvPr>
            <p:cNvCxnSpPr/>
            <p:nvPr/>
          </p:nvCxnSpPr>
          <p:spPr>
            <a:xfrm>
              <a:off x="2940550" y="1809575"/>
              <a:ext cx="246000" cy="934200"/>
            </a:xfrm>
            <a:prstGeom prst="straightConnector1">
              <a:avLst/>
            </a:prstGeom>
            <a:noFill/>
            <a:ln w="9525" cap="flat" cmpd="sng">
              <a:solidFill>
                <a:srgbClr val="999999"/>
              </a:solidFill>
              <a:prstDash val="solid"/>
              <a:round/>
              <a:headEnd type="none" w="med" len="med"/>
              <a:tailEnd type="none" w="med" len="med"/>
            </a:ln>
          </p:spPr>
        </p:cxnSp>
      </p:grpSp>
    </p:spTree>
    <p:extLst>
      <p:ext uri="{BB962C8B-B14F-4D97-AF65-F5344CB8AC3E}">
        <p14:creationId xmlns:p14="http://schemas.microsoft.com/office/powerpoint/2010/main" val="661066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517E5-205C-9AF0-0CBC-F8FD3E3B0492}"/>
              </a:ext>
            </a:extLst>
          </p:cNvPr>
          <p:cNvSpPr>
            <a:spLocks noGrp="1"/>
          </p:cNvSpPr>
          <p:nvPr>
            <p:ph type="title"/>
          </p:nvPr>
        </p:nvSpPr>
        <p:spPr>
          <a:xfrm>
            <a:off x="528320" y="91441"/>
            <a:ext cx="10825480" cy="701039"/>
          </a:xfrm>
        </p:spPr>
        <p:txBody>
          <a:bodyPr>
            <a:normAutofit/>
          </a:bodyPr>
          <a:lstStyle/>
          <a:p>
            <a:r>
              <a:rPr lang="en-IN" sz="4000" dirty="0">
                <a:latin typeface="Times New Roman" panose="02020603050405020304" pitchFamily="18" charset="0"/>
                <a:cs typeface="Times New Roman" panose="02020603050405020304" pitchFamily="18" charset="0"/>
              </a:rPr>
              <a:t>METHODOLOGY</a:t>
            </a:r>
          </a:p>
        </p:txBody>
      </p:sp>
      <p:pic>
        <p:nvPicPr>
          <p:cNvPr id="4" name="image3.png">
            <a:extLst>
              <a:ext uri="{FF2B5EF4-FFF2-40B4-BE49-F238E27FC236}">
                <a16:creationId xmlns:a16="http://schemas.microsoft.com/office/drawing/2014/main" id="{FA2CF90A-528D-5020-2612-D264FC88290D}"/>
              </a:ext>
            </a:extLst>
          </p:cNvPr>
          <p:cNvPicPr>
            <a:picLocks noGrp="1"/>
          </p:cNvPicPr>
          <p:nvPr>
            <p:ph idx="1"/>
          </p:nvPr>
        </p:nvPicPr>
        <p:blipFill>
          <a:blip r:embed="rId2"/>
          <a:srcRect l="24839" t="24695" r="26201" b="8647"/>
          <a:stretch>
            <a:fillRect/>
          </a:stretch>
        </p:blipFill>
        <p:spPr>
          <a:xfrm>
            <a:off x="528320" y="701040"/>
            <a:ext cx="10698480" cy="5801043"/>
          </a:xfrm>
          <a:prstGeom prst="rect">
            <a:avLst/>
          </a:prstGeom>
          <a:ln/>
        </p:spPr>
      </p:pic>
    </p:spTree>
    <p:extLst>
      <p:ext uri="{BB962C8B-B14F-4D97-AF65-F5344CB8AC3E}">
        <p14:creationId xmlns:p14="http://schemas.microsoft.com/office/powerpoint/2010/main" val="2926207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6B03696-B4BB-6813-F948-7D8519FD5BBF}"/>
              </a:ext>
            </a:extLst>
          </p:cNvPr>
          <p:cNvPicPr>
            <a:picLocks noChangeAspect="1"/>
          </p:cNvPicPr>
          <p:nvPr/>
        </p:nvPicPr>
        <p:blipFill>
          <a:blip r:embed="rId2"/>
          <a:stretch>
            <a:fillRect/>
          </a:stretch>
        </p:blipFill>
        <p:spPr>
          <a:xfrm>
            <a:off x="3618236" y="47125"/>
            <a:ext cx="5728964" cy="6810875"/>
          </a:xfrm>
          <a:prstGeom prst="rect">
            <a:avLst/>
          </a:prstGeom>
        </p:spPr>
      </p:pic>
    </p:spTree>
    <p:extLst>
      <p:ext uri="{BB962C8B-B14F-4D97-AF65-F5344CB8AC3E}">
        <p14:creationId xmlns:p14="http://schemas.microsoft.com/office/powerpoint/2010/main" val="2576213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2.png">
            <a:extLst>
              <a:ext uri="{FF2B5EF4-FFF2-40B4-BE49-F238E27FC236}">
                <a16:creationId xmlns:a16="http://schemas.microsoft.com/office/drawing/2014/main" id="{8A2E8CE8-FC06-F513-1C69-0731B9C37190}"/>
              </a:ext>
            </a:extLst>
          </p:cNvPr>
          <p:cNvPicPr>
            <a:picLocks noGrp="1"/>
          </p:cNvPicPr>
          <p:nvPr>
            <p:ph idx="1"/>
          </p:nvPr>
        </p:nvPicPr>
        <p:blipFill>
          <a:blip r:embed="rId2"/>
          <a:srcRect/>
          <a:stretch>
            <a:fillRect/>
          </a:stretch>
        </p:blipFill>
        <p:spPr>
          <a:xfrm>
            <a:off x="1595120" y="233680"/>
            <a:ext cx="8940800" cy="5892483"/>
          </a:xfrm>
          <a:prstGeom prst="rect">
            <a:avLst/>
          </a:prstGeom>
          <a:ln/>
        </p:spPr>
      </p:pic>
    </p:spTree>
    <p:extLst>
      <p:ext uri="{BB962C8B-B14F-4D97-AF65-F5344CB8AC3E}">
        <p14:creationId xmlns:p14="http://schemas.microsoft.com/office/powerpoint/2010/main" val="3758577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9.png">
            <a:extLst>
              <a:ext uri="{FF2B5EF4-FFF2-40B4-BE49-F238E27FC236}">
                <a16:creationId xmlns:a16="http://schemas.microsoft.com/office/drawing/2014/main" id="{5019DF86-1397-6A9A-360A-69990685542E}"/>
              </a:ext>
            </a:extLst>
          </p:cNvPr>
          <p:cNvPicPr>
            <a:picLocks noGrp="1"/>
          </p:cNvPicPr>
          <p:nvPr>
            <p:ph idx="1"/>
          </p:nvPr>
        </p:nvPicPr>
        <p:blipFill>
          <a:blip r:embed="rId2"/>
          <a:srcRect/>
          <a:stretch>
            <a:fillRect/>
          </a:stretch>
        </p:blipFill>
        <p:spPr>
          <a:xfrm>
            <a:off x="1747520" y="396240"/>
            <a:ext cx="8869680" cy="5780723"/>
          </a:xfrm>
          <a:prstGeom prst="rect">
            <a:avLst/>
          </a:prstGeom>
          <a:ln/>
        </p:spPr>
      </p:pic>
    </p:spTree>
    <p:extLst>
      <p:ext uri="{BB962C8B-B14F-4D97-AF65-F5344CB8AC3E}">
        <p14:creationId xmlns:p14="http://schemas.microsoft.com/office/powerpoint/2010/main" val="15160638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TotalTime>
  <Words>1388</Words>
  <Application>Microsoft Office PowerPoint</Application>
  <PresentationFormat>Widescreen</PresentationFormat>
  <Paragraphs>126</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Times New Roman</vt:lpstr>
      <vt:lpstr>Office Theme</vt:lpstr>
      <vt:lpstr>  Identification of Suitable Sites for Groundwater Recharge using Rainwater Harvesting </vt:lpstr>
      <vt:lpstr>  INTRODUCTION</vt:lpstr>
      <vt:lpstr>PowerPoint Presentation</vt:lpstr>
      <vt:lpstr>     LITERATURE REVIEW </vt:lpstr>
      <vt:lpstr>PowerPoint Presentation</vt:lpstr>
      <vt:lpstr>METHODOLOGY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BPMN Diagram</vt:lpstr>
      <vt:lpstr>ACTIVITY DIAGRAM</vt:lpstr>
      <vt:lpstr>AHP MATRIX</vt:lpstr>
      <vt:lpstr>PowerPoint Presentation</vt:lpstr>
      <vt:lpstr>   RESULTS </vt:lpstr>
      <vt:lpstr> 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Identification of Suitable Sites for Groundwater Recharge using Rainwater Harvesting </dc:title>
  <dc:creator>Samhitha B</dc:creator>
  <cp:lastModifiedBy>Lavinia Tamang</cp:lastModifiedBy>
  <cp:revision>14</cp:revision>
  <dcterms:created xsi:type="dcterms:W3CDTF">2022-07-08T06:19:04Z</dcterms:created>
  <dcterms:modified xsi:type="dcterms:W3CDTF">2022-07-08T12:12:26Z</dcterms:modified>
</cp:coreProperties>
</file>