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zjZpadluPEH7sqfoAMzThRXiD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1D9CCA-D0B6-4CA0-868C-2CA9A41DF426}">
  <a:tblStyle styleId="{0F1D9CCA-D0B6-4CA0-868C-2CA9A41DF4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tcBdr/>
        <a:fill>
          <a:solidFill>
            <a:srgbClr val="CBDD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D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2870"/>
            <a:ext cx="12192000" cy="44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title"/>
          </p:nvPr>
        </p:nvSpPr>
        <p:spPr>
          <a:xfrm>
            <a:off x="-1" y="4655128"/>
            <a:ext cx="5624946" cy="155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 ESTATE MARKET ANALYSIS</a:t>
            </a:r>
            <a:b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b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SAN FRANCISCO BAY AREA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943273" y="4886037"/>
            <a:ext cx="4821382" cy="204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Samhitha Pallelamudi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dirty="0"/>
          </a:p>
          <a:p>
            <a:pPr marL="0" marR="0" lvl="0" indent="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051110" y="2687216"/>
            <a:ext cx="5533053" cy="503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 612 : DATA ANALYTICS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/>
        </p:nvSpPr>
        <p:spPr>
          <a:xfrm>
            <a:off x="2974108" y="101600"/>
            <a:ext cx="584661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Curious Cases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189344" y="1237197"/>
            <a:ext cx="55695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Buyers on Homes.com are looking for . . .</a:t>
            </a:r>
            <a:endParaRPr/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4445" y="1113028"/>
            <a:ext cx="7257299" cy="487213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/>
          <p:nvPr/>
        </p:nvSpPr>
        <p:spPr>
          <a:xfrm>
            <a:off x="295563" y="2204483"/>
            <a:ext cx="4064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cities with: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crime rate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employment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schools nearby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House price &lt; average Price.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needs minimum of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Beds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Baths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Parking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Garage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Laundry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46" y="1556512"/>
            <a:ext cx="11132127" cy="3914465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</p:pic>
      <p:sp>
        <p:nvSpPr>
          <p:cNvPr id="210" name="Google Shape;210;p11"/>
          <p:cNvSpPr txBox="1"/>
          <p:nvPr/>
        </p:nvSpPr>
        <p:spPr>
          <a:xfrm>
            <a:off x="2789382" y="323273"/>
            <a:ext cx="598516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973" y="1526658"/>
            <a:ext cx="10407427" cy="437829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2798618" y="323273"/>
            <a:ext cx="598516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Validation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/>
        </p:nvSpPr>
        <p:spPr>
          <a:xfrm>
            <a:off x="2743199" y="42854"/>
            <a:ext cx="598516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Analysis</a:t>
            </a:r>
            <a:endParaRPr/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375" y="902137"/>
            <a:ext cx="3920436" cy="266914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23" name="Google Shape;22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1110" y="3755190"/>
            <a:ext cx="4006697" cy="284155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24" name="Google Shape;22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2373" y="3755189"/>
            <a:ext cx="3920437" cy="277618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81110" y="902137"/>
            <a:ext cx="4006697" cy="266914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3172" y="1002146"/>
            <a:ext cx="6091700" cy="108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3172" y="3216431"/>
            <a:ext cx="6091700" cy="104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2399" y="5224023"/>
            <a:ext cx="5993246" cy="986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4967" y="768929"/>
            <a:ext cx="3510713" cy="186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1193" y="2909455"/>
            <a:ext cx="3504487" cy="186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4967" y="4929908"/>
            <a:ext cx="3510713" cy="177222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4"/>
          <p:cNvSpPr/>
          <p:nvPr/>
        </p:nvSpPr>
        <p:spPr>
          <a:xfrm>
            <a:off x="4493172" y="3979765"/>
            <a:ext cx="5993246" cy="285852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3209731" y="42854"/>
            <a:ext cx="551863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2727150" y="1668547"/>
            <a:ext cx="6930034" cy="284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for Questions . . 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6576291" y="2055813"/>
            <a:ext cx="5377808" cy="3287310"/>
            <a:chOff x="6207665" y="2479097"/>
            <a:chExt cx="5005795" cy="2650796"/>
          </a:xfrm>
        </p:grpSpPr>
        <p:sp>
          <p:nvSpPr>
            <p:cNvPr id="99" name="Google Shape;99;p2"/>
            <p:cNvSpPr/>
            <p:nvPr/>
          </p:nvSpPr>
          <p:spPr>
            <a:xfrm>
              <a:off x="8483027" y="3804495"/>
              <a:ext cx="455072" cy="97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solidFill>
              <a:srgbClr val="00183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483027" y="2826089"/>
              <a:ext cx="455072" cy="97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solidFill>
              <a:srgbClr val="00183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6207665" y="3457502"/>
              <a:ext cx="2275361" cy="693985"/>
              <a:chOff x="790346" y="3915510"/>
              <a:chExt cx="2275361" cy="69398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790346" y="3915510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790346" y="3915510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2300"/>
                  <a:buFont typeface="Calibri"/>
                  <a:buNone/>
                </a:pPr>
                <a:r>
                  <a:rPr lang="en-US" sz="2300" b="1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ANALYSIS</a:t>
                </a:r>
                <a:endParaRPr/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>
              <a:off x="8938099" y="2479097"/>
              <a:ext cx="2275361" cy="693985"/>
              <a:chOff x="3520780" y="2937105"/>
              <a:chExt cx="2275361" cy="69398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3520780" y="2937105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2"/>
              <p:cNvSpPr txBox="1"/>
              <p:nvPr/>
            </p:nvSpPr>
            <p:spPr>
              <a:xfrm>
                <a:off x="3520780" y="2937105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en-US" sz="23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Visualization</a:t>
                </a:r>
                <a:endParaRPr/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>
              <a:off x="8938099" y="3457502"/>
              <a:ext cx="2275361" cy="693985"/>
              <a:chOff x="3520780" y="3915510"/>
              <a:chExt cx="2275361" cy="693985"/>
            </a:xfrm>
          </p:grpSpPr>
          <p:sp>
            <p:nvSpPr>
              <p:cNvPr id="108" name="Google Shape;108;p2"/>
              <p:cNvSpPr/>
              <p:nvPr/>
            </p:nvSpPr>
            <p:spPr>
              <a:xfrm>
                <a:off x="3520780" y="3915510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 txBox="1"/>
              <p:nvPr/>
            </p:nvSpPr>
            <p:spPr>
              <a:xfrm>
                <a:off x="3520780" y="3915510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en-US" sz="23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Statistical Analysis</a:t>
                </a:r>
                <a:endParaRPr/>
              </a:p>
            </p:txBody>
          </p:sp>
        </p:grpSp>
        <p:grpSp>
          <p:nvGrpSpPr>
            <p:cNvPr id="110" name="Google Shape;110;p2"/>
            <p:cNvGrpSpPr/>
            <p:nvPr/>
          </p:nvGrpSpPr>
          <p:grpSpPr>
            <a:xfrm>
              <a:off x="8938099" y="4435908"/>
              <a:ext cx="2275361" cy="693985"/>
              <a:chOff x="3520780" y="4893916"/>
              <a:chExt cx="2275361" cy="693985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3520780" y="4893916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 txBox="1"/>
              <p:nvPr/>
            </p:nvSpPr>
            <p:spPr>
              <a:xfrm>
                <a:off x="3520780" y="4893916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en-US" sz="23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Prediction</a:t>
                </a: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>
            <a:off x="237901" y="2055813"/>
            <a:ext cx="5377810" cy="3197084"/>
            <a:chOff x="606526" y="2479097"/>
            <a:chExt cx="5005795" cy="2650796"/>
          </a:xfrm>
        </p:grpSpPr>
        <p:sp>
          <p:nvSpPr>
            <p:cNvPr id="114" name="Google Shape;114;p2"/>
            <p:cNvSpPr/>
            <p:nvPr/>
          </p:nvSpPr>
          <p:spPr>
            <a:xfrm>
              <a:off x="2881888" y="3804495"/>
              <a:ext cx="455072" cy="97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solidFill>
              <a:srgbClr val="00183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5" name="Google Shape;115;p2"/>
            <p:cNvSpPr/>
            <p:nvPr/>
          </p:nvSpPr>
          <p:spPr>
            <a:xfrm>
              <a:off x="2881888" y="2826090"/>
              <a:ext cx="455072" cy="97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solidFill>
              <a:srgbClr val="00183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2"/>
            <p:cNvGrpSpPr/>
            <p:nvPr/>
          </p:nvGrpSpPr>
          <p:grpSpPr>
            <a:xfrm>
              <a:off x="606526" y="3457502"/>
              <a:ext cx="2275361" cy="693985"/>
              <a:chOff x="790346" y="980293"/>
              <a:chExt cx="2275361" cy="693985"/>
            </a:xfrm>
          </p:grpSpPr>
          <p:sp>
            <p:nvSpPr>
              <p:cNvPr id="117" name="Google Shape;117;p2"/>
              <p:cNvSpPr/>
              <p:nvPr/>
            </p:nvSpPr>
            <p:spPr>
              <a:xfrm>
                <a:off x="790346" y="980293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 txBox="1"/>
              <p:nvPr/>
            </p:nvSpPr>
            <p:spPr>
              <a:xfrm>
                <a:off x="790346" y="980293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2300"/>
                  <a:buFont typeface="Calibri"/>
                  <a:buNone/>
                </a:pPr>
                <a:r>
                  <a:rPr lang="en-US" sz="2300" b="1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COLLECTION</a:t>
                </a:r>
                <a:endParaRPr/>
              </a:p>
            </p:txBody>
          </p:sp>
        </p:grpSp>
        <p:grpSp>
          <p:nvGrpSpPr>
            <p:cNvPr id="119" name="Google Shape;119;p2"/>
            <p:cNvGrpSpPr/>
            <p:nvPr/>
          </p:nvGrpSpPr>
          <p:grpSpPr>
            <a:xfrm>
              <a:off x="3336960" y="2479097"/>
              <a:ext cx="2275361" cy="693985"/>
              <a:chOff x="3520780" y="1888"/>
              <a:chExt cx="2275361" cy="693985"/>
            </a:xfrm>
          </p:grpSpPr>
          <p:sp>
            <p:nvSpPr>
              <p:cNvPr id="120" name="Google Shape;120;p2"/>
              <p:cNvSpPr/>
              <p:nvPr/>
            </p:nvSpPr>
            <p:spPr>
              <a:xfrm>
                <a:off x="3520780" y="1888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 txBox="1"/>
              <p:nvPr/>
            </p:nvSpPr>
            <p:spPr>
              <a:xfrm>
                <a:off x="3520780" y="1888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en-US" sz="23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Scraping</a:t>
                </a:r>
                <a:endParaRPr/>
              </a:p>
            </p:txBody>
          </p:sp>
        </p:grpSp>
        <p:grpSp>
          <p:nvGrpSpPr>
            <p:cNvPr id="122" name="Google Shape;122;p2"/>
            <p:cNvGrpSpPr/>
            <p:nvPr/>
          </p:nvGrpSpPr>
          <p:grpSpPr>
            <a:xfrm>
              <a:off x="3336960" y="3457502"/>
              <a:ext cx="2275361" cy="693985"/>
              <a:chOff x="3520780" y="980293"/>
              <a:chExt cx="2275361" cy="693985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3520780" y="980293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 txBox="1"/>
              <p:nvPr/>
            </p:nvSpPr>
            <p:spPr>
              <a:xfrm>
                <a:off x="3520780" y="980293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en-US" sz="23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Cleaning</a:t>
                </a: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3336960" y="4435908"/>
              <a:ext cx="2275361" cy="693985"/>
              <a:chOff x="3520780" y="1958699"/>
              <a:chExt cx="2275361" cy="693985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3520780" y="1958699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 txBox="1"/>
              <p:nvPr/>
            </p:nvSpPr>
            <p:spPr>
              <a:xfrm>
                <a:off x="3520780" y="1958699"/>
                <a:ext cx="2275361" cy="693985"/>
              </a:xfrm>
              <a:prstGeom prst="rect">
                <a:avLst/>
              </a:prstGeom>
              <a:solidFill>
                <a:srgbClr val="001836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4600" tIns="14600" rIns="14600" bIns="14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en-US" sz="23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Organizing data</a:t>
                </a:r>
                <a:endParaRPr/>
              </a:p>
            </p:txBody>
          </p:sp>
        </p:grpSp>
      </p:grpSp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1149114" y="408282"/>
            <a:ext cx="8933194" cy="83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Project Overview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2682360" y="2505690"/>
            <a:ext cx="488891" cy="121334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6765"/>
                </a:moveTo>
                <a:lnTo>
                  <a:pt x="55850" y="96765"/>
                </a:lnTo>
                <a:lnTo>
                  <a:pt x="55850" y="0"/>
                </a:lnTo>
                <a:lnTo>
                  <a:pt x="111699" y="0"/>
                </a:lnTo>
              </a:path>
            </a:pathLst>
          </a:custGeom>
          <a:solidFill>
            <a:srgbClr val="001836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00" tIns="14600" rIns="14600" bIns="146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684103" y="3670042"/>
            <a:ext cx="488891" cy="121334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5850" y="0"/>
                </a:lnTo>
                <a:lnTo>
                  <a:pt x="55850" y="96765"/>
                </a:lnTo>
                <a:lnTo>
                  <a:pt x="111699" y="96765"/>
                </a:lnTo>
              </a:path>
            </a:pathLst>
          </a:custGeom>
          <a:solidFill>
            <a:srgbClr val="001836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00" tIns="14600" rIns="14600" bIns="146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6958817" y="1941009"/>
            <a:ext cx="3736891" cy="284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/>
          </a:p>
        </p:txBody>
      </p:sp>
      <p:pic>
        <p:nvPicPr>
          <p:cNvPr id="136" name="Google Shape;136;p3" descr="Graphical user interfa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220" y="1509016"/>
            <a:ext cx="5707780" cy="371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838200" y="218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Web Scraping</a:t>
            </a:r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>
            <a:off x="684206" y="2436087"/>
            <a:ext cx="11193041" cy="2443324"/>
            <a:chOff x="715" y="1087278"/>
            <a:chExt cx="11193041" cy="2443324"/>
          </a:xfrm>
        </p:grpSpPr>
        <p:sp>
          <p:nvSpPr>
            <p:cNvPr id="143" name="Google Shape;143;p4"/>
            <p:cNvSpPr/>
            <p:nvPr/>
          </p:nvSpPr>
          <p:spPr>
            <a:xfrm>
              <a:off x="715" y="1087278"/>
              <a:ext cx="2443324" cy="2443324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358532" y="1445095"/>
              <a:ext cx="1727690" cy="1727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scraped from homes.com</a:t>
              </a:r>
              <a:endParaRPr sz="2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642438" y="1600376"/>
              <a:ext cx="1417128" cy="1417128"/>
            </a:xfrm>
            <a:prstGeom prst="mathPlus">
              <a:avLst>
                <a:gd name="adj1" fmla="val 2352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2830278" y="2142286"/>
              <a:ext cx="1041448" cy="333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257964" y="1136071"/>
              <a:ext cx="2678543" cy="2345738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4650228" y="1479596"/>
              <a:ext cx="1894015" cy="1658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scraped from AreaVibes.com</a:t>
              </a:r>
              <a:endParaRPr sz="2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134906" y="1600376"/>
              <a:ext cx="1417128" cy="1417128"/>
            </a:xfrm>
            <a:prstGeom prst="mathEqual">
              <a:avLst>
                <a:gd name="adj1" fmla="val 23520"/>
                <a:gd name="adj2" fmla="val 1176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7322746" y="1892304"/>
              <a:ext cx="1041448" cy="833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750432" y="1087278"/>
              <a:ext cx="2443324" cy="2443324"/>
            </a:xfrm>
            <a:prstGeom prst="ellipse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9108249" y="1445095"/>
              <a:ext cx="1727690" cy="1727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ready for Cleaning &amp; Analysis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 descr="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4437" y="1330037"/>
            <a:ext cx="7397069" cy="5043984"/>
          </a:xfrm>
          <a:prstGeom prst="rect">
            <a:avLst/>
          </a:prstGeom>
          <a:solidFill>
            <a:srgbClr val="001836"/>
          </a:solidFill>
          <a:ln>
            <a:noFill/>
          </a:ln>
        </p:spPr>
      </p:pic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3214253" y="240146"/>
            <a:ext cx="5227783" cy="1089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Data Preparation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408652" y="1662104"/>
            <a:ext cx="5776489" cy="3251641"/>
          </a:xfrm>
          <a:prstGeom prst="rect">
            <a:avLst/>
          </a:prstGeom>
          <a:solidFill>
            <a:srgbClr val="001836"/>
          </a:solidFill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6787034" y="2459033"/>
            <a:ext cx="4388965" cy="923330"/>
          </a:xfrm>
          <a:prstGeom prst="rect">
            <a:avLst/>
          </a:prstGeom>
          <a:solidFill>
            <a:srgbClr val="0018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397" y="1037234"/>
            <a:ext cx="3258149" cy="281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5913" y="1037234"/>
            <a:ext cx="4227021" cy="281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9987" y="1028512"/>
            <a:ext cx="3948485" cy="281132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2013527" y="140152"/>
            <a:ext cx="7631546" cy="83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High Level Analysis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3729987" y="4168447"/>
            <a:ext cx="3874462" cy="2433515"/>
          </a:xfrm>
          <a:prstGeom prst="rect">
            <a:avLst/>
          </a:prstGeom>
          <a:solidFill>
            <a:srgbClr val="0018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 property having 2 beds and 2 baths,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house costs an average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~ $ 1M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Townhouse and condo costs ~ $ 0.75M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7855913" y="4366351"/>
            <a:ext cx="42270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prices are observed for properties with beds between 3 to 5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285161" y="4366351"/>
            <a:ext cx="29835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number of properties were found in Oakland &amp; San Jose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1442147" y="55210"/>
            <a:ext cx="8204200" cy="80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Vibes Across Cities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281" y="986105"/>
            <a:ext cx="6531932" cy="228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4931" y="986104"/>
            <a:ext cx="4165028" cy="179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54935" y="2910685"/>
            <a:ext cx="4165024" cy="179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54930" y="4835265"/>
            <a:ext cx="4165029" cy="1835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851855" y="3459276"/>
            <a:ext cx="5809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House prices are directly proportional to vibes of a city</a:t>
            </a:r>
            <a:endParaRPr/>
          </a:p>
        </p:txBody>
      </p:sp>
      <p:graphicFrame>
        <p:nvGraphicFramePr>
          <p:cNvPr id="187" name="Google Shape;187;p8"/>
          <p:cNvGraphicFramePr/>
          <p:nvPr/>
        </p:nvGraphicFramePr>
        <p:xfrm>
          <a:off x="787400" y="382860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{0F1D9CCA-D0B6-4CA0-868C-2CA9A41DF426}</a:tableStyleId>
              </a:tblPr>
              <a:tblGrid>
                <a:gridCol w="296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accent6"/>
                          </a:solidFill>
                        </a:rPr>
                        <a:t>Top Ratings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18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6"/>
                          </a:solidFill>
                        </a:rPr>
                        <a:t>Areas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1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Schools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18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Cupertino, Danville, San Ramon, Palo Alto, Berkeley, Burlingame 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1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Employment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18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Danville, San Ramon, Palo Alto, Burlingame, Dublin, Pleasanton 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1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Safest 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18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Danville, San Ramon, Cupertino, Pleasanton, Dublin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1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36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36" y="1609436"/>
            <a:ext cx="5985164" cy="395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2974108" y="101600"/>
            <a:ext cx="584661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Curious Cases . . .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0" y="914186"/>
            <a:ext cx="54494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much space do we get for the lowest price 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the price of the smallest space?</a:t>
            </a:r>
            <a:endParaRPr/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9336" y="1609436"/>
            <a:ext cx="5751828" cy="395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6359473" y="1052685"/>
            <a:ext cx="5498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the price range of different types of properties?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Widescreen</PresentationFormat>
  <Paragraphs>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REAL ESTATE MARKET ANALYSIS IN SAN FRANCISCO BAY AREA</vt:lpstr>
      <vt:lpstr>Project Overview</vt:lpstr>
      <vt:lpstr>Data Collection</vt:lpstr>
      <vt:lpstr>Web Scraping</vt:lpstr>
      <vt:lpstr>Data Preparation</vt:lpstr>
      <vt:lpstr>PowerPoint Presentation</vt:lpstr>
      <vt:lpstr>High Level Analysis</vt:lpstr>
      <vt:lpstr>Vibes Across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Open for Questions . 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 ANALYSIS IN SAN FRANCISCO BAY AREA</dc:title>
  <dc:creator>Microsoft Office User</dc:creator>
  <cp:lastModifiedBy>Sri Samhitha</cp:lastModifiedBy>
  <cp:revision>2</cp:revision>
  <dcterms:created xsi:type="dcterms:W3CDTF">2022-03-04T21:28:29Z</dcterms:created>
  <dcterms:modified xsi:type="dcterms:W3CDTF">2023-02-17T01:37:55Z</dcterms:modified>
</cp:coreProperties>
</file>