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92"/>
  </p:notesMasterIdLst>
  <p:handoutMasterIdLst>
    <p:handoutMasterId r:id="rId93"/>
  </p:handoutMasterIdLst>
  <p:sldIdLst>
    <p:sldId id="306" r:id="rId5"/>
    <p:sldId id="307" r:id="rId6"/>
    <p:sldId id="308" r:id="rId7"/>
    <p:sldId id="294" r:id="rId8"/>
    <p:sldId id="313" r:id="rId9"/>
    <p:sldId id="314" r:id="rId10"/>
    <p:sldId id="315" r:id="rId11"/>
    <p:sldId id="316" r:id="rId12"/>
    <p:sldId id="317" r:id="rId13"/>
    <p:sldId id="318" r:id="rId14"/>
    <p:sldId id="319" r:id="rId15"/>
    <p:sldId id="320" r:id="rId16"/>
    <p:sldId id="321" r:id="rId17"/>
    <p:sldId id="322" r:id="rId18"/>
    <p:sldId id="323"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43" r:id="rId33"/>
    <p:sldId id="338" r:id="rId34"/>
    <p:sldId id="342" r:id="rId35"/>
    <p:sldId id="339" r:id="rId36"/>
    <p:sldId id="340" r:id="rId37"/>
    <p:sldId id="341" r:id="rId38"/>
    <p:sldId id="344" r:id="rId39"/>
    <p:sldId id="345" r:id="rId40"/>
    <p:sldId id="346" r:id="rId41"/>
    <p:sldId id="347" r:id="rId42"/>
    <p:sldId id="348" r:id="rId43"/>
    <p:sldId id="349" r:id="rId44"/>
    <p:sldId id="350" r:id="rId45"/>
    <p:sldId id="351" r:id="rId46"/>
    <p:sldId id="352" r:id="rId47"/>
    <p:sldId id="353" r:id="rId48"/>
    <p:sldId id="355" r:id="rId49"/>
    <p:sldId id="356" r:id="rId50"/>
    <p:sldId id="354" r:id="rId51"/>
    <p:sldId id="357" r:id="rId52"/>
    <p:sldId id="358" r:id="rId53"/>
    <p:sldId id="359" r:id="rId54"/>
    <p:sldId id="360" r:id="rId55"/>
    <p:sldId id="361" r:id="rId56"/>
    <p:sldId id="362" r:id="rId57"/>
    <p:sldId id="363" r:id="rId58"/>
    <p:sldId id="364" r:id="rId59"/>
    <p:sldId id="365" r:id="rId60"/>
    <p:sldId id="366" r:id="rId61"/>
    <p:sldId id="367" r:id="rId62"/>
    <p:sldId id="368" r:id="rId63"/>
    <p:sldId id="393" r:id="rId64"/>
    <p:sldId id="369" r:id="rId65"/>
    <p:sldId id="370" r:id="rId66"/>
    <p:sldId id="371" r:id="rId67"/>
    <p:sldId id="372" r:id="rId68"/>
    <p:sldId id="373" r:id="rId69"/>
    <p:sldId id="374" r:id="rId70"/>
    <p:sldId id="375" r:id="rId71"/>
    <p:sldId id="376" r:id="rId72"/>
    <p:sldId id="377" r:id="rId73"/>
    <p:sldId id="378" r:id="rId74"/>
    <p:sldId id="379" r:id="rId75"/>
    <p:sldId id="380" r:id="rId76"/>
    <p:sldId id="381" r:id="rId77"/>
    <p:sldId id="382" r:id="rId78"/>
    <p:sldId id="383" r:id="rId79"/>
    <p:sldId id="384" r:id="rId80"/>
    <p:sldId id="385" r:id="rId81"/>
    <p:sldId id="386" r:id="rId82"/>
    <p:sldId id="387" r:id="rId83"/>
    <p:sldId id="388" r:id="rId84"/>
    <p:sldId id="389" r:id="rId85"/>
    <p:sldId id="390" r:id="rId86"/>
    <p:sldId id="391" r:id="rId87"/>
    <p:sldId id="392" r:id="rId88"/>
    <p:sldId id="395" r:id="rId89"/>
    <p:sldId id="312" r:id="rId90"/>
    <p:sldId id="394" r:id="rId91"/>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ema Uygulanmış Stil 1 - Vurgu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67" autoAdjust="0"/>
  </p:normalViewPr>
  <p:slideViewPr>
    <p:cSldViewPr snapToGrid="0">
      <p:cViewPr varScale="1">
        <p:scale>
          <a:sx n="87" d="100"/>
          <a:sy n="87" d="100"/>
        </p:scale>
        <p:origin x="528" y="67"/>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28"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viewProps" Target="viewProp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handoutMaster" Target="handoutMasters/handoutMaster1.xml"/><Relationship Id="rId98"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3D540216-9055-4C93-87A4-D0531F063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a:extLst>
              <a:ext uri="{FF2B5EF4-FFF2-40B4-BE49-F238E27FC236}">
                <a16:creationId xmlns:a16="http://schemas.microsoft.com/office/drawing/2014/main" id="{98AA5119-4B0E-448B-AC3C-D056BBBC970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536ADF-3EC2-4D6F-9F7F-1F88E3288139}" type="datetime1">
              <a:rPr lang="tr-TR" smtClean="0"/>
              <a:t>20.10.2022</a:t>
            </a:fld>
            <a:endParaRPr lang="tr-TR"/>
          </a:p>
        </p:txBody>
      </p:sp>
      <p:sp>
        <p:nvSpPr>
          <p:cNvPr id="4" name="Alt Bilgi Yer Tutucusu 3">
            <a:extLst>
              <a:ext uri="{FF2B5EF4-FFF2-40B4-BE49-F238E27FC236}">
                <a16:creationId xmlns:a16="http://schemas.microsoft.com/office/drawing/2014/main" id="{3487CF48-2790-4843-BDF8-2D1DCCB4B3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a:extLst>
              <a:ext uri="{FF2B5EF4-FFF2-40B4-BE49-F238E27FC236}">
                <a16:creationId xmlns:a16="http://schemas.microsoft.com/office/drawing/2014/main" id="{A8CE5D44-D9F9-426F-84AB-A62A927CA2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890FA1-7FBD-4C37-BCAF-01F3D049D1A2}" type="slidenum">
              <a:rPr lang="tr-TR" smtClean="0"/>
              <a:t>‹#›</a:t>
            </a:fld>
            <a:endParaRPr lang="tr-TR"/>
          </a:p>
        </p:txBody>
      </p:sp>
    </p:spTree>
    <p:extLst>
      <p:ext uri="{BB962C8B-B14F-4D97-AF65-F5344CB8AC3E}">
        <p14:creationId xmlns:p14="http://schemas.microsoft.com/office/powerpoint/2010/main" val="8356621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A214D3A-912A-4866-90B4-0232CEDB2416}" type="datetime1">
              <a:rPr lang="tr-TR" noProof="0" smtClean="0"/>
              <a:t>20.10.2022</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tr-TR" noProof="0" smtClean="0"/>
              <a:t>‹#›</a:t>
            </a:fld>
            <a:endParaRPr lang="tr-TR" noProof="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a:t>
            </a:fld>
            <a:endParaRPr lang="tr-TR"/>
          </a:p>
        </p:txBody>
      </p:sp>
    </p:spTree>
    <p:extLst>
      <p:ext uri="{BB962C8B-B14F-4D97-AF65-F5344CB8AC3E}">
        <p14:creationId xmlns:p14="http://schemas.microsoft.com/office/powerpoint/2010/main" val="443263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10</a:t>
            </a:fld>
            <a:endParaRPr lang="tr-TR"/>
          </a:p>
        </p:txBody>
      </p:sp>
    </p:spTree>
    <p:extLst>
      <p:ext uri="{BB962C8B-B14F-4D97-AF65-F5344CB8AC3E}">
        <p14:creationId xmlns:p14="http://schemas.microsoft.com/office/powerpoint/2010/main" val="665499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11</a:t>
            </a:fld>
            <a:endParaRPr lang="tr-TR"/>
          </a:p>
        </p:txBody>
      </p:sp>
    </p:spTree>
    <p:extLst>
      <p:ext uri="{BB962C8B-B14F-4D97-AF65-F5344CB8AC3E}">
        <p14:creationId xmlns:p14="http://schemas.microsoft.com/office/powerpoint/2010/main" val="2534519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12</a:t>
            </a:fld>
            <a:endParaRPr lang="tr-TR"/>
          </a:p>
        </p:txBody>
      </p:sp>
    </p:spTree>
    <p:extLst>
      <p:ext uri="{BB962C8B-B14F-4D97-AF65-F5344CB8AC3E}">
        <p14:creationId xmlns:p14="http://schemas.microsoft.com/office/powerpoint/2010/main" val="2348660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13</a:t>
            </a:fld>
            <a:endParaRPr lang="tr-TR"/>
          </a:p>
        </p:txBody>
      </p:sp>
    </p:spTree>
    <p:extLst>
      <p:ext uri="{BB962C8B-B14F-4D97-AF65-F5344CB8AC3E}">
        <p14:creationId xmlns:p14="http://schemas.microsoft.com/office/powerpoint/2010/main" val="2655550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14</a:t>
            </a:fld>
            <a:endParaRPr lang="tr-TR"/>
          </a:p>
        </p:txBody>
      </p:sp>
    </p:spTree>
    <p:extLst>
      <p:ext uri="{BB962C8B-B14F-4D97-AF65-F5344CB8AC3E}">
        <p14:creationId xmlns:p14="http://schemas.microsoft.com/office/powerpoint/2010/main" val="1689644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15</a:t>
            </a:fld>
            <a:endParaRPr lang="tr-TR"/>
          </a:p>
        </p:txBody>
      </p:sp>
    </p:spTree>
    <p:extLst>
      <p:ext uri="{BB962C8B-B14F-4D97-AF65-F5344CB8AC3E}">
        <p14:creationId xmlns:p14="http://schemas.microsoft.com/office/powerpoint/2010/main" val="2725399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16</a:t>
            </a:fld>
            <a:endParaRPr lang="tr-TR"/>
          </a:p>
        </p:txBody>
      </p:sp>
    </p:spTree>
    <p:extLst>
      <p:ext uri="{BB962C8B-B14F-4D97-AF65-F5344CB8AC3E}">
        <p14:creationId xmlns:p14="http://schemas.microsoft.com/office/powerpoint/2010/main" val="288635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17</a:t>
            </a:fld>
            <a:endParaRPr lang="tr-TR"/>
          </a:p>
        </p:txBody>
      </p:sp>
    </p:spTree>
    <p:extLst>
      <p:ext uri="{BB962C8B-B14F-4D97-AF65-F5344CB8AC3E}">
        <p14:creationId xmlns:p14="http://schemas.microsoft.com/office/powerpoint/2010/main" val="4215564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18</a:t>
            </a:fld>
            <a:endParaRPr lang="tr-TR"/>
          </a:p>
        </p:txBody>
      </p:sp>
    </p:spTree>
    <p:extLst>
      <p:ext uri="{BB962C8B-B14F-4D97-AF65-F5344CB8AC3E}">
        <p14:creationId xmlns:p14="http://schemas.microsoft.com/office/powerpoint/2010/main" val="11288480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19</a:t>
            </a:fld>
            <a:endParaRPr lang="tr-TR"/>
          </a:p>
        </p:txBody>
      </p:sp>
    </p:spTree>
    <p:extLst>
      <p:ext uri="{BB962C8B-B14F-4D97-AF65-F5344CB8AC3E}">
        <p14:creationId xmlns:p14="http://schemas.microsoft.com/office/powerpoint/2010/main" val="685393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a:t>
            </a:fld>
            <a:endParaRPr lang="tr-TR"/>
          </a:p>
        </p:txBody>
      </p:sp>
    </p:spTree>
    <p:extLst>
      <p:ext uri="{BB962C8B-B14F-4D97-AF65-F5344CB8AC3E}">
        <p14:creationId xmlns:p14="http://schemas.microsoft.com/office/powerpoint/2010/main" val="3708294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20</a:t>
            </a:fld>
            <a:endParaRPr lang="tr-TR"/>
          </a:p>
        </p:txBody>
      </p:sp>
    </p:spTree>
    <p:extLst>
      <p:ext uri="{BB962C8B-B14F-4D97-AF65-F5344CB8AC3E}">
        <p14:creationId xmlns:p14="http://schemas.microsoft.com/office/powerpoint/2010/main" val="2450969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21</a:t>
            </a:fld>
            <a:endParaRPr lang="tr-TR"/>
          </a:p>
        </p:txBody>
      </p:sp>
    </p:spTree>
    <p:extLst>
      <p:ext uri="{BB962C8B-B14F-4D97-AF65-F5344CB8AC3E}">
        <p14:creationId xmlns:p14="http://schemas.microsoft.com/office/powerpoint/2010/main" val="9160665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22</a:t>
            </a:fld>
            <a:endParaRPr lang="tr-TR"/>
          </a:p>
        </p:txBody>
      </p:sp>
    </p:spTree>
    <p:extLst>
      <p:ext uri="{BB962C8B-B14F-4D97-AF65-F5344CB8AC3E}">
        <p14:creationId xmlns:p14="http://schemas.microsoft.com/office/powerpoint/2010/main" val="25724735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23</a:t>
            </a:fld>
            <a:endParaRPr lang="tr-TR"/>
          </a:p>
        </p:txBody>
      </p:sp>
    </p:spTree>
    <p:extLst>
      <p:ext uri="{BB962C8B-B14F-4D97-AF65-F5344CB8AC3E}">
        <p14:creationId xmlns:p14="http://schemas.microsoft.com/office/powerpoint/2010/main" val="6613376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24</a:t>
            </a:fld>
            <a:endParaRPr lang="tr-TR"/>
          </a:p>
        </p:txBody>
      </p:sp>
    </p:spTree>
    <p:extLst>
      <p:ext uri="{BB962C8B-B14F-4D97-AF65-F5344CB8AC3E}">
        <p14:creationId xmlns:p14="http://schemas.microsoft.com/office/powerpoint/2010/main" val="40718384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25</a:t>
            </a:fld>
            <a:endParaRPr lang="tr-TR"/>
          </a:p>
        </p:txBody>
      </p:sp>
    </p:spTree>
    <p:extLst>
      <p:ext uri="{BB962C8B-B14F-4D97-AF65-F5344CB8AC3E}">
        <p14:creationId xmlns:p14="http://schemas.microsoft.com/office/powerpoint/2010/main" val="9422788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26</a:t>
            </a:fld>
            <a:endParaRPr lang="tr-TR"/>
          </a:p>
        </p:txBody>
      </p:sp>
    </p:spTree>
    <p:extLst>
      <p:ext uri="{BB962C8B-B14F-4D97-AF65-F5344CB8AC3E}">
        <p14:creationId xmlns:p14="http://schemas.microsoft.com/office/powerpoint/2010/main" val="20718550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27</a:t>
            </a:fld>
            <a:endParaRPr lang="tr-TR"/>
          </a:p>
        </p:txBody>
      </p:sp>
    </p:spTree>
    <p:extLst>
      <p:ext uri="{BB962C8B-B14F-4D97-AF65-F5344CB8AC3E}">
        <p14:creationId xmlns:p14="http://schemas.microsoft.com/office/powerpoint/2010/main" val="17138662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28</a:t>
            </a:fld>
            <a:endParaRPr lang="tr-TR"/>
          </a:p>
        </p:txBody>
      </p:sp>
    </p:spTree>
    <p:extLst>
      <p:ext uri="{BB962C8B-B14F-4D97-AF65-F5344CB8AC3E}">
        <p14:creationId xmlns:p14="http://schemas.microsoft.com/office/powerpoint/2010/main" val="28164919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29</a:t>
            </a:fld>
            <a:endParaRPr lang="tr-TR"/>
          </a:p>
        </p:txBody>
      </p:sp>
    </p:spTree>
    <p:extLst>
      <p:ext uri="{BB962C8B-B14F-4D97-AF65-F5344CB8AC3E}">
        <p14:creationId xmlns:p14="http://schemas.microsoft.com/office/powerpoint/2010/main" val="2094907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a:t>
            </a:fld>
            <a:endParaRPr lang="tr-TR"/>
          </a:p>
        </p:txBody>
      </p:sp>
    </p:spTree>
    <p:extLst>
      <p:ext uri="{BB962C8B-B14F-4D97-AF65-F5344CB8AC3E}">
        <p14:creationId xmlns:p14="http://schemas.microsoft.com/office/powerpoint/2010/main" val="13629563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30</a:t>
            </a:fld>
            <a:endParaRPr lang="tr-TR"/>
          </a:p>
        </p:txBody>
      </p:sp>
    </p:spTree>
    <p:extLst>
      <p:ext uri="{BB962C8B-B14F-4D97-AF65-F5344CB8AC3E}">
        <p14:creationId xmlns:p14="http://schemas.microsoft.com/office/powerpoint/2010/main" val="14299535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31</a:t>
            </a:fld>
            <a:endParaRPr lang="tr-TR"/>
          </a:p>
        </p:txBody>
      </p:sp>
    </p:spTree>
    <p:extLst>
      <p:ext uri="{BB962C8B-B14F-4D97-AF65-F5344CB8AC3E}">
        <p14:creationId xmlns:p14="http://schemas.microsoft.com/office/powerpoint/2010/main" val="15509570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32</a:t>
            </a:fld>
            <a:endParaRPr lang="tr-TR"/>
          </a:p>
        </p:txBody>
      </p:sp>
    </p:spTree>
    <p:extLst>
      <p:ext uri="{BB962C8B-B14F-4D97-AF65-F5344CB8AC3E}">
        <p14:creationId xmlns:p14="http://schemas.microsoft.com/office/powerpoint/2010/main" val="25409298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33</a:t>
            </a:fld>
            <a:endParaRPr lang="tr-TR"/>
          </a:p>
        </p:txBody>
      </p:sp>
    </p:spTree>
    <p:extLst>
      <p:ext uri="{BB962C8B-B14F-4D97-AF65-F5344CB8AC3E}">
        <p14:creationId xmlns:p14="http://schemas.microsoft.com/office/powerpoint/2010/main" val="31915491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34</a:t>
            </a:fld>
            <a:endParaRPr lang="tr-TR"/>
          </a:p>
        </p:txBody>
      </p:sp>
    </p:spTree>
    <p:extLst>
      <p:ext uri="{BB962C8B-B14F-4D97-AF65-F5344CB8AC3E}">
        <p14:creationId xmlns:p14="http://schemas.microsoft.com/office/powerpoint/2010/main" val="25991234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35</a:t>
            </a:fld>
            <a:endParaRPr lang="tr-TR"/>
          </a:p>
        </p:txBody>
      </p:sp>
    </p:spTree>
    <p:extLst>
      <p:ext uri="{BB962C8B-B14F-4D97-AF65-F5344CB8AC3E}">
        <p14:creationId xmlns:p14="http://schemas.microsoft.com/office/powerpoint/2010/main" val="16840346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36</a:t>
            </a:fld>
            <a:endParaRPr lang="tr-TR"/>
          </a:p>
        </p:txBody>
      </p:sp>
    </p:spTree>
    <p:extLst>
      <p:ext uri="{BB962C8B-B14F-4D97-AF65-F5344CB8AC3E}">
        <p14:creationId xmlns:p14="http://schemas.microsoft.com/office/powerpoint/2010/main" val="6745471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37</a:t>
            </a:fld>
            <a:endParaRPr lang="tr-TR"/>
          </a:p>
        </p:txBody>
      </p:sp>
    </p:spTree>
    <p:extLst>
      <p:ext uri="{BB962C8B-B14F-4D97-AF65-F5344CB8AC3E}">
        <p14:creationId xmlns:p14="http://schemas.microsoft.com/office/powerpoint/2010/main" val="6070731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38</a:t>
            </a:fld>
            <a:endParaRPr lang="tr-TR"/>
          </a:p>
        </p:txBody>
      </p:sp>
    </p:spTree>
    <p:extLst>
      <p:ext uri="{BB962C8B-B14F-4D97-AF65-F5344CB8AC3E}">
        <p14:creationId xmlns:p14="http://schemas.microsoft.com/office/powerpoint/2010/main" val="24272574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39</a:t>
            </a:fld>
            <a:endParaRPr lang="tr-TR"/>
          </a:p>
        </p:txBody>
      </p:sp>
    </p:spTree>
    <p:extLst>
      <p:ext uri="{BB962C8B-B14F-4D97-AF65-F5344CB8AC3E}">
        <p14:creationId xmlns:p14="http://schemas.microsoft.com/office/powerpoint/2010/main" val="3262502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a:t>
            </a:fld>
            <a:endParaRPr lang="tr-TR"/>
          </a:p>
        </p:txBody>
      </p:sp>
    </p:spTree>
    <p:extLst>
      <p:ext uri="{BB962C8B-B14F-4D97-AF65-F5344CB8AC3E}">
        <p14:creationId xmlns:p14="http://schemas.microsoft.com/office/powerpoint/2010/main" val="8262536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40</a:t>
            </a:fld>
            <a:endParaRPr lang="tr-TR"/>
          </a:p>
        </p:txBody>
      </p:sp>
    </p:spTree>
    <p:extLst>
      <p:ext uri="{BB962C8B-B14F-4D97-AF65-F5344CB8AC3E}">
        <p14:creationId xmlns:p14="http://schemas.microsoft.com/office/powerpoint/2010/main" val="20502047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41</a:t>
            </a:fld>
            <a:endParaRPr lang="tr-TR"/>
          </a:p>
        </p:txBody>
      </p:sp>
    </p:spTree>
    <p:extLst>
      <p:ext uri="{BB962C8B-B14F-4D97-AF65-F5344CB8AC3E}">
        <p14:creationId xmlns:p14="http://schemas.microsoft.com/office/powerpoint/2010/main" val="16231465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42</a:t>
            </a:fld>
            <a:endParaRPr lang="tr-TR"/>
          </a:p>
        </p:txBody>
      </p:sp>
    </p:spTree>
    <p:extLst>
      <p:ext uri="{BB962C8B-B14F-4D97-AF65-F5344CB8AC3E}">
        <p14:creationId xmlns:p14="http://schemas.microsoft.com/office/powerpoint/2010/main" val="30591096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43</a:t>
            </a:fld>
            <a:endParaRPr lang="tr-TR"/>
          </a:p>
        </p:txBody>
      </p:sp>
    </p:spTree>
    <p:extLst>
      <p:ext uri="{BB962C8B-B14F-4D97-AF65-F5344CB8AC3E}">
        <p14:creationId xmlns:p14="http://schemas.microsoft.com/office/powerpoint/2010/main" val="41139449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44</a:t>
            </a:fld>
            <a:endParaRPr lang="tr-TR"/>
          </a:p>
        </p:txBody>
      </p:sp>
    </p:spTree>
    <p:extLst>
      <p:ext uri="{BB962C8B-B14F-4D97-AF65-F5344CB8AC3E}">
        <p14:creationId xmlns:p14="http://schemas.microsoft.com/office/powerpoint/2010/main" val="7974400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45</a:t>
            </a:fld>
            <a:endParaRPr lang="tr-TR"/>
          </a:p>
        </p:txBody>
      </p:sp>
    </p:spTree>
    <p:extLst>
      <p:ext uri="{BB962C8B-B14F-4D97-AF65-F5344CB8AC3E}">
        <p14:creationId xmlns:p14="http://schemas.microsoft.com/office/powerpoint/2010/main" val="35194883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46</a:t>
            </a:fld>
            <a:endParaRPr lang="tr-TR"/>
          </a:p>
        </p:txBody>
      </p:sp>
    </p:spTree>
    <p:extLst>
      <p:ext uri="{BB962C8B-B14F-4D97-AF65-F5344CB8AC3E}">
        <p14:creationId xmlns:p14="http://schemas.microsoft.com/office/powerpoint/2010/main" val="31902790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47</a:t>
            </a:fld>
            <a:endParaRPr lang="tr-TR"/>
          </a:p>
        </p:txBody>
      </p:sp>
    </p:spTree>
    <p:extLst>
      <p:ext uri="{BB962C8B-B14F-4D97-AF65-F5344CB8AC3E}">
        <p14:creationId xmlns:p14="http://schemas.microsoft.com/office/powerpoint/2010/main" val="17623555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48</a:t>
            </a:fld>
            <a:endParaRPr lang="tr-TR"/>
          </a:p>
        </p:txBody>
      </p:sp>
    </p:spTree>
    <p:extLst>
      <p:ext uri="{BB962C8B-B14F-4D97-AF65-F5344CB8AC3E}">
        <p14:creationId xmlns:p14="http://schemas.microsoft.com/office/powerpoint/2010/main" val="17210771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49</a:t>
            </a:fld>
            <a:endParaRPr lang="tr-TR"/>
          </a:p>
        </p:txBody>
      </p:sp>
    </p:spTree>
    <p:extLst>
      <p:ext uri="{BB962C8B-B14F-4D97-AF65-F5344CB8AC3E}">
        <p14:creationId xmlns:p14="http://schemas.microsoft.com/office/powerpoint/2010/main" val="2168188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a:t>
            </a:fld>
            <a:endParaRPr lang="tr-TR"/>
          </a:p>
        </p:txBody>
      </p:sp>
    </p:spTree>
    <p:extLst>
      <p:ext uri="{BB962C8B-B14F-4D97-AF65-F5344CB8AC3E}">
        <p14:creationId xmlns:p14="http://schemas.microsoft.com/office/powerpoint/2010/main" val="22278490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50</a:t>
            </a:fld>
            <a:endParaRPr lang="tr-TR"/>
          </a:p>
        </p:txBody>
      </p:sp>
    </p:spTree>
    <p:extLst>
      <p:ext uri="{BB962C8B-B14F-4D97-AF65-F5344CB8AC3E}">
        <p14:creationId xmlns:p14="http://schemas.microsoft.com/office/powerpoint/2010/main" val="34195448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51</a:t>
            </a:fld>
            <a:endParaRPr lang="tr-TR"/>
          </a:p>
        </p:txBody>
      </p:sp>
    </p:spTree>
    <p:extLst>
      <p:ext uri="{BB962C8B-B14F-4D97-AF65-F5344CB8AC3E}">
        <p14:creationId xmlns:p14="http://schemas.microsoft.com/office/powerpoint/2010/main" val="13107492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52</a:t>
            </a:fld>
            <a:endParaRPr lang="tr-TR"/>
          </a:p>
        </p:txBody>
      </p:sp>
    </p:spTree>
    <p:extLst>
      <p:ext uri="{BB962C8B-B14F-4D97-AF65-F5344CB8AC3E}">
        <p14:creationId xmlns:p14="http://schemas.microsoft.com/office/powerpoint/2010/main" val="4521971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53</a:t>
            </a:fld>
            <a:endParaRPr lang="tr-TR"/>
          </a:p>
        </p:txBody>
      </p:sp>
    </p:spTree>
    <p:extLst>
      <p:ext uri="{BB962C8B-B14F-4D97-AF65-F5344CB8AC3E}">
        <p14:creationId xmlns:p14="http://schemas.microsoft.com/office/powerpoint/2010/main" val="29583106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54</a:t>
            </a:fld>
            <a:endParaRPr lang="tr-TR"/>
          </a:p>
        </p:txBody>
      </p:sp>
    </p:spTree>
    <p:extLst>
      <p:ext uri="{BB962C8B-B14F-4D97-AF65-F5344CB8AC3E}">
        <p14:creationId xmlns:p14="http://schemas.microsoft.com/office/powerpoint/2010/main" val="33671162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55</a:t>
            </a:fld>
            <a:endParaRPr lang="tr-TR"/>
          </a:p>
        </p:txBody>
      </p:sp>
    </p:spTree>
    <p:extLst>
      <p:ext uri="{BB962C8B-B14F-4D97-AF65-F5344CB8AC3E}">
        <p14:creationId xmlns:p14="http://schemas.microsoft.com/office/powerpoint/2010/main" val="276166594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56</a:t>
            </a:fld>
            <a:endParaRPr lang="tr-TR"/>
          </a:p>
        </p:txBody>
      </p:sp>
    </p:spTree>
    <p:extLst>
      <p:ext uri="{BB962C8B-B14F-4D97-AF65-F5344CB8AC3E}">
        <p14:creationId xmlns:p14="http://schemas.microsoft.com/office/powerpoint/2010/main" val="28347871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57</a:t>
            </a:fld>
            <a:endParaRPr lang="tr-TR"/>
          </a:p>
        </p:txBody>
      </p:sp>
    </p:spTree>
    <p:extLst>
      <p:ext uri="{BB962C8B-B14F-4D97-AF65-F5344CB8AC3E}">
        <p14:creationId xmlns:p14="http://schemas.microsoft.com/office/powerpoint/2010/main" val="272383133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58</a:t>
            </a:fld>
            <a:endParaRPr lang="tr-TR"/>
          </a:p>
        </p:txBody>
      </p:sp>
    </p:spTree>
    <p:extLst>
      <p:ext uri="{BB962C8B-B14F-4D97-AF65-F5344CB8AC3E}">
        <p14:creationId xmlns:p14="http://schemas.microsoft.com/office/powerpoint/2010/main" val="242008008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59</a:t>
            </a:fld>
            <a:endParaRPr lang="tr-TR"/>
          </a:p>
        </p:txBody>
      </p:sp>
    </p:spTree>
    <p:extLst>
      <p:ext uri="{BB962C8B-B14F-4D97-AF65-F5344CB8AC3E}">
        <p14:creationId xmlns:p14="http://schemas.microsoft.com/office/powerpoint/2010/main" val="2556777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a:t>
            </a:fld>
            <a:endParaRPr lang="tr-TR"/>
          </a:p>
        </p:txBody>
      </p:sp>
    </p:spTree>
    <p:extLst>
      <p:ext uri="{BB962C8B-B14F-4D97-AF65-F5344CB8AC3E}">
        <p14:creationId xmlns:p14="http://schemas.microsoft.com/office/powerpoint/2010/main" val="134565424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60</a:t>
            </a:fld>
            <a:endParaRPr lang="tr-TR"/>
          </a:p>
        </p:txBody>
      </p:sp>
    </p:spTree>
    <p:extLst>
      <p:ext uri="{BB962C8B-B14F-4D97-AF65-F5344CB8AC3E}">
        <p14:creationId xmlns:p14="http://schemas.microsoft.com/office/powerpoint/2010/main" val="251867620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61</a:t>
            </a:fld>
            <a:endParaRPr lang="tr-TR"/>
          </a:p>
        </p:txBody>
      </p:sp>
    </p:spTree>
    <p:extLst>
      <p:ext uri="{BB962C8B-B14F-4D97-AF65-F5344CB8AC3E}">
        <p14:creationId xmlns:p14="http://schemas.microsoft.com/office/powerpoint/2010/main" val="80223192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62</a:t>
            </a:fld>
            <a:endParaRPr lang="tr-TR"/>
          </a:p>
        </p:txBody>
      </p:sp>
    </p:spTree>
    <p:extLst>
      <p:ext uri="{BB962C8B-B14F-4D97-AF65-F5344CB8AC3E}">
        <p14:creationId xmlns:p14="http://schemas.microsoft.com/office/powerpoint/2010/main" val="250516224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63</a:t>
            </a:fld>
            <a:endParaRPr lang="tr-TR"/>
          </a:p>
        </p:txBody>
      </p:sp>
    </p:spTree>
    <p:extLst>
      <p:ext uri="{BB962C8B-B14F-4D97-AF65-F5344CB8AC3E}">
        <p14:creationId xmlns:p14="http://schemas.microsoft.com/office/powerpoint/2010/main" val="33871215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64</a:t>
            </a:fld>
            <a:endParaRPr lang="tr-TR"/>
          </a:p>
        </p:txBody>
      </p:sp>
    </p:spTree>
    <p:extLst>
      <p:ext uri="{BB962C8B-B14F-4D97-AF65-F5344CB8AC3E}">
        <p14:creationId xmlns:p14="http://schemas.microsoft.com/office/powerpoint/2010/main" val="278617104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65</a:t>
            </a:fld>
            <a:endParaRPr lang="tr-TR"/>
          </a:p>
        </p:txBody>
      </p:sp>
    </p:spTree>
    <p:extLst>
      <p:ext uri="{BB962C8B-B14F-4D97-AF65-F5344CB8AC3E}">
        <p14:creationId xmlns:p14="http://schemas.microsoft.com/office/powerpoint/2010/main" val="345370195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66</a:t>
            </a:fld>
            <a:endParaRPr lang="tr-TR"/>
          </a:p>
        </p:txBody>
      </p:sp>
    </p:spTree>
    <p:extLst>
      <p:ext uri="{BB962C8B-B14F-4D97-AF65-F5344CB8AC3E}">
        <p14:creationId xmlns:p14="http://schemas.microsoft.com/office/powerpoint/2010/main" val="170328269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67</a:t>
            </a:fld>
            <a:endParaRPr lang="tr-TR"/>
          </a:p>
        </p:txBody>
      </p:sp>
    </p:spTree>
    <p:extLst>
      <p:ext uri="{BB962C8B-B14F-4D97-AF65-F5344CB8AC3E}">
        <p14:creationId xmlns:p14="http://schemas.microsoft.com/office/powerpoint/2010/main" val="267508098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68</a:t>
            </a:fld>
            <a:endParaRPr lang="tr-TR"/>
          </a:p>
        </p:txBody>
      </p:sp>
    </p:spTree>
    <p:extLst>
      <p:ext uri="{BB962C8B-B14F-4D97-AF65-F5344CB8AC3E}">
        <p14:creationId xmlns:p14="http://schemas.microsoft.com/office/powerpoint/2010/main" val="400099961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69</a:t>
            </a:fld>
            <a:endParaRPr lang="tr-TR"/>
          </a:p>
        </p:txBody>
      </p:sp>
    </p:spTree>
    <p:extLst>
      <p:ext uri="{BB962C8B-B14F-4D97-AF65-F5344CB8AC3E}">
        <p14:creationId xmlns:p14="http://schemas.microsoft.com/office/powerpoint/2010/main" val="2315993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a:t>
            </a:fld>
            <a:endParaRPr lang="tr-TR"/>
          </a:p>
        </p:txBody>
      </p:sp>
    </p:spTree>
    <p:extLst>
      <p:ext uri="{BB962C8B-B14F-4D97-AF65-F5344CB8AC3E}">
        <p14:creationId xmlns:p14="http://schemas.microsoft.com/office/powerpoint/2010/main" val="96324411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70</a:t>
            </a:fld>
            <a:endParaRPr lang="tr-TR"/>
          </a:p>
        </p:txBody>
      </p:sp>
    </p:spTree>
    <p:extLst>
      <p:ext uri="{BB962C8B-B14F-4D97-AF65-F5344CB8AC3E}">
        <p14:creationId xmlns:p14="http://schemas.microsoft.com/office/powerpoint/2010/main" val="399938842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71</a:t>
            </a:fld>
            <a:endParaRPr lang="tr-TR"/>
          </a:p>
        </p:txBody>
      </p:sp>
    </p:spTree>
    <p:extLst>
      <p:ext uri="{BB962C8B-B14F-4D97-AF65-F5344CB8AC3E}">
        <p14:creationId xmlns:p14="http://schemas.microsoft.com/office/powerpoint/2010/main" val="256807287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72</a:t>
            </a:fld>
            <a:endParaRPr lang="tr-TR"/>
          </a:p>
        </p:txBody>
      </p:sp>
    </p:spTree>
    <p:extLst>
      <p:ext uri="{BB962C8B-B14F-4D97-AF65-F5344CB8AC3E}">
        <p14:creationId xmlns:p14="http://schemas.microsoft.com/office/powerpoint/2010/main" val="181686469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73</a:t>
            </a:fld>
            <a:endParaRPr lang="tr-TR"/>
          </a:p>
        </p:txBody>
      </p:sp>
    </p:spTree>
    <p:extLst>
      <p:ext uri="{BB962C8B-B14F-4D97-AF65-F5344CB8AC3E}">
        <p14:creationId xmlns:p14="http://schemas.microsoft.com/office/powerpoint/2010/main" val="106433153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74</a:t>
            </a:fld>
            <a:endParaRPr lang="tr-TR"/>
          </a:p>
        </p:txBody>
      </p:sp>
    </p:spTree>
    <p:extLst>
      <p:ext uri="{BB962C8B-B14F-4D97-AF65-F5344CB8AC3E}">
        <p14:creationId xmlns:p14="http://schemas.microsoft.com/office/powerpoint/2010/main" val="235437052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75</a:t>
            </a:fld>
            <a:endParaRPr lang="tr-TR"/>
          </a:p>
        </p:txBody>
      </p:sp>
    </p:spTree>
    <p:extLst>
      <p:ext uri="{BB962C8B-B14F-4D97-AF65-F5344CB8AC3E}">
        <p14:creationId xmlns:p14="http://schemas.microsoft.com/office/powerpoint/2010/main" val="345837514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76</a:t>
            </a:fld>
            <a:endParaRPr lang="tr-TR"/>
          </a:p>
        </p:txBody>
      </p:sp>
    </p:spTree>
    <p:extLst>
      <p:ext uri="{BB962C8B-B14F-4D97-AF65-F5344CB8AC3E}">
        <p14:creationId xmlns:p14="http://schemas.microsoft.com/office/powerpoint/2010/main" val="372392388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77</a:t>
            </a:fld>
            <a:endParaRPr lang="tr-TR"/>
          </a:p>
        </p:txBody>
      </p:sp>
    </p:spTree>
    <p:extLst>
      <p:ext uri="{BB962C8B-B14F-4D97-AF65-F5344CB8AC3E}">
        <p14:creationId xmlns:p14="http://schemas.microsoft.com/office/powerpoint/2010/main" val="418741103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78</a:t>
            </a:fld>
            <a:endParaRPr lang="tr-TR"/>
          </a:p>
        </p:txBody>
      </p:sp>
    </p:spTree>
    <p:extLst>
      <p:ext uri="{BB962C8B-B14F-4D97-AF65-F5344CB8AC3E}">
        <p14:creationId xmlns:p14="http://schemas.microsoft.com/office/powerpoint/2010/main" val="249645493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79</a:t>
            </a:fld>
            <a:endParaRPr lang="tr-TR"/>
          </a:p>
        </p:txBody>
      </p:sp>
    </p:spTree>
    <p:extLst>
      <p:ext uri="{BB962C8B-B14F-4D97-AF65-F5344CB8AC3E}">
        <p14:creationId xmlns:p14="http://schemas.microsoft.com/office/powerpoint/2010/main" val="144510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8</a:t>
            </a:fld>
            <a:endParaRPr lang="tr-TR"/>
          </a:p>
        </p:txBody>
      </p:sp>
    </p:spTree>
    <p:extLst>
      <p:ext uri="{BB962C8B-B14F-4D97-AF65-F5344CB8AC3E}">
        <p14:creationId xmlns:p14="http://schemas.microsoft.com/office/powerpoint/2010/main" val="33960016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80</a:t>
            </a:fld>
            <a:endParaRPr lang="tr-TR"/>
          </a:p>
        </p:txBody>
      </p:sp>
    </p:spTree>
    <p:extLst>
      <p:ext uri="{BB962C8B-B14F-4D97-AF65-F5344CB8AC3E}">
        <p14:creationId xmlns:p14="http://schemas.microsoft.com/office/powerpoint/2010/main" val="351733226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81</a:t>
            </a:fld>
            <a:endParaRPr lang="tr-TR"/>
          </a:p>
        </p:txBody>
      </p:sp>
    </p:spTree>
    <p:extLst>
      <p:ext uri="{BB962C8B-B14F-4D97-AF65-F5344CB8AC3E}">
        <p14:creationId xmlns:p14="http://schemas.microsoft.com/office/powerpoint/2010/main" val="337309271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82</a:t>
            </a:fld>
            <a:endParaRPr lang="tr-TR"/>
          </a:p>
        </p:txBody>
      </p:sp>
    </p:spTree>
    <p:extLst>
      <p:ext uri="{BB962C8B-B14F-4D97-AF65-F5344CB8AC3E}">
        <p14:creationId xmlns:p14="http://schemas.microsoft.com/office/powerpoint/2010/main" val="70777791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83</a:t>
            </a:fld>
            <a:endParaRPr lang="tr-TR"/>
          </a:p>
        </p:txBody>
      </p:sp>
    </p:spTree>
    <p:extLst>
      <p:ext uri="{BB962C8B-B14F-4D97-AF65-F5344CB8AC3E}">
        <p14:creationId xmlns:p14="http://schemas.microsoft.com/office/powerpoint/2010/main" val="404551110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84</a:t>
            </a:fld>
            <a:endParaRPr lang="tr-TR"/>
          </a:p>
        </p:txBody>
      </p:sp>
    </p:spTree>
    <p:extLst>
      <p:ext uri="{BB962C8B-B14F-4D97-AF65-F5344CB8AC3E}">
        <p14:creationId xmlns:p14="http://schemas.microsoft.com/office/powerpoint/2010/main" val="257758222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85</a:t>
            </a:fld>
            <a:endParaRPr lang="tr-TR"/>
          </a:p>
        </p:txBody>
      </p:sp>
    </p:spTree>
    <p:extLst>
      <p:ext uri="{BB962C8B-B14F-4D97-AF65-F5344CB8AC3E}">
        <p14:creationId xmlns:p14="http://schemas.microsoft.com/office/powerpoint/2010/main" val="244053676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86</a:t>
            </a:fld>
            <a:endParaRPr lang="tr-TR"/>
          </a:p>
        </p:txBody>
      </p:sp>
    </p:spTree>
    <p:extLst>
      <p:ext uri="{BB962C8B-B14F-4D97-AF65-F5344CB8AC3E}">
        <p14:creationId xmlns:p14="http://schemas.microsoft.com/office/powerpoint/2010/main" val="401718679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87</a:t>
            </a:fld>
            <a:endParaRPr lang="tr-TR"/>
          </a:p>
        </p:txBody>
      </p:sp>
    </p:spTree>
    <p:extLst>
      <p:ext uri="{BB962C8B-B14F-4D97-AF65-F5344CB8AC3E}">
        <p14:creationId xmlns:p14="http://schemas.microsoft.com/office/powerpoint/2010/main" val="2979906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9</a:t>
            </a:fld>
            <a:endParaRPr lang="tr-TR"/>
          </a:p>
        </p:txBody>
      </p:sp>
    </p:spTree>
    <p:extLst>
      <p:ext uri="{BB962C8B-B14F-4D97-AF65-F5344CB8AC3E}">
        <p14:creationId xmlns:p14="http://schemas.microsoft.com/office/powerpoint/2010/main" val="245305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rtlCol="0" anchor="b"/>
          <a:lstStyle>
            <a:lvl1pPr algn="l">
              <a:defRPr sz="6000" b="1" i="0" cap="all" baseline="0"/>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524000" y="3602038"/>
            <a:ext cx="9144000" cy="1655762"/>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cxnSp>
        <p:nvCxnSpPr>
          <p:cNvPr id="11" name="Düz Bağlayıcı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Metin Yer Tutucusu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cxnSp>
        <p:nvCxnSpPr>
          <p:cNvPr id="10" name="Düz Bağlayıcı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fik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
        <p:nvSpPr>
          <p:cNvPr id="14" name="Grafik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tr-TR" noProof="0"/>
          </a:p>
        </p:txBody>
      </p:sp>
      <p:sp>
        <p:nvSpPr>
          <p:cNvPr id="16" name="Grafik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p:txBody>
      </p:sp>
      <p:sp>
        <p:nvSpPr>
          <p:cNvPr id="5" name="Metin Yer Tutucusu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p:txBody>
      </p:sp>
      <p:cxnSp>
        <p:nvCxnSpPr>
          <p:cNvPr id="10" name="Düz Bağlayıcı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fik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
        <p:nvSpPr>
          <p:cNvPr id="14" name="Grafik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tr-TR" noProof="0"/>
          </a:p>
        </p:txBody>
      </p:sp>
      <p:sp>
        <p:nvSpPr>
          <p:cNvPr id="16" name="Grafik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
        <p:nvSpPr>
          <p:cNvPr id="15" name="Metin Yer Tutucusu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17" name="İçerik Yer Tutucusu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tr-TR" noProof="0"/>
              <a:t>Başlık</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391654"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sp>
        <p:nvSpPr>
          <p:cNvPr id="5" name="Alt Bilgi Yer Tutucusu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7" name="Düz Bağlayıcı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Dikdörtgen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
        <p:nvSpPr>
          <p:cNvPr id="13" name="Resim Yer Tutucusu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tr-TR" noProof="0"/>
              <a:t>Resim eklemek için simgeye tıklayın</a:t>
            </a:r>
          </a:p>
        </p:txBody>
      </p:sp>
      <p:sp>
        <p:nvSpPr>
          <p:cNvPr id="10" name="Resim Yer Tutucusu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tr-TR" noProof="0"/>
              <a:t>Resim eklemek için simgeye tıklayın</a:t>
            </a:r>
          </a:p>
        </p:txBody>
      </p:sp>
      <p:sp>
        <p:nvSpPr>
          <p:cNvPr id="11" name="Resim Yer Tutucusu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tr-TR" noProof="0"/>
              <a:t>Resim eklemek için simgeye tıklayın</a:t>
            </a:r>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Yalnızca Başlık">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Resim Yer Tutucusu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32" name="Resim Yer Tutucusu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31" name="Resim Yer Tutucusu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30" name="Resim Yer Tutucusu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1"/>
                </a:solidFill>
              </a:defRPr>
            </a:lvl1pPr>
          </a:lstStyle>
          <a:p>
            <a:pPr rtl="0"/>
            <a:r>
              <a:rPr lang="tr-TR" noProof="0"/>
              <a:t>Asıl başlık stilini düzenlemek için tıklayın</a:t>
            </a:r>
          </a:p>
        </p:txBody>
      </p:sp>
      <p:sp>
        <p:nvSpPr>
          <p:cNvPr id="3" name="Tarih Yer Tutucusu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tr-TR" noProof="0"/>
              <a:t>03.09.20XX</a:t>
            </a:r>
          </a:p>
        </p:txBody>
      </p:sp>
      <p:sp>
        <p:nvSpPr>
          <p:cNvPr id="4" name="Alt Bilgi Yer Tutucusu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tr-TR" noProof="0"/>
              <a:t>Sunu Başlığı</a:t>
            </a:r>
          </a:p>
        </p:txBody>
      </p:sp>
      <p:sp>
        <p:nvSpPr>
          <p:cNvPr id="5" name="Slayt Numarası Yer Tutucusu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tr-TR" noProof="0" smtClean="0"/>
              <a:pPr/>
              <a:t>‹#›</a:t>
            </a:fld>
            <a:endParaRPr lang="tr-TR" noProof="0"/>
          </a:p>
        </p:txBody>
      </p:sp>
      <p:sp>
        <p:nvSpPr>
          <p:cNvPr id="8" name="Grafik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tr-TR" noProof="0"/>
          </a:p>
        </p:txBody>
      </p:sp>
      <p:sp>
        <p:nvSpPr>
          <p:cNvPr id="10" name="Grafik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
        <p:nvSpPr>
          <p:cNvPr id="12" name="Grafik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cxnSp>
        <p:nvCxnSpPr>
          <p:cNvPr id="14" name="Düz Bağlayıcı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Metin Yer Tutucusu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rtlCol="0"/>
          <a:lstStyle>
            <a:lvl1pPr marL="0" indent="0" algn="r">
              <a:buNone/>
              <a:defRPr sz="1800">
                <a:solidFill>
                  <a:schemeClr val="bg1"/>
                </a:solidFill>
              </a:defRPr>
            </a:lvl1pPr>
          </a:lstStyle>
          <a:p>
            <a:pPr lvl="0" rtl="0"/>
            <a:r>
              <a:rPr lang="tr-TR" noProof="0"/>
              <a:t>Asıl metin stillerini düzenlemek için tıklayın</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69F227-D21C-48B3-828A-6BFA9585E82F}"/>
              </a:ext>
            </a:extLst>
          </p:cNvPr>
          <p:cNvSpPr>
            <a:spLocks noGrp="1"/>
          </p:cNvSpPr>
          <p:nvPr>
            <p:ph type="title"/>
          </p:nvPr>
        </p:nvSpPr>
        <p:spPr/>
        <p:txBody>
          <a:bodyPr rtlCol="0"/>
          <a:lstStyle/>
          <a:p>
            <a:pPr rtl="0"/>
            <a:r>
              <a:rPr lang="tr-TR" noProof="0"/>
              <a:t>Asıl başlık stilini düzenlemek için tıklayın</a:t>
            </a:r>
          </a:p>
        </p:txBody>
      </p:sp>
      <p:sp>
        <p:nvSpPr>
          <p:cNvPr id="3" name="Tarih Yer Tutucusu 2">
            <a:extLst>
              <a:ext uri="{FF2B5EF4-FFF2-40B4-BE49-F238E27FC236}">
                <a16:creationId xmlns:a16="http://schemas.microsoft.com/office/drawing/2014/main" id="{8DF1DFFF-E5C5-43DF-B71C-7270DB97372C}"/>
              </a:ext>
            </a:extLst>
          </p:cNvPr>
          <p:cNvSpPr>
            <a:spLocks noGrp="1"/>
          </p:cNvSpPr>
          <p:nvPr>
            <p:ph type="dt" sz="half" idx="10"/>
          </p:nvPr>
        </p:nvSpPr>
        <p:spPr/>
        <p:txBody>
          <a:bodyPr rtlCol="0"/>
          <a:lstStyle/>
          <a:p>
            <a:pPr rtl="0"/>
            <a:r>
              <a:rPr lang="tr-TR" noProof="0"/>
              <a:t>03.09.20XX</a:t>
            </a:r>
          </a:p>
        </p:txBody>
      </p:sp>
      <p:sp>
        <p:nvSpPr>
          <p:cNvPr id="4" name="Alt Bilgi Yer Tutucusu 3">
            <a:extLst>
              <a:ext uri="{FF2B5EF4-FFF2-40B4-BE49-F238E27FC236}">
                <a16:creationId xmlns:a16="http://schemas.microsoft.com/office/drawing/2014/main" id="{7EBC03C0-6EB7-4633-967C-12C35768BB58}"/>
              </a:ext>
            </a:extLst>
          </p:cNvPr>
          <p:cNvSpPr>
            <a:spLocks noGrp="1"/>
          </p:cNvSpPr>
          <p:nvPr>
            <p:ph type="ftr" sz="quarter" idx="11"/>
          </p:nvPr>
        </p:nvSpPr>
        <p:spPr/>
        <p:txBody>
          <a:bodyPr rtlCol="0"/>
          <a:lstStyle/>
          <a:p>
            <a:pPr rtl="0"/>
            <a:r>
              <a:rPr lang="tr-TR" noProof="0"/>
              <a:t>Sunu Başlığı</a:t>
            </a:r>
          </a:p>
        </p:txBody>
      </p:sp>
      <p:sp>
        <p:nvSpPr>
          <p:cNvPr id="5" name="Slayt Numarası Yer Tutucusu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6" name="Düz Bağlayıcı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a:extLst>
              <a:ext uri="{FF2B5EF4-FFF2-40B4-BE49-F238E27FC236}">
                <a16:creationId xmlns:a16="http://schemas.microsoft.com/office/drawing/2014/main" id="{FDFF36D6-399B-43E3-84DD-9FC5119ECCE9}"/>
              </a:ext>
            </a:extLst>
          </p:cNvPr>
          <p:cNvSpPr>
            <a:spLocks noGrp="1"/>
          </p:cNvSpPr>
          <p:nvPr>
            <p:ph type="dt" sz="half" idx="10"/>
          </p:nvPr>
        </p:nvSpPr>
        <p:spPr/>
        <p:txBody>
          <a:bodyPr rtlCol="0"/>
          <a:lstStyle/>
          <a:p>
            <a:pPr rtl="0"/>
            <a:r>
              <a:rPr lang="tr-TR" noProof="0"/>
              <a:t>03.09.20XX</a:t>
            </a:r>
          </a:p>
        </p:txBody>
      </p:sp>
      <p:sp>
        <p:nvSpPr>
          <p:cNvPr id="3" name="Alt Bilgi Yer Tutucusu 2">
            <a:extLst>
              <a:ext uri="{FF2B5EF4-FFF2-40B4-BE49-F238E27FC236}">
                <a16:creationId xmlns:a16="http://schemas.microsoft.com/office/drawing/2014/main" id="{50234AB7-3B85-4028-A500-5A1BDBF45C56}"/>
              </a:ext>
            </a:extLst>
          </p:cNvPr>
          <p:cNvSpPr>
            <a:spLocks noGrp="1"/>
          </p:cNvSpPr>
          <p:nvPr>
            <p:ph type="ftr" sz="quarter" idx="11"/>
          </p:nvPr>
        </p:nvSpPr>
        <p:spPr/>
        <p:txBody>
          <a:bodyPr rtlCol="0"/>
          <a:lstStyle/>
          <a:p>
            <a:pPr rtl="0"/>
            <a:r>
              <a:rPr lang="tr-TR" noProof="0"/>
              <a:t>Sunu Başlığı</a:t>
            </a:r>
          </a:p>
        </p:txBody>
      </p:sp>
      <p:sp>
        <p:nvSpPr>
          <p:cNvPr id="4" name="Slayt Numarası Yer Tutucusu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5" name="Düz Bağlayıcı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rtlCol="0" anchor="b"/>
          <a:lstStyle>
            <a:lvl1pPr>
              <a:defRPr sz="3200"/>
            </a:lvl1pPr>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Metin Yer Tutucusu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a:extLst>
              <a:ext uri="{FF2B5EF4-FFF2-40B4-BE49-F238E27FC236}">
                <a16:creationId xmlns:a16="http://schemas.microsoft.com/office/drawing/2014/main" id="{38E6AACE-FAFB-4934-8E3C-AB5B216353D8}"/>
              </a:ext>
            </a:extLst>
          </p:cNvPr>
          <p:cNvSpPr>
            <a:spLocks noGrp="1"/>
          </p:cNvSpPr>
          <p:nvPr>
            <p:ph type="dt" sz="half" idx="10"/>
          </p:nvPr>
        </p:nvSpPr>
        <p:spPr/>
        <p:txBody>
          <a:bodyPr rtlCol="0"/>
          <a:lstStyle/>
          <a:p>
            <a:pPr rtl="0"/>
            <a:r>
              <a:rPr lang="tr-TR" noProof="0"/>
              <a:t>03.09.20XX</a:t>
            </a:r>
          </a:p>
        </p:txBody>
      </p:sp>
      <p:sp>
        <p:nvSpPr>
          <p:cNvPr id="6" name="Alt Bilgi Yer Tutucusu 5">
            <a:extLst>
              <a:ext uri="{FF2B5EF4-FFF2-40B4-BE49-F238E27FC236}">
                <a16:creationId xmlns:a16="http://schemas.microsoft.com/office/drawing/2014/main" id="{181533EA-D0F8-4C79-8721-F190DE2D2DC0}"/>
              </a:ext>
            </a:extLst>
          </p:cNvPr>
          <p:cNvSpPr>
            <a:spLocks noGrp="1"/>
          </p:cNvSpPr>
          <p:nvPr>
            <p:ph type="ftr" sz="quarter" idx="11"/>
          </p:nvPr>
        </p:nvSpPr>
        <p:spPr/>
        <p:txBody>
          <a:bodyPr rtlCol="0"/>
          <a:lstStyle/>
          <a:p>
            <a:pPr rtl="0"/>
            <a:r>
              <a:rPr lang="tr-TR" noProof="0"/>
              <a:t>Sunu Başlığı</a:t>
            </a:r>
          </a:p>
        </p:txBody>
      </p:sp>
      <p:sp>
        <p:nvSpPr>
          <p:cNvPr id="7" name="Slayt Numarası Yer Tutucusu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8" name="Düz Bağlayıcı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rtlCol="0" anchor="b"/>
          <a:lstStyle>
            <a:lvl1pPr>
              <a:defRPr sz="3200"/>
            </a:lvl1pPr>
          </a:lstStyle>
          <a:p>
            <a:pPr rtl="0"/>
            <a:r>
              <a:rPr lang="tr-TR" noProof="0"/>
              <a:t>Asıl başlık stilini düzenlemek için tıklayın</a:t>
            </a:r>
          </a:p>
        </p:txBody>
      </p:sp>
      <p:sp>
        <p:nvSpPr>
          <p:cNvPr id="3" name="Resim Yer Tutucusu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noProof="0"/>
              <a:t>Resim eklemek için simgeye tıklayın</a:t>
            </a:r>
          </a:p>
        </p:txBody>
      </p:sp>
      <p:sp>
        <p:nvSpPr>
          <p:cNvPr id="4" name="Metin Yer Tutucusu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a:extLst>
              <a:ext uri="{FF2B5EF4-FFF2-40B4-BE49-F238E27FC236}">
                <a16:creationId xmlns:a16="http://schemas.microsoft.com/office/drawing/2014/main" id="{100C4E9A-CA29-4CCD-ACFA-B29F80FBA163}"/>
              </a:ext>
            </a:extLst>
          </p:cNvPr>
          <p:cNvSpPr>
            <a:spLocks noGrp="1"/>
          </p:cNvSpPr>
          <p:nvPr>
            <p:ph type="dt" sz="half" idx="10"/>
          </p:nvPr>
        </p:nvSpPr>
        <p:spPr/>
        <p:txBody>
          <a:bodyPr rtlCol="0"/>
          <a:lstStyle/>
          <a:p>
            <a:pPr rtl="0"/>
            <a:r>
              <a:rPr lang="tr-TR" noProof="0"/>
              <a:t>03.09.20XX</a:t>
            </a:r>
          </a:p>
        </p:txBody>
      </p:sp>
      <p:sp>
        <p:nvSpPr>
          <p:cNvPr id="6" name="Alt Bilgi Yer Tutucusu 5">
            <a:extLst>
              <a:ext uri="{FF2B5EF4-FFF2-40B4-BE49-F238E27FC236}">
                <a16:creationId xmlns:a16="http://schemas.microsoft.com/office/drawing/2014/main" id="{71A5B7BE-3F1B-4FF3-B1D7-6E39B99D07BD}"/>
              </a:ext>
            </a:extLst>
          </p:cNvPr>
          <p:cNvSpPr>
            <a:spLocks noGrp="1"/>
          </p:cNvSpPr>
          <p:nvPr>
            <p:ph type="ftr" sz="quarter" idx="11"/>
          </p:nvPr>
        </p:nvSpPr>
        <p:spPr/>
        <p:txBody>
          <a:bodyPr rtlCol="0"/>
          <a:lstStyle/>
          <a:p>
            <a:pPr rtl="0"/>
            <a:r>
              <a:rPr lang="tr-TR" noProof="0"/>
              <a:t>Sunu Başlığı</a:t>
            </a:r>
          </a:p>
        </p:txBody>
      </p:sp>
      <p:sp>
        <p:nvSpPr>
          <p:cNvPr id="7" name="Slayt Numarası Yer Tutucusu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8" name="Düz Bağlayıcı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Başlık 2 Slayt">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rtlCol="0" anchor="b"/>
          <a:lstStyle>
            <a:lvl1pPr algn="l">
              <a:defRPr sz="5400" b="1" i="0" cap="all" baseline="0">
                <a:solidFill>
                  <a:schemeClr val="bg1"/>
                </a:solidFill>
              </a:defRPr>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5641848" y="4700016"/>
            <a:ext cx="5093208" cy="1197864"/>
          </a:xfrm>
        </p:spPr>
        <p:txBody>
          <a:bodyPr rtlCol="0">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cxnSp>
        <p:nvCxnSpPr>
          <p:cNvPr id="9" name="Düz Bağlayıcı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fik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sp>
        <p:nvSpPr>
          <p:cNvPr id="21" name="Grafik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tr-TR" noProof="0"/>
          </a:p>
        </p:txBody>
      </p:sp>
      <p:sp>
        <p:nvSpPr>
          <p:cNvPr id="23" name="Grafik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Yalnızca Başlık">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Resim Yer Tutucusu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defRPr>
            </a:lvl1pPr>
          </a:lstStyle>
          <a:p>
            <a:pPr rtl="0"/>
            <a:r>
              <a:rPr lang="tr-TR" noProof="0"/>
              <a:t>Başlık</a:t>
            </a:r>
          </a:p>
        </p:txBody>
      </p:sp>
      <p:sp>
        <p:nvSpPr>
          <p:cNvPr id="3" name="Tarih Yer Tutucusu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tr-TR" noProof="0"/>
              <a:t>03.09.20XX</a:t>
            </a:r>
          </a:p>
        </p:txBody>
      </p:sp>
      <p:sp>
        <p:nvSpPr>
          <p:cNvPr id="4" name="Alt Bilgi Yer Tutucusu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tr-TR" noProof="0"/>
              <a:t>Sunu Başlığı</a:t>
            </a:r>
          </a:p>
        </p:txBody>
      </p:sp>
      <p:sp>
        <p:nvSpPr>
          <p:cNvPr id="5" name="Slayt Numarası Yer Tutucusu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tr-TR" noProof="0" smtClean="0"/>
              <a:pPr/>
              <a:t>‹#›</a:t>
            </a:fld>
            <a:endParaRPr lang="tr-TR" noProof="0"/>
          </a:p>
        </p:txBody>
      </p:sp>
      <p:cxnSp>
        <p:nvCxnSpPr>
          <p:cNvPr id="14" name="Düz Bağlayıcı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Metin Yer Tutucusu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rtlCol="0"/>
          <a:lstStyle>
            <a:lvl1pPr marL="0" indent="0" algn="r">
              <a:buNone/>
              <a:defRPr sz="1800">
                <a:solidFill>
                  <a:schemeClr val="bg1"/>
                </a:solidFill>
              </a:defRPr>
            </a:lvl1pPr>
          </a:lstStyle>
          <a:p>
            <a:pPr lvl="0" rtl="0"/>
            <a:r>
              <a:rPr lang="tr-TR" noProof="0"/>
              <a:t>Asıl metin stillerini düzenlemek için tıklayın</a:t>
            </a:r>
          </a:p>
        </p:txBody>
      </p:sp>
      <p:sp>
        <p:nvSpPr>
          <p:cNvPr id="11" name="Grafik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sp>
        <p:nvSpPr>
          <p:cNvPr id="13" name="Grafik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tr-TR" noProof="0"/>
          </a:p>
        </p:txBody>
      </p:sp>
      <p:sp>
        <p:nvSpPr>
          <p:cNvPr id="17" name="Grafik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aşlık ve İçerik">
    <p:spTree>
      <p:nvGrpSpPr>
        <p:cNvPr id="1" name=""/>
        <p:cNvGrpSpPr/>
        <p:nvPr/>
      </p:nvGrpSpPr>
      <p:grpSpPr>
        <a:xfrm>
          <a:off x="0" y="0"/>
          <a:ext cx="0" cy="0"/>
          <a:chOff x="0" y="0"/>
          <a:chExt cx="0" cy="0"/>
        </a:xfrm>
      </p:grpSpPr>
      <p:sp>
        <p:nvSpPr>
          <p:cNvPr id="15" name="Resim Yer Tutucusu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9696CF8C-1EA0-4E47-AC60-CAC3B80A3C5D}"/>
              </a:ext>
            </a:extLst>
          </p:cNvPr>
          <p:cNvSpPr>
            <a:spLocks noGrp="1"/>
          </p:cNvSpPr>
          <p:nvPr>
            <p:ph type="title" hasCustomPrompt="1"/>
          </p:nvPr>
        </p:nvSpPr>
        <p:spPr>
          <a:xfrm>
            <a:off x="804672" y="1335024"/>
            <a:ext cx="6190488" cy="1179576"/>
          </a:xfrm>
        </p:spPr>
        <p:txBody>
          <a:bodyPr lIns="91440" tIns="45720" rIns="91440" bIns="45720" rtlCol="0" anchor="b"/>
          <a:lstStyle>
            <a:lvl1pPr>
              <a:defRPr sz="5400"/>
            </a:lvl1pPr>
          </a:lstStyle>
          <a:p>
            <a:pPr rtl="0"/>
            <a:r>
              <a:rPr lang="tr-TR" noProof="0"/>
              <a:t>Esas başlık stilini düzenlemek için tıklayın</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rtlCol="0"/>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p:txBody>
      </p:sp>
      <p:sp>
        <p:nvSpPr>
          <p:cNvPr id="4" name="Tarih Yer Tutucusu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9" name="Düz Bağlayıcı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fik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
        <p:nvSpPr>
          <p:cNvPr id="19" name="Grafik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Bölüm Üst Bilgisi">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rtlCol="0" anchor="b">
            <a:normAutofit/>
          </a:bodyPr>
          <a:lstStyle>
            <a:lvl1pPr algn="ctr">
              <a:defRPr sz="6000" b="1" i="0" cap="all" baseline="0">
                <a:solidFill>
                  <a:schemeClr val="bg1"/>
                </a:solidFill>
              </a:defRPr>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rtlCol="0">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p>
        </p:txBody>
      </p:sp>
      <p:sp>
        <p:nvSpPr>
          <p:cNvPr id="4" name="Grafik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sp>
        <p:nvSpPr>
          <p:cNvPr id="5" name="Grafik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tr-TR" noProof="0"/>
          </a:p>
        </p:txBody>
      </p:sp>
      <p:sp>
        <p:nvSpPr>
          <p:cNvPr id="6" name="Grafik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
        <p:nvSpPr>
          <p:cNvPr id="7" name="Grafik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tr-TR" noProof="0"/>
          </a:p>
        </p:txBody>
      </p:sp>
      <p:sp>
        <p:nvSpPr>
          <p:cNvPr id="11" name="Grafik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tr-TR" noProof="0"/>
          </a:p>
        </p:txBody>
      </p:sp>
      <p:sp>
        <p:nvSpPr>
          <p:cNvPr id="13" name="Grafik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96CF8C-1EA0-4E47-AC60-CAC3B80A3C5D}"/>
              </a:ext>
            </a:extLst>
          </p:cNvPr>
          <p:cNvSpPr>
            <a:spLocks noGrp="1"/>
          </p:cNvSpPr>
          <p:nvPr>
            <p:ph type="title"/>
          </p:nvPr>
        </p:nvSpPr>
        <p:spPr/>
        <p:txBody>
          <a:bodyPr rtlCol="0"/>
          <a:lstStyle>
            <a:lvl1pPr>
              <a:defRPr sz="5400"/>
            </a:lvl1pPr>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7" name="Düz Bağlayıcı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rtlCol="0"/>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p>
        </p:txBody>
      </p:sp>
      <p:sp>
        <p:nvSpPr>
          <p:cNvPr id="5" name="Alt Bilgi Yer Tutucusu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7" name="Düz Bağlayıcı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Dikdörtgen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
        <p:nvSpPr>
          <p:cNvPr id="13" name="Resim Yer Tutucusu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defRPr>
            </a:lvl1pPr>
          </a:lstStyle>
          <a:p>
            <a:pPr rtl="0"/>
            <a:r>
              <a:rPr lang="tr-TR" noProof="0"/>
              <a:t>Resim eklemek için simgeye tıklayın</a:t>
            </a:r>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Başlık ve İçeri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1"/>
                </a:solidFill>
              </a:defRPr>
            </a:lvl1pPr>
          </a:lstStyle>
          <a:p>
            <a:pPr rtl="0"/>
            <a:r>
              <a:rPr lang="tr-TR" noProof="0"/>
              <a:t>Başlık</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rtlCol="0"/>
          <a:lstStyle>
            <a:lvl1pPr>
              <a:defRPr>
                <a:solidFill>
                  <a:schemeClr val="bg1"/>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rtlCol="0"/>
          <a:lstStyle>
            <a:lvl1pPr>
              <a:defRPr>
                <a:solidFill>
                  <a:schemeClr val="bg1"/>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bg1"/>
                </a:solidFill>
              </a:defRPr>
            </a:lvl1pPr>
          </a:lstStyle>
          <a:p>
            <a:pPr rtl="0"/>
            <a:fld id="{D8DA9DAA-006C-4F4B-980E-E3DF019B24E2}" type="slidenum">
              <a:rPr lang="tr-TR" noProof="0" smtClean="0"/>
              <a:pPr/>
              <a:t>‹#›</a:t>
            </a:fld>
            <a:endParaRPr lang="tr-TR" noProof="0"/>
          </a:p>
        </p:txBody>
      </p:sp>
      <p:sp>
        <p:nvSpPr>
          <p:cNvPr id="9" name="Grafik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tr-TR" noProof="0"/>
          </a:p>
        </p:txBody>
      </p:sp>
      <p:sp>
        <p:nvSpPr>
          <p:cNvPr id="11" name="Grafik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257166-6921-4546-BA2C-99E464681F40}"/>
              </a:ext>
            </a:extLst>
          </p:cNvPr>
          <p:cNvSpPr>
            <a:spLocks noGrp="1"/>
          </p:cNvSpPr>
          <p:nvPr>
            <p:ph type="title"/>
          </p:nvPr>
        </p:nvSpPr>
        <p:spPr/>
        <p:txBody>
          <a:bodyPr rtlCol="0"/>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İçerik Yer Tutucusu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cxnSp>
        <p:nvCxnSpPr>
          <p:cNvPr id="8" name="Düz Bağlayıcı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fik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
        <p:nvSpPr>
          <p:cNvPr id="12" name="Grafik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tr-TR" noProof="0"/>
          </a:p>
        </p:txBody>
      </p:sp>
      <p:sp>
        <p:nvSpPr>
          <p:cNvPr id="14" name="Grafik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pPr rtl="0"/>
            <a:fld id="{D8DA9DAA-006C-4F4B-980E-E3DF019B24E2}" type="slidenum">
              <a:rPr lang="tr-TR" noProof="0" smtClean="0"/>
              <a:t>‹#›</a:t>
            </a:fld>
            <a:endParaRPr lang="tr-TR" noProof="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50.xml"/><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1.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2.xml"/><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3.xml"/><Relationship Id="rId1" Type="http://schemas.openxmlformats.org/officeDocument/2006/relationships/slideLayout" Target="../slideLayouts/slideLayout6.xml"/><Relationship Id="rId5" Type="http://schemas.openxmlformats.org/officeDocument/2006/relationships/image" Target="../media/image44.png"/><Relationship Id="rId4" Type="http://schemas.openxmlformats.org/officeDocument/2006/relationships/image" Target="../media/image43.png"/></Relationships>
</file>

<file path=ppt/slides/_rels/slide5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4.xml"/><Relationship Id="rId1" Type="http://schemas.openxmlformats.org/officeDocument/2006/relationships/slideLayout" Target="../slideLayouts/slideLayout6.xml"/><Relationship Id="rId5" Type="http://schemas.openxmlformats.org/officeDocument/2006/relationships/image" Target="../media/image47.png"/><Relationship Id="rId4" Type="http://schemas.openxmlformats.org/officeDocument/2006/relationships/image" Target="../media/image46.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7.xml"/><Relationship Id="rId1" Type="http://schemas.openxmlformats.org/officeDocument/2006/relationships/slideLayout" Target="../slideLayouts/slideLayout6.xml"/><Relationship Id="rId4" Type="http://schemas.openxmlformats.org/officeDocument/2006/relationships/image" Target="../media/image50.png"/></Relationships>
</file>

<file path=ppt/slides/_rels/slide5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1.xml"/><Relationship Id="rId1" Type="http://schemas.openxmlformats.org/officeDocument/2006/relationships/slideLayout" Target="../slideLayouts/slideLayout6.xml"/><Relationship Id="rId4" Type="http://schemas.openxmlformats.org/officeDocument/2006/relationships/image" Target="../media/image55.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6.xml"/><Relationship Id="rId1" Type="http://schemas.openxmlformats.org/officeDocument/2006/relationships/slideLayout" Target="../slideLayouts/slideLayout6.xml"/><Relationship Id="rId4" Type="http://schemas.openxmlformats.org/officeDocument/2006/relationships/image" Target="../media/image58.png"/></Relationships>
</file>

<file path=ppt/slides/_rels/slide6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8.xml"/><Relationship Id="rId1" Type="http://schemas.openxmlformats.org/officeDocument/2006/relationships/slideLayout" Target="../slideLayouts/slideLayout6.xml"/><Relationship Id="rId5" Type="http://schemas.openxmlformats.org/officeDocument/2006/relationships/image" Target="../media/image62.png"/><Relationship Id="rId4" Type="http://schemas.openxmlformats.org/officeDocument/2006/relationships/image" Target="../media/image61.jpeg"/></Relationships>
</file>

<file path=ppt/slides/_rels/slide6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9.xml"/><Relationship Id="rId1" Type="http://schemas.openxmlformats.org/officeDocument/2006/relationships/slideLayout" Target="../slideLayouts/slideLayout6.xml"/><Relationship Id="rId4" Type="http://schemas.openxmlformats.org/officeDocument/2006/relationships/image" Target="../media/image6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73.xml"/><Relationship Id="rId1" Type="http://schemas.openxmlformats.org/officeDocument/2006/relationships/slideLayout" Target="../slideLayouts/slideLayout6.xml"/><Relationship Id="rId4" Type="http://schemas.openxmlformats.org/officeDocument/2006/relationships/image" Target="../media/image68.png"/></Relationships>
</file>

<file path=ppt/slides/_rels/slide7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notesSlide" Target="../notesSlides/notesSlide75.xml"/><Relationship Id="rId1" Type="http://schemas.openxmlformats.org/officeDocument/2006/relationships/slideLayout" Target="../slideLayouts/slideLayout6.xml"/><Relationship Id="rId5" Type="http://schemas.openxmlformats.org/officeDocument/2006/relationships/image" Target="../media/image72.png"/><Relationship Id="rId4" Type="http://schemas.openxmlformats.org/officeDocument/2006/relationships/image" Target="../media/image71.png"/></Relationships>
</file>

<file path=ppt/slides/_rels/slide7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77.xml"/><Relationship Id="rId1" Type="http://schemas.openxmlformats.org/officeDocument/2006/relationships/slideLayout" Target="../slideLayouts/slideLayout6.xml"/><Relationship Id="rId5" Type="http://schemas.openxmlformats.org/officeDocument/2006/relationships/image" Target="../media/image76.png"/><Relationship Id="rId4" Type="http://schemas.openxmlformats.org/officeDocument/2006/relationships/image" Target="../media/image75.png"/></Relationships>
</file>

<file path=ppt/slides/_rels/slide7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78.xml"/><Relationship Id="rId1" Type="http://schemas.openxmlformats.org/officeDocument/2006/relationships/slideLayout" Target="../slideLayouts/slideLayout6.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81.xml"/><Relationship Id="rId1" Type="http://schemas.openxmlformats.org/officeDocument/2006/relationships/slideLayout" Target="../slideLayouts/slideLayout6.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8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82.xml"/><Relationship Id="rId1" Type="http://schemas.openxmlformats.org/officeDocument/2006/relationships/slideLayout" Target="../slideLayouts/slideLayout6.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86.xml"/><Relationship Id="rId1" Type="http://schemas.openxmlformats.org/officeDocument/2006/relationships/slideLayout" Target="../slideLayouts/slideLayout13.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A9968B-2619-4F71-AB00-4C493E120805}"/>
              </a:ext>
            </a:extLst>
          </p:cNvPr>
          <p:cNvSpPr>
            <a:spLocks noGrp="1"/>
          </p:cNvSpPr>
          <p:nvPr>
            <p:ph type="ctrTitle"/>
          </p:nvPr>
        </p:nvSpPr>
        <p:spPr/>
        <p:txBody>
          <a:bodyPr rtlCol="0"/>
          <a:lstStyle/>
          <a:p>
            <a:pPr rtl="0"/>
            <a:r>
              <a:rPr lang="tr-TR" sz="5400" spc="400" dirty="0">
                <a:solidFill>
                  <a:schemeClr val="bg1"/>
                </a:solidFill>
              </a:rPr>
              <a:t>BULANIK MANTIK</a:t>
            </a:r>
            <a:endParaRPr lang="tr-TR" dirty="0"/>
          </a:p>
        </p:txBody>
      </p:sp>
      <p:sp>
        <p:nvSpPr>
          <p:cNvPr id="3" name="Alt Başlık 2">
            <a:extLst>
              <a:ext uri="{FF2B5EF4-FFF2-40B4-BE49-F238E27FC236}">
                <a16:creationId xmlns:a16="http://schemas.microsoft.com/office/drawing/2014/main" id="{A5F14073-9F68-4B7E-A576-26899D58C7A9}"/>
              </a:ext>
            </a:extLst>
          </p:cNvPr>
          <p:cNvSpPr>
            <a:spLocks noGrp="1"/>
          </p:cNvSpPr>
          <p:nvPr>
            <p:ph type="subTitle" idx="1"/>
          </p:nvPr>
        </p:nvSpPr>
        <p:spPr/>
        <p:txBody>
          <a:bodyPr rtlCol="0"/>
          <a:lstStyle/>
          <a:p>
            <a:pPr rtl="0"/>
            <a:r>
              <a:rPr lang="tr-TR" dirty="0"/>
              <a:t>Doçent Dr. Abdulkadir KARACI</a:t>
            </a:r>
            <a:endParaRPr lang="tr-TR" sz="2000" dirty="0">
              <a:solidFill>
                <a:schemeClr val="bg1"/>
              </a:solidFill>
            </a:endParaRPr>
          </a:p>
          <a:p>
            <a:pPr rtl="0"/>
            <a:endParaRPr lang="tr-TR"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KESKİN KÜMELER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10</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49480"/>
            <a:ext cx="10515600" cy="5243421"/>
          </a:xfrm>
        </p:spPr>
        <p:txBody>
          <a:bodyPr>
            <a:normAutofit/>
          </a:bodyPr>
          <a:lstStyle/>
          <a:p>
            <a:pPr>
              <a:lnSpc>
                <a:spcPts val="2300"/>
              </a:lnSpc>
              <a:spcBef>
                <a:spcPts val="0"/>
              </a:spcBef>
              <a:spcAft>
                <a:spcPts val="1200"/>
              </a:spcAft>
            </a:pPr>
            <a:r>
              <a:rPr lang="tr-TR" sz="2200" b="1" dirty="0">
                <a:solidFill>
                  <a:schemeClr val="accent1"/>
                </a:solidFill>
                <a:latin typeface="Times New Roman" panose="02020603050405020304" pitchFamily="18" charset="0"/>
                <a:cs typeface="Times New Roman" panose="02020603050405020304" pitchFamily="18" charset="0"/>
              </a:rPr>
              <a:t>3. Üyelik Metodu: </a:t>
            </a:r>
            <a:r>
              <a:rPr lang="tr-TR" sz="2200" dirty="0">
                <a:latin typeface="Times New Roman" panose="02020603050405020304" pitchFamily="18" charset="0"/>
                <a:cs typeface="Times New Roman" panose="02020603050405020304" pitchFamily="18" charset="0"/>
              </a:rPr>
              <a:t>A kümesi için 0-1 üyelik fonksiyonu belirlenir ve </a:t>
            </a:r>
            <a:r>
              <a:rPr lang="el-GR" sz="2200" dirty="0">
                <a:latin typeface="Times New Roman" panose="02020603050405020304" pitchFamily="18" charset="0"/>
                <a:cs typeface="Times New Roman" panose="02020603050405020304" pitchFamily="18" charset="0"/>
              </a:rPr>
              <a:t>μ</a:t>
            </a:r>
            <a:r>
              <a:rPr lang="tr-TR" sz="2200" dirty="0">
                <a:latin typeface="Times New Roman" panose="02020603050405020304" pitchFamily="18" charset="0"/>
                <a:cs typeface="Times New Roman" panose="02020603050405020304" pitchFamily="18" charset="0"/>
              </a:rPr>
              <a:t>A(x) şeklinde ifade edilir.</a:t>
            </a:r>
          </a:p>
          <a:p>
            <a:pPr marL="0" indent="0">
              <a:lnSpc>
                <a:spcPts val="2300"/>
              </a:lnSpc>
              <a:spcBef>
                <a:spcPts val="0"/>
              </a:spcBef>
              <a:spcAft>
                <a:spcPts val="1200"/>
              </a:spcAft>
              <a:buNone/>
            </a:pPr>
            <a:r>
              <a:rPr lang="tr-TR" sz="2200" dirty="0">
                <a:latin typeface="Times New Roman" panose="02020603050405020304" pitchFamily="18" charset="0"/>
                <a:cs typeface="Times New Roman" panose="02020603050405020304" pitchFamily="18" charset="0"/>
              </a:rPr>
              <a:t> </a:t>
            </a:r>
          </a:p>
          <a:p>
            <a:pPr marL="0" indent="0">
              <a:lnSpc>
                <a:spcPts val="2300"/>
              </a:lnSpc>
              <a:spcBef>
                <a:spcPts val="0"/>
              </a:spcBef>
              <a:spcAft>
                <a:spcPts val="1200"/>
              </a:spcAft>
              <a:buNone/>
            </a:pPr>
            <a:r>
              <a:rPr lang="tr-TR" sz="2200" dirty="0">
                <a:latin typeface="Times New Roman" panose="02020603050405020304" pitchFamily="18" charset="0"/>
                <a:cs typeface="Times New Roman" panose="02020603050405020304" pitchFamily="18" charset="0"/>
              </a:rPr>
              <a:t> </a:t>
            </a:r>
          </a:p>
          <a:p>
            <a:pPr lvl="1">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Bu ayrım (</a:t>
            </a:r>
            <a:r>
              <a:rPr lang="tr-TR" sz="2200" dirty="0" err="1">
                <a:latin typeface="Times New Roman" panose="02020603050405020304" pitchFamily="18" charset="0"/>
                <a:cs typeface="Times New Roman" panose="02020603050405020304" pitchFamily="18" charset="0"/>
              </a:rPr>
              <a:t>discrimination</a:t>
            </a:r>
            <a:r>
              <a:rPr lang="tr-TR" sz="2200" dirty="0">
                <a:latin typeface="Times New Roman" panose="02020603050405020304" pitchFamily="18" charset="0"/>
                <a:cs typeface="Times New Roman" panose="02020603050405020304" pitchFamily="18" charset="0"/>
              </a:rPr>
              <a:t>) fonksiyonu olarak adlandırılır.</a:t>
            </a:r>
          </a:p>
          <a:p>
            <a:pPr lvl="1">
              <a:lnSpc>
                <a:spcPts val="2300"/>
              </a:lnSpc>
              <a:spcBef>
                <a:spcPts val="0"/>
              </a:spcBef>
              <a:spcAft>
                <a:spcPts val="1200"/>
              </a:spcAft>
            </a:pPr>
            <a:endParaRPr lang="tr-TR" sz="2200" dirty="0">
              <a:latin typeface="Times New Roman" panose="02020603050405020304" pitchFamily="18" charset="0"/>
              <a:cs typeface="Times New Roman" panose="02020603050405020304" pitchFamily="18" charset="0"/>
            </a:endParaRPr>
          </a:p>
          <a:p>
            <a:pPr lvl="1">
              <a:lnSpc>
                <a:spcPts val="2300"/>
              </a:lnSpc>
              <a:spcBef>
                <a:spcPts val="0"/>
              </a:spcBef>
              <a:spcAft>
                <a:spcPts val="1200"/>
              </a:spcAft>
            </a:pPr>
            <a:endParaRPr lang="tr-TR" sz="2200" dirty="0">
              <a:latin typeface="Times New Roman" panose="02020603050405020304" pitchFamily="18" charset="0"/>
              <a:cs typeface="Times New Roman" panose="02020603050405020304" pitchFamily="18" charset="0"/>
            </a:endParaRPr>
          </a:p>
          <a:p>
            <a:pPr lvl="1">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Geleneksel küme kuramına göre bir küme iyi tanımlanmış özelliklere sahip olmalıdır (KESKİN SINIRLI).</a:t>
            </a:r>
          </a:p>
          <a:p>
            <a:pPr lvl="1">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Geleneksel küme kuramındaki bu sınırlamanın üstesinden gelmek için başka bir küme kuramı gereklidir.</a:t>
            </a:r>
          </a:p>
          <a:p>
            <a:pPr lvl="1">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Bu ise </a:t>
            </a:r>
            <a:r>
              <a:rPr lang="tr-TR" sz="2200" b="1" dirty="0">
                <a:solidFill>
                  <a:schemeClr val="accent1"/>
                </a:solidFill>
                <a:latin typeface="Times New Roman" panose="02020603050405020304" pitchFamily="18" charset="0"/>
                <a:cs typeface="Times New Roman" panose="02020603050405020304" pitchFamily="18" charset="0"/>
              </a:rPr>
              <a:t>BULANIK KÜME </a:t>
            </a:r>
            <a:r>
              <a:rPr lang="tr-TR" sz="2200" dirty="0">
                <a:latin typeface="Times New Roman" panose="02020603050405020304" pitchFamily="18" charset="0"/>
                <a:cs typeface="Times New Roman" panose="02020603050405020304" pitchFamily="18" charset="0"/>
              </a:rPr>
              <a:t>kuramıdır.</a:t>
            </a:r>
          </a:p>
        </p:txBody>
      </p:sp>
      <p:pic>
        <p:nvPicPr>
          <p:cNvPr id="5" name="Resim 4">
            <a:extLst>
              <a:ext uri="{FF2B5EF4-FFF2-40B4-BE49-F238E27FC236}">
                <a16:creationId xmlns:a16="http://schemas.microsoft.com/office/drawing/2014/main" id="{C84C08FD-796C-E2E8-30B8-52ECCF38990C}"/>
              </a:ext>
            </a:extLst>
          </p:cNvPr>
          <p:cNvPicPr>
            <a:picLocks noChangeAspect="1"/>
          </p:cNvPicPr>
          <p:nvPr/>
        </p:nvPicPr>
        <p:blipFill>
          <a:blip r:embed="rId3"/>
          <a:stretch>
            <a:fillRect/>
          </a:stretch>
        </p:blipFill>
        <p:spPr>
          <a:xfrm>
            <a:off x="1792995" y="1605808"/>
            <a:ext cx="2418521" cy="997860"/>
          </a:xfrm>
          <a:prstGeom prst="rect">
            <a:avLst/>
          </a:prstGeom>
        </p:spPr>
      </p:pic>
      <p:pic>
        <p:nvPicPr>
          <p:cNvPr id="6" name="Resim 5">
            <a:extLst>
              <a:ext uri="{FF2B5EF4-FFF2-40B4-BE49-F238E27FC236}">
                <a16:creationId xmlns:a16="http://schemas.microsoft.com/office/drawing/2014/main" id="{C55D6F31-B21C-DF1B-788D-9DC56205B7E4}"/>
              </a:ext>
            </a:extLst>
          </p:cNvPr>
          <p:cNvPicPr>
            <a:picLocks noChangeAspect="1"/>
          </p:cNvPicPr>
          <p:nvPr/>
        </p:nvPicPr>
        <p:blipFill>
          <a:blip r:embed="rId4"/>
          <a:stretch>
            <a:fillRect/>
          </a:stretch>
        </p:blipFill>
        <p:spPr>
          <a:xfrm>
            <a:off x="1659695" y="3170529"/>
            <a:ext cx="2118677" cy="504447"/>
          </a:xfrm>
          <a:prstGeom prst="rect">
            <a:avLst/>
          </a:prstGeom>
        </p:spPr>
      </p:pic>
    </p:spTree>
    <p:extLst>
      <p:ext uri="{BB962C8B-B14F-4D97-AF65-F5344CB8AC3E}">
        <p14:creationId xmlns:p14="http://schemas.microsoft.com/office/powerpoint/2010/main" val="881410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KESKİN KÜMELER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11</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07831"/>
            <a:ext cx="10515600" cy="5085070"/>
          </a:xfrm>
        </p:spPr>
        <p:txBody>
          <a:bodyPr>
            <a:normAutofit/>
          </a:bodyPr>
          <a:lstStyle/>
          <a:p>
            <a:pPr>
              <a:lnSpc>
                <a:spcPts val="2300"/>
              </a:lnSpc>
              <a:spcBef>
                <a:spcPts val="0"/>
              </a:spcBef>
              <a:spcAft>
                <a:spcPts val="1200"/>
              </a:spcAft>
            </a:pPr>
            <a:r>
              <a:rPr lang="tr-TR" sz="2200" b="1" dirty="0">
                <a:solidFill>
                  <a:schemeClr val="tx2"/>
                </a:solidFill>
                <a:latin typeface="Times New Roman" panose="02020603050405020304" pitchFamily="18" charset="0"/>
                <a:cs typeface="Times New Roman" panose="02020603050405020304" pitchFamily="18" charset="0"/>
              </a:rPr>
              <a:t>Örnek: </a:t>
            </a:r>
            <a:r>
              <a:rPr lang="tr-TR" sz="2200" dirty="0">
                <a:solidFill>
                  <a:schemeClr val="tx2"/>
                </a:solidFill>
                <a:latin typeface="Times New Roman" panose="02020603050405020304" pitchFamily="18" charset="0"/>
                <a:cs typeface="Times New Roman" panose="02020603050405020304" pitchFamily="18" charset="0"/>
              </a:rPr>
              <a:t>Amerika'daki bütün otomobillerin kümesini düşünelim. Bu U evrensel kümesidir.</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U kümesinin elemanları tek tek arabalardır.</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U kümesini oluşturmak için farklı tiplerde çok sayıda alt küme tanımlanabilir.</a:t>
            </a:r>
          </a:p>
          <a:p>
            <a:pPr>
              <a:lnSpc>
                <a:spcPts val="23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a:p>
            <a:pPr>
              <a:lnSpc>
                <a:spcPts val="23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a:p>
            <a:pPr>
              <a:lnSpc>
                <a:spcPts val="23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a:p>
            <a:pPr marL="0" indent="0">
              <a:lnSpc>
                <a:spcPts val="2300"/>
              </a:lnSpc>
              <a:spcBef>
                <a:spcPts val="0"/>
              </a:spcBef>
              <a:spcAft>
                <a:spcPts val="1200"/>
              </a:spcAft>
              <a:buNone/>
            </a:pPr>
            <a:endParaRPr lang="tr-TR" sz="2200" dirty="0">
              <a:solidFill>
                <a:schemeClr val="tx2"/>
              </a:solidFill>
              <a:latin typeface="Times New Roman" panose="02020603050405020304" pitchFamily="18" charset="0"/>
              <a:cs typeface="Times New Roman" panose="02020603050405020304" pitchFamily="18" charset="0"/>
            </a:endParaRPr>
          </a:p>
          <a:p>
            <a:pPr marL="0" indent="0">
              <a:lnSpc>
                <a:spcPts val="2300"/>
              </a:lnSpc>
              <a:spcBef>
                <a:spcPts val="0"/>
              </a:spcBef>
              <a:spcAft>
                <a:spcPts val="1200"/>
              </a:spcAft>
              <a:buNone/>
            </a:pPr>
            <a:endParaRPr lang="tr-TR" sz="2200" dirty="0">
              <a:solidFill>
                <a:schemeClr val="tx2"/>
              </a:solidFill>
              <a:latin typeface="Times New Roman" panose="02020603050405020304" pitchFamily="18" charset="0"/>
              <a:cs typeface="Times New Roman" panose="02020603050405020304" pitchFamily="18" charset="0"/>
            </a:endParaRPr>
          </a:p>
          <a:p>
            <a:pPr marL="0" indent="0">
              <a:lnSpc>
                <a:spcPts val="2300"/>
              </a:lnSpc>
              <a:spcBef>
                <a:spcPts val="0"/>
              </a:spcBef>
              <a:spcAft>
                <a:spcPts val="1200"/>
              </a:spcAft>
              <a:buNone/>
            </a:pPr>
            <a:r>
              <a:rPr lang="tr-TR" sz="2200" dirty="0">
                <a:solidFill>
                  <a:schemeClr val="tx2"/>
                </a:solidFill>
                <a:latin typeface="Times New Roman" panose="02020603050405020304" pitchFamily="18" charset="0"/>
                <a:cs typeface="Times New Roman" panose="02020603050405020304" pitchFamily="18" charset="0"/>
              </a:rPr>
              <a:t>a) renklerine göre,</a:t>
            </a:r>
          </a:p>
          <a:p>
            <a:pPr marL="0" indent="0">
              <a:lnSpc>
                <a:spcPts val="2300"/>
              </a:lnSpc>
              <a:spcBef>
                <a:spcPts val="0"/>
              </a:spcBef>
              <a:spcAft>
                <a:spcPts val="1200"/>
              </a:spcAft>
              <a:buNone/>
            </a:pPr>
            <a:r>
              <a:rPr lang="tr-TR" sz="2200" dirty="0">
                <a:solidFill>
                  <a:schemeClr val="tx2"/>
                </a:solidFill>
                <a:latin typeface="Times New Roman" panose="02020603050405020304" pitchFamily="18" charset="0"/>
                <a:cs typeface="Times New Roman" panose="02020603050405020304" pitchFamily="18" charset="0"/>
              </a:rPr>
              <a:t>b) yerli ve yabancı olmalarına göre,</a:t>
            </a:r>
          </a:p>
          <a:p>
            <a:pPr marL="0" indent="0">
              <a:lnSpc>
                <a:spcPts val="2300"/>
              </a:lnSpc>
              <a:spcBef>
                <a:spcPts val="0"/>
              </a:spcBef>
              <a:spcAft>
                <a:spcPts val="1200"/>
              </a:spcAft>
              <a:buNone/>
            </a:pPr>
            <a:r>
              <a:rPr lang="tr-TR" sz="2200" dirty="0">
                <a:solidFill>
                  <a:schemeClr val="tx2"/>
                </a:solidFill>
                <a:latin typeface="Times New Roman" panose="02020603050405020304" pitchFamily="18" charset="0"/>
                <a:cs typeface="Times New Roman" panose="02020603050405020304" pitchFamily="18" charset="0"/>
              </a:rPr>
              <a:t>c) silindir sayılarına göre alt kümelere ayrılması</a:t>
            </a:r>
          </a:p>
        </p:txBody>
      </p:sp>
      <p:pic>
        <p:nvPicPr>
          <p:cNvPr id="7" name="Resim 6">
            <a:extLst>
              <a:ext uri="{FF2B5EF4-FFF2-40B4-BE49-F238E27FC236}">
                <a16:creationId xmlns:a16="http://schemas.microsoft.com/office/drawing/2014/main" id="{26D58A69-9619-59D4-BD76-F863421CE557}"/>
              </a:ext>
            </a:extLst>
          </p:cNvPr>
          <p:cNvPicPr>
            <a:picLocks noChangeAspect="1"/>
          </p:cNvPicPr>
          <p:nvPr/>
        </p:nvPicPr>
        <p:blipFill>
          <a:blip r:embed="rId3"/>
          <a:stretch>
            <a:fillRect/>
          </a:stretch>
        </p:blipFill>
        <p:spPr>
          <a:xfrm>
            <a:off x="1386253" y="2525990"/>
            <a:ext cx="6792086" cy="2196000"/>
          </a:xfrm>
          <a:prstGeom prst="rect">
            <a:avLst/>
          </a:prstGeom>
        </p:spPr>
      </p:pic>
    </p:spTree>
    <p:extLst>
      <p:ext uri="{BB962C8B-B14F-4D97-AF65-F5344CB8AC3E}">
        <p14:creationId xmlns:p14="http://schemas.microsoft.com/office/powerpoint/2010/main" val="1296638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KESKİN KÜMELER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12</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07831"/>
            <a:ext cx="10515600" cy="5085070"/>
          </a:xfrm>
        </p:spPr>
        <p:txBody>
          <a:bodyPr>
            <a:normAutofit/>
          </a:bodyPr>
          <a:lstStyle/>
          <a:p>
            <a:pPr>
              <a:lnSpc>
                <a:spcPts val="2300"/>
              </a:lnSpc>
              <a:spcBef>
                <a:spcPts val="0"/>
              </a:spcBef>
              <a:spcAft>
                <a:spcPts val="1200"/>
              </a:spcAft>
            </a:pPr>
            <a:r>
              <a:rPr lang="tr-TR" sz="2200" b="1" dirty="0">
                <a:solidFill>
                  <a:schemeClr val="tx2"/>
                </a:solidFill>
                <a:latin typeface="Times New Roman" panose="02020603050405020304" pitchFamily="18" charset="0"/>
                <a:cs typeface="Times New Roman" panose="02020603050405020304" pitchFamily="18" charset="0"/>
              </a:rPr>
              <a:t>Örnek</a:t>
            </a:r>
            <a:r>
              <a:rPr lang="tr-TR" sz="2200" dirty="0">
                <a:solidFill>
                  <a:schemeClr val="tx2"/>
                </a:solidFill>
                <a:latin typeface="Times New Roman" panose="02020603050405020304" pitchFamily="18" charset="0"/>
                <a:cs typeface="Times New Roman" panose="02020603050405020304" pitchFamily="18" charset="0"/>
              </a:rPr>
              <a:t>: U evrensel kümesi içindeki, 4 silindirli arabaları A kümesi ile tanımlayalım;</a:t>
            </a:r>
          </a:p>
          <a:p>
            <a:pPr>
              <a:lnSpc>
                <a:spcPts val="23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a:p>
            <a:pPr>
              <a:lnSpc>
                <a:spcPts val="23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a:p>
            <a:endParaRPr lang="tr-TR" sz="1800" b="0" i="0" u="none" strike="noStrike" baseline="0" dirty="0">
              <a:solidFill>
                <a:srgbClr val="000000"/>
              </a:solidFill>
              <a:latin typeface="Times New Roman" panose="02020603050405020304" pitchFamily="18" charset="0"/>
            </a:endParaRPr>
          </a:p>
          <a:p>
            <a:pPr marR="0" algn="l"/>
            <a:r>
              <a:rPr lang="tr-TR" sz="1800" b="0" i="1" u="none" strike="noStrike" baseline="0" dirty="0">
                <a:solidFill>
                  <a:srgbClr val="000000"/>
                </a:solidFill>
                <a:latin typeface="Times New Roman" panose="02020603050405020304" pitchFamily="18" charset="0"/>
              </a:rPr>
              <a:t>veya</a:t>
            </a:r>
            <a:endParaRPr lang="tr-TR" sz="2200" dirty="0">
              <a:solidFill>
                <a:schemeClr val="tx2"/>
              </a:solidFill>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9F8DBA45-719E-5A63-F858-CBF4E56CBC0F}"/>
              </a:ext>
            </a:extLst>
          </p:cNvPr>
          <p:cNvPicPr>
            <a:picLocks noChangeAspect="1"/>
          </p:cNvPicPr>
          <p:nvPr/>
        </p:nvPicPr>
        <p:blipFill>
          <a:blip r:embed="rId3"/>
          <a:stretch>
            <a:fillRect/>
          </a:stretch>
        </p:blipFill>
        <p:spPr>
          <a:xfrm>
            <a:off x="2071687" y="1572358"/>
            <a:ext cx="5911200" cy="720000"/>
          </a:xfrm>
          <a:prstGeom prst="rect">
            <a:avLst/>
          </a:prstGeom>
        </p:spPr>
      </p:pic>
      <p:pic>
        <p:nvPicPr>
          <p:cNvPr id="8" name="Resim 7">
            <a:extLst>
              <a:ext uri="{FF2B5EF4-FFF2-40B4-BE49-F238E27FC236}">
                <a16:creationId xmlns:a16="http://schemas.microsoft.com/office/drawing/2014/main" id="{C3E90CB8-87A9-098D-6F76-91EBA5BF3219}"/>
              </a:ext>
            </a:extLst>
          </p:cNvPr>
          <p:cNvPicPr>
            <a:picLocks noChangeAspect="1"/>
          </p:cNvPicPr>
          <p:nvPr/>
        </p:nvPicPr>
        <p:blipFill>
          <a:blip r:embed="rId4"/>
          <a:stretch>
            <a:fillRect/>
          </a:stretch>
        </p:blipFill>
        <p:spPr>
          <a:xfrm>
            <a:off x="1810115" y="3429000"/>
            <a:ext cx="6625813" cy="1368000"/>
          </a:xfrm>
          <a:prstGeom prst="rect">
            <a:avLst/>
          </a:prstGeom>
        </p:spPr>
      </p:pic>
    </p:spTree>
    <p:extLst>
      <p:ext uri="{BB962C8B-B14F-4D97-AF65-F5344CB8AC3E}">
        <p14:creationId xmlns:p14="http://schemas.microsoft.com/office/powerpoint/2010/main" val="26625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SORU 1?</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13</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07831"/>
            <a:ext cx="10515600" cy="5085070"/>
          </a:xfrm>
        </p:spPr>
        <p:txBody>
          <a:bodyPr>
            <a:normAutofit/>
          </a:bodyPr>
          <a:lstStyle/>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Amerikan malı arabalar veya olmayanlar şeklinde bir küme oluşturun.</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Amerika'da Üretilmiştir etiketi taşıyorsa, Amerikan malıdır.</a:t>
            </a:r>
          </a:p>
          <a:p>
            <a:pPr marL="0" indent="0" algn="ctr">
              <a:lnSpc>
                <a:spcPts val="2300"/>
              </a:lnSpc>
              <a:spcBef>
                <a:spcPts val="0"/>
              </a:spcBef>
              <a:spcAft>
                <a:spcPts val="1200"/>
              </a:spcAft>
              <a:buNone/>
            </a:pPr>
            <a:r>
              <a:rPr lang="tr-TR" sz="2200" dirty="0">
                <a:solidFill>
                  <a:schemeClr val="tx2"/>
                </a:solidFill>
                <a:latin typeface="Times New Roman" panose="02020603050405020304" pitchFamily="18" charset="0"/>
                <a:cs typeface="Times New Roman" panose="02020603050405020304" pitchFamily="18" charset="0"/>
              </a:rPr>
              <a:t>(keskin bakış açısı)</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Amerikan üretici firması tarafından yapılmışsa, Amerikan malıdır.</a:t>
            </a:r>
          </a:p>
          <a:p>
            <a:pPr marL="0" indent="0" algn="ctr">
              <a:lnSpc>
                <a:spcPts val="2300"/>
              </a:lnSpc>
              <a:spcBef>
                <a:spcPts val="0"/>
              </a:spcBef>
              <a:spcAft>
                <a:spcPts val="1200"/>
              </a:spcAft>
              <a:buNone/>
            </a:pPr>
            <a:r>
              <a:rPr lang="tr-TR" sz="2200" dirty="0">
                <a:solidFill>
                  <a:schemeClr val="tx2"/>
                </a:solidFill>
                <a:latin typeface="Times New Roman" panose="02020603050405020304" pitchFamily="18" charset="0"/>
                <a:cs typeface="Times New Roman" panose="02020603050405020304" pitchFamily="18" charset="0"/>
              </a:rPr>
              <a:t>(keskin </a:t>
            </a:r>
            <a:r>
              <a:rPr lang="tr-TR" sz="2200" dirty="0" err="1">
                <a:solidFill>
                  <a:schemeClr val="tx2"/>
                </a:solidFill>
                <a:latin typeface="Times New Roman" panose="02020603050405020304" pitchFamily="18" charset="0"/>
                <a:cs typeface="Times New Roman" panose="02020603050405020304" pitchFamily="18" charset="0"/>
              </a:rPr>
              <a:t>bakışaçısı</a:t>
            </a:r>
            <a:r>
              <a:rPr lang="tr-TR" sz="2200" dirty="0">
                <a:solidFill>
                  <a:schemeClr val="tx2"/>
                </a:solidFill>
                <a:latin typeface="Times New Roman" panose="02020603050405020304" pitchFamily="18" charset="0"/>
                <a:cs typeface="Times New Roman" panose="02020603050405020304" pitchFamily="18" charset="0"/>
              </a:rPr>
              <a:t>)</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Herkes bu bakış açısı ile bakıyor mu?</a:t>
            </a:r>
          </a:p>
        </p:txBody>
      </p:sp>
    </p:spTree>
    <p:extLst>
      <p:ext uri="{BB962C8B-B14F-4D97-AF65-F5344CB8AC3E}">
        <p14:creationId xmlns:p14="http://schemas.microsoft.com/office/powerpoint/2010/main" val="3629398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HAYIR!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14</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07831"/>
            <a:ext cx="10515600" cy="5085070"/>
          </a:xfrm>
        </p:spPr>
        <p:txBody>
          <a:bodyPr>
            <a:normAutofit/>
          </a:bodyPr>
          <a:lstStyle/>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Çünkü bazı Japon arabaları Amerika'da üretilmekte ve Amerika'da Üretilmiştir etiketine sahiptir.</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Bazı Amerikan üreticilerinin ürettiği arabaların parçalarının çoğu Amerika dışında üretilmektedir.</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Hangisi Amerikan arabasıdır?</a:t>
            </a:r>
          </a:p>
        </p:txBody>
      </p:sp>
    </p:spTree>
    <p:extLst>
      <p:ext uri="{BB962C8B-B14F-4D97-AF65-F5344CB8AC3E}">
        <p14:creationId xmlns:p14="http://schemas.microsoft.com/office/powerpoint/2010/main" val="4224747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endParaRPr lang="tr-TR" sz="4000" dirty="0"/>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15</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07831"/>
            <a:ext cx="10515600" cy="5085070"/>
          </a:xfrm>
        </p:spPr>
        <p:txBody>
          <a:bodyPr>
            <a:normAutofit/>
          </a:bodyPr>
          <a:lstStyle/>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Problemdeki zorluk bazı kümelerin belirgin sınırlarının olmamasıdır.</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Geleneksel küme kuramına göre bir küme iyi tanımlanmış özelliklere sahip olmalıdır(KESKİN SINIRLI)</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Geleneksel küme kuramındaki bu sınırlamanın üstesinden gelmek için başka bir küme kuramı gereklidir.</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Bu ise BULANIK KÜME kuramıdır.</a:t>
            </a:r>
          </a:p>
        </p:txBody>
      </p:sp>
    </p:spTree>
    <p:extLst>
      <p:ext uri="{BB962C8B-B14F-4D97-AF65-F5344CB8AC3E}">
        <p14:creationId xmlns:p14="http://schemas.microsoft.com/office/powerpoint/2010/main" val="1216815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Kümeler (</a:t>
            </a:r>
            <a:r>
              <a:rPr lang="tr-TR" sz="4000" dirty="0" err="1"/>
              <a:t>FuzzySets</a:t>
            </a:r>
            <a:r>
              <a:rPr lang="tr-TR" sz="4000" dirty="0"/>
              <a:t>)</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16</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07831"/>
            <a:ext cx="10515600" cy="5085070"/>
          </a:xfrm>
        </p:spPr>
        <p:txBody>
          <a:bodyPr>
            <a:normAutofit/>
          </a:bodyPr>
          <a:lstStyle/>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Bulanık küme teorisi, kesin olmayan, belirsiz tanımlamaların geçtiği problemleri çözmek için geliştirilmiştir. </a:t>
            </a:r>
          </a:p>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Bulanık bir küme, üyelik derecesi 0 ile 1 arasında olan üyelik fonksiyonu ile karakterize edilir. </a:t>
            </a:r>
          </a:p>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Bulanık kümeler kuramının amacı; belirsizlik ifade eden, tanımlanması güç veya anlamı zor kavramlara üyelik derecesi atayarak onlara belirlilik getirmektir. </a:t>
            </a:r>
          </a:p>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Belirlilik getirme yaklaşımı, iki değerli kümeler kuramının, çok değerli kümeler kuramına dönüşümünden doğmaktadır. </a:t>
            </a:r>
          </a:p>
        </p:txBody>
      </p:sp>
    </p:spTree>
    <p:extLst>
      <p:ext uri="{BB962C8B-B14F-4D97-AF65-F5344CB8AC3E}">
        <p14:creationId xmlns:p14="http://schemas.microsoft.com/office/powerpoint/2010/main" val="3403408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Kümeler (</a:t>
            </a:r>
            <a:r>
              <a:rPr lang="tr-TR" sz="4000" dirty="0" err="1"/>
              <a:t>FuzzySets</a:t>
            </a:r>
            <a:r>
              <a:rPr lang="tr-TR" sz="4000" dirty="0"/>
              <a:t>)</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17</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07831"/>
            <a:ext cx="10515600" cy="5085070"/>
          </a:xfrm>
        </p:spPr>
        <p:txBody>
          <a:bodyPr>
            <a:normAutofit/>
          </a:bodyPr>
          <a:lstStyle/>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Bulanık kümeler günlük hayatta kesin sayılar ve ifadeler kullanamadığımız için ortaya çıkmıştır. </a:t>
            </a:r>
          </a:p>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Örneğin; 40 yaşı orta yaş olarak kabul edersek, keskin (klasik) kümelerde 30 yaşın altındaki kişiler “genç”, 30-50 arası “orta yaşlı”, 50 yaşın üstü de “yaşlı” kümelerinin üyesi olabilir. </a:t>
            </a:r>
          </a:p>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Böylece 29.5 yasındaki biri “genç” iken 30.5 yaşındaki diğer bir kişi “orta yaşlı” olarak anılacaktır. </a:t>
            </a:r>
          </a:p>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Bulanık mantık, klasik mantığın </a:t>
            </a:r>
            <a:r>
              <a:rPr lang="tr-TR" sz="2200" dirty="0">
                <a:solidFill>
                  <a:srgbClr val="FF0000"/>
                </a:solidFill>
                <a:latin typeface="Times New Roman" panose="02020603050405020304" pitchFamily="18" charset="0"/>
                <a:cs typeface="Times New Roman" panose="02020603050405020304" pitchFamily="18" charset="0"/>
              </a:rPr>
              <a:t>açık/kapalı, soğuk/sıcak, hızlı/yavaş</a:t>
            </a:r>
            <a:r>
              <a:rPr lang="tr-TR" sz="2200" dirty="0">
                <a:latin typeface="Times New Roman" panose="02020603050405020304" pitchFamily="18" charset="0"/>
                <a:cs typeface="Times New Roman" panose="02020603050405020304" pitchFamily="18" charset="0"/>
              </a:rPr>
              <a:t> gibi ikili denetim değişkenlerinden oluşan keskin dünyasını, </a:t>
            </a:r>
            <a:r>
              <a:rPr lang="tr-TR" sz="2200" dirty="0">
                <a:solidFill>
                  <a:srgbClr val="FF0000"/>
                </a:solidFill>
                <a:latin typeface="Times New Roman" panose="02020603050405020304" pitchFamily="18" charset="0"/>
                <a:cs typeface="Times New Roman" panose="02020603050405020304" pitchFamily="18" charset="0"/>
              </a:rPr>
              <a:t>az açık/ az kapalı, serin/ılık, biraz hızlı/biraz yavaş</a:t>
            </a:r>
            <a:r>
              <a:rPr lang="tr-TR" sz="2200" dirty="0">
                <a:latin typeface="Times New Roman" panose="02020603050405020304" pitchFamily="18" charset="0"/>
                <a:cs typeface="Times New Roman" panose="02020603050405020304" pitchFamily="18" charset="0"/>
              </a:rPr>
              <a:t> gibi </a:t>
            </a:r>
            <a:r>
              <a:rPr lang="tr-TR" sz="2200" dirty="0" err="1">
                <a:latin typeface="Times New Roman" panose="02020603050405020304" pitchFamily="18" charset="0"/>
                <a:cs typeface="Times New Roman" panose="02020603050405020304" pitchFamily="18" charset="0"/>
              </a:rPr>
              <a:t>nitelendiricilerle</a:t>
            </a:r>
            <a:r>
              <a:rPr lang="tr-TR" sz="2200" dirty="0">
                <a:latin typeface="Times New Roman" panose="02020603050405020304" pitchFamily="18" charset="0"/>
                <a:cs typeface="Times New Roman" panose="02020603050405020304" pitchFamily="18" charset="0"/>
              </a:rPr>
              <a:t> yumuşatır. </a:t>
            </a:r>
          </a:p>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Kümelerin keskin çizgilerle ayrılmamış olması, aralarında belirli bir örtüşüm olması, 35 yaşın hem orta hem genç olarak düşünülmesine olanak tanımaktadır.</a:t>
            </a:r>
          </a:p>
        </p:txBody>
      </p:sp>
    </p:spTree>
    <p:extLst>
      <p:ext uri="{BB962C8B-B14F-4D97-AF65-F5344CB8AC3E}">
        <p14:creationId xmlns:p14="http://schemas.microsoft.com/office/powerpoint/2010/main" val="1882640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rtlCol="0" anchor="ctr">
            <a:normAutofit/>
          </a:bodyPr>
          <a:lstStyle/>
          <a:p>
            <a:pPr rtl="0"/>
            <a:r>
              <a:rPr lang="tr-TR"/>
              <a:t>Bulanık Kümeler (</a:t>
            </a:r>
            <a:r>
              <a:rPr lang="tr-TR" err="1"/>
              <a:t>FuzzySets</a:t>
            </a:r>
            <a:r>
              <a:rPr lang="tr-TR"/>
              <a:t>)</a:t>
            </a:r>
          </a:p>
        </p:txBody>
      </p:sp>
      <p:pic>
        <p:nvPicPr>
          <p:cNvPr id="5" name="Resim 4">
            <a:extLst>
              <a:ext uri="{FF2B5EF4-FFF2-40B4-BE49-F238E27FC236}">
                <a16:creationId xmlns:a16="http://schemas.microsoft.com/office/drawing/2014/main" id="{96A990B6-DB4D-C69F-380E-96EE61BCB7F7}"/>
              </a:ext>
            </a:extLst>
          </p:cNvPr>
          <p:cNvPicPr>
            <a:picLocks noChangeAspect="1"/>
          </p:cNvPicPr>
          <p:nvPr/>
        </p:nvPicPr>
        <p:blipFill>
          <a:blip r:embed="rId3"/>
          <a:stretch>
            <a:fillRect/>
          </a:stretch>
        </p:blipFill>
        <p:spPr>
          <a:xfrm>
            <a:off x="838200" y="2213642"/>
            <a:ext cx="10515600" cy="3575304"/>
          </a:xfrm>
          <a:prstGeom prst="rect">
            <a:avLst/>
          </a:prstGeom>
          <a:noFill/>
        </p:spPr>
      </p:pic>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D8DA9DAA-006C-4F4B-980E-E3DF019B24E2}" type="slidenum">
              <a:rPr lang="tr-TR" b="1" cap="all" spc="100" smtClean="0"/>
              <a:pPr rtl="0">
                <a:spcAft>
                  <a:spcPts val="600"/>
                </a:spcAft>
              </a:pPr>
              <a:t>18</a:t>
            </a:fld>
            <a:endParaRPr lang="tr-TR" b="1" cap="all" spc="100"/>
          </a:p>
        </p:txBody>
      </p:sp>
    </p:spTree>
    <p:extLst>
      <p:ext uri="{BB962C8B-B14F-4D97-AF65-F5344CB8AC3E}">
        <p14:creationId xmlns:p14="http://schemas.microsoft.com/office/powerpoint/2010/main" val="3961639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Kümeler (</a:t>
            </a:r>
            <a:r>
              <a:rPr lang="tr-TR" sz="4000" dirty="0" err="1"/>
              <a:t>FuzzySets</a:t>
            </a:r>
            <a:r>
              <a:rPr lang="tr-TR" sz="4000" dirty="0"/>
              <a:t>)</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19</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914400" y="886465"/>
            <a:ext cx="10515600" cy="5085070"/>
          </a:xfrm>
        </p:spPr>
        <p:txBody>
          <a:bodyPr>
            <a:normAutofit/>
          </a:bodyPr>
          <a:lstStyle/>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Örneğin “Uzun boylu kime denir?” sorusuna cevap verecek olan bir UZUN alt kümesini her iki mantığa göre tanımlayalım. </a:t>
            </a:r>
          </a:p>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Aşağıdaki şekilde de görüldüğü gibi klasik küme mantığına göre 160 cm boyundaki bir kişi uzun boylu insanlar kümesi içinde değildir. Hatta 169 cm boyundaki bir kişi uzun boylu insanlar kümesi içinde değildir. </a:t>
            </a:r>
          </a:p>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Oysa bulanık mantığa göre 160 cm. boyundaki kişiye kısa denilmez. Çünkü kısmen de olsa uzun boylu insanlar kümesi içindedir. Bulanık mantıkta 160 cm boyundaki biri 0.6 üyelik derecesiyle, 170 cm boyundaki biri 0.7 üyelik derecesiyle, 180 cm. boyundaki biri de 1.0 üyelik derecesiyle uzun boylu olabilir.</a:t>
            </a:r>
          </a:p>
        </p:txBody>
      </p:sp>
      <p:pic>
        <p:nvPicPr>
          <p:cNvPr id="2" name="Resim 1">
            <a:extLst>
              <a:ext uri="{FF2B5EF4-FFF2-40B4-BE49-F238E27FC236}">
                <a16:creationId xmlns:a16="http://schemas.microsoft.com/office/drawing/2014/main" id="{445240B3-12DC-75DA-A33D-DAFF5CFEE955}"/>
              </a:ext>
            </a:extLst>
          </p:cNvPr>
          <p:cNvPicPr>
            <a:picLocks noChangeAspect="1"/>
          </p:cNvPicPr>
          <p:nvPr/>
        </p:nvPicPr>
        <p:blipFill>
          <a:blip r:embed="rId3"/>
          <a:stretch>
            <a:fillRect/>
          </a:stretch>
        </p:blipFill>
        <p:spPr>
          <a:xfrm>
            <a:off x="2693034" y="4122725"/>
            <a:ext cx="6727909" cy="2516199"/>
          </a:xfrm>
          <a:prstGeom prst="rect">
            <a:avLst/>
          </a:prstGeom>
        </p:spPr>
      </p:pic>
    </p:spTree>
    <p:extLst>
      <p:ext uri="{BB962C8B-B14F-4D97-AF65-F5344CB8AC3E}">
        <p14:creationId xmlns:p14="http://schemas.microsoft.com/office/powerpoint/2010/main" val="1464561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1DDBBC93-70DF-4E4E-98E3-08124185AB18}"/>
              </a:ext>
            </a:extLst>
          </p:cNvPr>
          <p:cNvSpPr>
            <a:spLocks noGrp="1"/>
          </p:cNvSpPr>
          <p:nvPr>
            <p:ph type="title"/>
          </p:nvPr>
        </p:nvSpPr>
        <p:spPr/>
        <p:txBody>
          <a:bodyPr rtlCol="0"/>
          <a:lstStyle/>
          <a:p>
            <a:pPr rtl="0"/>
            <a:r>
              <a:rPr lang="tr-TR" b="1" cap="all" spc="400" dirty="0">
                <a:solidFill>
                  <a:schemeClr val="bg1"/>
                </a:solidFill>
                <a:latin typeface="+mn-lt"/>
              </a:rPr>
              <a:t>BULANIK MANTIK</a:t>
            </a:r>
            <a:endParaRPr lang="tr-TR" dirty="0"/>
          </a:p>
        </p:txBody>
      </p:sp>
      <p:sp>
        <p:nvSpPr>
          <p:cNvPr id="4" name="Metin Yer Tutucusu 3">
            <a:extLst>
              <a:ext uri="{FF2B5EF4-FFF2-40B4-BE49-F238E27FC236}">
                <a16:creationId xmlns:a16="http://schemas.microsoft.com/office/drawing/2014/main" id="{65DE74E9-AA78-46C1-845A-0B72FA8AF35E}"/>
              </a:ext>
            </a:extLst>
          </p:cNvPr>
          <p:cNvSpPr>
            <a:spLocks noGrp="1"/>
          </p:cNvSpPr>
          <p:nvPr>
            <p:ph type="body" sz="quarter" idx="13"/>
          </p:nvPr>
        </p:nvSpPr>
        <p:spPr/>
        <p:txBody>
          <a:bodyPr rtlCol="0"/>
          <a:lstStyle/>
          <a:p>
            <a:pPr algn="r" rtl="0"/>
            <a:r>
              <a:rPr lang="tr-TR" sz="1800" dirty="0">
                <a:solidFill>
                  <a:schemeClr val="bg1"/>
                </a:solidFill>
              </a:rPr>
              <a:t>Bulanık Kümeler ve Bulanık İlişkilerin Esasları</a:t>
            </a:r>
          </a:p>
        </p:txBody>
      </p:sp>
      <p:pic>
        <p:nvPicPr>
          <p:cNvPr id="6" name="Resim Yer Tutucusu 5" descr="gün batımı sırasında dağlar">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3"/>
          <a:srcRect/>
          <a:stretch/>
        </p:blipFill>
        <p:spPr/>
      </p:pic>
      <p:sp>
        <p:nvSpPr>
          <p:cNvPr id="9" name="Slayt Numarası Yer Tutucusu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rtlCol="0"/>
          <a:lstStyle/>
          <a:p>
            <a:pPr rtl="0"/>
            <a:fld id="{D8DA9DAA-006C-4F4B-980E-E3DF019B24E2}" type="slidenum">
              <a:rPr lang="tr-TR" smtClean="0"/>
              <a:pPr/>
              <a:t>2</a:t>
            </a:fld>
            <a:endParaRPr lang="tr-TR"/>
          </a:p>
        </p:txBody>
      </p:sp>
    </p:spTree>
    <p:extLst>
      <p:ext uri="{BB962C8B-B14F-4D97-AF65-F5344CB8AC3E}">
        <p14:creationId xmlns:p14="http://schemas.microsoft.com/office/powerpoint/2010/main" val="1613598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Kümeler (</a:t>
            </a:r>
            <a:r>
              <a:rPr lang="tr-TR" sz="4000" dirty="0" err="1"/>
              <a:t>FuzzySets</a:t>
            </a:r>
            <a:r>
              <a:rPr lang="tr-TR" sz="4000" dirty="0"/>
              <a:t>)</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20</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914400" y="886465"/>
            <a:ext cx="10515600" cy="5085070"/>
          </a:xfrm>
        </p:spPr>
        <p:txBody>
          <a:bodyPr>
            <a:normAutofit/>
          </a:bodyPr>
          <a:lstStyle/>
          <a:p>
            <a:pPr algn="just">
              <a:lnSpc>
                <a:spcPts val="2300"/>
              </a:lnSpc>
              <a:spcBef>
                <a:spcPts val="0"/>
              </a:spcBef>
              <a:spcAft>
                <a:spcPts val="1200"/>
              </a:spcAft>
            </a:pPr>
            <a:r>
              <a:rPr lang="tr-TR" sz="2200" b="1" dirty="0">
                <a:solidFill>
                  <a:schemeClr val="accent2"/>
                </a:solidFill>
                <a:latin typeface="Times New Roman" panose="02020603050405020304" pitchFamily="18" charset="0"/>
                <a:cs typeface="Times New Roman" panose="02020603050405020304" pitchFamily="18" charset="0"/>
              </a:rPr>
              <a:t>Örnek:</a:t>
            </a:r>
            <a:r>
              <a:rPr lang="tr-TR" sz="2200" dirty="0">
                <a:latin typeface="Times New Roman" panose="02020603050405020304" pitchFamily="18" charset="0"/>
                <a:cs typeface="Times New Roman" panose="02020603050405020304" pitchFamily="18" charset="0"/>
              </a:rPr>
              <a:t> Atışlar yapıldıktan sonra hedef incelendiğinde klasik küme teorisine göre a ve e atıcıları dışındaki tüm atıcılar “kötü” atıcı olarak sınıflandırılacaktır. </a:t>
            </a:r>
          </a:p>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Böylece b ve d atıcıları arasındaki fark göz ardı edilmiş olacaktır. Bulanık küme teorisi ile sonuçlar, atıcıların yaptıkları atışların hedef daireye olan uzaklıkları göz önüne alınarak belirleneceği için daha adil bir değerlendirilme yapılmış olacaktır.</a:t>
            </a:r>
          </a:p>
        </p:txBody>
      </p:sp>
      <p:pic>
        <p:nvPicPr>
          <p:cNvPr id="5" name="Resim 4">
            <a:extLst>
              <a:ext uri="{FF2B5EF4-FFF2-40B4-BE49-F238E27FC236}">
                <a16:creationId xmlns:a16="http://schemas.microsoft.com/office/drawing/2014/main" id="{DAA94DBD-C7B7-2FCF-3EFF-4F1A0309C860}"/>
              </a:ext>
            </a:extLst>
          </p:cNvPr>
          <p:cNvPicPr>
            <a:picLocks noChangeAspect="1"/>
          </p:cNvPicPr>
          <p:nvPr/>
        </p:nvPicPr>
        <p:blipFill>
          <a:blip r:embed="rId3"/>
          <a:stretch>
            <a:fillRect/>
          </a:stretch>
        </p:blipFill>
        <p:spPr>
          <a:xfrm>
            <a:off x="1998760" y="3049685"/>
            <a:ext cx="8012015" cy="2548167"/>
          </a:xfrm>
          <a:prstGeom prst="rect">
            <a:avLst/>
          </a:prstGeom>
        </p:spPr>
      </p:pic>
    </p:spTree>
    <p:extLst>
      <p:ext uri="{BB962C8B-B14F-4D97-AF65-F5344CB8AC3E}">
        <p14:creationId xmlns:p14="http://schemas.microsoft.com/office/powerpoint/2010/main" val="3462149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Kümeler (</a:t>
            </a:r>
            <a:r>
              <a:rPr lang="tr-TR" sz="4000" dirty="0" err="1"/>
              <a:t>FuzzySets</a:t>
            </a:r>
            <a:r>
              <a:rPr lang="tr-TR" sz="4000" dirty="0"/>
              <a:t>)</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21</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32360"/>
            <a:ext cx="10515600" cy="5085070"/>
          </a:xfrm>
        </p:spPr>
        <p:txBody>
          <a:bodyPr>
            <a:normAutofit/>
          </a:bodyPr>
          <a:lstStyle/>
          <a:p>
            <a:pPr algn="just">
              <a:lnSpc>
                <a:spcPts val="2300"/>
              </a:lnSpc>
              <a:spcBef>
                <a:spcPts val="0"/>
              </a:spcBef>
              <a:spcAft>
                <a:spcPts val="1800"/>
              </a:spcAft>
            </a:pPr>
            <a:r>
              <a:rPr lang="tr-TR" sz="2200" dirty="0">
                <a:latin typeface="Times New Roman" panose="02020603050405020304" pitchFamily="18" charset="0"/>
                <a:cs typeface="Times New Roman" panose="02020603050405020304" pitchFamily="18" charset="0"/>
              </a:rPr>
              <a:t>Bulanık kümeler küme elemanlarının kısmi üyeliğine izin verirler.</a:t>
            </a:r>
          </a:p>
          <a:p>
            <a:pPr algn="just">
              <a:lnSpc>
                <a:spcPts val="2300"/>
              </a:lnSpc>
              <a:spcBef>
                <a:spcPts val="0"/>
              </a:spcBef>
              <a:spcAft>
                <a:spcPts val="1800"/>
              </a:spcAft>
            </a:pPr>
            <a:r>
              <a:rPr lang="tr-TR" sz="2200" dirty="0">
                <a:latin typeface="Times New Roman" panose="02020603050405020304" pitchFamily="18" charset="0"/>
                <a:cs typeface="Times New Roman" panose="02020603050405020304" pitchFamily="18" charset="0"/>
              </a:rPr>
              <a:t>Bulanık kümenin elemanlarının alacağı üyelik değerleri [0-1] aralığındadır.</a:t>
            </a:r>
          </a:p>
          <a:p>
            <a:pPr algn="just">
              <a:lnSpc>
                <a:spcPts val="2300"/>
              </a:lnSpc>
              <a:spcBef>
                <a:spcPts val="0"/>
              </a:spcBef>
              <a:spcAft>
                <a:spcPts val="1800"/>
              </a:spcAft>
            </a:pPr>
            <a:r>
              <a:rPr lang="tr-TR" sz="2200" dirty="0">
                <a:latin typeface="Times New Roman" panose="02020603050405020304" pitchFamily="18" charset="0"/>
                <a:cs typeface="Times New Roman" panose="02020603050405020304" pitchFamily="18" charset="0"/>
              </a:rPr>
              <a:t>Bu nedenle, bulanık bir küme her bir elemanının üyeliğinin derecelendirilebildiği keskin bir kümenin genelleştirilmiş halidir.</a:t>
            </a:r>
          </a:p>
          <a:p>
            <a:pPr algn="just">
              <a:lnSpc>
                <a:spcPts val="2300"/>
              </a:lnSpc>
              <a:spcBef>
                <a:spcPts val="0"/>
              </a:spcBef>
              <a:spcAft>
                <a:spcPts val="1800"/>
              </a:spcAft>
            </a:pPr>
            <a:r>
              <a:rPr lang="tr-TR" sz="2200" dirty="0">
                <a:solidFill>
                  <a:schemeClr val="accent2"/>
                </a:solidFill>
                <a:latin typeface="Times New Roman" panose="02020603050405020304" pitchFamily="18" charset="0"/>
                <a:cs typeface="Times New Roman" panose="02020603050405020304" pitchFamily="18" charset="0"/>
              </a:rPr>
              <a:t>U evrensel kümesinde F diye tanımlanan bir bulanık küme üyelik fonksiyonu </a:t>
            </a:r>
            <a:r>
              <a:rPr lang="el-GR" sz="2200" dirty="0">
                <a:solidFill>
                  <a:schemeClr val="accent2"/>
                </a:solidFill>
                <a:latin typeface="Times New Roman" panose="02020603050405020304" pitchFamily="18" charset="0"/>
                <a:cs typeface="Times New Roman" panose="02020603050405020304" pitchFamily="18" charset="0"/>
              </a:rPr>
              <a:t>μ</a:t>
            </a:r>
            <a:r>
              <a:rPr lang="tr-TR" sz="2200" dirty="0">
                <a:solidFill>
                  <a:schemeClr val="accent2"/>
                </a:solidFill>
                <a:latin typeface="Times New Roman" panose="02020603050405020304" pitchFamily="18" charset="0"/>
                <a:cs typeface="Times New Roman" panose="02020603050405020304" pitchFamily="18" charset="0"/>
              </a:rPr>
              <a:t>F(x) </a:t>
            </a:r>
            <a:r>
              <a:rPr lang="tr-TR" sz="2200" dirty="0">
                <a:latin typeface="Times New Roman" panose="02020603050405020304" pitchFamily="18" charset="0"/>
                <a:cs typeface="Times New Roman" panose="02020603050405020304" pitchFamily="18" charset="0"/>
              </a:rPr>
              <a:t>tarafından karakterize edilir.</a:t>
            </a:r>
          </a:p>
          <a:p>
            <a:pPr algn="just">
              <a:lnSpc>
                <a:spcPts val="2300"/>
              </a:lnSpc>
              <a:spcBef>
                <a:spcPts val="0"/>
              </a:spcBef>
              <a:spcAft>
                <a:spcPts val="1800"/>
              </a:spcAft>
            </a:pPr>
            <a:r>
              <a:rPr lang="tr-TR" sz="2200" dirty="0">
                <a:latin typeface="Times New Roman" panose="02020603050405020304" pitchFamily="18" charset="0"/>
                <a:cs typeface="Times New Roman" panose="02020603050405020304" pitchFamily="18" charset="0"/>
              </a:rPr>
              <a:t>Bir üyelik fonksiyonu ise U evrensel kümesindeki bir elemanın bulanık alt kümesine benzerliğinin derecesinin ölçümünü sağlar.</a:t>
            </a:r>
          </a:p>
          <a:p>
            <a:pPr algn="just">
              <a:lnSpc>
                <a:spcPts val="2300"/>
              </a:lnSpc>
              <a:spcBef>
                <a:spcPts val="0"/>
              </a:spcBef>
              <a:spcAft>
                <a:spcPts val="1800"/>
              </a:spcAft>
            </a:pPr>
            <a:r>
              <a:rPr lang="tr-TR" sz="2200" dirty="0">
                <a:solidFill>
                  <a:schemeClr val="accent2"/>
                </a:solidFill>
                <a:latin typeface="Times New Roman" panose="02020603050405020304" pitchFamily="18" charset="0"/>
                <a:cs typeface="Times New Roman" panose="02020603050405020304" pitchFamily="18" charset="0"/>
              </a:rPr>
              <a:t>Üyelik 0’dan 1’e kadardır.</a:t>
            </a:r>
          </a:p>
        </p:txBody>
      </p:sp>
    </p:spTree>
    <p:extLst>
      <p:ext uri="{BB962C8B-B14F-4D97-AF65-F5344CB8AC3E}">
        <p14:creationId xmlns:p14="http://schemas.microsoft.com/office/powerpoint/2010/main" val="3948111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Kümeler (</a:t>
            </a:r>
            <a:r>
              <a:rPr lang="tr-TR" sz="4000" dirty="0" err="1"/>
              <a:t>FuzzySets</a:t>
            </a:r>
            <a:r>
              <a:rPr lang="tr-TR" sz="4000" dirty="0"/>
              <a:t>)</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22</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32360"/>
            <a:ext cx="10515600" cy="5085070"/>
          </a:xfrm>
        </p:spPr>
        <p:txBody>
          <a:bodyPr>
            <a:normAutofit/>
          </a:bodyPr>
          <a:lstStyle/>
          <a:p>
            <a:pPr algn="just">
              <a:lnSpc>
                <a:spcPts val="2400"/>
              </a:lnSpc>
              <a:spcBef>
                <a:spcPts val="0"/>
              </a:spcBef>
              <a:spcAft>
                <a:spcPts val="1800"/>
              </a:spcAft>
            </a:pPr>
            <a:r>
              <a:rPr lang="tr-TR" sz="2200" dirty="0">
                <a:latin typeface="Times New Roman" panose="02020603050405020304" pitchFamily="18" charset="0"/>
                <a:cs typeface="Times New Roman" panose="02020603050405020304" pitchFamily="18" charset="0"/>
              </a:rPr>
              <a:t>Bir bulanık küme, elemanlarının üyelik değerini belirlemek için üyelik fonksiyonu olarak adlandırılan üçgen, yamuk, çan eğrisi vb. fonksiyonlar kullanılır.</a:t>
            </a:r>
            <a:endParaRPr lang="tr-TR" sz="2200" dirty="0">
              <a:solidFill>
                <a:schemeClr val="accent2"/>
              </a:solidFill>
              <a:latin typeface="Times New Roman" panose="02020603050405020304" pitchFamily="18" charset="0"/>
              <a:cs typeface="Times New Roman" panose="02020603050405020304" pitchFamily="18" charset="0"/>
            </a:endParaRPr>
          </a:p>
        </p:txBody>
      </p:sp>
      <p:pic>
        <p:nvPicPr>
          <p:cNvPr id="2" name="Resim 1">
            <a:extLst>
              <a:ext uri="{FF2B5EF4-FFF2-40B4-BE49-F238E27FC236}">
                <a16:creationId xmlns:a16="http://schemas.microsoft.com/office/drawing/2014/main" id="{4CD81A4A-4AC1-42B6-4277-96486E80274A}"/>
              </a:ext>
            </a:extLst>
          </p:cNvPr>
          <p:cNvPicPr>
            <a:picLocks noChangeAspect="1"/>
          </p:cNvPicPr>
          <p:nvPr/>
        </p:nvPicPr>
        <p:blipFill>
          <a:blip r:embed="rId3"/>
          <a:stretch>
            <a:fillRect/>
          </a:stretch>
        </p:blipFill>
        <p:spPr>
          <a:xfrm>
            <a:off x="2958342" y="2444945"/>
            <a:ext cx="5347458" cy="3055690"/>
          </a:xfrm>
          <a:prstGeom prst="rect">
            <a:avLst/>
          </a:prstGeom>
        </p:spPr>
      </p:pic>
    </p:spTree>
    <p:extLst>
      <p:ext uri="{BB962C8B-B14F-4D97-AF65-F5344CB8AC3E}">
        <p14:creationId xmlns:p14="http://schemas.microsoft.com/office/powerpoint/2010/main" val="960110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Soru 1 Cevabı(devam):</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23</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4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Parçaların ABD’de yapılma yüzdelerine göre yerli veya yabancı araba hükmünü vermek daha kabul edilebilirdir.</a:t>
            </a:r>
          </a:p>
          <a:p>
            <a:pPr algn="just">
              <a:lnSpc>
                <a:spcPts val="24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Dolayısıyla yerli ve yabancı arabalar için üyelik fonksiyonu ilişkisi aşağıdaki şekilde görüldüğü gibi </a:t>
            </a:r>
            <a:r>
              <a:rPr lang="el-GR" sz="2200" dirty="0">
                <a:solidFill>
                  <a:schemeClr val="tx2"/>
                </a:solidFill>
                <a:latin typeface="Times New Roman" panose="02020603050405020304" pitchFamily="18" charset="0"/>
                <a:cs typeface="Times New Roman" panose="02020603050405020304" pitchFamily="18" charset="0"/>
              </a:rPr>
              <a:t>μ</a:t>
            </a:r>
            <a:r>
              <a:rPr lang="tr-TR" sz="2200" dirty="0">
                <a:solidFill>
                  <a:schemeClr val="tx2"/>
                </a:solidFill>
                <a:latin typeface="Times New Roman" panose="02020603050405020304" pitchFamily="18" charset="0"/>
                <a:cs typeface="Times New Roman" panose="02020603050405020304" pitchFamily="18" charset="0"/>
              </a:rPr>
              <a:t>D(x) ve </a:t>
            </a:r>
            <a:r>
              <a:rPr lang="el-GR" sz="2200" dirty="0">
                <a:solidFill>
                  <a:schemeClr val="tx2"/>
                </a:solidFill>
                <a:latin typeface="Times New Roman" panose="02020603050405020304" pitchFamily="18" charset="0"/>
                <a:cs typeface="Times New Roman" panose="02020603050405020304" pitchFamily="18" charset="0"/>
              </a:rPr>
              <a:t>μ</a:t>
            </a:r>
            <a:r>
              <a:rPr lang="tr-TR" sz="2200" dirty="0">
                <a:solidFill>
                  <a:schemeClr val="tx2"/>
                </a:solidFill>
                <a:latin typeface="Times New Roman" panose="02020603050405020304" pitchFamily="18" charset="0"/>
                <a:cs typeface="Times New Roman" panose="02020603050405020304" pitchFamily="18" charset="0"/>
              </a:rPr>
              <a:t>F(x) olarak gösterilmiştir. </a:t>
            </a:r>
          </a:p>
          <a:p>
            <a:pPr algn="just">
              <a:lnSpc>
                <a:spcPts val="24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Dikkat edilirse belli bir araba her iki alt kümede de yani yerli arabalar ve yabancı arabalar kümesinde de aynı anda bulunmaktadır. Ancak farklı üyelik derecelerine sahiptirler. Şekilde yatay eksen parçaların ABD’de yapılma yüzdelerini göstermektedir.</a:t>
            </a:r>
          </a:p>
        </p:txBody>
      </p:sp>
      <p:pic>
        <p:nvPicPr>
          <p:cNvPr id="6" name="Resim 5">
            <a:extLst>
              <a:ext uri="{FF2B5EF4-FFF2-40B4-BE49-F238E27FC236}">
                <a16:creationId xmlns:a16="http://schemas.microsoft.com/office/drawing/2014/main" id="{4B75F051-2867-6BE9-DB5E-8D9548FD5ED7}"/>
              </a:ext>
            </a:extLst>
          </p:cNvPr>
          <p:cNvPicPr>
            <a:picLocks noChangeAspect="1"/>
          </p:cNvPicPr>
          <p:nvPr/>
        </p:nvPicPr>
        <p:blipFill>
          <a:blip r:embed="rId3"/>
          <a:stretch>
            <a:fillRect/>
          </a:stretch>
        </p:blipFill>
        <p:spPr>
          <a:xfrm>
            <a:off x="2547571" y="3686175"/>
            <a:ext cx="6629400" cy="3171825"/>
          </a:xfrm>
          <a:prstGeom prst="rect">
            <a:avLst/>
          </a:prstGeom>
        </p:spPr>
      </p:pic>
    </p:spTree>
    <p:extLst>
      <p:ext uri="{BB962C8B-B14F-4D97-AF65-F5344CB8AC3E}">
        <p14:creationId xmlns:p14="http://schemas.microsoft.com/office/powerpoint/2010/main" val="3786994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Soru 1 Cevabı(devam):</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24</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Örneğin bizim arabamız %75 ABD’de yapılmışsa </a:t>
            </a:r>
            <a:r>
              <a:rPr lang="el-GR" sz="2200" dirty="0">
                <a:solidFill>
                  <a:schemeClr val="tx2"/>
                </a:solidFill>
                <a:latin typeface="Times New Roman" panose="02020603050405020304" pitchFamily="18" charset="0"/>
                <a:cs typeface="Times New Roman" panose="02020603050405020304" pitchFamily="18" charset="0"/>
              </a:rPr>
              <a:t>μ</a:t>
            </a:r>
            <a:r>
              <a:rPr lang="tr-TR" sz="2200" dirty="0">
                <a:solidFill>
                  <a:schemeClr val="tx2"/>
                </a:solidFill>
                <a:latin typeface="Times New Roman" panose="02020603050405020304" pitchFamily="18" charset="0"/>
                <a:cs typeface="Times New Roman" panose="02020603050405020304" pitchFamily="18" charset="0"/>
              </a:rPr>
              <a:t>D(x)=0,9 ve </a:t>
            </a:r>
            <a:r>
              <a:rPr lang="el-GR" sz="2200" dirty="0">
                <a:solidFill>
                  <a:schemeClr val="tx2"/>
                </a:solidFill>
                <a:latin typeface="Times New Roman" panose="02020603050405020304" pitchFamily="18" charset="0"/>
                <a:cs typeface="Times New Roman" panose="02020603050405020304" pitchFamily="18" charset="0"/>
              </a:rPr>
              <a:t>μ</a:t>
            </a:r>
            <a:r>
              <a:rPr lang="tr-TR" sz="2200" dirty="0">
                <a:solidFill>
                  <a:schemeClr val="tx2"/>
                </a:solidFill>
                <a:latin typeface="Times New Roman" panose="02020603050405020304" pitchFamily="18" charset="0"/>
                <a:cs typeface="Times New Roman" panose="02020603050405020304" pitchFamily="18" charset="0"/>
              </a:rPr>
              <a:t>F(x)=0,25’tir. Sonuçta bizim arabamız yerli olarak tanımlanır.</a:t>
            </a:r>
          </a:p>
          <a:p>
            <a:pPr algn="just">
              <a:lnSpc>
                <a:spcPts val="2600"/>
              </a:lnSpc>
              <a:spcBef>
                <a:spcPts val="0"/>
              </a:spcBef>
              <a:spcAft>
                <a:spcPts val="1200"/>
              </a:spcAft>
            </a:pPr>
            <a:r>
              <a:rPr lang="tr-TR" sz="2200" dirty="0">
                <a:solidFill>
                  <a:srgbClr val="FF0000"/>
                </a:solidFill>
                <a:latin typeface="Times New Roman" panose="02020603050405020304" pitchFamily="18" charset="0"/>
                <a:cs typeface="Times New Roman" panose="02020603050405020304" pitchFamily="18" charset="0"/>
              </a:rPr>
              <a:t>Bu örnekteki ana nokta şunu göstermektedir ki, bir eleman bulanık mantıkta farklı üyelik derecelerinde birden fazla kümede yer alabilir. Bu durum keskin küme kuramında mümkün değildir.</a:t>
            </a:r>
          </a:p>
        </p:txBody>
      </p:sp>
      <p:pic>
        <p:nvPicPr>
          <p:cNvPr id="5" name="Resim 4">
            <a:extLst>
              <a:ext uri="{FF2B5EF4-FFF2-40B4-BE49-F238E27FC236}">
                <a16:creationId xmlns:a16="http://schemas.microsoft.com/office/drawing/2014/main" id="{C167CA74-351F-1A8B-96C2-076482B1BD30}"/>
              </a:ext>
            </a:extLst>
          </p:cNvPr>
          <p:cNvPicPr>
            <a:picLocks noChangeAspect="1"/>
          </p:cNvPicPr>
          <p:nvPr/>
        </p:nvPicPr>
        <p:blipFill>
          <a:blip r:embed="rId3"/>
          <a:stretch>
            <a:fillRect/>
          </a:stretch>
        </p:blipFill>
        <p:spPr>
          <a:xfrm>
            <a:off x="2679821" y="3055246"/>
            <a:ext cx="6526793" cy="3301104"/>
          </a:xfrm>
          <a:prstGeom prst="rect">
            <a:avLst/>
          </a:prstGeom>
        </p:spPr>
      </p:pic>
    </p:spTree>
    <p:extLst>
      <p:ext uri="{BB962C8B-B14F-4D97-AF65-F5344CB8AC3E}">
        <p14:creationId xmlns:p14="http://schemas.microsoft.com/office/powerpoint/2010/main" val="3151612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 Gösterimleri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25</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U, evrensel kümeyi, u ise bu evrensel küme içerisindeki bir elemanı temsil eder. </a:t>
            </a:r>
          </a:p>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U evrensel kümesinde, F bulanık kümesi üyelik fonksiyonu ile tanımlanır. </a:t>
            </a:r>
          </a:p>
          <a:p>
            <a:pPr marL="0" indent="0" algn="ctr">
              <a:lnSpc>
                <a:spcPts val="2600"/>
              </a:lnSpc>
              <a:spcBef>
                <a:spcPts val="0"/>
              </a:spcBef>
              <a:spcAft>
                <a:spcPts val="1200"/>
              </a:spcAft>
              <a:buNone/>
            </a:pPr>
            <a:endParaRPr lang="tr-TR" dirty="0">
              <a:solidFill>
                <a:srgbClr val="FF0000"/>
              </a:solidFill>
              <a:latin typeface="Times New Roman" panose="02020603050405020304" pitchFamily="18" charset="0"/>
              <a:cs typeface="Times New Roman" panose="02020603050405020304" pitchFamily="18" charset="0"/>
            </a:endParaRPr>
          </a:p>
          <a:p>
            <a:pPr marL="0" indent="0" algn="ctr">
              <a:lnSpc>
                <a:spcPts val="2600"/>
              </a:lnSpc>
              <a:spcBef>
                <a:spcPts val="0"/>
              </a:spcBef>
              <a:spcAft>
                <a:spcPts val="1200"/>
              </a:spcAft>
              <a:buNone/>
            </a:pPr>
            <a:r>
              <a:rPr lang="tr-TR" dirty="0">
                <a:solidFill>
                  <a:srgbClr val="FF0000"/>
                </a:solidFill>
                <a:latin typeface="Times New Roman" panose="02020603050405020304" pitchFamily="18" charset="0"/>
                <a:cs typeface="Times New Roman" panose="02020603050405020304" pitchFamily="18" charset="0"/>
              </a:rPr>
              <a:t>µF : U→[0,1]</a:t>
            </a:r>
          </a:p>
          <a:p>
            <a:pPr algn="just">
              <a:lnSpc>
                <a:spcPts val="26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U evrensel kümesi içerisindeki bir F bulanık kümesi genellikle u elemanlarının ve bu elemanların üyelik derecelerinin sıralı çiftlerinden oluşan bir küme ile temsil edilirler.</a:t>
            </a:r>
          </a:p>
          <a:p>
            <a:pPr marL="0" indent="0" algn="ctr">
              <a:lnSpc>
                <a:spcPts val="2600"/>
              </a:lnSpc>
              <a:spcBef>
                <a:spcPts val="0"/>
              </a:spcBef>
              <a:spcAft>
                <a:spcPts val="1200"/>
              </a:spcAft>
              <a:buNone/>
            </a:pPr>
            <a:endParaRPr lang="tr-TR" dirty="0">
              <a:solidFill>
                <a:srgbClr val="FF0000"/>
              </a:solidFill>
              <a:latin typeface="Times New Roman" panose="02020603050405020304" pitchFamily="18" charset="0"/>
              <a:cs typeface="Times New Roman" panose="02020603050405020304" pitchFamily="18" charset="0"/>
            </a:endParaRPr>
          </a:p>
          <a:p>
            <a:pPr marL="0" indent="0" algn="ctr">
              <a:lnSpc>
                <a:spcPts val="2600"/>
              </a:lnSpc>
              <a:spcBef>
                <a:spcPts val="0"/>
              </a:spcBef>
              <a:spcAft>
                <a:spcPts val="1200"/>
              </a:spcAft>
              <a:buNone/>
            </a:pPr>
            <a:r>
              <a:rPr lang="tr-TR" dirty="0">
                <a:solidFill>
                  <a:srgbClr val="FF0000"/>
                </a:solidFill>
                <a:latin typeface="Times New Roman" panose="02020603050405020304" pitchFamily="18" charset="0"/>
                <a:cs typeface="Times New Roman" panose="02020603050405020304" pitchFamily="18" charset="0"/>
              </a:rPr>
              <a:t>F={(u, µF (u)) | </a:t>
            </a:r>
            <a:r>
              <a:rPr lang="tr-TR" dirty="0" err="1">
                <a:solidFill>
                  <a:srgbClr val="FF0000"/>
                </a:solidFill>
                <a:latin typeface="Times New Roman" panose="02020603050405020304" pitchFamily="18" charset="0"/>
                <a:cs typeface="Times New Roman" panose="02020603050405020304" pitchFamily="18" charset="0"/>
              </a:rPr>
              <a:t>u∈U</a:t>
            </a:r>
            <a:r>
              <a:rPr lang="tr-TR" dirty="0">
                <a:solidFill>
                  <a:srgbClr val="FF0000"/>
                </a:solidFill>
                <a:latin typeface="Times New Roman" panose="02020603050405020304" pitchFamily="18" charset="0"/>
                <a:cs typeface="Times New Roman" panose="02020603050405020304" pitchFamily="18" charset="0"/>
              </a:rPr>
              <a:t>}</a:t>
            </a:r>
          </a:p>
          <a:p>
            <a:pPr algn="just">
              <a:lnSpc>
                <a:spcPts val="2600"/>
              </a:lnSpc>
              <a:spcBef>
                <a:spcPts val="0"/>
              </a:spcBef>
              <a:spcAft>
                <a:spcPts val="1200"/>
              </a:spcAft>
            </a:pPr>
            <a:endParaRPr lang="tr-TR" sz="2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90624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 Gösterimleri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26</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U sürekli ise, F bulanık kümesi şöyle ifade edilebilir: Bu eşitlikte </a:t>
            </a:r>
            <a:r>
              <a:rPr lang="tr-TR" sz="2200" dirty="0">
                <a:solidFill>
                  <a:srgbClr val="FF0000"/>
                </a:solidFill>
                <a:latin typeface="Times New Roman" panose="02020603050405020304" pitchFamily="18" charset="0"/>
                <a:cs typeface="Times New Roman" panose="02020603050405020304" pitchFamily="18" charset="0"/>
              </a:rPr>
              <a:t>integral işareti üyelik fonksiyonu µF(u) ile ilişkilendirilmiş </a:t>
            </a:r>
            <a:r>
              <a:rPr lang="tr-TR" sz="2200" dirty="0" err="1">
                <a:solidFill>
                  <a:srgbClr val="FF0000"/>
                </a:solidFill>
                <a:latin typeface="Times New Roman" panose="02020603050405020304" pitchFamily="18" charset="0"/>
                <a:cs typeface="Times New Roman" panose="02020603050405020304" pitchFamily="18" charset="0"/>
              </a:rPr>
              <a:t>u∈U</a:t>
            </a:r>
            <a:r>
              <a:rPr lang="tr-TR" sz="2200" dirty="0">
                <a:solidFill>
                  <a:srgbClr val="FF0000"/>
                </a:solidFill>
                <a:latin typeface="Times New Roman" panose="02020603050405020304" pitchFamily="18" charset="0"/>
                <a:cs typeface="Times New Roman" panose="02020603050405020304" pitchFamily="18" charset="0"/>
              </a:rPr>
              <a:t> olan bütün noktaların toplamını gösterir</a:t>
            </a:r>
            <a:r>
              <a:rPr lang="tr-TR" sz="2200" dirty="0">
                <a:solidFill>
                  <a:schemeClr val="tx2"/>
                </a:solidFill>
                <a:latin typeface="Times New Roman" panose="02020603050405020304" pitchFamily="18" charset="0"/>
                <a:cs typeface="Times New Roman" panose="02020603050405020304" pitchFamily="18" charset="0"/>
              </a:rPr>
              <a:t>.</a:t>
            </a:r>
          </a:p>
          <a:p>
            <a:pPr marL="0" indent="0" algn="just">
              <a:lnSpc>
                <a:spcPts val="2600"/>
              </a:lnSpc>
              <a:spcBef>
                <a:spcPts val="0"/>
              </a:spcBef>
              <a:spcAft>
                <a:spcPts val="1200"/>
              </a:spcAft>
              <a:buNone/>
            </a:pPr>
            <a:r>
              <a:rPr lang="tr-TR" sz="2200" dirty="0">
                <a:solidFill>
                  <a:schemeClr val="tx2"/>
                </a:solidFill>
                <a:latin typeface="Times New Roman" panose="02020603050405020304" pitchFamily="18" charset="0"/>
                <a:cs typeface="Times New Roman" panose="02020603050405020304" pitchFamily="18" charset="0"/>
              </a:rPr>
              <a:t> </a:t>
            </a:r>
          </a:p>
          <a:p>
            <a:pPr algn="just">
              <a:lnSpc>
                <a:spcPts val="2600"/>
              </a:lnSpc>
              <a:spcBef>
                <a:spcPts val="120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U ayrık ise, F bulanık kümesi aşağıdaki gibi ifade edilir:</a:t>
            </a:r>
          </a:p>
          <a:p>
            <a:pPr marL="0" indent="0" algn="just">
              <a:lnSpc>
                <a:spcPts val="2600"/>
              </a:lnSpc>
              <a:spcBef>
                <a:spcPts val="0"/>
              </a:spcBef>
              <a:spcAft>
                <a:spcPts val="1200"/>
              </a:spcAft>
              <a:buNone/>
            </a:pPr>
            <a:endParaRPr lang="tr-TR" sz="2200" dirty="0">
              <a:solidFill>
                <a:schemeClr val="tx2"/>
              </a:solidFill>
              <a:latin typeface="Times New Roman" panose="02020603050405020304" pitchFamily="18" charset="0"/>
              <a:cs typeface="Times New Roman" panose="02020603050405020304" pitchFamily="18" charset="0"/>
            </a:endParaRPr>
          </a:p>
          <a:p>
            <a:pPr marL="0" indent="0" algn="just">
              <a:lnSpc>
                <a:spcPts val="2600"/>
              </a:lnSpc>
              <a:spcBef>
                <a:spcPts val="0"/>
              </a:spcBef>
              <a:spcAft>
                <a:spcPts val="1200"/>
              </a:spcAft>
              <a:buNone/>
            </a:pPr>
            <a:endParaRPr lang="tr-TR" sz="2200" dirty="0">
              <a:solidFill>
                <a:schemeClr val="tx2"/>
              </a:solidFill>
              <a:latin typeface="Times New Roman" panose="02020603050405020304" pitchFamily="18" charset="0"/>
              <a:cs typeface="Times New Roman" panose="02020603050405020304" pitchFamily="18" charset="0"/>
            </a:endParaRPr>
          </a:p>
          <a:p>
            <a:pPr algn="just">
              <a:lnSpc>
                <a:spcPts val="2600"/>
              </a:lnSpc>
              <a:spcBef>
                <a:spcPts val="120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veya aşağıdaki gibi de gösterilebilir.</a:t>
            </a:r>
          </a:p>
          <a:p>
            <a:pPr marL="0" indent="0" algn="ctr">
              <a:lnSpc>
                <a:spcPts val="2600"/>
              </a:lnSpc>
              <a:spcBef>
                <a:spcPts val="0"/>
              </a:spcBef>
              <a:spcAft>
                <a:spcPts val="1200"/>
              </a:spcAft>
              <a:buNone/>
            </a:pPr>
            <a:r>
              <a:rPr lang="tr-TR" dirty="0">
                <a:solidFill>
                  <a:schemeClr val="tx2"/>
                </a:solidFill>
                <a:latin typeface="Times New Roman" panose="02020603050405020304" pitchFamily="18" charset="0"/>
                <a:cs typeface="Times New Roman" panose="02020603050405020304" pitchFamily="18" charset="0"/>
              </a:rPr>
              <a:t>F={(µF ,</a:t>
            </a:r>
            <a:r>
              <a:rPr lang="tr-TR" dirty="0" err="1">
                <a:solidFill>
                  <a:schemeClr val="tx2"/>
                </a:solidFill>
                <a:latin typeface="Times New Roman" panose="02020603050405020304" pitchFamily="18" charset="0"/>
                <a:cs typeface="Times New Roman" panose="02020603050405020304" pitchFamily="18" charset="0"/>
              </a:rPr>
              <a:t>u</a:t>
            </a:r>
            <a:r>
              <a:rPr lang="tr-TR" baseline="-25000" dirty="0" err="1">
                <a:solidFill>
                  <a:schemeClr val="tx2"/>
                </a:solidFill>
                <a:latin typeface="Times New Roman" panose="02020603050405020304" pitchFamily="18" charset="0"/>
                <a:cs typeface="Times New Roman" panose="02020603050405020304" pitchFamily="18" charset="0"/>
              </a:rPr>
              <a:t>I</a:t>
            </a:r>
            <a:r>
              <a:rPr lang="tr-TR" dirty="0">
                <a:solidFill>
                  <a:schemeClr val="tx2"/>
                </a:solidFill>
                <a:latin typeface="Times New Roman" panose="02020603050405020304" pitchFamily="18" charset="0"/>
                <a:cs typeface="Times New Roman" panose="02020603050405020304" pitchFamily="18" charset="0"/>
              </a:rPr>
              <a:t> ),.....}</a:t>
            </a:r>
          </a:p>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Bu eşitlikte toplama işareti, üyelik fonksiyonu </a:t>
            </a:r>
            <a:r>
              <a:rPr lang="el-GR" sz="2200" dirty="0">
                <a:solidFill>
                  <a:schemeClr val="tx2"/>
                </a:solidFill>
                <a:latin typeface="Times New Roman" panose="02020603050405020304" pitchFamily="18" charset="0"/>
                <a:cs typeface="Times New Roman" panose="02020603050405020304" pitchFamily="18" charset="0"/>
              </a:rPr>
              <a:t>μ</a:t>
            </a:r>
            <a:r>
              <a:rPr lang="tr-TR" sz="2200" dirty="0">
                <a:solidFill>
                  <a:schemeClr val="tx2"/>
                </a:solidFill>
                <a:latin typeface="Times New Roman" panose="02020603050405020304" pitchFamily="18" charset="0"/>
                <a:cs typeface="Times New Roman" panose="02020603050405020304" pitchFamily="18" charset="0"/>
              </a:rPr>
              <a:t>F(u) ile ilişkilendirilmiş </a:t>
            </a:r>
            <a:r>
              <a:rPr lang="tr-TR" sz="2200" dirty="0" err="1">
                <a:solidFill>
                  <a:schemeClr val="tx2"/>
                </a:solidFill>
                <a:latin typeface="Times New Roman" panose="02020603050405020304" pitchFamily="18" charset="0"/>
                <a:cs typeface="Times New Roman" panose="02020603050405020304" pitchFamily="18" charset="0"/>
              </a:rPr>
              <a:t>x∈U</a:t>
            </a:r>
            <a:r>
              <a:rPr lang="tr-TR" sz="2200" dirty="0">
                <a:solidFill>
                  <a:schemeClr val="tx2"/>
                </a:solidFill>
                <a:latin typeface="Times New Roman" panose="02020603050405020304" pitchFamily="18" charset="0"/>
                <a:cs typeface="Times New Roman" panose="02020603050405020304" pitchFamily="18" charset="0"/>
              </a:rPr>
              <a:t> olan bütün noktaların toplamını gösterir. </a:t>
            </a:r>
          </a:p>
          <a:p>
            <a:pPr algn="just">
              <a:lnSpc>
                <a:spcPts val="26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p:txBody>
      </p:sp>
      <p:pic>
        <p:nvPicPr>
          <p:cNvPr id="2" name="Resim 1">
            <a:extLst>
              <a:ext uri="{FF2B5EF4-FFF2-40B4-BE49-F238E27FC236}">
                <a16:creationId xmlns:a16="http://schemas.microsoft.com/office/drawing/2014/main" id="{2CC5C341-56D0-80D0-B64B-0CE22ECFAB62}"/>
              </a:ext>
            </a:extLst>
          </p:cNvPr>
          <p:cNvPicPr>
            <a:picLocks noChangeAspect="1"/>
          </p:cNvPicPr>
          <p:nvPr/>
        </p:nvPicPr>
        <p:blipFill>
          <a:blip r:embed="rId3"/>
          <a:stretch>
            <a:fillRect/>
          </a:stretch>
        </p:blipFill>
        <p:spPr>
          <a:xfrm>
            <a:off x="3878116" y="1805818"/>
            <a:ext cx="2290845" cy="779120"/>
          </a:xfrm>
          <a:prstGeom prst="rect">
            <a:avLst/>
          </a:prstGeom>
        </p:spPr>
      </p:pic>
      <p:pic>
        <p:nvPicPr>
          <p:cNvPr id="5" name="Resim 4">
            <a:extLst>
              <a:ext uri="{FF2B5EF4-FFF2-40B4-BE49-F238E27FC236}">
                <a16:creationId xmlns:a16="http://schemas.microsoft.com/office/drawing/2014/main" id="{22BDB1D4-EABC-04DA-2693-393A58A5C23D}"/>
              </a:ext>
            </a:extLst>
          </p:cNvPr>
          <p:cNvPicPr>
            <a:picLocks noChangeAspect="1"/>
          </p:cNvPicPr>
          <p:nvPr/>
        </p:nvPicPr>
        <p:blipFill>
          <a:blip r:embed="rId4"/>
          <a:stretch>
            <a:fillRect/>
          </a:stretch>
        </p:blipFill>
        <p:spPr>
          <a:xfrm>
            <a:off x="2876542" y="2995975"/>
            <a:ext cx="5644105" cy="1080000"/>
          </a:xfrm>
          <a:prstGeom prst="rect">
            <a:avLst/>
          </a:prstGeom>
        </p:spPr>
      </p:pic>
    </p:spTree>
    <p:extLst>
      <p:ext uri="{BB962C8B-B14F-4D97-AF65-F5344CB8AC3E}">
        <p14:creationId xmlns:p14="http://schemas.microsoft.com/office/powerpoint/2010/main" val="2452442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 Gösterimleri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27</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Eğer X sürekli elemanlı bir evrensel küme ise; X evrensel kümesinde bulanık A kümesi şöyle ifade edilebilir. </a:t>
            </a:r>
          </a:p>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Bu denklemlerde kullanılan </a:t>
            </a:r>
            <a:r>
              <a:rPr lang="el-GR" sz="2200" dirty="0">
                <a:solidFill>
                  <a:schemeClr val="tx2"/>
                </a:solidFill>
                <a:latin typeface="Times New Roman" panose="02020603050405020304" pitchFamily="18" charset="0"/>
                <a:cs typeface="Times New Roman" panose="02020603050405020304" pitchFamily="18" charset="0"/>
              </a:rPr>
              <a:t>Σ </a:t>
            </a:r>
            <a:r>
              <a:rPr lang="tr-TR" sz="2200" dirty="0">
                <a:solidFill>
                  <a:schemeClr val="tx2"/>
                </a:solidFill>
                <a:latin typeface="Times New Roman" panose="02020603050405020304" pitchFamily="18" charset="0"/>
                <a:cs typeface="Times New Roman" panose="02020603050405020304" pitchFamily="18" charset="0"/>
              </a:rPr>
              <a:t>ve ∫ işaretleri toplama ya da integral alma anlamında değil, üyelik fonksiyonlarının birleşimini temsil etmektedirler. Ayrıca bölme çizgisi de bölme yapmak amacıyla değil, sadece bir işaret olarak kullanılmaktadır. Bu eşitliklerde U evrensel kümedir. A bulanık kümedir. </a:t>
            </a:r>
            <a:r>
              <a:rPr lang="el-GR" sz="2200" dirty="0">
                <a:solidFill>
                  <a:schemeClr val="tx2"/>
                </a:solidFill>
                <a:latin typeface="Times New Roman" panose="02020603050405020304" pitchFamily="18" charset="0"/>
                <a:cs typeface="Times New Roman" panose="02020603050405020304" pitchFamily="18" charset="0"/>
              </a:rPr>
              <a:t>μ</a:t>
            </a:r>
            <a:r>
              <a:rPr lang="tr-TR" sz="2200" dirty="0">
                <a:solidFill>
                  <a:schemeClr val="tx2"/>
                </a:solidFill>
                <a:latin typeface="Times New Roman" panose="02020603050405020304" pitchFamily="18" charset="0"/>
                <a:cs typeface="Times New Roman" panose="02020603050405020304" pitchFamily="18" charset="0"/>
              </a:rPr>
              <a:t>A(x) : x kesin sayılarının A bulanık kümesindeki üyelik dereceleridir.</a:t>
            </a:r>
          </a:p>
        </p:txBody>
      </p:sp>
      <p:pic>
        <p:nvPicPr>
          <p:cNvPr id="6" name="Resim 5">
            <a:extLst>
              <a:ext uri="{FF2B5EF4-FFF2-40B4-BE49-F238E27FC236}">
                <a16:creationId xmlns:a16="http://schemas.microsoft.com/office/drawing/2014/main" id="{4AFC27AD-9537-AE7D-E641-534CA8517E1B}"/>
              </a:ext>
            </a:extLst>
          </p:cNvPr>
          <p:cNvPicPr>
            <a:picLocks noChangeAspect="1"/>
          </p:cNvPicPr>
          <p:nvPr/>
        </p:nvPicPr>
        <p:blipFill>
          <a:blip r:embed="rId3"/>
          <a:stretch>
            <a:fillRect/>
          </a:stretch>
        </p:blipFill>
        <p:spPr>
          <a:xfrm>
            <a:off x="3349607" y="3535975"/>
            <a:ext cx="4013363" cy="828000"/>
          </a:xfrm>
          <a:prstGeom prst="rect">
            <a:avLst/>
          </a:prstGeom>
        </p:spPr>
      </p:pic>
      <p:pic>
        <p:nvPicPr>
          <p:cNvPr id="7" name="Resim 6">
            <a:extLst>
              <a:ext uri="{FF2B5EF4-FFF2-40B4-BE49-F238E27FC236}">
                <a16:creationId xmlns:a16="http://schemas.microsoft.com/office/drawing/2014/main" id="{C26110D5-83B8-ABE9-6548-8EEC95EA6B72}"/>
              </a:ext>
            </a:extLst>
          </p:cNvPr>
          <p:cNvPicPr>
            <a:picLocks noChangeAspect="1"/>
          </p:cNvPicPr>
          <p:nvPr/>
        </p:nvPicPr>
        <p:blipFill>
          <a:blip r:embed="rId4"/>
          <a:stretch>
            <a:fillRect/>
          </a:stretch>
        </p:blipFill>
        <p:spPr>
          <a:xfrm>
            <a:off x="4006916" y="4314510"/>
            <a:ext cx="3356054" cy="1764000"/>
          </a:xfrm>
          <a:prstGeom prst="rect">
            <a:avLst/>
          </a:prstGeom>
        </p:spPr>
      </p:pic>
    </p:spTree>
    <p:extLst>
      <p:ext uri="{BB962C8B-B14F-4D97-AF65-F5344CB8AC3E}">
        <p14:creationId xmlns:p14="http://schemas.microsoft.com/office/powerpoint/2010/main" val="253936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 Gösterimleri</a:t>
            </a:r>
            <a:r>
              <a:rPr lang="tr-TR" sz="2700" dirty="0"/>
              <a:t>-&gt;SurekliElemanlıKume.py</a:t>
            </a:r>
            <a:endParaRPr lang="tr-TR" sz="4000" dirty="0"/>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28</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200"/>
              </a:spcAft>
            </a:pPr>
            <a:r>
              <a:rPr lang="tr-TR" sz="2200">
                <a:solidFill>
                  <a:schemeClr val="tx2"/>
                </a:solidFill>
                <a:latin typeface="Times New Roman" panose="02020603050405020304" pitchFamily="18" charset="0"/>
                <a:cs typeface="Times New Roman" panose="02020603050405020304" pitchFamily="18" charset="0"/>
              </a:rPr>
              <a:t>U </a:t>
            </a:r>
            <a:r>
              <a:rPr lang="tr-TR" sz="2200" dirty="0">
                <a:solidFill>
                  <a:schemeClr val="tx2"/>
                </a:solidFill>
                <a:latin typeface="Times New Roman" panose="02020603050405020304" pitchFamily="18" charset="0"/>
                <a:cs typeface="Times New Roman" panose="02020603050405020304" pitchFamily="18" charset="0"/>
              </a:rPr>
              <a:t>evrensel kümesinin grafiği Python programlama dilinde aşağıdaki gibi çizilebilir. Uygulamayı yazarak üstel değeri değiştirin. Grafiğin değişimini kontrol edin.</a:t>
            </a:r>
          </a:p>
        </p:txBody>
      </p:sp>
      <p:pic>
        <p:nvPicPr>
          <p:cNvPr id="12" name="Resim 11">
            <a:extLst>
              <a:ext uri="{FF2B5EF4-FFF2-40B4-BE49-F238E27FC236}">
                <a16:creationId xmlns:a16="http://schemas.microsoft.com/office/drawing/2014/main" id="{0F4F7270-BC11-1B5E-133C-AC50847BBC0F}"/>
              </a:ext>
            </a:extLst>
          </p:cNvPr>
          <p:cNvPicPr>
            <a:picLocks noChangeAspect="1"/>
          </p:cNvPicPr>
          <p:nvPr/>
        </p:nvPicPr>
        <p:blipFill>
          <a:blip r:embed="rId3"/>
          <a:stretch>
            <a:fillRect/>
          </a:stretch>
        </p:blipFill>
        <p:spPr>
          <a:xfrm>
            <a:off x="7250258" y="2060104"/>
            <a:ext cx="4723809" cy="3149206"/>
          </a:xfrm>
          <a:prstGeom prst="rect">
            <a:avLst/>
          </a:prstGeom>
        </p:spPr>
      </p:pic>
      <p:pic>
        <p:nvPicPr>
          <p:cNvPr id="8" name="Resim 7">
            <a:extLst>
              <a:ext uri="{FF2B5EF4-FFF2-40B4-BE49-F238E27FC236}">
                <a16:creationId xmlns:a16="http://schemas.microsoft.com/office/drawing/2014/main" id="{B92C8F30-9DC2-DA5C-9117-AAA40CB74E40}"/>
              </a:ext>
            </a:extLst>
          </p:cNvPr>
          <p:cNvPicPr>
            <a:picLocks noChangeAspect="1"/>
          </p:cNvPicPr>
          <p:nvPr/>
        </p:nvPicPr>
        <p:blipFill>
          <a:blip r:embed="rId4"/>
          <a:stretch>
            <a:fillRect/>
          </a:stretch>
        </p:blipFill>
        <p:spPr>
          <a:xfrm>
            <a:off x="1714500" y="2060104"/>
            <a:ext cx="4381500" cy="3771900"/>
          </a:xfrm>
          <a:prstGeom prst="rect">
            <a:avLst/>
          </a:prstGeom>
        </p:spPr>
      </p:pic>
    </p:spTree>
    <p:extLst>
      <p:ext uri="{BB962C8B-B14F-4D97-AF65-F5344CB8AC3E}">
        <p14:creationId xmlns:p14="http://schemas.microsoft.com/office/powerpoint/2010/main" val="3194711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 Gösterimleri</a:t>
            </a:r>
            <a:r>
              <a:rPr lang="tr-TR" sz="2700" dirty="0"/>
              <a:t>-</a:t>
            </a:r>
            <a:endParaRPr lang="tr-TR" sz="4000" dirty="0"/>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29</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Bir başka örnek olarak da aşağıdaki gibi sürekli biçimde tanımlanan 5’e yakın sayılar kümesini grafikle gösterelim.</a:t>
            </a:r>
          </a:p>
          <a:p>
            <a:pPr algn="just">
              <a:lnSpc>
                <a:spcPts val="2600"/>
              </a:lnSpc>
              <a:spcBef>
                <a:spcPts val="0"/>
              </a:spcBef>
              <a:spcAft>
                <a:spcPts val="1200"/>
              </a:spcAft>
            </a:pPr>
            <a:r>
              <a:rPr lang="tr-TR" sz="2200" b="1" dirty="0">
                <a:latin typeface="Times New Roman" panose="02020603050405020304" pitchFamily="18" charset="0"/>
                <a:cs typeface="Times New Roman" panose="02020603050405020304" pitchFamily="18" charset="0"/>
              </a:rPr>
              <a:t>Ödev-1:</a:t>
            </a:r>
            <a:r>
              <a:rPr lang="tr-TR" sz="2200" dirty="0">
                <a:latin typeface="Times New Roman" panose="02020603050405020304" pitchFamily="18" charset="0"/>
                <a:cs typeface="Times New Roman" panose="02020603050405020304" pitchFamily="18" charset="0"/>
              </a:rPr>
              <a:t> Aşağıdaki sürekli zamanlı bulanık küme üyelik fonksiyonunu Python programlama dilinde çizdiriniz? Verilen bir X değerinin üyelik derecesini hesaplatıp ekrana yazdırın?</a:t>
            </a:r>
          </a:p>
          <a:p>
            <a:pPr algn="just">
              <a:lnSpc>
                <a:spcPts val="26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3EF90BA9-6634-7BF3-D07A-42AD9AB4C17B}"/>
              </a:ext>
            </a:extLst>
          </p:cNvPr>
          <p:cNvPicPr>
            <a:picLocks noChangeAspect="1"/>
          </p:cNvPicPr>
          <p:nvPr/>
        </p:nvPicPr>
        <p:blipFill>
          <a:blip r:embed="rId3"/>
          <a:stretch>
            <a:fillRect/>
          </a:stretch>
        </p:blipFill>
        <p:spPr>
          <a:xfrm>
            <a:off x="3629025" y="2855881"/>
            <a:ext cx="4981575" cy="3619500"/>
          </a:xfrm>
          <a:prstGeom prst="rect">
            <a:avLst/>
          </a:prstGeom>
        </p:spPr>
      </p:pic>
    </p:spTree>
    <p:extLst>
      <p:ext uri="{BB962C8B-B14F-4D97-AF65-F5344CB8AC3E}">
        <p14:creationId xmlns:p14="http://schemas.microsoft.com/office/powerpoint/2010/main" val="1798298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769504" y="209608"/>
            <a:ext cx="6190488" cy="572907"/>
          </a:xfrm>
        </p:spPr>
        <p:txBody>
          <a:bodyPr rtlCol="0">
            <a:normAutofit fontScale="90000"/>
          </a:bodyPr>
          <a:lstStyle/>
          <a:p>
            <a:pPr rtl="0"/>
            <a:r>
              <a:rPr lang="tr-TR" sz="4400" dirty="0"/>
              <a:t>Bölüm 2 : Hedefleri</a:t>
            </a:r>
          </a:p>
        </p:txBody>
      </p:sp>
      <p:sp>
        <p:nvSpPr>
          <p:cNvPr id="4" name="İçerik Yer Tutucusu 3">
            <a:extLst>
              <a:ext uri="{FF2B5EF4-FFF2-40B4-BE49-F238E27FC236}">
                <a16:creationId xmlns:a16="http://schemas.microsoft.com/office/drawing/2014/main" id="{B0881FA9-F3B0-4912-B0E1-352094195C30}"/>
              </a:ext>
            </a:extLst>
          </p:cNvPr>
          <p:cNvSpPr>
            <a:spLocks noGrp="1"/>
          </p:cNvSpPr>
          <p:nvPr>
            <p:ph idx="1"/>
          </p:nvPr>
        </p:nvSpPr>
        <p:spPr>
          <a:xfrm>
            <a:off x="254976" y="1099038"/>
            <a:ext cx="10603524" cy="5622437"/>
          </a:xfrm>
        </p:spPr>
        <p:txBody>
          <a:bodyPr rtlCol="0">
            <a:normAutofit/>
          </a:bodyPr>
          <a:lstStyle/>
          <a:p>
            <a:pPr marL="342900" indent="-342900" algn="just" rtl="0">
              <a:buFont typeface="Arial" panose="020B0604020202020204" pitchFamily="34" charset="0"/>
              <a:buChar char="•"/>
            </a:pPr>
            <a:r>
              <a:rPr lang="tr-TR" sz="2200" dirty="0">
                <a:latin typeface="Times New Roman" panose="02020603050405020304" pitchFamily="18" charset="0"/>
                <a:cs typeface="Times New Roman" panose="02020603050405020304" pitchFamily="18" charset="0"/>
              </a:rPr>
              <a:t>Bulanık Mantık Sistemlerinin temelini teşkil eden bulanık kümelerin temel konularını anlamak.</a:t>
            </a:r>
          </a:p>
          <a:p>
            <a:pPr marL="342900" indent="-342900" algn="just" rtl="0">
              <a:buFont typeface="Arial" panose="020B0604020202020204" pitchFamily="34" charset="0"/>
              <a:buChar char="•"/>
            </a:pPr>
            <a:r>
              <a:rPr lang="tr-TR" sz="2200" dirty="0">
                <a:latin typeface="Times New Roman" panose="02020603050405020304" pitchFamily="18" charset="0"/>
                <a:cs typeface="Times New Roman" panose="02020603050405020304" pitchFamily="18" charset="0"/>
              </a:rPr>
              <a:t>Genel bulanık işlemleri kullanarak bulanık kümeler üzerinde çalışabilmek.</a:t>
            </a:r>
          </a:p>
          <a:p>
            <a:pPr marL="342900" indent="-342900" algn="just" rtl="0">
              <a:buFont typeface="Arial" panose="020B0604020202020204" pitchFamily="34" charset="0"/>
              <a:buChar char="•"/>
            </a:pPr>
            <a:r>
              <a:rPr lang="tr-TR" sz="2200" dirty="0">
                <a:latin typeface="Times New Roman" panose="02020603050405020304" pitchFamily="18" charset="0"/>
                <a:cs typeface="Times New Roman" panose="02020603050405020304" pitchFamily="18" charset="0"/>
              </a:rPr>
              <a:t>Bulanık ilişkilerin ne olduğunu anlamak.</a:t>
            </a:r>
          </a:p>
          <a:p>
            <a:pPr marL="342900" indent="-342900" algn="just" rtl="0">
              <a:buFont typeface="Arial" panose="020B0604020202020204" pitchFamily="34" charset="0"/>
              <a:buChar char="•"/>
            </a:pPr>
            <a:r>
              <a:rPr lang="tr-TR" sz="2200" dirty="0">
                <a:latin typeface="Times New Roman" panose="02020603050405020304" pitchFamily="18" charset="0"/>
                <a:cs typeface="Times New Roman" panose="02020603050405020304" pitchFamily="18" charset="0"/>
              </a:rPr>
              <a:t>Sözel değişkenlerin bulanık mantık sistemlerinde nasıl kullanılabileceğini anlamak.</a:t>
            </a:r>
          </a:p>
          <a:p>
            <a:pPr marL="342900" indent="-342900" algn="just" rtl="0">
              <a:buFont typeface="Arial" panose="020B0604020202020204" pitchFamily="34" charset="0"/>
              <a:buChar char="•"/>
            </a:pPr>
            <a:r>
              <a:rPr lang="tr-TR" sz="2200" dirty="0">
                <a:latin typeface="Times New Roman" panose="02020603050405020304" pitchFamily="18" charset="0"/>
                <a:cs typeface="Times New Roman" panose="02020603050405020304" pitchFamily="18" charset="0"/>
              </a:rPr>
              <a:t>Bulanık kuralların ve bulanık bilgi tabanlarının nasıl oluşturulacağını anlamak.</a:t>
            </a:r>
          </a:p>
          <a:p>
            <a:pPr marL="342900" indent="-342900" algn="just" rtl="0">
              <a:buFont typeface="Arial" panose="020B0604020202020204" pitchFamily="34" charset="0"/>
              <a:buChar char="•"/>
            </a:pPr>
            <a:r>
              <a:rPr lang="tr-TR" sz="2200" dirty="0">
                <a:latin typeface="Times New Roman" panose="02020603050405020304" pitchFamily="18" charset="0"/>
                <a:cs typeface="Times New Roman" panose="02020603050405020304" pitchFamily="18" charset="0"/>
              </a:rPr>
              <a:t>Gerçekte bulanık muhakeme olan bulanık anlamlandırmada çıkarımın nasıl yapılacağını anlamak.</a:t>
            </a: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a:t>3</a:t>
            </a:fld>
            <a:endParaRPr lang="tr-TR"/>
          </a:p>
        </p:txBody>
      </p:sp>
    </p:spTree>
    <p:extLst>
      <p:ext uri="{BB962C8B-B14F-4D97-AF65-F5344CB8AC3E}">
        <p14:creationId xmlns:p14="http://schemas.microsoft.com/office/powerpoint/2010/main" val="365334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Ayrık Evrensel Küme</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30</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Eğer	X = {x</a:t>
            </a:r>
            <a:r>
              <a:rPr lang="tr-TR" sz="2200" baseline="-25000" dirty="0">
                <a:solidFill>
                  <a:schemeClr val="tx2"/>
                </a:solidFill>
                <a:latin typeface="Times New Roman" panose="02020603050405020304" pitchFamily="18" charset="0"/>
                <a:cs typeface="Times New Roman" panose="02020603050405020304" pitchFamily="18" charset="0"/>
              </a:rPr>
              <a:t>1</a:t>
            </a:r>
            <a:r>
              <a:rPr lang="tr-TR" sz="2200" dirty="0">
                <a:solidFill>
                  <a:schemeClr val="tx2"/>
                </a:solidFill>
                <a:latin typeface="Times New Roman" panose="02020603050405020304" pitchFamily="18" charset="0"/>
                <a:cs typeface="Times New Roman" panose="02020603050405020304" pitchFamily="18" charset="0"/>
              </a:rPr>
              <a:t>, x</a:t>
            </a:r>
            <a:r>
              <a:rPr lang="tr-TR" sz="2200" baseline="-25000" dirty="0">
                <a:solidFill>
                  <a:schemeClr val="tx2"/>
                </a:solidFill>
                <a:latin typeface="Times New Roman" panose="02020603050405020304" pitchFamily="18" charset="0"/>
                <a:cs typeface="Times New Roman" panose="02020603050405020304" pitchFamily="18" charset="0"/>
              </a:rPr>
              <a:t>2</a:t>
            </a:r>
            <a:r>
              <a:rPr lang="tr-TR" sz="2200" dirty="0">
                <a:solidFill>
                  <a:schemeClr val="tx2"/>
                </a:solidFill>
                <a:latin typeface="Times New Roman" panose="02020603050405020304" pitchFamily="18" charset="0"/>
                <a:cs typeface="Times New Roman" panose="02020603050405020304" pitchFamily="18" charset="0"/>
              </a:rPr>
              <a:t>, … , </a:t>
            </a:r>
            <a:r>
              <a:rPr lang="tr-TR" sz="2200" dirty="0" err="1">
                <a:solidFill>
                  <a:schemeClr val="tx2"/>
                </a:solidFill>
                <a:latin typeface="Times New Roman" panose="02020603050405020304" pitchFamily="18" charset="0"/>
                <a:cs typeface="Times New Roman" panose="02020603050405020304" pitchFamily="18" charset="0"/>
              </a:rPr>
              <a:t>x</a:t>
            </a:r>
            <a:r>
              <a:rPr lang="tr-TR" sz="2200" baseline="-25000" dirty="0" err="1">
                <a:solidFill>
                  <a:schemeClr val="tx2"/>
                </a:solidFill>
                <a:latin typeface="Times New Roman" panose="02020603050405020304" pitchFamily="18" charset="0"/>
                <a:cs typeface="Times New Roman" panose="02020603050405020304" pitchFamily="18" charset="0"/>
              </a:rPr>
              <a:t>n</a:t>
            </a:r>
            <a:r>
              <a:rPr lang="tr-TR" sz="2200" dirty="0">
                <a:solidFill>
                  <a:schemeClr val="tx2"/>
                </a:solidFill>
                <a:latin typeface="Times New Roman" panose="02020603050405020304" pitchFamily="18" charset="0"/>
                <a:cs typeface="Times New Roman" panose="02020603050405020304" pitchFamily="18" charset="0"/>
              </a:rPr>
              <a:t>} ayrık elemanlı bir evrensel küme ise; X evrensel kümesinde bulanık A kümesi şöyle ifade edilebilir.</a:t>
            </a:r>
          </a:p>
          <a:p>
            <a:pPr algn="just">
              <a:lnSpc>
                <a:spcPts val="26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Örneğin:</a:t>
            </a:r>
          </a:p>
          <a:p>
            <a:pPr lvl="1"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Büyük= 0.2/5 + 0.4/6 + 0.7/7 + 0.9/8 + 1/9 +1/10, ve</a:t>
            </a:r>
          </a:p>
          <a:p>
            <a:pPr lvl="1"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Orta= 0.4/3 + 0.8/4 + 1/5 + 0.8/6 + 0.4/7, </a:t>
            </a:r>
          </a:p>
          <a:p>
            <a:pPr lvl="1"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Bu durum aşağıdaki şekildeki gibi ifade edilebilir.</a:t>
            </a:r>
          </a:p>
          <a:p>
            <a:pPr algn="just">
              <a:lnSpc>
                <a:spcPts val="26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p:txBody>
      </p:sp>
      <p:pic>
        <p:nvPicPr>
          <p:cNvPr id="2" name="Resim 1">
            <a:extLst>
              <a:ext uri="{FF2B5EF4-FFF2-40B4-BE49-F238E27FC236}">
                <a16:creationId xmlns:a16="http://schemas.microsoft.com/office/drawing/2014/main" id="{8A607227-A722-CC70-2866-2E47C83CD0C7}"/>
              </a:ext>
            </a:extLst>
          </p:cNvPr>
          <p:cNvPicPr>
            <a:picLocks noChangeAspect="1"/>
          </p:cNvPicPr>
          <p:nvPr/>
        </p:nvPicPr>
        <p:blipFill>
          <a:blip r:embed="rId3"/>
          <a:stretch>
            <a:fillRect/>
          </a:stretch>
        </p:blipFill>
        <p:spPr>
          <a:xfrm>
            <a:off x="2436784" y="1788746"/>
            <a:ext cx="7318431" cy="831362"/>
          </a:xfrm>
          <a:prstGeom prst="rect">
            <a:avLst/>
          </a:prstGeom>
        </p:spPr>
      </p:pic>
      <p:pic>
        <p:nvPicPr>
          <p:cNvPr id="5" name="Resim 4">
            <a:extLst>
              <a:ext uri="{FF2B5EF4-FFF2-40B4-BE49-F238E27FC236}">
                <a16:creationId xmlns:a16="http://schemas.microsoft.com/office/drawing/2014/main" id="{DA99FEA5-C59F-09FD-DA45-0E95099954C7}"/>
              </a:ext>
            </a:extLst>
          </p:cNvPr>
          <p:cNvPicPr>
            <a:picLocks noChangeAspect="1"/>
          </p:cNvPicPr>
          <p:nvPr/>
        </p:nvPicPr>
        <p:blipFill>
          <a:blip r:embed="rId4"/>
          <a:stretch>
            <a:fillRect/>
          </a:stretch>
        </p:blipFill>
        <p:spPr>
          <a:xfrm>
            <a:off x="2192337" y="4237893"/>
            <a:ext cx="6973689" cy="2230706"/>
          </a:xfrm>
          <a:prstGeom prst="rect">
            <a:avLst/>
          </a:prstGeom>
        </p:spPr>
      </p:pic>
    </p:spTree>
    <p:extLst>
      <p:ext uri="{BB962C8B-B14F-4D97-AF65-F5344CB8AC3E}">
        <p14:creationId xmlns:p14="http://schemas.microsoft.com/office/powerpoint/2010/main" val="30595138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Ayrık Evrensel Küme</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31</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Örnek olarak aşağıdaki gibi ayrık biçimde verilen A bulanık kümesini X={0,1,2,3,4,5,6,7,8,9 } kesin sayı uzay kümesinde grafikle gösterelim.</a:t>
            </a:r>
          </a:p>
        </p:txBody>
      </p:sp>
      <p:pic>
        <p:nvPicPr>
          <p:cNvPr id="7" name="Resim 6">
            <a:extLst>
              <a:ext uri="{FF2B5EF4-FFF2-40B4-BE49-F238E27FC236}">
                <a16:creationId xmlns:a16="http://schemas.microsoft.com/office/drawing/2014/main" id="{275229DB-8659-2B10-45C8-A2E45E476F59}"/>
              </a:ext>
            </a:extLst>
          </p:cNvPr>
          <p:cNvPicPr>
            <a:picLocks noChangeAspect="1"/>
          </p:cNvPicPr>
          <p:nvPr/>
        </p:nvPicPr>
        <p:blipFill>
          <a:blip r:embed="rId3"/>
          <a:stretch>
            <a:fillRect/>
          </a:stretch>
        </p:blipFill>
        <p:spPr>
          <a:xfrm>
            <a:off x="2650193" y="2011381"/>
            <a:ext cx="6506714" cy="4464000"/>
          </a:xfrm>
          <a:prstGeom prst="rect">
            <a:avLst/>
          </a:prstGeom>
        </p:spPr>
      </p:pic>
    </p:spTree>
    <p:extLst>
      <p:ext uri="{BB962C8B-B14F-4D97-AF65-F5344CB8AC3E}">
        <p14:creationId xmlns:p14="http://schemas.microsoft.com/office/powerpoint/2010/main" val="542086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Evrensel Küme</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32</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“Aynı karakteristik özelliğe sahip nesnelerin toplamı” olarak tanımlanır.</a:t>
            </a:r>
          </a:p>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Gösterimi : U veya X, bu kümelere ait elemanlar ise u veya x olarak gösterilirler.</a:t>
            </a:r>
          </a:p>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Bazı örnekler:</a:t>
            </a:r>
          </a:p>
          <a:p>
            <a:pPr lvl="1"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Hata,</a:t>
            </a:r>
          </a:p>
          <a:p>
            <a:pPr lvl="1"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Arabaların hızı,</a:t>
            </a:r>
          </a:p>
          <a:p>
            <a:pPr lvl="1" algn="just">
              <a:lnSpc>
                <a:spcPts val="2600"/>
              </a:lnSpc>
              <a:spcBef>
                <a:spcPts val="0"/>
              </a:spcBef>
              <a:spcAft>
                <a:spcPts val="1200"/>
              </a:spcAft>
            </a:pPr>
            <a:r>
              <a:rPr lang="tr-TR" sz="2200" dirty="0" err="1">
                <a:solidFill>
                  <a:schemeClr val="tx2"/>
                </a:solidFill>
                <a:latin typeface="Times New Roman" panose="02020603050405020304" pitchFamily="18" charset="0"/>
                <a:cs typeface="Times New Roman" panose="02020603050405020304" pitchFamily="18" charset="0"/>
              </a:rPr>
              <a:t>Aktuatörlerin</a:t>
            </a:r>
            <a:r>
              <a:rPr lang="tr-TR" sz="2200" dirty="0">
                <a:solidFill>
                  <a:schemeClr val="tx2"/>
                </a:solidFill>
                <a:latin typeface="Times New Roman" panose="02020603050405020304" pitchFamily="18" charset="0"/>
                <a:cs typeface="Times New Roman" panose="02020603050405020304" pitchFamily="18" charset="0"/>
              </a:rPr>
              <a:t> gerilimleri</a:t>
            </a:r>
          </a:p>
        </p:txBody>
      </p:sp>
    </p:spTree>
    <p:extLst>
      <p:ext uri="{BB962C8B-B14F-4D97-AF65-F5344CB8AC3E}">
        <p14:creationId xmlns:p14="http://schemas.microsoft.com/office/powerpoint/2010/main" val="42328882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İnsanların boylarına göre evrensel küme örneği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33</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CF5BBFC6-E8F4-0BA7-00BA-F016AB487251}"/>
              </a:ext>
            </a:extLst>
          </p:cNvPr>
          <p:cNvPicPr>
            <a:picLocks noChangeAspect="1"/>
          </p:cNvPicPr>
          <p:nvPr/>
        </p:nvPicPr>
        <p:blipFill>
          <a:blip r:embed="rId3"/>
          <a:stretch>
            <a:fillRect/>
          </a:stretch>
        </p:blipFill>
        <p:spPr>
          <a:xfrm>
            <a:off x="1763224" y="1208056"/>
            <a:ext cx="7839075" cy="5267325"/>
          </a:xfrm>
          <a:prstGeom prst="rect">
            <a:avLst/>
          </a:prstGeom>
        </p:spPr>
      </p:pic>
    </p:spTree>
    <p:extLst>
      <p:ext uri="{BB962C8B-B14F-4D97-AF65-F5344CB8AC3E}">
        <p14:creationId xmlns:p14="http://schemas.microsoft.com/office/powerpoint/2010/main" val="16725202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Örnek Bulanık Kümler: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34</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800"/>
              </a:spcAft>
            </a:pPr>
            <a:r>
              <a:rPr lang="tr-TR" sz="2200" dirty="0">
                <a:latin typeface="Times New Roman" panose="02020603050405020304" pitchFamily="18" charset="0"/>
                <a:cs typeface="Times New Roman" panose="02020603050405020304" pitchFamily="18" charset="0"/>
              </a:rPr>
              <a:t>Evrensel kümede, F ile adlandırılan ‘5 tam sayısına yaklaşık eşit sayılar’ bulanık kümesi şöyle gösterilir:</a:t>
            </a:r>
          </a:p>
          <a:p>
            <a:pPr marL="0" indent="0" algn="ctr">
              <a:lnSpc>
                <a:spcPts val="2600"/>
              </a:lnSpc>
              <a:spcBef>
                <a:spcPts val="0"/>
              </a:spcBef>
              <a:spcAft>
                <a:spcPts val="1800"/>
              </a:spcAft>
              <a:buNone/>
            </a:pPr>
            <a:r>
              <a:rPr lang="tr-TR" sz="2200" dirty="0">
                <a:latin typeface="Times New Roman" panose="02020603050405020304" pitchFamily="18" charset="0"/>
                <a:cs typeface="Times New Roman" panose="02020603050405020304" pitchFamily="18" charset="0"/>
              </a:rPr>
              <a:t>F=0.1/2+0.4/3+0.85/4+1.0/5+0.85/6+0.4/7+0.1/8</a:t>
            </a:r>
          </a:p>
          <a:p>
            <a:pPr algn="just">
              <a:lnSpc>
                <a:spcPts val="2600"/>
              </a:lnSpc>
              <a:spcBef>
                <a:spcPts val="0"/>
              </a:spcBef>
              <a:spcAft>
                <a:spcPts val="1800"/>
              </a:spcAft>
            </a:pPr>
            <a:r>
              <a:rPr lang="tr-TR" sz="2200" dirty="0">
                <a:latin typeface="Times New Roman" panose="02020603050405020304" pitchFamily="18" charset="0"/>
                <a:cs typeface="Times New Roman" panose="02020603050405020304" pitchFamily="18" charset="0"/>
              </a:rPr>
              <a:t>Benzer şekilde F ile adlandırılan, ‘4 tam sayısına yakın olan sayılar’ bulanık alt kümesi şöyle gösterilir:</a:t>
            </a:r>
          </a:p>
          <a:p>
            <a:pPr marL="0" indent="0" algn="ctr">
              <a:lnSpc>
                <a:spcPts val="2600"/>
              </a:lnSpc>
              <a:spcBef>
                <a:spcPts val="0"/>
              </a:spcBef>
              <a:spcAft>
                <a:spcPts val="1800"/>
              </a:spcAft>
              <a:buNone/>
            </a:pPr>
            <a:r>
              <a:rPr lang="tr-TR" sz="2200" dirty="0">
                <a:latin typeface="Times New Roman" panose="02020603050405020304" pitchFamily="18" charset="0"/>
                <a:cs typeface="Times New Roman" panose="02020603050405020304" pitchFamily="18" charset="0"/>
              </a:rPr>
              <a:t>F=0.4/2+0.8/3+1/4+0.8/5+0.4/6+0.1/7+0.0/8</a:t>
            </a:r>
          </a:p>
          <a:p>
            <a:pPr algn="just">
              <a:lnSpc>
                <a:spcPts val="2600"/>
              </a:lnSpc>
              <a:spcBef>
                <a:spcPts val="0"/>
              </a:spcBef>
              <a:spcAft>
                <a:spcPts val="1800"/>
              </a:spcAft>
            </a:pPr>
            <a:r>
              <a:rPr lang="tr-TR" sz="2200" dirty="0">
                <a:latin typeface="Times New Roman" panose="02020603050405020304" pitchFamily="18" charset="0"/>
                <a:cs typeface="Times New Roman" panose="02020603050405020304" pitchFamily="18" charset="0"/>
              </a:rPr>
              <a:t>Daha önce belirtildiği gibi F bulanık kümesi aşağıdaki şekilde yazılır:</a:t>
            </a:r>
          </a:p>
          <a:p>
            <a:pPr marL="0" indent="0" algn="ctr">
              <a:lnSpc>
                <a:spcPts val="2600"/>
              </a:lnSpc>
              <a:spcBef>
                <a:spcPts val="0"/>
              </a:spcBef>
              <a:spcAft>
                <a:spcPts val="1800"/>
              </a:spcAft>
              <a:buNone/>
            </a:pPr>
            <a:r>
              <a:rPr lang="tr-TR" sz="2200" dirty="0">
                <a:latin typeface="Times New Roman" panose="02020603050405020304" pitchFamily="18" charset="0"/>
                <a:cs typeface="Times New Roman" panose="02020603050405020304" pitchFamily="18" charset="0"/>
              </a:rPr>
              <a:t>F={(2,0.4),(3,0.8),(4,1),(5,0.8),(6,0.4),(7,0.1),(8,0)}</a:t>
            </a:r>
          </a:p>
        </p:txBody>
      </p:sp>
    </p:spTree>
    <p:extLst>
      <p:ext uri="{BB962C8B-B14F-4D97-AF65-F5344CB8AC3E}">
        <p14:creationId xmlns:p14="http://schemas.microsoft.com/office/powerpoint/2010/main" val="2992345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SÖZEL DEĞİŞKENLER (</a:t>
            </a:r>
            <a:r>
              <a:rPr lang="tr-TR" sz="4000" dirty="0" err="1"/>
              <a:t>LinguisticVariables</a:t>
            </a:r>
            <a:r>
              <a:rPr lang="tr-TR" sz="4000" dirty="0"/>
              <a:t>)</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35</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Zadeh1965 yılında yayınladığı makalesinde şöyle diyor; “Aşırı karmaşıklıktan kaçınmak için sözel değişkenler kullanılır. </a:t>
            </a:r>
          </a:p>
          <a:p>
            <a:pPr algn="just">
              <a:lnSpc>
                <a:spcPts val="26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Sözel değişkenlerin değeri doğal veya suni dillerde sayı değil kelimeler veya cümlelerdir. Kelimelere veya cümlelere sözel karakter atamak sayılara atamaktan daha kolaydır.”</a:t>
            </a:r>
          </a:p>
          <a:p>
            <a:pPr algn="just">
              <a:lnSpc>
                <a:spcPts val="26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u’yu sözel bir değişkenin adı kabul edelim (örneğin sıcaklık).</a:t>
            </a:r>
          </a:p>
          <a:p>
            <a:pPr algn="just">
              <a:lnSpc>
                <a:spcPts val="26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u sözel değişkeninin sayısal değeri x ile gösterilsin burada </a:t>
            </a:r>
            <a:r>
              <a:rPr lang="tr-TR" sz="2200" dirty="0" err="1">
                <a:solidFill>
                  <a:schemeClr val="tx2"/>
                </a:solidFill>
                <a:latin typeface="Times New Roman" panose="02020603050405020304" pitchFamily="18" charset="0"/>
                <a:cs typeface="Times New Roman" panose="02020603050405020304" pitchFamily="18" charset="0"/>
              </a:rPr>
              <a:t>x∈U’dur</a:t>
            </a:r>
            <a:r>
              <a:rPr lang="tr-TR" sz="2200" dirty="0">
                <a:solidFill>
                  <a:schemeClr val="tx2"/>
                </a:solidFill>
                <a:latin typeface="Times New Roman" panose="02020603050405020304" pitchFamily="18" charset="0"/>
                <a:cs typeface="Times New Roman" panose="02020603050405020304" pitchFamily="18" charset="0"/>
              </a:rPr>
              <a:t>. Bazen x ve u birbiriyle değiştirilerek kullanılabilir. Bazen eğer sözel değişken bir harf ise x ile u birbirinin yerine kullanılabilmektedir. Bu özellikle bazı mühendislik uygulamalarında karşılaşılan bir durumdur. Bu sözel değişken genellikle evrensel kümeyi kaplayan T(u) bir dizi terimlere ayrıştırılır.</a:t>
            </a:r>
          </a:p>
        </p:txBody>
      </p:sp>
    </p:spTree>
    <p:extLst>
      <p:ext uri="{BB962C8B-B14F-4D97-AF65-F5344CB8AC3E}">
        <p14:creationId xmlns:p14="http://schemas.microsoft.com/office/powerpoint/2010/main" val="2700156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SÖZEL DEĞİŞKENLER-Örnek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36</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Basınç(u)’</a:t>
            </a:r>
            <a:r>
              <a:rPr lang="tr-TR" sz="2200" dirty="0" err="1">
                <a:solidFill>
                  <a:schemeClr val="tx2"/>
                </a:solidFill>
                <a:latin typeface="Times New Roman" panose="02020603050405020304" pitchFamily="18" charset="0"/>
                <a:cs typeface="Times New Roman" panose="02020603050405020304" pitchFamily="18" charset="0"/>
              </a:rPr>
              <a:t>yu</a:t>
            </a:r>
            <a:r>
              <a:rPr lang="tr-TR" sz="2200" dirty="0">
                <a:solidFill>
                  <a:schemeClr val="tx2"/>
                </a:solidFill>
                <a:latin typeface="Times New Roman" panose="02020603050405020304" pitchFamily="18" charset="0"/>
                <a:cs typeface="Times New Roman" panose="02020603050405020304" pitchFamily="18" charset="0"/>
              </a:rPr>
              <a:t> sözel bir değişken olarak kabul edelim.</a:t>
            </a:r>
          </a:p>
          <a:p>
            <a:pPr algn="just">
              <a:lnSpc>
                <a:spcPts val="26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T (basınç)={zayıf, düşük, orta, güçlü, yüksek)</a:t>
            </a:r>
          </a:p>
          <a:p>
            <a:pPr algn="just">
              <a:lnSpc>
                <a:spcPts val="26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T(basınç)’</a:t>
            </a:r>
            <a:r>
              <a:rPr lang="tr-TR" sz="2200" dirty="0" err="1">
                <a:solidFill>
                  <a:schemeClr val="tx2"/>
                </a:solidFill>
                <a:latin typeface="Times New Roman" panose="02020603050405020304" pitchFamily="18" charset="0"/>
                <a:cs typeface="Times New Roman" panose="02020603050405020304" pitchFamily="18" charset="0"/>
              </a:rPr>
              <a:t>ın</a:t>
            </a:r>
            <a:r>
              <a:rPr lang="tr-TR" sz="2200" dirty="0">
                <a:solidFill>
                  <a:schemeClr val="tx2"/>
                </a:solidFill>
                <a:latin typeface="Times New Roman" panose="02020603050405020304" pitchFamily="18" charset="0"/>
                <a:cs typeface="Times New Roman" panose="02020603050405020304" pitchFamily="18" charset="0"/>
              </a:rPr>
              <a:t> içindeki her bir terim U=[100psi,2300psi] evrensel kümesi içindeki bir bulanık küme tarafından tanımlanır.</a:t>
            </a:r>
          </a:p>
        </p:txBody>
      </p:sp>
      <p:pic>
        <p:nvPicPr>
          <p:cNvPr id="2" name="Resim 1">
            <a:extLst>
              <a:ext uri="{FF2B5EF4-FFF2-40B4-BE49-F238E27FC236}">
                <a16:creationId xmlns:a16="http://schemas.microsoft.com/office/drawing/2014/main" id="{94D08207-788B-93BF-6320-631A7CEF2EEA}"/>
              </a:ext>
            </a:extLst>
          </p:cNvPr>
          <p:cNvPicPr>
            <a:picLocks noChangeAspect="1"/>
          </p:cNvPicPr>
          <p:nvPr/>
        </p:nvPicPr>
        <p:blipFill>
          <a:blip r:embed="rId3"/>
          <a:stretch>
            <a:fillRect/>
          </a:stretch>
        </p:blipFill>
        <p:spPr>
          <a:xfrm>
            <a:off x="3343201" y="3294844"/>
            <a:ext cx="5035868" cy="2322080"/>
          </a:xfrm>
          <a:prstGeom prst="rect">
            <a:avLst/>
          </a:prstGeom>
        </p:spPr>
      </p:pic>
    </p:spTree>
    <p:extLst>
      <p:ext uri="{BB962C8B-B14F-4D97-AF65-F5344CB8AC3E}">
        <p14:creationId xmlns:p14="http://schemas.microsoft.com/office/powerpoint/2010/main" val="37223566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SÖZEL DEĞİŞKENLER-Örnek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37</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marR="0" algn="just" rtl="0">
              <a:buFont typeface="Symbol" panose="05050102010706020507" pitchFamily="18" charset="2"/>
              <a:buChar char="·"/>
            </a:pPr>
            <a:r>
              <a:rPr lang="tr-TR" sz="2400" b="0" i="0" u="none" strike="noStrike" baseline="0" dirty="0">
                <a:latin typeface="Times New Roman" panose="02020603050405020304" pitchFamily="18" charset="0"/>
              </a:rPr>
              <a:t>Bu terimler aşağıdaki şekilde üyelik fonksiyonları gösterilen bulanık kümeleri ile tanımlanabilir. </a:t>
            </a:r>
          </a:p>
          <a:p>
            <a:pPr marR="0" algn="just" rtl="0">
              <a:buFont typeface="Symbol" panose="05050102010706020507" pitchFamily="18" charset="2"/>
              <a:buChar char="·"/>
            </a:pPr>
            <a:r>
              <a:rPr lang="tr-TR" sz="2400" b="0" i="0" u="none" strike="noStrike" baseline="0" dirty="0">
                <a:latin typeface="Times New Roman" panose="02020603050405020304" pitchFamily="18" charset="0"/>
              </a:rPr>
              <a:t>Basıncın ölçülen değerleri (x) yatay eksen boyuncadır. </a:t>
            </a:r>
          </a:p>
          <a:p>
            <a:pPr marR="0" algn="just" rtl="0">
              <a:buFont typeface="Symbol" panose="05050102010706020507" pitchFamily="18" charset="2"/>
              <a:buChar char="·"/>
            </a:pPr>
            <a:r>
              <a:rPr lang="tr-TR" sz="2400" b="0" i="0" u="none" strike="noStrike" baseline="0" dirty="0">
                <a:latin typeface="Times New Roman" panose="02020603050405020304" pitchFamily="18" charset="0"/>
              </a:rPr>
              <a:t>Örnek olarak x=300 iken bu, zayıf basınç ve düşük basınç kümelerinde farklı üyelik derecelerinde yer almaktadır.</a:t>
            </a:r>
          </a:p>
        </p:txBody>
      </p:sp>
      <p:pic>
        <p:nvPicPr>
          <p:cNvPr id="2" name="Resim 1">
            <a:extLst>
              <a:ext uri="{FF2B5EF4-FFF2-40B4-BE49-F238E27FC236}">
                <a16:creationId xmlns:a16="http://schemas.microsoft.com/office/drawing/2014/main" id="{94D08207-788B-93BF-6320-631A7CEF2EEA}"/>
              </a:ext>
            </a:extLst>
          </p:cNvPr>
          <p:cNvPicPr>
            <a:picLocks noChangeAspect="1"/>
          </p:cNvPicPr>
          <p:nvPr/>
        </p:nvPicPr>
        <p:blipFill>
          <a:blip r:embed="rId3"/>
          <a:stretch>
            <a:fillRect/>
          </a:stretch>
        </p:blipFill>
        <p:spPr>
          <a:xfrm>
            <a:off x="3343201" y="3429000"/>
            <a:ext cx="5035868" cy="2322080"/>
          </a:xfrm>
          <a:prstGeom prst="rect">
            <a:avLst/>
          </a:prstGeom>
        </p:spPr>
      </p:pic>
    </p:spTree>
    <p:extLst>
      <p:ext uri="{BB962C8B-B14F-4D97-AF65-F5344CB8AC3E}">
        <p14:creationId xmlns:p14="http://schemas.microsoft.com/office/powerpoint/2010/main" val="9286720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SÖZEL DEĞİŞKENLER-Örnek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38</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32360"/>
            <a:ext cx="10515600" cy="5085070"/>
          </a:xfrm>
        </p:spPr>
        <p:txBody>
          <a:bodyPr>
            <a:normAutofit/>
          </a:bodyPr>
          <a:lstStyle/>
          <a:p>
            <a:pPr marR="0" algn="just" rtl="0">
              <a:buFont typeface="Symbol" panose="05050102010706020507" pitchFamily="18" charset="2"/>
              <a:buChar char="·"/>
            </a:pPr>
            <a:r>
              <a:rPr lang="tr-TR" sz="2000" b="0" i="0" u="none" strike="noStrike" baseline="0" dirty="0">
                <a:latin typeface="Times New Roman" panose="02020603050405020304" pitchFamily="18" charset="0"/>
              </a:rPr>
              <a:t>S, hareketli nesneler kümesi olsun. Bu kümede, “hareketli bir x nesnesi ne derece yakındır” sorusuna </a:t>
            </a:r>
            <a:r>
              <a:rPr lang="tr-TR" sz="2000" b="0" i="0" u="none" strike="noStrike" baseline="0" dirty="0" err="1">
                <a:latin typeface="Times New Roman" panose="02020603050405020304" pitchFamily="18" charset="0"/>
              </a:rPr>
              <a:t>cevep</a:t>
            </a:r>
            <a:r>
              <a:rPr lang="tr-TR" sz="2000" b="0" i="0" u="none" strike="noStrike" baseline="0" dirty="0">
                <a:latin typeface="Times New Roman" panose="02020603050405020304" pitchFamily="18" charset="0"/>
              </a:rPr>
              <a:t> verecek bir “YAKIN” bulanık kümesi tanımlayalım:</a:t>
            </a:r>
          </a:p>
          <a:p>
            <a:pPr marR="0" algn="just" rtl="0">
              <a:buFont typeface="Symbol" panose="05050102010706020507" pitchFamily="18" charset="2"/>
              <a:buChar char="·"/>
            </a:pPr>
            <a:r>
              <a:rPr lang="tr-TR" sz="2000" b="0" i="0" u="none" strike="noStrike" baseline="0" dirty="0">
                <a:latin typeface="Times New Roman" panose="02020603050405020304" pitchFamily="18" charset="0"/>
              </a:rPr>
              <a:t>Bu küme için “mesafe” dilsel bir değişkendir. “YAKIN” yakınlık kavramını ifade eden bir dilsel terim (değer) olarak tanımlanır.</a:t>
            </a:r>
          </a:p>
          <a:p>
            <a:pPr marR="0" algn="just" rtl="0">
              <a:buFont typeface="Symbol" panose="05050102010706020507" pitchFamily="18" charset="2"/>
              <a:buChar char="·"/>
            </a:pPr>
            <a:r>
              <a:rPr lang="tr-TR" sz="2000" b="0" i="0" u="none" strike="noStrike" baseline="0" dirty="0">
                <a:latin typeface="Times New Roman" panose="02020603050405020304" pitchFamily="18" charset="0"/>
              </a:rPr>
              <a:t>“YAKIN” bulanık kümesini tanımlamanın en iyi yolu nesnenin uzaklığına bağlı bir üyelik fonksiyonu tanımlamaktadır. </a:t>
            </a:r>
          </a:p>
          <a:p>
            <a:pPr marR="0" algn="just" rtl="0">
              <a:buFont typeface="Symbol" panose="05050102010706020507" pitchFamily="18" charset="2"/>
              <a:buChar char="·"/>
            </a:pPr>
            <a:endParaRPr lang="tr-TR" sz="2000" dirty="0">
              <a:latin typeface="Times New Roman" panose="02020603050405020304" pitchFamily="18" charset="0"/>
            </a:endParaRPr>
          </a:p>
          <a:p>
            <a:pPr marR="0" algn="just" rtl="0">
              <a:buFont typeface="Symbol" panose="05050102010706020507" pitchFamily="18" charset="2"/>
              <a:buChar char="·"/>
            </a:pPr>
            <a:endParaRPr lang="tr-TR" sz="2000" b="0" i="0" u="none" strike="noStrike" baseline="0" dirty="0">
              <a:latin typeface="Times New Roman" panose="02020603050405020304" pitchFamily="18" charset="0"/>
            </a:endParaRPr>
          </a:p>
          <a:p>
            <a:pPr marR="0" algn="just" rtl="0">
              <a:buFont typeface="Symbol" panose="05050102010706020507" pitchFamily="18" charset="2"/>
              <a:buChar char="·"/>
            </a:pPr>
            <a:endParaRPr lang="tr-TR" sz="2000" dirty="0">
              <a:latin typeface="Times New Roman" panose="02020603050405020304" pitchFamily="18" charset="0"/>
            </a:endParaRPr>
          </a:p>
          <a:p>
            <a:pPr marR="0" algn="just" rtl="0">
              <a:buFont typeface="Symbol" panose="05050102010706020507" pitchFamily="18" charset="2"/>
              <a:buChar char="·"/>
            </a:pPr>
            <a:endParaRPr lang="tr-TR" sz="2000" b="0" i="0" u="none" strike="noStrike" baseline="0" dirty="0">
              <a:latin typeface="Times New Roman" panose="02020603050405020304" pitchFamily="18" charset="0"/>
            </a:endParaRPr>
          </a:p>
          <a:p>
            <a:pPr marR="0" algn="just" rtl="0">
              <a:buFont typeface="Symbol" panose="05050102010706020507" pitchFamily="18" charset="2"/>
              <a:buChar char="·"/>
            </a:pPr>
            <a:endParaRPr lang="tr-TR" sz="2000" dirty="0">
              <a:latin typeface="Times New Roman" panose="02020603050405020304" pitchFamily="18" charset="0"/>
            </a:endParaRPr>
          </a:p>
          <a:p>
            <a:pPr marR="0" algn="just" rtl="0">
              <a:buFont typeface="Symbol" panose="05050102010706020507" pitchFamily="18" charset="2"/>
              <a:buChar char="·"/>
            </a:pPr>
            <a:endParaRPr lang="tr-TR" sz="2000" b="0" i="0" u="none" strike="noStrike" baseline="0" dirty="0">
              <a:latin typeface="Times New Roman" panose="02020603050405020304" pitchFamily="18" charset="0"/>
            </a:endParaRPr>
          </a:p>
          <a:p>
            <a:pPr marR="0" algn="just" rtl="0">
              <a:buFont typeface="Symbol" panose="05050102010706020507" pitchFamily="18" charset="2"/>
              <a:buChar char="·"/>
            </a:pPr>
            <a:r>
              <a:rPr lang="tr-TR" sz="2000" b="1" u="sng" dirty="0">
                <a:latin typeface="Times New Roman" panose="02020603050405020304" pitchFamily="18" charset="0"/>
              </a:rPr>
              <a:t>Ödev-2 (Odev2.py): </a:t>
            </a:r>
            <a:r>
              <a:rPr lang="tr-TR" sz="2000" u="sng" dirty="0">
                <a:latin typeface="Times New Roman" panose="02020603050405020304" pitchFamily="18" charset="0"/>
              </a:rPr>
              <a:t>Yukarıda verilen mesafe dilsel değişkenine ait YAKIN dilsel teriminin bulanık kümesinin [-500, 500] evrensel kümesi için çizen Python kodunu yazınız?</a:t>
            </a:r>
            <a:endParaRPr lang="tr-TR" sz="2000" i="0" u="sng" strike="noStrike" baseline="0" dirty="0">
              <a:latin typeface="Times New Roman" panose="02020603050405020304" pitchFamily="18" charset="0"/>
            </a:endParaRPr>
          </a:p>
        </p:txBody>
      </p:sp>
      <p:pic>
        <p:nvPicPr>
          <p:cNvPr id="7" name="Resim 6">
            <a:extLst>
              <a:ext uri="{FF2B5EF4-FFF2-40B4-BE49-F238E27FC236}">
                <a16:creationId xmlns:a16="http://schemas.microsoft.com/office/drawing/2014/main" id="{ECEDE9B9-2C85-5BA6-7B32-3C1E93CDABD2}"/>
              </a:ext>
            </a:extLst>
          </p:cNvPr>
          <p:cNvPicPr>
            <a:picLocks noChangeAspect="1"/>
          </p:cNvPicPr>
          <p:nvPr/>
        </p:nvPicPr>
        <p:blipFill>
          <a:blip r:embed="rId3"/>
          <a:stretch>
            <a:fillRect/>
          </a:stretch>
        </p:blipFill>
        <p:spPr>
          <a:xfrm>
            <a:off x="2411730" y="3428510"/>
            <a:ext cx="7368540" cy="1859280"/>
          </a:xfrm>
          <a:prstGeom prst="rect">
            <a:avLst/>
          </a:prstGeom>
        </p:spPr>
      </p:pic>
    </p:spTree>
    <p:extLst>
      <p:ext uri="{BB962C8B-B14F-4D97-AF65-F5344CB8AC3E}">
        <p14:creationId xmlns:p14="http://schemas.microsoft.com/office/powerpoint/2010/main" val="7905469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SÖZEL DEĞİŞKENLER-Örnek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39</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32360"/>
            <a:ext cx="10515600" cy="5085070"/>
          </a:xfrm>
        </p:spPr>
        <p:txBody>
          <a:bodyPr>
            <a:normAutofit/>
          </a:bodyPr>
          <a:lstStyle/>
          <a:p>
            <a:pPr marR="0" algn="just" rtl="0">
              <a:buFont typeface="Symbol" panose="05050102010706020507" pitchFamily="18" charset="2"/>
              <a:buChar char="·"/>
            </a:pPr>
            <a:r>
              <a:rPr lang="tr-TR" sz="2000" b="0" i="0" u="none" strike="noStrike" baseline="0" dirty="0">
                <a:latin typeface="Times New Roman" panose="02020603050405020304" pitchFamily="18" charset="0"/>
              </a:rPr>
              <a:t>S, hareketli nesneler kümesi olsun. Bu kümede, “hareketli bir x nesnesi ne derece yakındır” sorusuna </a:t>
            </a:r>
            <a:r>
              <a:rPr lang="tr-TR" sz="2000" b="0" i="0" u="none" strike="noStrike" baseline="0" dirty="0" err="1">
                <a:latin typeface="Times New Roman" panose="02020603050405020304" pitchFamily="18" charset="0"/>
              </a:rPr>
              <a:t>cevep</a:t>
            </a:r>
            <a:r>
              <a:rPr lang="tr-TR" sz="2000" b="0" i="0" u="none" strike="noStrike" baseline="0" dirty="0">
                <a:latin typeface="Times New Roman" panose="02020603050405020304" pitchFamily="18" charset="0"/>
              </a:rPr>
              <a:t> verecek bir “YAKIN” bulanık kümesi tanımlayalım:</a:t>
            </a:r>
          </a:p>
          <a:p>
            <a:pPr marR="0" algn="just" rtl="0">
              <a:buFont typeface="Symbol" panose="05050102010706020507" pitchFamily="18" charset="2"/>
              <a:buChar char="·"/>
            </a:pPr>
            <a:r>
              <a:rPr lang="tr-TR" sz="2000" b="0" i="0" u="none" strike="noStrike" baseline="0" dirty="0">
                <a:latin typeface="Times New Roman" panose="02020603050405020304" pitchFamily="18" charset="0"/>
              </a:rPr>
              <a:t>Bu küme için “mesafe” dilsel bir değişkendir. “YAKIN” yakınlık kavramını ifade eden bir dilsel terim (değer) olarak tanımlanır.</a:t>
            </a:r>
          </a:p>
          <a:p>
            <a:pPr marR="0" algn="just" rtl="0">
              <a:buFont typeface="Symbol" panose="05050102010706020507" pitchFamily="18" charset="2"/>
              <a:buChar char="·"/>
            </a:pPr>
            <a:r>
              <a:rPr lang="tr-TR" sz="2000" b="0" i="0" u="none" strike="noStrike" baseline="0" dirty="0">
                <a:latin typeface="Times New Roman" panose="02020603050405020304" pitchFamily="18" charset="0"/>
              </a:rPr>
              <a:t>“YAKIN” bulanık kümesini tanımlamanın en iyi yolu nesnenin uzaklığına bağlı bir üyelik fonksiyonu tanımlamaktadır. </a:t>
            </a:r>
          </a:p>
          <a:p>
            <a:pPr algn="just">
              <a:buFont typeface="Symbol" panose="05050102010706020507" pitchFamily="18" charset="2"/>
              <a:buChar char="·"/>
            </a:pPr>
            <a:r>
              <a:rPr lang="tr-TR" altLang="tr-TR" sz="2000" b="1" dirty="0"/>
              <a:t>Tabloda örnek nesneler ve yakınlık dereceleri  verilmektedir :</a:t>
            </a:r>
          </a:p>
          <a:p>
            <a:pPr marR="0" algn="just" rtl="0">
              <a:buFont typeface="Symbol" panose="05050102010706020507" pitchFamily="18" charset="2"/>
              <a:buChar char="·"/>
            </a:pPr>
            <a:endParaRPr lang="tr-TR" sz="2000" b="0" i="0" u="none" strike="noStrike" baseline="0" dirty="0">
              <a:latin typeface="Times New Roman" panose="02020603050405020304" pitchFamily="18" charset="0"/>
            </a:endParaRPr>
          </a:p>
        </p:txBody>
      </p:sp>
      <p:pic>
        <p:nvPicPr>
          <p:cNvPr id="7" name="Resim 6">
            <a:extLst>
              <a:ext uri="{FF2B5EF4-FFF2-40B4-BE49-F238E27FC236}">
                <a16:creationId xmlns:a16="http://schemas.microsoft.com/office/drawing/2014/main" id="{ECEDE9B9-2C85-5BA6-7B32-3C1E93CDABD2}"/>
              </a:ext>
            </a:extLst>
          </p:cNvPr>
          <p:cNvPicPr>
            <a:picLocks noChangeAspect="1"/>
          </p:cNvPicPr>
          <p:nvPr/>
        </p:nvPicPr>
        <p:blipFill>
          <a:blip r:embed="rId3"/>
          <a:stretch>
            <a:fillRect/>
          </a:stretch>
        </p:blipFill>
        <p:spPr>
          <a:xfrm>
            <a:off x="838200" y="4225066"/>
            <a:ext cx="6274031" cy="1583106"/>
          </a:xfrm>
          <a:prstGeom prst="rect">
            <a:avLst/>
          </a:prstGeom>
        </p:spPr>
      </p:pic>
      <p:graphicFrame>
        <p:nvGraphicFramePr>
          <p:cNvPr id="2" name="Group 6">
            <a:extLst>
              <a:ext uri="{FF2B5EF4-FFF2-40B4-BE49-F238E27FC236}">
                <a16:creationId xmlns:a16="http://schemas.microsoft.com/office/drawing/2014/main" id="{956F752A-DA7A-CEBC-25DB-EC6A08F278ED}"/>
              </a:ext>
            </a:extLst>
          </p:cNvPr>
          <p:cNvGraphicFramePr>
            <a:graphicFrameLocks noGrp="1"/>
          </p:cNvGraphicFramePr>
          <p:nvPr>
            <p:extLst>
              <p:ext uri="{D42A27DB-BD31-4B8C-83A1-F6EECF244321}">
                <p14:modId xmlns:p14="http://schemas.microsoft.com/office/powerpoint/2010/main" val="3779804096"/>
              </p:ext>
            </p:extLst>
          </p:nvPr>
        </p:nvGraphicFramePr>
        <p:xfrm>
          <a:off x="7217739" y="4079668"/>
          <a:ext cx="4546370" cy="1645972"/>
        </p:xfrm>
        <a:graphic>
          <a:graphicData uri="http://schemas.openxmlformats.org/drawingml/2006/table">
            <a:tbl>
              <a:tblPr>
                <a:tableStyleId>{284E427A-3D55-4303-BF80-6455036E1DE7}</a:tableStyleId>
              </a:tblPr>
              <a:tblGrid>
                <a:gridCol w="982392">
                  <a:extLst>
                    <a:ext uri="{9D8B030D-6E8A-4147-A177-3AD203B41FA5}">
                      <a16:colId xmlns:a16="http://schemas.microsoft.com/office/drawing/2014/main" val="20000"/>
                    </a:ext>
                  </a:extLst>
                </a:gridCol>
                <a:gridCol w="1032800">
                  <a:extLst>
                    <a:ext uri="{9D8B030D-6E8A-4147-A177-3AD203B41FA5}">
                      <a16:colId xmlns:a16="http://schemas.microsoft.com/office/drawing/2014/main" val="20001"/>
                    </a:ext>
                  </a:extLst>
                </a:gridCol>
                <a:gridCol w="2531178">
                  <a:extLst>
                    <a:ext uri="{9D8B030D-6E8A-4147-A177-3AD203B41FA5}">
                      <a16:colId xmlns:a16="http://schemas.microsoft.com/office/drawing/2014/main" val="20002"/>
                    </a:ext>
                  </a:extLst>
                </a:gridCol>
              </a:tblGrid>
              <a:tr h="274398">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600" b="1" u="none" strike="noStrike" cap="none" normalizeH="0" baseline="0">
                          <a:ln>
                            <a:noFill/>
                          </a:ln>
                          <a:solidFill>
                            <a:schemeClr val="tx1"/>
                          </a:solidFill>
                          <a:effectLst/>
                        </a:rPr>
                        <a:t>Nesne</a:t>
                      </a:r>
                      <a:endParaRPr kumimoji="0" lang="tr-TR" altLang="tr-TR" sz="1600" b="1" i="0" u="none" strike="noStrike" cap="none" normalizeH="0" baseline="0">
                        <a:ln>
                          <a:noFill/>
                        </a:ln>
                        <a:solidFill>
                          <a:schemeClr val="tx1"/>
                        </a:solidFill>
                        <a:effectLst/>
                        <a:latin typeface="Arial" panose="020B0604020202020204" pitchFamily="34" charset="0"/>
                      </a:endParaRPr>
                    </a:p>
                  </a:txBody>
                  <a:tcPr marT="45733" marB="45733" horzOverflow="overflow"/>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600" b="1" u="none" strike="noStrike" cap="none" normalizeH="0" baseline="0">
                          <a:ln>
                            <a:noFill/>
                          </a:ln>
                          <a:solidFill>
                            <a:schemeClr val="tx1"/>
                          </a:solidFill>
                          <a:effectLst/>
                        </a:rPr>
                        <a:t>Mesafe</a:t>
                      </a:r>
                      <a:endParaRPr kumimoji="0" lang="tr-TR" altLang="tr-TR" sz="1600" b="1" i="0" u="none" strike="noStrike" cap="none" normalizeH="0" baseline="0">
                        <a:ln>
                          <a:noFill/>
                        </a:ln>
                        <a:solidFill>
                          <a:schemeClr val="tx1"/>
                        </a:solidFill>
                        <a:effectLst/>
                        <a:latin typeface="Arial" panose="020B0604020202020204" pitchFamily="34" charset="0"/>
                      </a:endParaRPr>
                    </a:p>
                  </a:txBody>
                  <a:tcPr marT="45733" marB="45733" horzOverflow="overflow"/>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600" b="1" u="none" strike="noStrike" cap="none" normalizeH="0" baseline="0" dirty="0">
                          <a:ln>
                            <a:noFill/>
                          </a:ln>
                          <a:solidFill>
                            <a:schemeClr val="tx1"/>
                          </a:solidFill>
                          <a:effectLst/>
                        </a:rPr>
                        <a:t>Yakınlık derecesi, μ( mesafe)</a:t>
                      </a:r>
                      <a:endParaRPr kumimoji="0" lang="tr-TR" altLang="tr-TR" sz="1600" b="1" i="0" u="none" strike="noStrike" cap="none" normalizeH="0" baseline="0" dirty="0">
                        <a:ln>
                          <a:noFill/>
                        </a:ln>
                        <a:solidFill>
                          <a:schemeClr val="tx1"/>
                        </a:solidFill>
                        <a:effectLst/>
                        <a:latin typeface="Arial" panose="020B0604020202020204" pitchFamily="34" charset="0"/>
                      </a:endParaRPr>
                    </a:p>
                  </a:txBody>
                  <a:tcPr marT="45733" marB="45733" horzOverflow="overflow"/>
                </a:tc>
                <a:extLst>
                  <a:ext uri="{0D108BD9-81ED-4DB2-BD59-A6C34878D82A}">
                    <a16:rowId xmlns:a16="http://schemas.microsoft.com/office/drawing/2014/main" val="10000"/>
                  </a:ext>
                </a:extLst>
              </a:tr>
              <a:tr h="847964">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600" b="0" u="none" strike="noStrike" cap="none" normalizeH="0" baseline="0">
                          <a:ln>
                            <a:noFill/>
                          </a:ln>
                          <a:solidFill>
                            <a:schemeClr val="tx1"/>
                          </a:solidFill>
                          <a:effectLst/>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u="none" strike="noStrike" cap="none" normalizeH="0" baseline="0">
                          <a:ln>
                            <a:noFill/>
                          </a:ln>
                          <a:solidFill>
                            <a:schemeClr val="tx1"/>
                          </a:solidFill>
                          <a:effectLst/>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u="none" strike="noStrike" cap="none" normalizeH="0" baseline="0">
                          <a:ln>
                            <a:noFill/>
                          </a:ln>
                          <a:solidFill>
                            <a:schemeClr val="tx1"/>
                          </a:solidFill>
                          <a:effectLst/>
                        </a:rPr>
                        <a:t>3</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u="none" strike="noStrike" cap="none" normalizeH="0" baseline="0">
                          <a:ln>
                            <a:noFill/>
                          </a:ln>
                          <a:solidFill>
                            <a:schemeClr val="tx1"/>
                          </a:solidFill>
                          <a:effectLst/>
                        </a:rPr>
                        <a:t>4</a:t>
                      </a:r>
                      <a:endParaRPr kumimoji="0" lang="tr-TR" altLang="tr-TR" sz="1600" b="0" i="0" u="none" strike="noStrike" cap="none" normalizeH="0" baseline="0">
                        <a:ln>
                          <a:noFill/>
                        </a:ln>
                        <a:solidFill>
                          <a:schemeClr val="tx1"/>
                        </a:solidFill>
                        <a:effectLst/>
                        <a:latin typeface="Arial" panose="020B0604020202020204" pitchFamily="34" charset="0"/>
                      </a:endParaRPr>
                    </a:p>
                  </a:txBody>
                  <a:tcPr marT="45733" marB="45733" horzOverflow="overflow"/>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600" b="0" u="none" strike="noStrike" cap="none" normalizeH="0" baseline="0" dirty="0">
                          <a:ln>
                            <a:noFill/>
                          </a:ln>
                          <a:solidFill>
                            <a:schemeClr val="tx1"/>
                          </a:solidFill>
                          <a:effectLst/>
                        </a:rPr>
                        <a:t>800</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u="none" strike="noStrike" cap="none" normalizeH="0" baseline="0" dirty="0">
                          <a:ln>
                            <a:noFill/>
                          </a:ln>
                          <a:solidFill>
                            <a:schemeClr val="tx1"/>
                          </a:solidFill>
                          <a:effectLst/>
                        </a:rPr>
                        <a:t>150</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u="none" strike="noStrike" cap="none" normalizeH="0" baseline="0" dirty="0">
                          <a:ln>
                            <a:noFill/>
                          </a:ln>
                          <a:solidFill>
                            <a:schemeClr val="tx1"/>
                          </a:solidFill>
                          <a:effectLst/>
                        </a:rPr>
                        <a:t>350</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u="none" strike="noStrike" cap="none" normalizeH="0" baseline="0" dirty="0">
                          <a:ln>
                            <a:noFill/>
                          </a:ln>
                          <a:solidFill>
                            <a:schemeClr val="tx1"/>
                          </a:solidFill>
                          <a:effectLst/>
                        </a:rPr>
                        <a:t>260</a:t>
                      </a:r>
                      <a:endParaRPr kumimoji="0" lang="tr-TR" altLang="tr-TR" sz="1600" b="0" i="0" u="none" strike="noStrike" cap="none" normalizeH="0" baseline="0" dirty="0">
                        <a:ln>
                          <a:noFill/>
                        </a:ln>
                        <a:solidFill>
                          <a:schemeClr val="tx1"/>
                        </a:solidFill>
                        <a:effectLst/>
                        <a:latin typeface="Arial" panose="020B0604020202020204" pitchFamily="34" charset="0"/>
                      </a:endParaRPr>
                    </a:p>
                  </a:txBody>
                  <a:tcPr marT="45733" marB="45733" horzOverflow="overflow"/>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600" b="0" u="none" strike="noStrike" cap="none" normalizeH="0" baseline="0" dirty="0">
                          <a:ln>
                            <a:noFill/>
                          </a:ln>
                          <a:solidFill>
                            <a:schemeClr val="tx1"/>
                          </a:solidFill>
                          <a:effectLst/>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u="none" strike="noStrike" cap="none" normalizeH="0" baseline="0" dirty="0">
                          <a:ln>
                            <a:noFill/>
                          </a:ln>
                          <a:solidFill>
                            <a:schemeClr val="tx1"/>
                          </a:solidFill>
                          <a:effectLst/>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u="none" strike="noStrike" cap="none" normalizeH="0" baseline="0" dirty="0">
                          <a:ln>
                            <a:noFill/>
                          </a:ln>
                          <a:solidFill>
                            <a:schemeClr val="tx1"/>
                          </a:solidFill>
                          <a:effectLst/>
                        </a:rPr>
                        <a:t>0,5</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u="none" strike="noStrike" cap="none" normalizeH="0" baseline="0" dirty="0">
                          <a:ln>
                            <a:noFill/>
                          </a:ln>
                          <a:solidFill>
                            <a:schemeClr val="tx1"/>
                          </a:solidFill>
                          <a:effectLst/>
                        </a:rPr>
                        <a:t>0,8</a:t>
                      </a:r>
                      <a:endParaRPr kumimoji="0" lang="tr-TR" altLang="tr-TR" sz="1600" b="0" i="0" u="none" strike="noStrike" cap="none" normalizeH="0" baseline="0" dirty="0">
                        <a:ln>
                          <a:noFill/>
                        </a:ln>
                        <a:solidFill>
                          <a:schemeClr val="tx1"/>
                        </a:solidFill>
                        <a:effectLst/>
                        <a:latin typeface="Arial" panose="020B0604020202020204" pitchFamily="34" charset="0"/>
                      </a:endParaRPr>
                    </a:p>
                  </a:txBody>
                  <a:tcPr marT="45733" marB="45733" horzOverflow="overflow"/>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145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681037"/>
            <a:ext cx="10515600" cy="610821"/>
          </a:xfrm>
        </p:spPr>
        <p:txBody>
          <a:bodyPr rtlCol="0">
            <a:normAutofit fontScale="90000"/>
          </a:bodyPr>
          <a:lstStyle/>
          <a:p>
            <a:pPr rtl="0"/>
            <a:r>
              <a:rPr lang="tr-TR" sz="4000" dirty="0"/>
              <a:t>Bölüm 2 : Ana Başlıkları</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376179"/>
            <a:ext cx="10515600" cy="4895850"/>
          </a:xfrm>
        </p:spPr>
        <p:txBody>
          <a:bodyPr>
            <a:normAutofit/>
          </a:bodyPr>
          <a:lstStyle/>
          <a:p>
            <a:pPr>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Bulanık Kümelerin Tanımı</a:t>
            </a:r>
          </a:p>
          <a:p>
            <a:pPr lvl="1">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Bulanık kümelerin keskin kümeler ile kıyaslanması</a:t>
            </a:r>
          </a:p>
          <a:p>
            <a:pPr lvl="1">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Bulanık küme gösterimleri</a:t>
            </a:r>
          </a:p>
          <a:p>
            <a:pPr lvl="1">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Üyelik fonksiyonları</a:t>
            </a:r>
          </a:p>
          <a:p>
            <a:pPr>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Bulanık Küme İşlemleri</a:t>
            </a:r>
          </a:p>
          <a:p>
            <a:pPr lvl="1">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Klasik kümelerde işlemler</a:t>
            </a:r>
          </a:p>
          <a:p>
            <a:pPr lvl="1">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Temel bulanık küme işlemleri</a:t>
            </a:r>
          </a:p>
          <a:p>
            <a:pPr lvl="1">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Üyelik fonksiyonlarını değiştirmek için bulanık küme işlemleri</a:t>
            </a:r>
          </a:p>
          <a:p>
            <a:pPr lvl="1">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Bazı ileri bulanık küme işlemleri</a:t>
            </a:r>
          </a:p>
          <a:p>
            <a:pPr>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Bulanık İlişkiler</a:t>
            </a:r>
          </a:p>
          <a:p>
            <a:pPr lvl="1">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Kartezyen çarpımı</a:t>
            </a:r>
          </a:p>
          <a:p>
            <a:pPr lvl="1">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Bulanık ilişkiler</a:t>
            </a:r>
          </a:p>
          <a:p>
            <a:pPr lvl="1">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Bileşim operatörleri</a:t>
            </a:r>
            <a:endParaRPr lang="tr-TR" sz="2200" dirty="0"/>
          </a:p>
        </p:txBody>
      </p:sp>
    </p:spTree>
    <p:extLst>
      <p:ext uri="{BB962C8B-B14F-4D97-AF65-F5344CB8AC3E}">
        <p14:creationId xmlns:p14="http://schemas.microsoft.com/office/powerpoint/2010/main" val="7839144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SÖZEL DEĞİŞKENLER-Örnek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40</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32360"/>
            <a:ext cx="10515600" cy="5085070"/>
          </a:xfrm>
        </p:spPr>
        <p:txBody>
          <a:bodyPr>
            <a:normAutofit/>
          </a:bodyPr>
          <a:lstStyle/>
          <a:p>
            <a:pPr marL="609600" indent="-609600" algn="l" eaLnBrk="1" hangingPunct="1">
              <a:lnSpc>
                <a:spcPct val="90000"/>
              </a:lnSpc>
              <a:buFont typeface="Wingdings" panose="05000000000000000000" pitchFamily="2" charset="2"/>
              <a:buChar char="Ø"/>
              <a:defRPr/>
            </a:pPr>
            <a:r>
              <a:rPr lang="tr-TR" altLang="tr-TR" sz="2000" dirty="0">
                <a:latin typeface="Times New Roman" panose="02020603050405020304" pitchFamily="18" charset="0"/>
              </a:rPr>
              <a:t>Dilsel değişkenler ve dilsel terimler gerçek değerleri dilsel değerlere dönüştürürler. </a:t>
            </a:r>
          </a:p>
          <a:p>
            <a:pPr marL="457200" lvl="1" indent="0" eaLnBrk="1" hangingPunct="1">
              <a:lnSpc>
                <a:spcPct val="90000"/>
              </a:lnSpc>
              <a:buNone/>
              <a:defRPr/>
            </a:pPr>
            <a:r>
              <a:rPr lang="tr-TR" altLang="tr-TR" sz="2000" dirty="0">
                <a:latin typeface="Times New Roman" panose="02020603050405020304" pitchFamily="18" charset="0"/>
              </a:rPr>
              <a:t>		Dilsel değişkenlerin değerleri dilsel terimlerdir. </a:t>
            </a:r>
          </a:p>
          <a:p>
            <a:pPr marL="457200" lvl="1" indent="0" eaLnBrk="1" hangingPunct="1">
              <a:lnSpc>
                <a:spcPct val="90000"/>
              </a:lnSpc>
              <a:buNone/>
              <a:defRPr/>
            </a:pPr>
            <a:r>
              <a:rPr lang="tr-TR" altLang="tr-TR" sz="2000" dirty="0">
                <a:latin typeface="Times New Roman" panose="02020603050405020304" pitchFamily="18" charset="0"/>
              </a:rPr>
              <a:t>		Terimler, durum veya sonuçların dilsel yorumlarıdır.</a:t>
            </a:r>
          </a:p>
          <a:p>
            <a:pPr marL="990600" lvl="1" indent="-533400" eaLnBrk="1" hangingPunct="1">
              <a:lnSpc>
                <a:spcPct val="90000"/>
              </a:lnSpc>
              <a:defRPr/>
            </a:pPr>
            <a:endParaRPr lang="tr-TR" altLang="tr-TR" sz="2000" dirty="0">
              <a:latin typeface="Times New Roman" panose="02020603050405020304" pitchFamily="18" charset="0"/>
            </a:endParaRPr>
          </a:p>
          <a:p>
            <a:pPr marL="609600" indent="-609600" algn="l" eaLnBrk="1" hangingPunct="1">
              <a:lnSpc>
                <a:spcPct val="90000"/>
              </a:lnSpc>
              <a:buFont typeface="Wingdings" panose="05000000000000000000" pitchFamily="2" charset="2"/>
              <a:buChar char="Ø"/>
              <a:defRPr/>
            </a:pPr>
            <a:r>
              <a:rPr lang="tr-TR" altLang="tr-TR" sz="2000" dirty="0">
                <a:latin typeface="Times New Roman" panose="02020603050405020304" pitchFamily="18" charset="0"/>
              </a:rPr>
              <a:t>Örneğin ölçülebilen mesafe için dilsel yorumlar  çok açık, uzak, normal, yakın, çok yakın vb. olacaktır.</a:t>
            </a:r>
          </a:p>
          <a:p>
            <a:pPr marR="0" algn="just" rtl="0">
              <a:buFont typeface="Symbol" panose="05050102010706020507" pitchFamily="18" charset="2"/>
              <a:buChar char="·"/>
            </a:pPr>
            <a:endParaRPr lang="tr-TR" sz="2000"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39523259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SÖZEL DEĞİŞKENLER-Örnek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41</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32360"/>
            <a:ext cx="10515600" cy="5085070"/>
          </a:xfrm>
        </p:spPr>
        <p:txBody>
          <a:bodyPr>
            <a:normAutofit/>
          </a:bodyPr>
          <a:lstStyle/>
          <a:p>
            <a:pPr marL="609600" indent="-609600" algn="just" eaLnBrk="1" hangingPunct="1">
              <a:lnSpc>
                <a:spcPts val="2800"/>
              </a:lnSpc>
              <a:spcBef>
                <a:spcPts val="0"/>
              </a:spcBef>
              <a:spcAft>
                <a:spcPts val="600"/>
              </a:spcAft>
              <a:buFont typeface="Wingdings" panose="05000000000000000000" pitchFamily="2" charset="2"/>
              <a:buChar char="Ø"/>
              <a:defRPr/>
            </a:pPr>
            <a:r>
              <a:rPr lang="tr-TR" altLang="tr-TR" sz="2200" dirty="0">
                <a:latin typeface="Times New Roman" panose="02020603050405020304" pitchFamily="18" charset="0"/>
              </a:rPr>
              <a:t>Örnek: “hız” sözel degişkeninin terim kümesi şöyle gösterilebilir;</a:t>
            </a:r>
          </a:p>
          <a:p>
            <a:pPr marL="609600" indent="-609600" algn="just" eaLnBrk="1" hangingPunct="1">
              <a:lnSpc>
                <a:spcPts val="2800"/>
              </a:lnSpc>
              <a:spcBef>
                <a:spcPts val="0"/>
              </a:spcBef>
              <a:spcAft>
                <a:spcPts val="600"/>
              </a:spcAft>
              <a:buFont typeface="Wingdings" panose="05000000000000000000" pitchFamily="2" charset="2"/>
              <a:buChar char="Ø"/>
              <a:defRPr/>
            </a:pPr>
            <a:r>
              <a:rPr lang="tr-TR" altLang="tr-TR" sz="2200" dirty="0">
                <a:latin typeface="Times New Roman" panose="02020603050405020304" pitchFamily="18" charset="0"/>
              </a:rPr>
              <a:t>T(hız)={</a:t>
            </a:r>
            <a:r>
              <a:rPr lang="tr-TR" altLang="tr-TR" sz="2200" dirty="0" err="1">
                <a:latin typeface="Times New Roman" panose="02020603050405020304" pitchFamily="18" charset="0"/>
              </a:rPr>
              <a:t>yavas</a:t>
            </a:r>
            <a:r>
              <a:rPr lang="tr-TR" altLang="tr-TR" sz="2200" dirty="0">
                <a:latin typeface="Times New Roman" panose="02020603050405020304" pitchFamily="18" charset="0"/>
              </a:rPr>
              <a:t>, orta, hızlı, çok </a:t>
            </a:r>
            <a:r>
              <a:rPr lang="tr-TR" altLang="tr-TR" sz="2200" dirty="0" err="1">
                <a:latin typeface="Times New Roman" panose="02020603050405020304" pitchFamily="18" charset="0"/>
              </a:rPr>
              <a:t>yavas</a:t>
            </a:r>
            <a:r>
              <a:rPr lang="tr-TR" altLang="tr-TR" sz="2200" dirty="0">
                <a:latin typeface="Times New Roman" panose="02020603050405020304" pitchFamily="18" charset="0"/>
              </a:rPr>
              <a:t>, çok veya az hızlı,..}</a:t>
            </a:r>
          </a:p>
          <a:p>
            <a:pPr marL="609600" indent="-609600" algn="just" eaLnBrk="1" hangingPunct="1">
              <a:lnSpc>
                <a:spcPts val="2800"/>
              </a:lnSpc>
              <a:spcBef>
                <a:spcPts val="0"/>
              </a:spcBef>
              <a:spcAft>
                <a:spcPts val="600"/>
              </a:spcAft>
              <a:buFont typeface="Wingdings" panose="05000000000000000000" pitchFamily="2" charset="2"/>
              <a:buChar char="Ø"/>
              <a:defRPr/>
            </a:pPr>
            <a:r>
              <a:rPr lang="tr-TR" altLang="tr-TR" sz="2200" dirty="0">
                <a:latin typeface="Times New Roman" panose="02020603050405020304" pitchFamily="18" charset="0"/>
              </a:rPr>
              <a:t>T(hız)’</a:t>
            </a:r>
            <a:r>
              <a:rPr lang="tr-TR" altLang="tr-TR" sz="2200" dirty="0" err="1">
                <a:latin typeface="Times New Roman" panose="02020603050405020304" pitchFamily="18" charset="0"/>
              </a:rPr>
              <a:t>daki</a:t>
            </a:r>
            <a:r>
              <a:rPr lang="tr-TR" altLang="tr-TR" sz="2200" dirty="0">
                <a:latin typeface="Times New Roman" panose="02020603050405020304" pitchFamily="18" charset="0"/>
              </a:rPr>
              <a:t> her terim U=[0,100] örnek uzayındaki bulanık küme ile karakterize edilir. </a:t>
            </a:r>
          </a:p>
          <a:p>
            <a:pPr marL="609600" indent="-609600" algn="just" eaLnBrk="1" hangingPunct="1">
              <a:lnSpc>
                <a:spcPts val="2800"/>
              </a:lnSpc>
              <a:spcBef>
                <a:spcPts val="0"/>
              </a:spcBef>
              <a:spcAft>
                <a:spcPts val="600"/>
              </a:spcAft>
              <a:buFont typeface="Wingdings" panose="05000000000000000000" pitchFamily="2" charset="2"/>
              <a:buChar char="Ø"/>
              <a:defRPr/>
            </a:pPr>
            <a:r>
              <a:rPr lang="tr-TR" altLang="tr-TR" sz="2200" dirty="0">
                <a:latin typeface="Times New Roman" panose="02020603050405020304" pitchFamily="18" charset="0"/>
              </a:rPr>
              <a:t>Burada “</a:t>
            </a:r>
            <a:r>
              <a:rPr lang="tr-TR" altLang="tr-TR" sz="2200" dirty="0" err="1">
                <a:latin typeface="Times New Roman" panose="02020603050405020304" pitchFamily="18" charset="0"/>
              </a:rPr>
              <a:t>yavas</a:t>
            </a:r>
            <a:r>
              <a:rPr lang="tr-TR" altLang="tr-TR" sz="2200" dirty="0">
                <a:latin typeface="Times New Roman" panose="02020603050405020304" pitchFamily="18" charset="0"/>
              </a:rPr>
              <a:t>” 40 km/h’ in altında bir hız , “orta” terimi 55km/</a:t>
            </a:r>
            <a:r>
              <a:rPr lang="tr-TR" altLang="tr-TR" sz="2200" dirty="0" err="1">
                <a:latin typeface="Times New Roman" panose="02020603050405020304" pitchFamily="18" charset="0"/>
              </a:rPr>
              <a:t>h’e</a:t>
            </a:r>
            <a:r>
              <a:rPr lang="tr-TR" altLang="tr-TR" sz="2200" dirty="0">
                <a:latin typeface="Times New Roman" panose="02020603050405020304" pitchFamily="18" charset="0"/>
              </a:rPr>
              <a:t> yakın bir hız, “hızlı” ise 70 km/h’den fazla bir hız olarak tanımlanabilir. </a:t>
            </a:r>
          </a:p>
          <a:p>
            <a:pPr marL="609600" indent="-609600" algn="just" eaLnBrk="1" hangingPunct="1">
              <a:lnSpc>
                <a:spcPts val="2800"/>
              </a:lnSpc>
              <a:spcBef>
                <a:spcPts val="0"/>
              </a:spcBef>
              <a:spcAft>
                <a:spcPts val="600"/>
              </a:spcAft>
              <a:buFont typeface="Wingdings" panose="05000000000000000000" pitchFamily="2" charset="2"/>
              <a:buChar char="Ø"/>
              <a:defRPr/>
            </a:pPr>
            <a:r>
              <a:rPr lang="tr-TR" altLang="tr-TR" sz="2200" dirty="0">
                <a:latin typeface="Times New Roman" panose="02020603050405020304" pitchFamily="18" charset="0"/>
              </a:rPr>
              <a:t>Bu terimlerin üyelik fonksiyonu aşağıdaki şekilde gösterilen bulanık küme olarak karakterize edebilir.</a:t>
            </a:r>
          </a:p>
        </p:txBody>
      </p:sp>
      <p:pic>
        <p:nvPicPr>
          <p:cNvPr id="2" name="Resim 1">
            <a:extLst>
              <a:ext uri="{FF2B5EF4-FFF2-40B4-BE49-F238E27FC236}">
                <a16:creationId xmlns:a16="http://schemas.microsoft.com/office/drawing/2014/main" id="{CE38A2A5-2D63-4711-B212-C80EA0576E49}"/>
              </a:ext>
            </a:extLst>
          </p:cNvPr>
          <p:cNvPicPr>
            <a:picLocks noChangeAspect="1"/>
          </p:cNvPicPr>
          <p:nvPr/>
        </p:nvPicPr>
        <p:blipFill>
          <a:blip r:embed="rId3"/>
          <a:stretch>
            <a:fillRect/>
          </a:stretch>
        </p:blipFill>
        <p:spPr>
          <a:xfrm>
            <a:off x="4074307" y="3687098"/>
            <a:ext cx="4252008" cy="2939032"/>
          </a:xfrm>
          <a:prstGeom prst="rect">
            <a:avLst/>
          </a:prstGeom>
        </p:spPr>
      </p:pic>
    </p:spTree>
    <p:extLst>
      <p:ext uri="{BB962C8B-B14F-4D97-AF65-F5344CB8AC3E}">
        <p14:creationId xmlns:p14="http://schemas.microsoft.com/office/powerpoint/2010/main" val="18492570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SÖZEL DEĞİŞKENLER-Örnek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42</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32360"/>
            <a:ext cx="10515600" cy="5085070"/>
          </a:xfrm>
        </p:spPr>
        <p:txBody>
          <a:bodyPr>
            <a:normAutofit/>
          </a:bodyPr>
          <a:lstStyle/>
          <a:p>
            <a:pPr marL="609600" indent="-609600" algn="just" eaLnBrk="1" hangingPunct="1">
              <a:lnSpc>
                <a:spcPts val="2800"/>
              </a:lnSpc>
              <a:spcBef>
                <a:spcPts val="0"/>
              </a:spcBef>
              <a:spcAft>
                <a:spcPts val="600"/>
              </a:spcAft>
              <a:buFont typeface="Wingdings" panose="05000000000000000000" pitchFamily="2" charset="2"/>
              <a:buChar char="Ø"/>
              <a:defRPr/>
            </a:pPr>
            <a:r>
              <a:rPr lang="tr-TR" altLang="tr-TR" sz="2200" dirty="0">
                <a:latin typeface="Times New Roman" panose="02020603050405020304" pitchFamily="18" charset="0"/>
              </a:rPr>
              <a:t>Görüldüğü gibi, bulanık ifadenin temsil ettiği sayısal aralıklar kişiden kişiye farklılık gösterebilecek karakterdedirler. </a:t>
            </a:r>
          </a:p>
          <a:p>
            <a:pPr marL="609600" indent="-609600" algn="just" eaLnBrk="1" hangingPunct="1">
              <a:lnSpc>
                <a:spcPts val="2800"/>
              </a:lnSpc>
              <a:spcBef>
                <a:spcPts val="0"/>
              </a:spcBef>
              <a:spcAft>
                <a:spcPts val="600"/>
              </a:spcAft>
              <a:buFont typeface="Wingdings" panose="05000000000000000000" pitchFamily="2" charset="2"/>
              <a:buChar char="Ø"/>
              <a:defRPr/>
            </a:pPr>
            <a:r>
              <a:rPr lang="tr-TR" altLang="tr-TR" sz="2200" dirty="0">
                <a:latin typeface="Times New Roman" panose="02020603050405020304" pitchFamily="18" charset="0"/>
              </a:rPr>
              <a:t>Sonuç olarak; bulanık kümeler, dildeki belirsiz ve bulanık kavramların matematiksel olarak ifade edilmesine yardımcı olurlar. </a:t>
            </a:r>
          </a:p>
          <a:p>
            <a:pPr marL="609600" indent="-609600" algn="just" eaLnBrk="1" hangingPunct="1">
              <a:lnSpc>
                <a:spcPts val="2800"/>
              </a:lnSpc>
              <a:spcBef>
                <a:spcPts val="0"/>
              </a:spcBef>
              <a:spcAft>
                <a:spcPts val="600"/>
              </a:spcAft>
              <a:buFont typeface="Wingdings" panose="05000000000000000000" pitchFamily="2" charset="2"/>
              <a:buChar char="Ø"/>
              <a:defRPr/>
            </a:pPr>
            <a:r>
              <a:rPr lang="tr-TR" altLang="tr-TR" sz="2200" dirty="0">
                <a:latin typeface="Times New Roman" panose="02020603050405020304" pitchFamily="18" charset="0"/>
              </a:rPr>
              <a:t>Bulanık küme teorisi, kesin sınırları olmayan problemleri tanımlamak ve çözmek için geliştirilmişlerdir. </a:t>
            </a:r>
          </a:p>
          <a:p>
            <a:pPr marL="609600" indent="-609600" algn="just" eaLnBrk="1" hangingPunct="1">
              <a:lnSpc>
                <a:spcPts val="2800"/>
              </a:lnSpc>
              <a:spcBef>
                <a:spcPts val="0"/>
              </a:spcBef>
              <a:spcAft>
                <a:spcPts val="600"/>
              </a:spcAft>
              <a:buFont typeface="Wingdings" panose="05000000000000000000" pitchFamily="2" charset="2"/>
              <a:buChar char="Ø"/>
              <a:defRPr/>
            </a:pPr>
            <a:r>
              <a:rPr lang="tr-TR" altLang="tr-TR" sz="2200" dirty="0">
                <a:latin typeface="Times New Roman" panose="02020603050405020304" pitchFamily="18" charset="0"/>
              </a:rPr>
              <a:t>Bulanık kümelerde kullanılan semboller ve ifadeler ile klasik kümelerde kullanılan ifadelerin büyük bir kısmı birbirine benzemektedir.</a:t>
            </a:r>
          </a:p>
        </p:txBody>
      </p:sp>
    </p:spTree>
    <p:extLst>
      <p:ext uri="{BB962C8B-B14F-4D97-AF65-F5344CB8AC3E}">
        <p14:creationId xmlns:p14="http://schemas.microsoft.com/office/powerpoint/2010/main" val="38269119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43</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077925"/>
          </a:xfrm>
        </p:spPr>
        <p:txBody>
          <a:bodyPr/>
          <a:lstStyle/>
          <a:p>
            <a:r>
              <a:rPr lang="tr-TR" sz="2200" dirty="0">
                <a:solidFill>
                  <a:schemeClr val="accent2"/>
                </a:solidFill>
                <a:latin typeface="Times New Roman" panose="02020603050405020304" pitchFamily="18" charset="0"/>
              </a:rPr>
              <a:t>Bir girdi değerinin, dilsel değişkenin bir terimine ne derecede ait olduğunu belirleyen değere üyelik derecesi </a:t>
            </a:r>
            <a:r>
              <a:rPr lang="tr-TR" sz="2200" dirty="0">
                <a:latin typeface="Times New Roman" panose="02020603050405020304" pitchFamily="18" charset="0"/>
              </a:rPr>
              <a:t>( </a:t>
            </a:r>
            <a:r>
              <a:rPr lang="tr-TR" sz="2200" dirty="0" err="1">
                <a:latin typeface="Times New Roman" panose="02020603050405020304" pitchFamily="18" charset="0"/>
              </a:rPr>
              <a:t>degree</a:t>
            </a:r>
            <a:r>
              <a:rPr lang="tr-TR" sz="2200" dirty="0">
                <a:latin typeface="Times New Roman" panose="02020603050405020304" pitchFamily="18" charset="0"/>
              </a:rPr>
              <a:t> of </a:t>
            </a:r>
            <a:r>
              <a:rPr lang="tr-TR" sz="2200" dirty="0" err="1">
                <a:latin typeface="Times New Roman" panose="02020603050405020304" pitchFamily="18" charset="0"/>
              </a:rPr>
              <a:t>membership</a:t>
            </a:r>
            <a:r>
              <a:rPr lang="tr-TR" sz="2200" dirty="0">
                <a:latin typeface="Times New Roman" panose="02020603050405020304" pitchFamily="18" charset="0"/>
              </a:rPr>
              <a:t> ) adı verilir. </a:t>
            </a:r>
          </a:p>
          <a:p>
            <a:r>
              <a:rPr lang="tr-TR" sz="2200" dirty="0">
                <a:latin typeface="Times New Roman" panose="02020603050405020304" pitchFamily="18" charset="0"/>
              </a:rPr>
              <a:t>Dilsel değerin (terimin) tümü için bu değerler bir fonksiyon olarak üyelik fonksiyonu (</a:t>
            </a:r>
            <a:r>
              <a:rPr lang="tr-TR" sz="2200" dirty="0" err="1">
                <a:latin typeface="Times New Roman" panose="02020603050405020304" pitchFamily="18" charset="0"/>
              </a:rPr>
              <a:t>membership</a:t>
            </a:r>
            <a:r>
              <a:rPr lang="tr-TR" sz="2200" dirty="0">
                <a:latin typeface="Times New Roman" panose="02020603050405020304" pitchFamily="18" charset="0"/>
              </a:rPr>
              <a:t> </a:t>
            </a:r>
            <a:r>
              <a:rPr lang="tr-TR" sz="2200" dirty="0" err="1">
                <a:latin typeface="Times New Roman" panose="02020603050405020304" pitchFamily="18" charset="0"/>
              </a:rPr>
              <a:t>function</a:t>
            </a:r>
            <a:r>
              <a:rPr lang="tr-TR" sz="2200" dirty="0">
                <a:latin typeface="Times New Roman" panose="02020603050405020304" pitchFamily="18" charset="0"/>
              </a:rPr>
              <a:t>) veya bulanık sayı ( </a:t>
            </a:r>
            <a:r>
              <a:rPr lang="tr-TR" sz="2200" dirty="0" err="1">
                <a:latin typeface="Times New Roman" panose="02020603050405020304" pitchFamily="18" charset="0"/>
              </a:rPr>
              <a:t>fuzzy</a:t>
            </a:r>
            <a:r>
              <a:rPr lang="tr-TR" sz="2200" dirty="0">
                <a:latin typeface="Times New Roman" panose="02020603050405020304" pitchFamily="18" charset="0"/>
              </a:rPr>
              <a:t> </a:t>
            </a:r>
            <a:r>
              <a:rPr lang="tr-TR" sz="2200" dirty="0" err="1">
                <a:latin typeface="Times New Roman" panose="02020603050405020304" pitchFamily="18" charset="0"/>
              </a:rPr>
              <a:t>number</a:t>
            </a:r>
            <a:r>
              <a:rPr lang="tr-TR" sz="2200" dirty="0">
                <a:latin typeface="Times New Roman" panose="02020603050405020304" pitchFamily="18" charset="0"/>
              </a:rPr>
              <a:t> ) olarak adlandırılır.</a:t>
            </a:r>
          </a:p>
          <a:p>
            <a:r>
              <a:rPr lang="tr-TR" sz="2200" dirty="0">
                <a:latin typeface="Times New Roman" panose="02020603050405020304" pitchFamily="18" charset="0"/>
              </a:rPr>
              <a:t>Örneğin uzaklıkla ilgili olarak;</a:t>
            </a:r>
          </a:p>
          <a:p>
            <a:r>
              <a:rPr lang="tr-TR" sz="2200" dirty="0">
                <a:latin typeface="Times New Roman" panose="02020603050405020304" pitchFamily="18" charset="0"/>
              </a:rPr>
              <a:t>Uzaklık dilsel değerlerinin terimleri birbiriyle kesişmiştir. Bu, bulanık kümelerde  örtüşüm olarak adlandırılır. </a:t>
            </a:r>
          </a:p>
          <a:p>
            <a:r>
              <a:rPr lang="tr-TR" sz="2200" dirty="0">
                <a:latin typeface="Times New Roman" panose="02020603050405020304" pitchFamily="18" charset="0"/>
              </a:rPr>
              <a:t>Örneğin uzaklık 7 metre ise bu uzaklığın bulanık ifadesi bir derece çok yakın ve bir derece yakındır. </a:t>
            </a:r>
          </a:p>
          <a:p>
            <a:r>
              <a:rPr lang="tr-TR" sz="2200" dirty="0">
                <a:latin typeface="Times New Roman" panose="02020603050405020304" pitchFamily="18" charset="0"/>
              </a:rPr>
              <a:t>En çok ve en genel kullanılan bulanık sayılar (üyelik fonksiyonları) üçgen ve yamuk üyelik fonksiyonlarıdır. </a:t>
            </a:r>
          </a:p>
          <a:p>
            <a:endParaRPr lang="tr-TR" sz="2200" dirty="0">
              <a:latin typeface="Times New Roman" panose="02020603050405020304" pitchFamily="18" charset="0"/>
            </a:endParaRPr>
          </a:p>
          <a:p>
            <a:endParaRPr lang="tr-TR" dirty="0"/>
          </a:p>
        </p:txBody>
      </p:sp>
      <p:pic>
        <p:nvPicPr>
          <p:cNvPr id="8" name="Picture 6">
            <a:extLst>
              <a:ext uri="{FF2B5EF4-FFF2-40B4-BE49-F238E27FC236}">
                <a16:creationId xmlns:a16="http://schemas.microsoft.com/office/drawing/2014/main" id="{304CEE32-42A7-9D4F-762A-D53F0ED066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394" r="3464" b="23759"/>
          <a:stretch>
            <a:fillRect/>
          </a:stretch>
        </p:blipFill>
        <p:spPr bwMode="auto">
          <a:xfrm>
            <a:off x="4490060" y="4873292"/>
            <a:ext cx="5471624" cy="177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356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44</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fontScale="92500"/>
          </a:bodyPr>
          <a:lstStyle/>
          <a:p>
            <a:pPr>
              <a:lnSpc>
                <a:spcPts val="2800"/>
              </a:lnSpc>
              <a:spcBef>
                <a:spcPts val="0"/>
              </a:spcBef>
              <a:spcAft>
                <a:spcPts val="600"/>
              </a:spcAft>
            </a:pPr>
            <a:r>
              <a:rPr lang="tr-TR" sz="2200" dirty="0">
                <a:latin typeface="Times New Roman" panose="02020603050405020304" pitchFamily="18" charset="0"/>
              </a:rPr>
              <a:t>Bulanık mantığın mühendislik uygulamalarında üyelik fonksiyonları </a:t>
            </a:r>
            <a:r>
              <a:rPr lang="el-GR" sz="2200" dirty="0">
                <a:latin typeface="Times New Roman" panose="02020603050405020304" pitchFamily="18" charset="0"/>
              </a:rPr>
              <a:t>μ</a:t>
            </a:r>
            <a:r>
              <a:rPr lang="tr-TR" sz="2200" dirty="0">
                <a:latin typeface="Times New Roman" panose="02020603050405020304" pitchFamily="18" charset="0"/>
              </a:rPr>
              <a:t>F(x), genellikle kuralların sebep veya sonucunda bulunan terimlerle ilişkilidir.</a:t>
            </a:r>
          </a:p>
          <a:p>
            <a:pPr>
              <a:lnSpc>
                <a:spcPts val="2800"/>
              </a:lnSpc>
              <a:spcBef>
                <a:spcPts val="0"/>
              </a:spcBef>
              <a:spcAft>
                <a:spcPts val="600"/>
              </a:spcAft>
            </a:pPr>
            <a:r>
              <a:rPr lang="tr-TR" sz="2200" dirty="0">
                <a:latin typeface="Times New Roman" panose="02020603050405020304" pitchFamily="18" charset="0"/>
              </a:rPr>
              <a:t>Örnek: Bazı kurallar ve ilişkili üyelik fonksiyonları şunlardır:</a:t>
            </a:r>
          </a:p>
          <a:p>
            <a:pPr marL="0" indent="0">
              <a:lnSpc>
                <a:spcPts val="2800"/>
              </a:lnSpc>
              <a:spcBef>
                <a:spcPts val="0"/>
              </a:spcBef>
              <a:spcAft>
                <a:spcPts val="600"/>
              </a:spcAft>
              <a:buNone/>
            </a:pPr>
            <a:r>
              <a:rPr lang="tr-TR" sz="2200" dirty="0">
                <a:latin typeface="Times New Roman" panose="02020603050405020304" pitchFamily="18" charset="0"/>
              </a:rPr>
              <a:t>	EĞER yatay konum pozitif orta ve açısal konum negatif küçük ise O HALDE kontrol açısı pozitiftir büyüktür [µPO(x), µNK(</a:t>
            </a:r>
            <a:r>
              <a:rPr lang="el-GR" sz="2200" dirty="0">
                <a:latin typeface="Times New Roman" panose="02020603050405020304" pitchFamily="18" charset="0"/>
              </a:rPr>
              <a:t>θ), µ</a:t>
            </a:r>
            <a:r>
              <a:rPr lang="tr-TR" sz="2200" dirty="0">
                <a:latin typeface="Times New Roman" panose="02020603050405020304" pitchFamily="18" charset="0"/>
              </a:rPr>
              <a:t>PB(</a:t>
            </a:r>
            <a:r>
              <a:rPr lang="el-GR" sz="2200" dirty="0">
                <a:latin typeface="Times New Roman" panose="02020603050405020304" pitchFamily="18" charset="0"/>
              </a:rPr>
              <a:t>φ]. </a:t>
            </a:r>
            <a:endParaRPr lang="tr-TR" sz="2200" dirty="0">
              <a:latin typeface="Times New Roman" panose="02020603050405020304" pitchFamily="18" charset="0"/>
            </a:endParaRPr>
          </a:p>
          <a:p>
            <a:pPr algn="just">
              <a:lnSpc>
                <a:spcPts val="2800"/>
              </a:lnSpc>
              <a:spcBef>
                <a:spcPts val="0"/>
              </a:spcBef>
              <a:spcAft>
                <a:spcPts val="600"/>
              </a:spcAft>
            </a:pPr>
            <a:r>
              <a:rPr lang="tr-TR" sz="2200" dirty="0">
                <a:latin typeface="Times New Roman" panose="02020603050405020304" pitchFamily="18" charset="0"/>
              </a:rPr>
              <a:t>Üyelik fonksiyonları, sistem parametrelerini tanımlar. </a:t>
            </a:r>
            <a:r>
              <a:rPr lang="tr-TR" sz="2200" b="1" u="sng" dirty="0">
                <a:latin typeface="Times New Roman" panose="02020603050405020304" pitchFamily="18" charset="0"/>
              </a:rPr>
              <a:t>Üyelik fonksiyonlarının sayısına ve şekline ait hiçbir kısıtlama yoktur.  Tamamıyla tasarımcının istek ve tecrübesine bağlıdır. </a:t>
            </a:r>
          </a:p>
          <a:p>
            <a:pPr algn="just">
              <a:lnSpc>
                <a:spcPts val="2800"/>
              </a:lnSpc>
              <a:spcBef>
                <a:spcPts val="0"/>
              </a:spcBef>
              <a:spcAft>
                <a:spcPts val="600"/>
              </a:spcAft>
            </a:pPr>
            <a:r>
              <a:rPr lang="tr-TR" sz="2200" dirty="0">
                <a:latin typeface="Times New Roman" panose="02020603050405020304" pitchFamily="18" charset="0"/>
              </a:rPr>
              <a:t>Bu zamana kadar olan çalışmalarda en çok üçgen, yamuk, çan eğrisi şeklinde üyelik fonksiyonları kullanıldığı görülmektedir. </a:t>
            </a:r>
          </a:p>
          <a:p>
            <a:pPr algn="just">
              <a:lnSpc>
                <a:spcPts val="2800"/>
              </a:lnSpc>
              <a:spcBef>
                <a:spcPts val="0"/>
              </a:spcBef>
              <a:spcAft>
                <a:spcPts val="600"/>
              </a:spcAft>
            </a:pPr>
            <a:r>
              <a:rPr lang="tr-TR" sz="2200" dirty="0">
                <a:latin typeface="Times New Roman" panose="02020603050405020304" pitchFamily="18" charset="0"/>
              </a:rPr>
              <a:t>Üyelik fonksiyonları birçok farklı şekillerde olabilir. Hesaplama açısından getirdiği kolaylıklar göz önüne alınarak istenilen şekilde üyelik fonksiyonun seçilmesi, bulanık küme teorisinin esnekliğinden kaynaklanan bir durumdur. </a:t>
            </a:r>
          </a:p>
          <a:p>
            <a:pPr algn="just">
              <a:lnSpc>
                <a:spcPts val="2800"/>
              </a:lnSpc>
              <a:spcBef>
                <a:spcPts val="0"/>
              </a:spcBef>
              <a:spcAft>
                <a:spcPts val="600"/>
              </a:spcAft>
            </a:pPr>
            <a:r>
              <a:rPr lang="tr-TR" sz="2200" dirty="0">
                <a:latin typeface="Times New Roman" panose="02020603050405020304" pitchFamily="18" charset="0"/>
              </a:rPr>
              <a:t>Çoğu durumda, işlem kolaylığı bakımından parametrik üyelik fonksiyonlarından olan üçgensel ve yamuk üyelik fonksiyonları tercih edilir.</a:t>
            </a:r>
            <a:endParaRPr lang="el-GR" sz="2200" dirty="0">
              <a:latin typeface="Times New Roman" panose="02020603050405020304" pitchFamily="18" charset="0"/>
            </a:endParaRPr>
          </a:p>
        </p:txBody>
      </p:sp>
    </p:spTree>
    <p:extLst>
      <p:ext uri="{BB962C8B-B14F-4D97-AF65-F5344CB8AC3E}">
        <p14:creationId xmlns:p14="http://schemas.microsoft.com/office/powerpoint/2010/main" val="40625052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45</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nSpc>
                <a:spcPts val="2800"/>
              </a:lnSpc>
              <a:spcBef>
                <a:spcPts val="0"/>
              </a:spcBef>
              <a:spcAft>
                <a:spcPts val="600"/>
              </a:spcAft>
            </a:pPr>
            <a:r>
              <a:rPr lang="tr-TR" sz="2200" b="1" dirty="0">
                <a:latin typeface="Times New Roman" panose="02020603050405020304" pitchFamily="18" charset="0"/>
              </a:rPr>
              <a:t>Üyelik Fonksiyonu ve bulanık değer ;</a:t>
            </a:r>
          </a:p>
          <a:p>
            <a:pPr lvl="1">
              <a:lnSpc>
                <a:spcPts val="2800"/>
              </a:lnSpc>
              <a:spcBef>
                <a:spcPts val="0"/>
              </a:spcBef>
              <a:spcAft>
                <a:spcPts val="600"/>
              </a:spcAft>
            </a:pPr>
            <a:r>
              <a:rPr lang="tr-TR" sz="2200" dirty="0">
                <a:latin typeface="Times New Roman" panose="02020603050405020304" pitchFamily="18" charset="0"/>
              </a:rPr>
              <a:t>Bulanık değer (terim) matematiksel olarak üyelik fonksiyonu ile temsil edilir.</a:t>
            </a:r>
          </a:p>
          <a:p>
            <a:pPr lvl="3">
              <a:lnSpc>
                <a:spcPts val="2800"/>
              </a:lnSpc>
              <a:spcBef>
                <a:spcPts val="0"/>
              </a:spcBef>
              <a:spcAft>
                <a:spcPts val="600"/>
              </a:spcAft>
            </a:pPr>
            <a:r>
              <a:rPr lang="tr-TR" sz="2200" dirty="0">
                <a:latin typeface="Times New Roman" panose="02020603050405020304" pitchFamily="18" charset="0"/>
              </a:rPr>
              <a:t>x A </a:t>
            </a:r>
            <a:r>
              <a:rPr lang="tr-TR" sz="2200" dirty="0" err="1">
                <a:latin typeface="Times New Roman" panose="02020603050405020304" pitchFamily="18" charset="0"/>
              </a:rPr>
              <a:t>dır</a:t>
            </a:r>
            <a:r>
              <a:rPr lang="tr-TR" sz="2200" dirty="0">
                <a:latin typeface="Times New Roman" panose="02020603050405020304" pitchFamily="18" charset="0"/>
              </a:rPr>
              <a:t> (x is A).</a:t>
            </a:r>
          </a:p>
          <a:p>
            <a:pPr lvl="3">
              <a:lnSpc>
                <a:spcPts val="2800"/>
              </a:lnSpc>
              <a:spcBef>
                <a:spcPts val="0"/>
              </a:spcBef>
              <a:spcAft>
                <a:spcPts val="600"/>
              </a:spcAft>
            </a:pPr>
            <a:r>
              <a:rPr lang="tr-TR" sz="2200" dirty="0">
                <a:latin typeface="Times New Roman" panose="02020603050405020304" pitchFamily="18" charset="0"/>
              </a:rPr>
              <a:t>x : bulanık değişken (Mesafe…)</a:t>
            </a:r>
          </a:p>
          <a:p>
            <a:pPr lvl="3">
              <a:lnSpc>
                <a:spcPts val="2800"/>
              </a:lnSpc>
              <a:spcBef>
                <a:spcPts val="0"/>
              </a:spcBef>
              <a:spcAft>
                <a:spcPts val="600"/>
              </a:spcAft>
            </a:pPr>
            <a:r>
              <a:rPr lang="tr-TR" sz="2200" dirty="0">
                <a:latin typeface="Times New Roman" panose="02020603050405020304" pitchFamily="18" charset="0"/>
              </a:rPr>
              <a:t>A : bulanık değer (terim)  (Yakın…)</a:t>
            </a:r>
          </a:p>
        </p:txBody>
      </p:sp>
      <p:pic>
        <p:nvPicPr>
          <p:cNvPr id="2" name="Picture 8">
            <a:extLst>
              <a:ext uri="{FF2B5EF4-FFF2-40B4-BE49-F238E27FC236}">
                <a16:creationId xmlns:a16="http://schemas.microsoft.com/office/drawing/2014/main" id="{E23F5ECC-9882-E289-780E-0F2A74FD45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6871" y="2452810"/>
            <a:ext cx="3066683" cy="2263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542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46</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nSpc>
                <a:spcPts val="2800"/>
              </a:lnSpc>
              <a:spcBef>
                <a:spcPts val="0"/>
              </a:spcBef>
              <a:spcAft>
                <a:spcPts val="600"/>
              </a:spcAft>
            </a:pPr>
            <a:r>
              <a:rPr lang="tr-TR" sz="2200" b="1" dirty="0">
                <a:latin typeface="Times New Roman" panose="02020603050405020304" pitchFamily="18" charset="0"/>
              </a:rPr>
              <a:t>Üyelik Fonksiyonu ve bulanık değer ;</a:t>
            </a:r>
          </a:p>
          <a:p>
            <a:pPr lvl="1">
              <a:lnSpc>
                <a:spcPts val="2800"/>
              </a:lnSpc>
              <a:spcBef>
                <a:spcPts val="0"/>
              </a:spcBef>
              <a:spcAft>
                <a:spcPts val="600"/>
              </a:spcAft>
            </a:pPr>
            <a:r>
              <a:rPr lang="tr-TR" sz="2200" dirty="0">
                <a:latin typeface="Times New Roman" panose="02020603050405020304" pitchFamily="18" charset="0"/>
              </a:rPr>
              <a:t>Üyelik fonksiyonları kullanılarak gerçek değerler bulanık değerlere (veya tersi) dönüştürülür.</a:t>
            </a:r>
          </a:p>
        </p:txBody>
      </p:sp>
      <p:pic>
        <p:nvPicPr>
          <p:cNvPr id="3" name="Picture 7">
            <a:extLst>
              <a:ext uri="{FF2B5EF4-FFF2-40B4-BE49-F238E27FC236}">
                <a16:creationId xmlns:a16="http://schemas.microsoft.com/office/drawing/2014/main" id="{577CEC7F-6A8C-8EDF-BE16-B2E4C113AC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9849" y="2695574"/>
            <a:ext cx="2942836" cy="17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a:extLst>
              <a:ext uri="{FF2B5EF4-FFF2-40B4-BE49-F238E27FC236}">
                <a16:creationId xmlns:a16="http://schemas.microsoft.com/office/drawing/2014/main" id="{EF1FB4C8-1DEB-EFE6-0EA5-B5C6785FB3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1041" y="2510814"/>
            <a:ext cx="3203089" cy="30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717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47</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nSpc>
                <a:spcPts val="2800"/>
              </a:lnSpc>
              <a:spcBef>
                <a:spcPts val="0"/>
              </a:spcBef>
              <a:spcAft>
                <a:spcPts val="1200"/>
              </a:spcAft>
            </a:pPr>
            <a:r>
              <a:rPr lang="tr-TR" sz="2200" dirty="0">
                <a:latin typeface="Times New Roman" panose="02020603050405020304" pitchFamily="18" charset="0"/>
              </a:rPr>
              <a:t>Bulanık kümeler için üyelik fonksiyonu tanımlamanın iki yolu vardır. Bunlar: sayısal ve fonksiyonel tanımlamadır.</a:t>
            </a:r>
          </a:p>
          <a:p>
            <a:pPr>
              <a:lnSpc>
                <a:spcPts val="2800"/>
              </a:lnSpc>
              <a:spcBef>
                <a:spcPts val="0"/>
              </a:spcBef>
              <a:spcAft>
                <a:spcPts val="1200"/>
              </a:spcAft>
            </a:pPr>
            <a:r>
              <a:rPr lang="tr-TR" sz="2200" dirty="0">
                <a:latin typeface="Times New Roman" panose="02020603050405020304" pitchFamily="18" charset="0"/>
              </a:rPr>
              <a:t>Sayısal tanımlamaya örnek :</a:t>
            </a:r>
          </a:p>
          <a:p>
            <a:pPr lvl="1">
              <a:lnSpc>
                <a:spcPts val="2800"/>
              </a:lnSpc>
              <a:spcBef>
                <a:spcPts val="0"/>
              </a:spcBef>
              <a:spcAft>
                <a:spcPts val="1200"/>
              </a:spcAft>
            </a:pPr>
            <a:r>
              <a:rPr lang="tr-TR" sz="2200" dirty="0">
                <a:latin typeface="Times New Roman" panose="02020603050405020304" pitchFamily="18" charset="0"/>
              </a:rPr>
              <a:t>F = 0.1/2+0.4/3+0.85/4+1.0/5+0.85/6+0.4/7 +0.1/8</a:t>
            </a:r>
          </a:p>
          <a:p>
            <a:pPr>
              <a:lnSpc>
                <a:spcPts val="2800"/>
              </a:lnSpc>
              <a:spcBef>
                <a:spcPts val="0"/>
              </a:spcBef>
              <a:spcAft>
                <a:spcPts val="1200"/>
              </a:spcAft>
            </a:pPr>
            <a:r>
              <a:rPr lang="tr-TR" sz="2200" dirty="0">
                <a:latin typeface="Times New Roman" panose="02020603050405020304" pitchFamily="18" charset="0"/>
              </a:rPr>
              <a:t>Fonksiyonel Tanımlamaya örnek :</a:t>
            </a:r>
          </a:p>
          <a:p>
            <a:pPr marL="0" indent="0">
              <a:lnSpc>
                <a:spcPts val="2800"/>
              </a:lnSpc>
              <a:spcBef>
                <a:spcPts val="0"/>
              </a:spcBef>
              <a:spcAft>
                <a:spcPts val="1200"/>
              </a:spcAft>
              <a:buNone/>
            </a:pPr>
            <a:endParaRPr lang="tr-TR" sz="2200" dirty="0">
              <a:latin typeface="Times New Roman" panose="02020603050405020304" pitchFamily="18" charset="0"/>
            </a:endParaRPr>
          </a:p>
          <a:p>
            <a:pPr>
              <a:lnSpc>
                <a:spcPts val="2800"/>
              </a:lnSpc>
              <a:spcBef>
                <a:spcPts val="0"/>
              </a:spcBef>
              <a:spcAft>
                <a:spcPts val="1200"/>
              </a:spcAft>
            </a:pPr>
            <a:endParaRPr lang="el-GR" sz="2200" dirty="0">
              <a:latin typeface="Times New Roman" panose="02020603050405020304" pitchFamily="18" charset="0"/>
            </a:endParaRPr>
          </a:p>
        </p:txBody>
      </p:sp>
      <p:pic>
        <p:nvPicPr>
          <p:cNvPr id="2" name="Resim 1">
            <a:extLst>
              <a:ext uri="{FF2B5EF4-FFF2-40B4-BE49-F238E27FC236}">
                <a16:creationId xmlns:a16="http://schemas.microsoft.com/office/drawing/2014/main" id="{391C1D29-00D4-C59F-11C3-251572F2CF6F}"/>
              </a:ext>
            </a:extLst>
          </p:cNvPr>
          <p:cNvPicPr>
            <a:picLocks noChangeAspect="1"/>
          </p:cNvPicPr>
          <p:nvPr/>
        </p:nvPicPr>
        <p:blipFill>
          <a:blip r:embed="rId3"/>
          <a:stretch>
            <a:fillRect/>
          </a:stretch>
        </p:blipFill>
        <p:spPr>
          <a:xfrm>
            <a:off x="1542464" y="3569677"/>
            <a:ext cx="2448888" cy="984738"/>
          </a:xfrm>
          <a:prstGeom prst="rect">
            <a:avLst/>
          </a:prstGeom>
        </p:spPr>
      </p:pic>
    </p:spTree>
    <p:extLst>
      <p:ext uri="{BB962C8B-B14F-4D97-AF65-F5344CB8AC3E}">
        <p14:creationId xmlns:p14="http://schemas.microsoft.com/office/powerpoint/2010/main" val="33435866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48</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nSpc>
                <a:spcPts val="2800"/>
              </a:lnSpc>
              <a:spcBef>
                <a:spcPts val="0"/>
              </a:spcBef>
              <a:spcAft>
                <a:spcPts val="1200"/>
              </a:spcAft>
            </a:pPr>
            <a:r>
              <a:rPr lang="tr-TR" sz="2200" dirty="0">
                <a:latin typeface="Times New Roman" panose="02020603050405020304" pitchFamily="18" charset="0"/>
              </a:rPr>
              <a:t>Üyelik Fonksiyonlarının Tipleri</a:t>
            </a:r>
          </a:p>
          <a:p>
            <a:pPr>
              <a:lnSpc>
                <a:spcPts val="2800"/>
              </a:lnSpc>
              <a:spcBef>
                <a:spcPts val="0"/>
              </a:spcBef>
              <a:spcAft>
                <a:spcPts val="1200"/>
              </a:spcAft>
            </a:pPr>
            <a:r>
              <a:rPr lang="tr-TR" sz="2200" dirty="0">
                <a:latin typeface="Times New Roman" panose="02020603050405020304" pitchFamily="18" charset="0"/>
              </a:rPr>
              <a:t>Bulanık kümeleri göstermek için standart fonksiyonlar kullanabiliriz. Pratikte sık kullanılan üyelik fonksiyonları şunlardır:</a:t>
            </a:r>
          </a:p>
          <a:p>
            <a:pPr lvl="2">
              <a:lnSpc>
                <a:spcPts val="2800"/>
              </a:lnSpc>
              <a:spcBef>
                <a:spcPts val="0"/>
              </a:spcBef>
              <a:spcAft>
                <a:spcPts val="1200"/>
              </a:spcAft>
            </a:pPr>
            <a:r>
              <a:rPr lang="tr-TR" sz="2200" dirty="0">
                <a:latin typeface="Times New Roman" panose="02020603050405020304" pitchFamily="18" charset="0"/>
              </a:rPr>
              <a:t>s-fonksiyon</a:t>
            </a:r>
          </a:p>
          <a:p>
            <a:pPr lvl="2">
              <a:lnSpc>
                <a:spcPts val="2800"/>
              </a:lnSpc>
              <a:spcBef>
                <a:spcPts val="0"/>
              </a:spcBef>
              <a:spcAft>
                <a:spcPts val="1200"/>
              </a:spcAft>
            </a:pPr>
            <a:r>
              <a:rPr lang="el-GR" sz="2200" dirty="0">
                <a:latin typeface="Times New Roman" panose="02020603050405020304" pitchFamily="18" charset="0"/>
              </a:rPr>
              <a:t>π-</a:t>
            </a:r>
            <a:r>
              <a:rPr lang="tr-TR" sz="2200" dirty="0">
                <a:latin typeface="Times New Roman" panose="02020603050405020304" pitchFamily="18" charset="0"/>
              </a:rPr>
              <a:t>fonksiyon</a:t>
            </a:r>
          </a:p>
          <a:p>
            <a:pPr lvl="2">
              <a:lnSpc>
                <a:spcPts val="2800"/>
              </a:lnSpc>
              <a:spcBef>
                <a:spcPts val="0"/>
              </a:spcBef>
              <a:spcAft>
                <a:spcPts val="1200"/>
              </a:spcAft>
            </a:pPr>
            <a:r>
              <a:rPr lang="tr-TR" sz="2200" dirty="0">
                <a:latin typeface="Times New Roman" panose="02020603050405020304" pitchFamily="18" charset="0"/>
              </a:rPr>
              <a:t>Üçgen</a:t>
            </a:r>
          </a:p>
          <a:p>
            <a:pPr lvl="2">
              <a:lnSpc>
                <a:spcPts val="2800"/>
              </a:lnSpc>
              <a:spcBef>
                <a:spcPts val="0"/>
              </a:spcBef>
              <a:spcAft>
                <a:spcPts val="1200"/>
              </a:spcAft>
            </a:pPr>
            <a:r>
              <a:rPr lang="tr-TR" sz="2200" dirty="0">
                <a:latin typeface="Times New Roman" panose="02020603050405020304" pitchFamily="18" charset="0"/>
              </a:rPr>
              <a:t>Yamuk</a:t>
            </a:r>
          </a:p>
          <a:p>
            <a:pPr lvl="2">
              <a:lnSpc>
                <a:spcPts val="2800"/>
              </a:lnSpc>
              <a:spcBef>
                <a:spcPts val="0"/>
              </a:spcBef>
              <a:spcAft>
                <a:spcPts val="1200"/>
              </a:spcAft>
            </a:pPr>
            <a:r>
              <a:rPr lang="tr-TR" sz="2200" dirty="0">
                <a:latin typeface="Times New Roman" panose="02020603050405020304" pitchFamily="18" charset="0"/>
              </a:rPr>
              <a:t>Üstel</a:t>
            </a:r>
          </a:p>
          <a:p>
            <a:pPr lvl="2">
              <a:lnSpc>
                <a:spcPts val="2800"/>
              </a:lnSpc>
              <a:spcBef>
                <a:spcPts val="0"/>
              </a:spcBef>
              <a:spcAft>
                <a:spcPts val="1200"/>
              </a:spcAft>
            </a:pPr>
            <a:r>
              <a:rPr lang="tr-TR" sz="2200" dirty="0" err="1">
                <a:latin typeface="Times New Roman" panose="02020603050405020304" pitchFamily="18" charset="0"/>
              </a:rPr>
              <a:t>Gausyen</a:t>
            </a:r>
            <a:endParaRPr lang="tr-TR" sz="2200" dirty="0">
              <a:latin typeface="Times New Roman" panose="02020603050405020304" pitchFamily="18" charset="0"/>
            </a:endParaRPr>
          </a:p>
          <a:p>
            <a:pPr>
              <a:lnSpc>
                <a:spcPts val="2800"/>
              </a:lnSpc>
              <a:spcBef>
                <a:spcPts val="0"/>
              </a:spcBef>
              <a:spcAft>
                <a:spcPts val="1200"/>
              </a:spcAft>
            </a:pPr>
            <a:endParaRPr lang="el-GR" sz="2200" dirty="0">
              <a:latin typeface="Times New Roman" panose="02020603050405020304" pitchFamily="18" charset="0"/>
            </a:endParaRPr>
          </a:p>
        </p:txBody>
      </p:sp>
    </p:spTree>
    <p:extLst>
      <p:ext uri="{BB962C8B-B14F-4D97-AF65-F5344CB8AC3E}">
        <p14:creationId xmlns:p14="http://schemas.microsoft.com/office/powerpoint/2010/main" val="26702781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49</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gn="just">
              <a:lnSpc>
                <a:spcPts val="2800"/>
              </a:lnSpc>
              <a:spcBef>
                <a:spcPts val="0"/>
              </a:spcBef>
              <a:spcAft>
                <a:spcPts val="1200"/>
              </a:spcAft>
            </a:pPr>
            <a:r>
              <a:rPr lang="tr-TR" sz="2200" b="1" dirty="0">
                <a:latin typeface="Times New Roman" panose="02020603050405020304" pitchFamily="18" charset="0"/>
              </a:rPr>
              <a:t>Üçgen Üyelik Fonksiyonu:</a:t>
            </a:r>
          </a:p>
          <a:p>
            <a:pPr lvl="1" algn="just">
              <a:lnSpc>
                <a:spcPts val="2800"/>
              </a:lnSpc>
              <a:spcBef>
                <a:spcPts val="0"/>
              </a:spcBef>
              <a:spcAft>
                <a:spcPts val="1200"/>
              </a:spcAft>
            </a:pPr>
            <a:r>
              <a:rPr lang="tr-TR" sz="2200" dirty="0">
                <a:latin typeface="Times New Roman" panose="02020603050405020304" pitchFamily="18" charset="0"/>
              </a:rPr>
              <a:t>Üçgensel üyelik fonksiyonu a1, a2 ve a3 olarak üç parametre ile tanımlanır. Formüle göre küme, A=(a1,a2,a3) olmalıdır. </a:t>
            </a:r>
          </a:p>
          <a:p>
            <a:pPr lvl="1" algn="just">
              <a:lnSpc>
                <a:spcPts val="2800"/>
              </a:lnSpc>
              <a:spcBef>
                <a:spcPts val="0"/>
              </a:spcBef>
              <a:spcAft>
                <a:spcPts val="1200"/>
              </a:spcAft>
            </a:pPr>
            <a:r>
              <a:rPr lang="tr-TR" sz="2200" dirty="0">
                <a:latin typeface="Times New Roman" panose="02020603050405020304" pitchFamily="18" charset="0"/>
              </a:rPr>
              <a:t>Üçgensel üyelik fonksiyonlarında en az bir öğenin üyelik derecesi 1 olmalıdır. Böylece bulanık kümenin normallik özelliği gösterdiği tespit edilir. Aşağıdaki şekilde görülen b normal değerli üyelik olarak tanımlanabilir.</a:t>
            </a:r>
            <a:endParaRPr lang="el-GR" sz="2200" dirty="0">
              <a:latin typeface="Times New Roman" panose="02020603050405020304" pitchFamily="18" charset="0"/>
            </a:endParaRPr>
          </a:p>
        </p:txBody>
      </p:sp>
      <p:pic>
        <p:nvPicPr>
          <p:cNvPr id="2" name="Resim 1">
            <a:extLst>
              <a:ext uri="{FF2B5EF4-FFF2-40B4-BE49-F238E27FC236}">
                <a16:creationId xmlns:a16="http://schemas.microsoft.com/office/drawing/2014/main" id="{F749A0F0-5E05-E34C-2C0A-B32A46613ED4}"/>
              </a:ext>
            </a:extLst>
          </p:cNvPr>
          <p:cNvPicPr>
            <a:picLocks noChangeAspect="1"/>
          </p:cNvPicPr>
          <p:nvPr/>
        </p:nvPicPr>
        <p:blipFill>
          <a:blip r:embed="rId3"/>
          <a:stretch>
            <a:fillRect/>
          </a:stretch>
        </p:blipFill>
        <p:spPr>
          <a:xfrm>
            <a:off x="1471372" y="3971802"/>
            <a:ext cx="4725469" cy="1692000"/>
          </a:xfrm>
          <a:prstGeom prst="rect">
            <a:avLst/>
          </a:prstGeom>
        </p:spPr>
      </p:pic>
      <p:pic>
        <p:nvPicPr>
          <p:cNvPr id="3" name="Resim 2">
            <a:extLst>
              <a:ext uri="{FF2B5EF4-FFF2-40B4-BE49-F238E27FC236}">
                <a16:creationId xmlns:a16="http://schemas.microsoft.com/office/drawing/2014/main" id="{3594D019-E7E8-6988-D7FF-E1BD1878DAD7}"/>
              </a:ext>
            </a:extLst>
          </p:cNvPr>
          <p:cNvPicPr>
            <a:picLocks noChangeAspect="1"/>
          </p:cNvPicPr>
          <p:nvPr/>
        </p:nvPicPr>
        <p:blipFill>
          <a:blip r:embed="rId4"/>
          <a:stretch>
            <a:fillRect/>
          </a:stretch>
        </p:blipFill>
        <p:spPr>
          <a:xfrm>
            <a:off x="6595520" y="3787164"/>
            <a:ext cx="3386680" cy="2268000"/>
          </a:xfrm>
          <a:prstGeom prst="rect">
            <a:avLst/>
          </a:prstGeom>
        </p:spPr>
      </p:pic>
    </p:spTree>
    <p:extLst>
      <p:ext uri="{BB962C8B-B14F-4D97-AF65-F5344CB8AC3E}">
        <p14:creationId xmlns:p14="http://schemas.microsoft.com/office/powerpoint/2010/main" val="1431892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681037"/>
            <a:ext cx="10515600" cy="610821"/>
          </a:xfrm>
        </p:spPr>
        <p:txBody>
          <a:bodyPr rtlCol="0">
            <a:normAutofit fontScale="90000"/>
          </a:bodyPr>
          <a:lstStyle/>
          <a:p>
            <a:pPr rtl="0"/>
            <a:r>
              <a:rPr lang="tr-TR" sz="4000" dirty="0"/>
              <a:t>Bölüm 2 : Ana Başlıkları</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376179"/>
            <a:ext cx="10515600" cy="4895850"/>
          </a:xfrm>
        </p:spPr>
        <p:txBody>
          <a:bodyPr>
            <a:normAutofit/>
          </a:bodyPr>
          <a:lstStyle/>
          <a:p>
            <a:pPr>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Bulanık Çıkarım</a:t>
            </a:r>
          </a:p>
          <a:p>
            <a:pPr lvl="1">
              <a:lnSpc>
                <a:spcPts val="2300"/>
              </a:lnSpc>
              <a:spcBef>
                <a:spcPts val="0"/>
              </a:spcBef>
              <a:spcAft>
                <a:spcPts val="600"/>
              </a:spcAft>
            </a:pPr>
            <a:r>
              <a:rPr lang="tr-TR" sz="2200" dirty="0">
                <a:latin typeface="Times New Roman" panose="02020603050405020304" pitchFamily="18" charset="0"/>
                <a:cs typeface="Times New Roman" panose="02020603050405020304" pitchFamily="18" charset="0"/>
              </a:rPr>
              <a:t>İki-değerli mantık</a:t>
            </a:r>
          </a:p>
          <a:p>
            <a:pPr lvl="1">
              <a:lnSpc>
                <a:spcPts val="2300"/>
              </a:lnSpc>
              <a:spcBef>
                <a:spcPts val="0"/>
              </a:spcBef>
              <a:spcAft>
                <a:spcPts val="600"/>
              </a:spcAft>
            </a:pPr>
            <a:r>
              <a:rPr lang="tr-TR" sz="2200" dirty="0">
                <a:latin typeface="Times New Roman" panose="02020603050405020304" pitchFamily="18" charset="0"/>
                <a:cs typeface="Times New Roman" panose="02020603050405020304" pitchFamily="18" charset="0"/>
              </a:rPr>
              <a:t>Çoklu-değerli mantık</a:t>
            </a:r>
          </a:p>
          <a:p>
            <a:pPr lvl="1">
              <a:lnSpc>
                <a:spcPts val="2300"/>
              </a:lnSpc>
              <a:spcBef>
                <a:spcPts val="0"/>
              </a:spcBef>
              <a:spcAft>
                <a:spcPts val="600"/>
              </a:spcAft>
            </a:pPr>
            <a:r>
              <a:rPr lang="tr-TR" sz="2200" dirty="0">
                <a:latin typeface="Times New Roman" panose="02020603050405020304" pitchFamily="18" charset="0"/>
                <a:cs typeface="Times New Roman" panose="02020603050405020304" pitchFamily="18" charset="0"/>
              </a:rPr>
              <a:t>Bulanık mantık</a:t>
            </a:r>
          </a:p>
          <a:p>
            <a:pPr lvl="1">
              <a:lnSpc>
                <a:spcPts val="2300"/>
              </a:lnSpc>
              <a:spcBef>
                <a:spcPts val="0"/>
              </a:spcBef>
              <a:spcAft>
                <a:spcPts val="600"/>
              </a:spcAft>
            </a:pPr>
            <a:r>
              <a:rPr lang="tr-TR" sz="2200" dirty="0">
                <a:latin typeface="Times New Roman" panose="02020603050405020304" pitchFamily="18" charset="0"/>
                <a:cs typeface="Times New Roman" panose="02020603050405020304" pitchFamily="18" charset="0"/>
              </a:rPr>
              <a:t>Sözel değişkenler</a:t>
            </a:r>
          </a:p>
          <a:p>
            <a:pPr lvl="1">
              <a:lnSpc>
                <a:spcPts val="2300"/>
              </a:lnSpc>
              <a:spcBef>
                <a:spcPts val="0"/>
              </a:spcBef>
              <a:spcAft>
                <a:spcPts val="600"/>
              </a:spcAft>
            </a:pPr>
            <a:r>
              <a:rPr lang="tr-TR" sz="2200" dirty="0">
                <a:latin typeface="Times New Roman" panose="02020603050405020304" pitchFamily="18" charset="0"/>
                <a:cs typeface="Times New Roman" panose="02020603050405020304" pitchFamily="18" charset="0"/>
              </a:rPr>
              <a:t>Bulanık kurallar</a:t>
            </a:r>
          </a:p>
          <a:p>
            <a:pPr lvl="1">
              <a:lnSpc>
                <a:spcPts val="2300"/>
              </a:lnSpc>
              <a:spcBef>
                <a:spcPts val="0"/>
              </a:spcBef>
              <a:spcAft>
                <a:spcPts val="600"/>
              </a:spcAft>
            </a:pPr>
            <a:r>
              <a:rPr lang="tr-TR" sz="2200" dirty="0">
                <a:latin typeface="Times New Roman" panose="02020603050405020304" pitchFamily="18" charset="0"/>
                <a:cs typeface="Times New Roman" panose="02020603050405020304" pitchFamily="18" charset="0"/>
              </a:rPr>
              <a:t>Bulanık çıkarım</a:t>
            </a:r>
          </a:p>
          <a:p>
            <a:pPr lvl="1">
              <a:lnSpc>
                <a:spcPts val="2300"/>
              </a:lnSpc>
              <a:spcBef>
                <a:spcPts val="0"/>
              </a:spcBef>
              <a:spcAft>
                <a:spcPts val="600"/>
              </a:spcAft>
            </a:pPr>
            <a:r>
              <a:rPr lang="tr-TR" sz="2200" dirty="0">
                <a:latin typeface="Times New Roman" panose="02020603050405020304" pitchFamily="18" charset="0"/>
                <a:cs typeface="Times New Roman" panose="02020603050405020304" pitchFamily="18" charset="0"/>
              </a:rPr>
              <a:t>Bulanık muhakeme</a:t>
            </a:r>
          </a:p>
          <a:p>
            <a:pPr lvl="1">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Bulanık mantık denetimi</a:t>
            </a:r>
          </a:p>
          <a:p>
            <a:pPr>
              <a:lnSpc>
                <a:spcPts val="2300"/>
              </a:lnSpc>
              <a:spcBef>
                <a:spcPts val="0"/>
              </a:spcBef>
              <a:spcAft>
                <a:spcPts val="600"/>
              </a:spcAft>
            </a:pPr>
            <a:r>
              <a:rPr lang="tr-TR" sz="2200" dirty="0">
                <a:latin typeface="Times New Roman" panose="02020603050405020304" pitchFamily="18" charset="0"/>
                <a:cs typeface="Times New Roman" panose="02020603050405020304" pitchFamily="18" charset="0"/>
              </a:rPr>
              <a:t>Bölüm 2’nin özeti</a:t>
            </a:r>
          </a:p>
        </p:txBody>
      </p:sp>
    </p:spTree>
    <p:extLst>
      <p:ext uri="{BB962C8B-B14F-4D97-AF65-F5344CB8AC3E}">
        <p14:creationId xmlns:p14="http://schemas.microsoft.com/office/powerpoint/2010/main" val="1891549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50</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gn="just">
              <a:lnSpc>
                <a:spcPts val="2800"/>
              </a:lnSpc>
              <a:spcBef>
                <a:spcPts val="0"/>
              </a:spcBef>
              <a:spcAft>
                <a:spcPts val="1200"/>
              </a:spcAft>
            </a:pPr>
            <a:r>
              <a:rPr lang="tr-TR" sz="2200" b="1" dirty="0">
                <a:latin typeface="Times New Roman" panose="02020603050405020304" pitchFamily="18" charset="0"/>
              </a:rPr>
              <a:t>Üçgen Üyelik Fonksiyonu:</a:t>
            </a:r>
          </a:p>
        </p:txBody>
      </p:sp>
      <p:pic>
        <p:nvPicPr>
          <p:cNvPr id="6" name="Resim 5">
            <a:extLst>
              <a:ext uri="{FF2B5EF4-FFF2-40B4-BE49-F238E27FC236}">
                <a16:creationId xmlns:a16="http://schemas.microsoft.com/office/drawing/2014/main" id="{1A3C2C18-0F49-0781-F04F-217C7C9B99ED}"/>
              </a:ext>
            </a:extLst>
          </p:cNvPr>
          <p:cNvPicPr>
            <a:picLocks noChangeAspect="1"/>
          </p:cNvPicPr>
          <p:nvPr/>
        </p:nvPicPr>
        <p:blipFill>
          <a:blip r:embed="rId3"/>
          <a:stretch>
            <a:fillRect/>
          </a:stretch>
        </p:blipFill>
        <p:spPr>
          <a:xfrm>
            <a:off x="1158387" y="1988257"/>
            <a:ext cx="5445874" cy="2733212"/>
          </a:xfrm>
          <a:prstGeom prst="rect">
            <a:avLst/>
          </a:prstGeom>
        </p:spPr>
      </p:pic>
      <p:pic>
        <p:nvPicPr>
          <p:cNvPr id="8" name="Resim 7">
            <a:extLst>
              <a:ext uri="{FF2B5EF4-FFF2-40B4-BE49-F238E27FC236}">
                <a16:creationId xmlns:a16="http://schemas.microsoft.com/office/drawing/2014/main" id="{53CB1346-B35D-3070-D95A-2FD5D1A0C7BB}"/>
              </a:ext>
            </a:extLst>
          </p:cNvPr>
          <p:cNvPicPr>
            <a:picLocks noChangeAspect="1"/>
          </p:cNvPicPr>
          <p:nvPr/>
        </p:nvPicPr>
        <p:blipFill>
          <a:blip r:embed="rId4"/>
          <a:stretch>
            <a:fillRect/>
          </a:stretch>
        </p:blipFill>
        <p:spPr>
          <a:xfrm>
            <a:off x="6924448" y="2040413"/>
            <a:ext cx="2905125" cy="2628900"/>
          </a:xfrm>
          <a:prstGeom prst="rect">
            <a:avLst/>
          </a:prstGeom>
        </p:spPr>
      </p:pic>
    </p:spTree>
    <p:extLst>
      <p:ext uri="{BB962C8B-B14F-4D97-AF65-F5344CB8AC3E}">
        <p14:creationId xmlns:p14="http://schemas.microsoft.com/office/powerpoint/2010/main" val="12442545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51</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gn="just">
              <a:lnSpc>
                <a:spcPts val="2800"/>
              </a:lnSpc>
              <a:spcBef>
                <a:spcPts val="0"/>
              </a:spcBef>
              <a:spcAft>
                <a:spcPts val="1200"/>
              </a:spcAft>
            </a:pPr>
            <a:r>
              <a:rPr lang="tr-TR" sz="2200" b="1" dirty="0">
                <a:latin typeface="Times New Roman" panose="02020603050405020304" pitchFamily="18" charset="0"/>
              </a:rPr>
              <a:t>Yamuk Üyelik Fonksiyonu 	 </a:t>
            </a:r>
          </a:p>
          <a:p>
            <a:pPr lvl="1" algn="just">
              <a:lnSpc>
                <a:spcPts val="2800"/>
              </a:lnSpc>
              <a:spcBef>
                <a:spcPts val="0"/>
              </a:spcBef>
              <a:spcAft>
                <a:spcPts val="1200"/>
              </a:spcAft>
            </a:pPr>
            <a:r>
              <a:rPr lang="tr-TR" sz="2200" dirty="0">
                <a:latin typeface="Times New Roman" panose="02020603050405020304" pitchFamily="18" charset="0"/>
              </a:rPr>
              <a:t>Yamuk tipi üyelik fonksiyonunda dört farklı parametre kullanılmaktadır.</a:t>
            </a:r>
          </a:p>
          <a:p>
            <a:pPr algn="just">
              <a:lnSpc>
                <a:spcPts val="2800"/>
              </a:lnSpc>
              <a:spcBef>
                <a:spcPts val="0"/>
              </a:spcBef>
              <a:spcAft>
                <a:spcPts val="1200"/>
              </a:spcAft>
            </a:pPr>
            <a:endParaRPr lang="tr-TR" sz="2200" b="1" dirty="0">
              <a:latin typeface="Times New Roman" panose="02020603050405020304" pitchFamily="18" charset="0"/>
            </a:endParaRPr>
          </a:p>
        </p:txBody>
      </p:sp>
      <p:pic>
        <p:nvPicPr>
          <p:cNvPr id="3" name="Resim 2">
            <a:extLst>
              <a:ext uri="{FF2B5EF4-FFF2-40B4-BE49-F238E27FC236}">
                <a16:creationId xmlns:a16="http://schemas.microsoft.com/office/drawing/2014/main" id="{9B921A3A-3E56-119A-5F6A-AC22467F527D}"/>
              </a:ext>
            </a:extLst>
          </p:cNvPr>
          <p:cNvPicPr>
            <a:picLocks noChangeAspect="1"/>
          </p:cNvPicPr>
          <p:nvPr/>
        </p:nvPicPr>
        <p:blipFill>
          <a:blip r:embed="rId3"/>
          <a:stretch>
            <a:fillRect/>
          </a:stretch>
        </p:blipFill>
        <p:spPr>
          <a:xfrm>
            <a:off x="1222299" y="2534260"/>
            <a:ext cx="4873701" cy="1789480"/>
          </a:xfrm>
          <a:prstGeom prst="rect">
            <a:avLst/>
          </a:prstGeom>
        </p:spPr>
      </p:pic>
      <p:pic>
        <p:nvPicPr>
          <p:cNvPr id="5" name="Resim 4">
            <a:extLst>
              <a:ext uri="{FF2B5EF4-FFF2-40B4-BE49-F238E27FC236}">
                <a16:creationId xmlns:a16="http://schemas.microsoft.com/office/drawing/2014/main" id="{CDCC7314-300C-64C6-081B-644D68B07D0B}"/>
              </a:ext>
            </a:extLst>
          </p:cNvPr>
          <p:cNvPicPr>
            <a:picLocks noChangeAspect="1"/>
          </p:cNvPicPr>
          <p:nvPr/>
        </p:nvPicPr>
        <p:blipFill>
          <a:blip r:embed="rId4"/>
          <a:stretch>
            <a:fillRect/>
          </a:stretch>
        </p:blipFill>
        <p:spPr>
          <a:xfrm>
            <a:off x="6707798" y="2300969"/>
            <a:ext cx="4194664" cy="2256062"/>
          </a:xfrm>
          <a:prstGeom prst="rect">
            <a:avLst/>
          </a:prstGeom>
        </p:spPr>
      </p:pic>
    </p:spTree>
    <p:extLst>
      <p:ext uri="{BB962C8B-B14F-4D97-AF65-F5344CB8AC3E}">
        <p14:creationId xmlns:p14="http://schemas.microsoft.com/office/powerpoint/2010/main" val="7898411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52</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gn="just">
              <a:lnSpc>
                <a:spcPts val="2800"/>
              </a:lnSpc>
              <a:spcBef>
                <a:spcPts val="0"/>
              </a:spcBef>
              <a:spcAft>
                <a:spcPts val="1200"/>
              </a:spcAft>
            </a:pPr>
            <a:r>
              <a:rPr lang="tr-TR" sz="2200" b="1" dirty="0">
                <a:latin typeface="Times New Roman" panose="02020603050405020304" pitchFamily="18" charset="0"/>
              </a:rPr>
              <a:t>S-Üyelik Fonksiyonu:</a:t>
            </a:r>
            <a:endParaRPr lang="tr-TR" sz="2200" dirty="0">
              <a:latin typeface="Times New Roman" panose="02020603050405020304" pitchFamily="18" charset="0"/>
            </a:endParaRPr>
          </a:p>
          <a:p>
            <a:pPr algn="just">
              <a:lnSpc>
                <a:spcPts val="2800"/>
              </a:lnSpc>
              <a:spcBef>
                <a:spcPts val="0"/>
              </a:spcBef>
              <a:spcAft>
                <a:spcPts val="1200"/>
              </a:spcAft>
            </a:pPr>
            <a:endParaRPr lang="tr-TR" sz="2200" b="1" dirty="0">
              <a:latin typeface="Times New Roman" panose="02020603050405020304" pitchFamily="18" charset="0"/>
            </a:endParaRPr>
          </a:p>
        </p:txBody>
      </p:sp>
      <p:pic>
        <p:nvPicPr>
          <p:cNvPr id="2" name="Resim 1">
            <a:extLst>
              <a:ext uri="{FF2B5EF4-FFF2-40B4-BE49-F238E27FC236}">
                <a16:creationId xmlns:a16="http://schemas.microsoft.com/office/drawing/2014/main" id="{A1B545E8-280A-E88D-DD1E-2374D92B0A19}"/>
              </a:ext>
            </a:extLst>
          </p:cNvPr>
          <p:cNvPicPr>
            <a:picLocks noChangeAspect="1"/>
          </p:cNvPicPr>
          <p:nvPr/>
        </p:nvPicPr>
        <p:blipFill>
          <a:blip r:embed="rId3"/>
          <a:stretch>
            <a:fillRect/>
          </a:stretch>
        </p:blipFill>
        <p:spPr>
          <a:xfrm>
            <a:off x="1105902" y="2386476"/>
            <a:ext cx="4880513" cy="1523780"/>
          </a:xfrm>
          <a:prstGeom prst="rect">
            <a:avLst/>
          </a:prstGeom>
        </p:spPr>
      </p:pic>
      <p:pic>
        <p:nvPicPr>
          <p:cNvPr id="6" name="Resim 5">
            <a:extLst>
              <a:ext uri="{FF2B5EF4-FFF2-40B4-BE49-F238E27FC236}">
                <a16:creationId xmlns:a16="http://schemas.microsoft.com/office/drawing/2014/main" id="{F657E72E-04D0-5864-39B4-8AA1617238DE}"/>
              </a:ext>
            </a:extLst>
          </p:cNvPr>
          <p:cNvPicPr>
            <a:picLocks noChangeAspect="1"/>
          </p:cNvPicPr>
          <p:nvPr/>
        </p:nvPicPr>
        <p:blipFill>
          <a:blip r:embed="rId4"/>
          <a:stretch>
            <a:fillRect/>
          </a:stretch>
        </p:blipFill>
        <p:spPr>
          <a:xfrm>
            <a:off x="6991238" y="1800151"/>
            <a:ext cx="3858469" cy="3010004"/>
          </a:xfrm>
          <a:prstGeom prst="rect">
            <a:avLst/>
          </a:prstGeom>
        </p:spPr>
      </p:pic>
    </p:spTree>
    <p:extLst>
      <p:ext uri="{BB962C8B-B14F-4D97-AF65-F5344CB8AC3E}">
        <p14:creationId xmlns:p14="http://schemas.microsoft.com/office/powerpoint/2010/main" val="4678323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53</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gn="just">
              <a:lnSpc>
                <a:spcPts val="2800"/>
              </a:lnSpc>
              <a:spcBef>
                <a:spcPts val="0"/>
              </a:spcBef>
              <a:spcAft>
                <a:spcPts val="1200"/>
              </a:spcAft>
            </a:pPr>
            <a:r>
              <a:rPr lang="el-GR" sz="2200" b="1" dirty="0">
                <a:latin typeface="Times New Roman" panose="02020603050405020304" pitchFamily="18" charset="0"/>
              </a:rPr>
              <a:t>π-</a:t>
            </a:r>
            <a:r>
              <a:rPr lang="tr-TR" sz="2200" b="1" dirty="0">
                <a:latin typeface="Times New Roman" panose="02020603050405020304" pitchFamily="18" charset="0"/>
              </a:rPr>
              <a:t>Üyelik Fonksiyonu:</a:t>
            </a:r>
            <a:endParaRPr lang="tr-TR" sz="2200" dirty="0">
              <a:latin typeface="Times New Roman" panose="02020603050405020304" pitchFamily="18" charset="0"/>
            </a:endParaRPr>
          </a:p>
          <a:p>
            <a:pPr algn="just">
              <a:lnSpc>
                <a:spcPts val="2800"/>
              </a:lnSpc>
              <a:spcBef>
                <a:spcPts val="0"/>
              </a:spcBef>
              <a:spcAft>
                <a:spcPts val="1200"/>
              </a:spcAft>
            </a:pPr>
            <a:endParaRPr lang="tr-TR" sz="2200" b="1" dirty="0">
              <a:latin typeface="Times New Roman" panose="02020603050405020304" pitchFamily="18" charset="0"/>
            </a:endParaRPr>
          </a:p>
        </p:txBody>
      </p:sp>
      <p:pic>
        <p:nvPicPr>
          <p:cNvPr id="3" name="Resim 2">
            <a:extLst>
              <a:ext uri="{FF2B5EF4-FFF2-40B4-BE49-F238E27FC236}">
                <a16:creationId xmlns:a16="http://schemas.microsoft.com/office/drawing/2014/main" id="{DFE77CD8-6BB3-2914-60A0-45721B02142C}"/>
              </a:ext>
            </a:extLst>
          </p:cNvPr>
          <p:cNvPicPr>
            <a:picLocks noChangeAspect="1"/>
          </p:cNvPicPr>
          <p:nvPr/>
        </p:nvPicPr>
        <p:blipFill>
          <a:blip r:embed="rId3"/>
          <a:stretch>
            <a:fillRect/>
          </a:stretch>
        </p:blipFill>
        <p:spPr>
          <a:xfrm>
            <a:off x="1937189" y="1866655"/>
            <a:ext cx="7269733" cy="1368913"/>
          </a:xfrm>
          <a:prstGeom prst="rect">
            <a:avLst/>
          </a:prstGeom>
        </p:spPr>
      </p:pic>
      <p:pic>
        <p:nvPicPr>
          <p:cNvPr id="5" name="Resim 4">
            <a:extLst>
              <a:ext uri="{FF2B5EF4-FFF2-40B4-BE49-F238E27FC236}">
                <a16:creationId xmlns:a16="http://schemas.microsoft.com/office/drawing/2014/main" id="{3F7C0819-6FF1-CA1C-270F-F87AD3101E9A}"/>
              </a:ext>
            </a:extLst>
          </p:cNvPr>
          <p:cNvPicPr>
            <a:picLocks noChangeAspect="1"/>
          </p:cNvPicPr>
          <p:nvPr/>
        </p:nvPicPr>
        <p:blipFill>
          <a:blip r:embed="rId4"/>
          <a:stretch>
            <a:fillRect/>
          </a:stretch>
        </p:blipFill>
        <p:spPr>
          <a:xfrm>
            <a:off x="4239793" y="3112476"/>
            <a:ext cx="4447858" cy="3175786"/>
          </a:xfrm>
          <a:prstGeom prst="rect">
            <a:avLst/>
          </a:prstGeom>
        </p:spPr>
      </p:pic>
      <p:pic>
        <p:nvPicPr>
          <p:cNvPr id="6" name="Resim 5">
            <a:extLst>
              <a:ext uri="{FF2B5EF4-FFF2-40B4-BE49-F238E27FC236}">
                <a16:creationId xmlns:a16="http://schemas.microsoft.com/office/drawing/2014/main" id="{7CF9C4BD-283D-EAB5-DC79-2322E702E974}"/>
              </a:ext>
            </a:extLst>
          </p:cNvPr>
          <p:cNvPicPr>
            <a:picLocks noChangeAspect="1"/>
          </p:cNvPicPr>
          <p:nvPr/>
        </p:nvPicPr>
        <p:blipFill>
          <a:blip r:embed="rId5"/>
          <a:stretch>
            <a:fillRect/>
          </a:stretch>
        </p:blipFill>
        <p:spPr>
          <a:xfrm>
            <a:off x="5694852" y="4735536"/>
            <a:ext cx="252000" cy="252000"/>
          </a:xfrm>
          <a:prstGeom prst="rect">
            <a:avLst/>
          </a:prstGeom>
        </p:spPr>
      </p:pic>
    </p:spTree>
    <p:extLst>
      <p:ext uri="{BB962C8B-B14F-4D97-AF65-F5344CB8AC3E}">
        <p14:creationId xmlns:p14="http://schemas.microsoft.com/office/powerpoint/2010/main" val="722851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Autofit/>
          </a:bodyPr>
          <a:lstStyle/>
          <a:p>
            <a:pPr rtl="0"/>
            <a:r>
              <a:rPr lang="tr-TR" sz="2400" dirty="0"/>
              <a:t>Üyelik Dereceleri ve Üyelik Fonksiyonları-&gt;piUyelikFonksiyonu.py</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54</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231750" y="1099038"/>
            <a:ext cx="3626140" cy="5622437"/>
          </a:xfrm>
        </p:spPr>
        <p:txBody>
          <a:bodyPr>
            <a:normAutofit/>
          </a:bodyPr>
          <a:lstStyle/>
          <a:p>
            <a:pPr algn="just">
              <a:lnSpc>
                <a:spcPts val="2800"/>
              </a:lnSpc>
              <a:spcBef>
                <a:spcPts val="0"/>
              </a:spcBef>
              <a:spcAft>
                <a:spcPts val="1200"/>
              </a:spcAft>
            </a:pPr>
            <a:r>
              <a:rPr lang="tr-TR" sz="2000" dirty="0">
                <a:latin typeface="Times New Roman" panose="02020603050405020304" pitchFamily="18" charset="0"/>
              </a:rPr>
              <a:t>Yandaki kod pi üyelik fonksiyonunun üyelik derecelerini [1-100] evrensel kümesi için hesaplamakta ve grafiğini ekrana çizmektedir. </a:t>
            </a:r>
          </a:p>
        </p:txBody>
      </p:sp>
      <p:pic>
        <p:nvPicPr>
          <p:cNvPr id="6" name="Resim 5">
            <a:extLst>
              <a:ext uri="{FF2B5EF4-FFF2-40B4-BE49-F238E27FC236}">
                <a16:creationId xmlns:a16="http://schemas.microsoft.com/office/drawing/2014/main" id="{6EA7BB1E-E130-13B1-1FCE-08B8D0038E99}"/>
              </a:ext>
            </a:extLst>
          </p:cNvPr>
          <p:cNvPicPr>
            <a:picLocks noChangeAspect="1"/>
          </p:cNvPicPr>
          <p:nvPr/>
        </p:nvPicPr>
        <p:blipFill>
          <a:blip r:embed="rId3"/>
          <a:stretch>
            <a:fillRect/>
          </a:stretch>
        </p:blipFill>
        <p:spPr>
          <a:xfrm>
            <a:off x="157377" y="1099038"/>
            <a:ext cx="5448018" cy="4428000"/>
          </a:xfrm>
          <a:prstGeom prst="rect">
            <a:avLst/>
          </a:prstGeom>
        </p:spPr>
      </p:pic>
      <p:pic>
        <p:nvPicPr>
          <p:cNvPr id="10" name="Resim 9">
            <a:extLst>
              <a:ext uri="{FF2B5EF4-FFF2-40B4-BE49-F238E27FC236}">
                <a16:creationId xmlns:a16="http://schemas.microsoft.com/office/drawing/2014/main" id="{71E1F19E-6ECA-ED10-9606-37B1FE6D45B0}"/>
              </a:ext>
            </a:extLst>
          </p:cNvPr>
          <p:cNvPicPr>
            <a:picLocks noChangeAspect="1"/>
          </p:cNvPicPr>
          <p:nvPr/>
        </p:nvPicPr>
        <p:blipFill>
          <a:blip r:embed="rId4"/>
          <a:stretch>
            <a:fillRect/>
          </a:stretch>
        </p:blipFill>
        <p:spPr>
          <a:xfrm>
            <a:off x="5605395" y="1099038"/>
            <a:ext cx="2647950" cy="2933700"/>
          </a:xfrm>
          <a:prstGeom prst="rect">
            <a:avLst/>
          </a:prstGeom>
        </p:spPr>
      </p:pic>
      <p:pic>
        <p:nvPicPr>
          <p:cNvPr id="12" name="Resim 11">
            <a:extLst>
              <a:ext uri="{FF2B5EF4-FFF2-40B4-BE49-F238E27FC236}">
                <a16:creationId xmlns:a16="http://schemas.microsoft.com/office/drawing/2014/main" id="{63D19367-6C76-1050-54DA-448B695FF654}"/>
              </a:ext>
            </a:extLst>
          </p:cNvPr>
          <p:cNvPicPr>
            <a:picLocks noChangeAspect="1"/>
          </p:cNvPicPr>
          <p:nvPr/>
        </p:nvPicPr>
        <p:blipFill>
          <a:blip r:embed="rId5"/>
          <a:stretch>
            <a:fillRect/>
          </a:stretch>
        </p:blipFill>
        <p:spPr>
          <a:xfrm>
            <a:off x="5605395" y="4054912"/>
            <a:ext cx="3726000" cy="2484000"/>
          </a:xfrm>
          <a:prstGeom prst="rect">
            <a:avLst/>
          </a:prstGeom>
        </p:spPr>
      </p:pic>
    </p:spTree>
    <p:extLst>
      <p:ext uri="{BB962C8B-B14F-4D97-AF65-F5344CB8AC3E}">
        <p14:creationId xmlns:p14="http://schemas.microsoft.com/office/powerpoint/2010/main" val="5403469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Autofit/>
          </a:bodyPr>
          <a:lstStyle/>
          <a:p>
            <a:pPr rtl="0"/>
            <a:r>
              <a:rPr lang="tr-TR" sz="2400" dirty="0"/>
              <a:t>Üyelik Dereceleri ve Üyelik Fonksiyonları-&gt;piUyelikoptimize.py</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55</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gn="just">
              <a:lnSpc>
                <a:spcPts val="2800"/>
              </a:lnSpc>
              <a:spcBef>
                <a:spcPts val="0"/>
              </a:spcBef>
              <a:spcAft>
                <a:spcPts val="1200"/>
              </a:spcAft>
            </a:pPr>
            <a:r>
              <a:rPr lang="tr-TR" sz="2200" b="1" dirty="0">
                <a:latin typeface="Times New Roman" panose="02020603050405020304" pitchFamily="18" charset="0"/>
              </a:rPr>
              <a:t>Ödev-3: (Odev3.py)</a:t>
            </a:r>
          </a:p>
          <a:p>
            <a:pPr algn="just">
              <a:lnSpc>
                <a:spcPts val="2800"/>
              </a:lnSpc>
              <a:spcBef>
                <a:spcPts val="0"/>
              </a:spcBef>
              <a:spcAft>
                <a:spcPts val="1200"/>
              </a:spcAft>
            </a:pPr>
            <a:r>
              <a:rPr lang="tr-TR" sz="2200" b="1" dirty="0">
                <a:latin typeface="Times New Roman" panose="02020603050405020304" pitchFamily="18" charset="0"/>
              </a:rPr>
              <a:t>1. </a:t>
            </a:r>
            <a:r>
              <a:rPr lang="tr-TR" sz="2200" dirty="0">
                <a:latin typeface="Times New Roman" panose="02020603050405020304" pitchFamily="18" charset="0"/>
              </a:rPr>
              <a:t>Bir önceki sayfadaki kodu daha</a:t>
            </a:r>
            <a:r>
              <a:rPr lang="tr-TR" sz="2400" dirty="0">
                <a:latin typeface="Times New Roman" panose="02020603050405020304" pitchFamily="18" charset="0"/>
              </a:rPr>
              <a:t> optimize bir şekilde yazın. Bir fonksiyon kullanarak gerekli işlemleri yaptırın. Herhangi bir u değeri verildiğinde bu u değerini ve üyelik derecesini grafikte gösterin. </a:t>
            </a:r>
          </a:p>
          <a:p>
            <a:pPr algn="just">
              <a:lnSpc>
                <a:spcPts val="2800"/>
              </a:lnSpc>
              <a:spcBef>
                <a:spcPts val="0"/>
              </a:spcBef>
              <a:spcAft>
                <a:spcPts val="1200"/>
              </a:spcAft>
            </a:pPr>
            <a:r>
              <a:rPr lang="tr-TR" sz="2400" dirty="0">
                <a:latin typeface="Times New Roman" panose="02020603050405020304" pitchFamily="18" charset="0"/>
              </a:rPr>
              <a:t>İpucu: </a:t>
            </a:r>
            <a:r>
              <a:rPr lang="tr-TR" sz="2400" dirty="0" err="1">
                <a:latin typeface="Times New Roman" panose="02020603050405020304" pitchFamily="18" charset="0"/>
              </a:rPr>
              <a:t>uyelik_hesapla</a:t>
            </a:r>
            <a:r>
              <a:rPr lang="tr-TR" sz="2400" dirty="0">
                <a:latin typeface="Times New Roman" panose="02020603050405020304" pitchFamily="18" charset="0"/>
              </a:rPr>
              <a:t>(</a:t>
            </a:r>
            <a:r>
              <a:rPr lang="tr-TR" sz="2400" dirty="0" err="1">
                <a:latin typeface="Times New Roman" panose="02020603050405020304" pitchFamily="18" charset="0"/>
              </a:rPr>
              <a:t>a,b,c,u</a:t>
            </a:r>
            <a:r>
              <a:rPr lang="tr-TR" sz="2400" dirty="0">
                <a:latin typeface="Times New Roman" panose="02020603050405020304" pitchFamily="18" charset="0"/>
              </a:rPr>
              <a:t>) isimli bir fonksiyon tanımlayın. Bu fonksiyon hem sağ hem de sol omuz için kendisine gönderilen </a:t>
            </a:r>
            <a:r>
              <a:rPr lang="tr-TR" sz="2400" dirty="0" err="1">
                <a:latin typeface="Times New Roman" panose="02020603050405020304" pitchFamily="18" charset="0"/>
              </a:rPr>
              <a:t>a,b,c</a:t>
            </a:r>
            <a:r>
              <a:rPr lang="tr-TR" sz="2400" dirty="0">
                <a:latin typeface="Times New Roman" panose="02020603050405020304" pitchFamily="18" charset="0"/>
              </a:rPr>
              <a:t> ve u parametrelerine göre üyelik derecelerini hesaplasın. Tüm u’lar için bu fonksiyonu çağırmalısınız.</a:t>
            </a:r>
          </a:p>
          <a:p>
            <a:pPr algn="just">
              <a:lnSpc>
                <a:spcPts val="2800"/>
              </a:lnSpc>
              <a:spcBef>
                <a:spcPts val="0"/>
              </a:spcBef>
              <a:spcAft>
                <a:spcPts val="1200"/>
              </a:spcAft>
            </a:pPr>
            <a:r>
              <a:rPr lang="tr-TR" sz="2400" b="1" dirty="0">
                <a:latin typeface="Times New Roman" panose="02020603050405020304" pitchFamily="18" charset="0"/>
              </a:rPr>
              <a:t>2.</a:t>
            </a:r>
            <a:r>
              <a:rPr lang="tr-TR" sz="2400" dirty="0">
                <a:latin typeface="Times New Roman" panose="02020603050405020304" pitchFamily="18" charset="0"/>
              </a:rPr>
              <a:t> Üçgen ve yamuk üyelik fonksiyonları içinde benzer bir program geliştirin.</a:t>
            </a:r>
            <a:endParaRPr lang="tr-TR" sz="2200" dirty="0">
              <a:latin typeface="Times New Roman" panose="02020603050405020304" pitchFamily="18" charset="0"/>
            </a:endParaRPr>
          </a:p>
          <a:p>
            <a:pPr algn="just">
              <a:lnSpc>
                <a:spcPts val="2800"/>
              </a:lnSpc>
              <a:spcBef>
                <a:spcPts val="0"/>
              </a:spcBef>
              <a:spcAft>
                <a:spcPts val="1200"/>
              </a:spcAft>
            </a:pPr>
            <a:endParaRPr lang="tr-TR" sz="2200" b="1" dirty="0">
              <a:latin typeface="Times New Roman" panose="02020603050405020304" pitchFamily="18" charset="0"/>
            </a:endParaRPr>
          </a:p>
        </p:txBody>
      </p:sp>
    </p:spTree>
    <p:extLst>
      <p:ext uri="{BB962C8B-B14F-4D97-AF65-F5344CB8AC3E}">
        <p14:creationId xmlns:p14="http://schemas.microsoft.com/office/powerpoint/2010/main" val="33478147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Kümelerle İlgili Terminolojiler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56</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764931"/>
            <a:ext cx="10515600" cy="5773981"/>
          </a:xfrm>
        </p:spPr>
        <p:txBody>
          <a:bodyPr>
            <a:normAutofit/>
          </a:bodyPr>
          <a:lstStyle/>
          <a:p>
            <a:pPr algn="just">
              <a:lnSpc>
                <a:spcPts val="2800"/>
              </a:lnSpc>
              <a:spcBef>
                <a:spcPts val="0"/>
              </a:spcBef>
              <a:spcAft>
                <a:spcPts val="600"/>
              </a:spcAft>
            </a:pPr>
            <a:r>
              <a:rPr lang="tr-TR" sz="2000" b="1" dirty="0">
                <a:solidFill>
                  <a:schemeClr val="accent2"/>
                </a:solidFill>
                <a:latin typeface="Times New Roman" panose="02020603050405020304" pitchFamily="18" charset="0"/>
              </a:rPr>
              <a:t>Bulanık Küme Çekirdeği (Öz): </a:t>
            </a:r>
            <a:r>
              <a:rPr lang="tr-TR" sz="2000" dirty="0">
                <a:latin typeface="Times New Roman" panose="02020603050405020304" pitchFamily="18" charset="0"/>
              </a:rPr>
              <a:t>Üyelik derecesi 1’e eşit olan elemanlara “</a:t>
            </a:r>
            <a:r>
              <a:rPr lang="tr-TR" sz="2000" dirty="0">
                <a:solidFill>
                  <a:schemeClr val="accent2"/>
                </a:solidFill>
                <a:latin typeface="Times New Roman" panose="02020603050405020304" pitchFamily="18" charset="0"/>
              </a:rPr>
              <a:t>öz</a:t>
            </a:r>
            <a:r>
              <a:rPr lang="tr-TR" sz="2000" dirty="0">
                <a:latin typeface="Times New Roman" panose="02020603050405020304" pitchFamily="18" charset="0"/>
              </a:rPr>
              <a:t>” adı verilir. Başka bir ifadeyle Üyelik derecesi 1 olan elemanların oluşturduğu kümeye çekirdek ya da öz denir ve </a:t>
            </a:r>
            <a:r>
              <a:rPr lang="el-GR" sz="2000" dirty="0">
                <a:solidFill>
                  <a:schemeClr val="accent2"/>
                </a:solidFill>
                <a:latin typeface="Times New Roman" panose="02020603050405020304" pitchFamily="18" charset="0"/>
              </a:rPr>
              <a:t>μ</a:t>
            </a:r>
            <a:r>
              <a:rPr lang="tr-TR" sz="2000" dirty="0">
                <a:solidFill>
                  <a:schemeClr val="accent2"/>
                </a:solidFill>
                <a:latin typeface="Times New Roman" panose="02020603050405020304" pitchFamily="18" charset="0"/>
              </a:rPr>
              <a:t>A(x)=1 </a:t>
            </a:r>
            <a:r>
              <a:rPr lang="tr-TR" sz="2000" dirty="0">
                <a:latin typeface="Times New Roman" panose="02020603050405020304" pitchFamily="18" charset="0"/>
              </a:rPr>
              <a:t>şeklinde gösterilir. </a:t>
            </a:r>
          </a:p>
          <a:p>
            <a:pPr algn="just">
              <a:lnSpc>
                <a:spcPts val="2800"/>
              </a:lnSpc>
              <a:spcBef>
                <a:spcPts val="0"/>
              </a:spcBef>
              <a:spcAft>
                <a:spcPts val="600"/>
              </a:spcAft>
            </a:pPr>
            <a:r>
              <a:rPr lang="tr-TR" sz="2000" b="1" dirty="0">
                <a:solidFill>
                  <a:schemeClr val="accent2"/>
                </a:solidFill>
                <a:latin typeface="Times New Roman" panose="02020603050405020304" pitchFamily="18" charset="0"/>
              </a:rPr>
              <a:t>Dayanak (Destek Kümesi):</a:t>
            </a:r>
            <a:r>
              <a:rPr lang="tr-TR" sz="2000" b="1" dirty="0">
                <a:latin typeface="Times New Roman" panose="02020603050405020304" pitchFamily="18" charset="0"/>
              </a:rPr>
              <a:t> </a:t>
            </a:r>
            <a:r>
              <a:rPr lang="tr-TR" sz="2000" dirty="0">
                <a:latin typeface="Times New Roman" panose="02020603050405020304" pitchFamily="18" charset="0"/>
              </a:rPr>
              <a:t>A bulanık kümesinde 0’dan farklı üyelik derecesine sahip ögeleri içerir. Matematiksel gösterimi </a:t>
            </a:r>
            <a:r>
              <a:rPr lang="el-GR" sz="2000" dirty="0">
                <a:latin typeface="Times New Roman" panose="02020603050405020304" pitchFamily="18" charset="0"/>
              </a:rPr>
              <a:t>μ</a:t>
            </a:r>
            <a:r>
              <a:rPr lang="tr-TR" sz="2000" dirty="0">
                <a:latin typeface="Times New Roman" panose="02020603050405020304" pitchFamily="18" charset="0"/>
              </a:rPr>
              <a:t>A(x)&gt;0 şeklindedir.</a:t>
            </a:r>
          </a:p>
          <a:p>
            <a:pPr algn="just">
              <a:lnSpc>
                <a:spcPts val="2800"/>
              </a:lnSpc>
              <a:spcBef>
                <a:spcPts val="0"/>
              </a:spcBef>
              <a:spcAft>
                <a:spcPts val="600"/>
              </a:spcAft>
            </a:pPr>
            <a:r>
              <a:rPr lang="tr-TR" sz="2000" b="1" dirty="0">
                <a:solidFill>
                  <a:schemeClr val="accent2"/>
                </a:solidFill>
                <a:latin typeface="Times New Roman" panose="02020603050405020304" pitchFamily="18" charset="0"/>
              </a:rPr>
              <a:t>Sınır Kümesi: </a:t>
            </a:r>
            <a:r>
              <a:rPr lang="tr-TR" sz="2000" dirty="0">
                <a:latin typeface="Times New Roman" panose="02020603050405020304" pitchFamily="18" charset="0"/>
              </a:rPr>
              <a:t>Üyelik dereceleri 1’e veya 0’a eşit olmayan ögelerin oluşturduğu kısımlara ise üyelik fonksiyonunun “sınırları” denir. Matematiksel tanımı ise; 0 &lt;</a:t>
            </a:r>
            <a:r>
              <a:rPr lang="el-GR" sz="2000" dirty="0">
                <a:latin typeface="Times New Roman" panose="02020603050405020304" pitchFamily="18" charset="0"/>
              </a:rPr>
              <a:t>μ</a:t>
            </a:r>
            <a:r>
              <a:rPr lang="tr-TR" sz="2000" dirty="0">
                <a:latin typeface="Times New Roman" panose="02020603050405020304" pitchFamily="18" charset="0"/>
              </a:rPr>
              <a:t>A(x)&lt; 1 şeklindedir</a:t>
            </a:r>
          </a:p>
          <a:p>
            <a:pPr marL="0" indent="0" algn="just">
              <a:lnSpc>
                <a:spcPts val="2800"/>
              </a:lnSpc>
              <a:spcBef>
                <a:spcPts val="0"/>
              </a:spcBef>
              <a:spcAft>
                <a:spcPts val="1200"/>
              </a:spcAft>
              <a:buNone/>
            </a:pPr>
            <a:endParaRPr lang="tr-TR" sz="2200" b="1" dirty="0">
              <a:latin typeface="Times New Roman" panose="02020603050405020304" pitchFamily="18" charset="0"/>
            </a:endParaRPr>
          </a:p>
        </p:txBody>
      </p:sp>
      <p:pic>
        <p:nvPicPr>
          <p:cNvPr id="2" name="Resim 1">
            <a:extLst>
              <a:ext uri="{FF2B5EF4-FFF2-40B4-BE49-F238E27FC236}">
                <a16:creationId xmlns:a16="http://schemas.microsoft.com/office/drawing/2014/main" id="{6B0293C9-02B8-B90D-F89E-37AD7DBB8347}"/>
              </a:ext>
            </a:extLst>
          </p:cNvPr>
          <p:cNvPicPr>
            <a:picLocks noChangeAspect="1"/>
          </p:cNvPicPr>
          <p:nvPr/>
        </p:nvPicPr>
        <p:blipFill>
          <a:blip r:embed="rId3"/>
          <a:stretch>
            <a:fillRect/>
          </a:stretch>
        </p:blipFill>
        <p:spPr>
          <a:xfrm>
            <a:off x="3683003" y="3429000"/>
            <a:ext cx="3951325" cy="3416678"/>
          </a:xfrm>
          <a:prstGeom prst="rect">
            <a:avLst/>
          </a:prstGeom>
        </p:spPr>
      </p:pic>
    </p:spTree>
    <p:extLst>
      <p:ext uri="{BB962C8B-B14F-4D97-AF65-F5344CB8AC3E}">
        <p14:creationId xmlns:p14="http://schemas.microsoft.com/office/powerpoint/2010/main" val="17788844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Kümelerle İlgili Terminolojiler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57</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algn="just">
              <a:lnSpc>
                <a:spcPts val="2800"/>
              </a:lnSpc>
              <a:spcBef>
                <a:spcPts val="0"/>
              </a:spcBef>
              <a:spcAft>
                <a:spcPts val="600"/>
              </a:spcAft>
            </a:pPr>
            <a:r>
              <a:rPr lang="tr-TR" sz="2000" b="1" dirty="0">
                <a:solidFill>
                  <a:schemeClr val="accent2"/>
                </a:solidFill>
                <a:latin typeface="Times New Roman" panose="02020603050405020304" pitchFamily="18" charset="0"/>
              </a:rPr>
              <a:t>Geçiş Noktası: </a:t>
            </a:r>
            <a:r>
              <a:rPr lang="tr-TR" sz="2000" dirty="0">
                <a:latin typeface="Times New Roman" panose="02020603050405020304" pitchFamily="18" charset="0"/>
              </a:rPr>
              <a:t>A kümesi içinde üyelik değeri 0,5’e eşit olan noktaya geçiş noktası denir. </a:t>
            </a:r>
            <a:r>
              <a:rPr lang="el-GR" sz="2000" dirty="0">
                <a:solidFill>
                  <a:schemeClr val="accent2"/>
                </a:solidFill>
                <a:latin typeface="Times New Roman" panose="02020603050405020304" pitchFamily="18" charset="0"/>
              </a:rPr>
              <a:t>μ</a:t>
            </a:r>
            <a:r>
              <a:rPr lang="tr-TR" sz="2000" dirty="0">
                <a:solidFill>
                  <a:schemeClr val="accent2"/>
                </a:solidFill>
                <a:latin typeface="Times New Roman" panose="02020603050405020304" pitchFamily="18" charset="0"/>
              </a:rPr>
              <a:t>A(u)=0.5</a:t>
            </a:r>
            <a:r>
              <a:rPr lang="tr-TR" sz="2000" dirty="0">
                <a:latin typeface="Times New Roman" panose="02020603050405020304" pitchFamily="18" charset="0"/>
              </a:rPr>
              <a:t>.</a:t>
            </a:r>
          </a:p>
          <a:p>
            <a:pPr algn="just">
              <a:lnSpc>
                <a:spcPts val="2800"/>
              </a:lnSpc>
              <a:spcBef>
                <a:spcPts val="0"/>
              </a:spcBef>
              <a:spcAft>
                <a:spcPts val="1200"/>
              </a:spcAft>
            </a:pPr>
            <a:endParaRPr lang="tr-TR" sz="2200" b="1" dirty="0">
              <a:latin typeface="Times New Roman" panose="02020603050405020304" pitchFamily="18" charset="0"/>
            </a:endParaRPr>
          </a:p>
        </p:txBody>
      </p:sp>
      <p:pic>
        <p:nvPicPr>
          <p:cNvPr id="6" name="Resim 5">
            <a:extLst>
              <a:ext uri="{FF2B5EF4-FFF2-40B4-BE49-F238E27FC236}">
                <a16:creationId xmlns:a16="http://schemas.microsoft.com/office/drawing/2014/main" id="{5320E554-0E56-8414-7096-A9A25A52DD40}"/>
              </a:ext>
            </a:extLst>
          </p:cNvPr>
          <p:cNvPicPr>
            <a:picLocks noChangeAspect="1"/>
          </p:cNvPicPr>
          <p:nvPr/>
        </p:nvPicPr>
        <p:blipFill>
          <a:blip r:embed="rId3"/>
          <a:stretch>
            <a:fillRect/>
          </a:stretch>
        </p:blipFill>
        <p:spPr>
          <a:xfrm>
            <a:off x="1567961" y="2299910"/>
            <a:ext cx="4324870" cy="3067549"/>
          </a:xfrm>
          <a:prstGeom prst="rect">
            <a:avLst/>
          </a:prstGeom>
        </p:spPr>
      </p:pic>
      <p:pic>
        <p:nvPicPr>
          <p:cNvPr id="10" name="Resim 9">
            <a:extLst>
              <a:ext uri="{FF2B5EF4-FFF2-40B4-BE49-F238E27FC236}">
                <a16:creationId xmlns:a16="http://schemas.microsoft.com/office/drawing/2014/main" id="{1F498E12-B667-16D2-142B-698A25DF0047}"/>
              </a:ext>
            </a:extLst>
          </p:cNvPr>
          <p:cNvPicPr>
            <a:picLocks noChangeAspect="1"/>
          </p:cNvPicPr>
          <p:nvPr/>
        </p:nvPicPr>
        <p:blipFill>
          <a:blip r:embed="rId4"/>
          <a:stretch>
            <a:fillRect/>
          </a:stretch>
        </p:blipFill>
        <p:spPr>
          <a:xfrm>
            <a:off x="6299171" y="2622078"/>
            <a:ext cx="4762500" cy="2200275"/>
          </a:xfrm>
          <a:prstGeom prst="rect">
            <a:avLst/>
          </a:prstGeom>
        </p:spPr>
      </p:pic>
    </p:spTree>
    <p:extLst>
      <p:ext uri="{BB962C8B-B14F-4D97-AF65-F5344CB8AC3E}">
        <p14:creationId xmlns:p14="http://schemas.microsoft.com/office/powerpoint/2010/main" val="6221685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Kümelerle İlgili Terminolojiler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58</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algn="just">
              <a:lnSpc>
                <a:spcPts val="2800"/>
              </a:lnSpc>
              <a:spcBef>
                <a:spcPts val="0"/>
              </a:spcBef>
              <a:spcAft>
                <a:spcPts val="600"/>
              </a:spcAft>
            </a:pPr>
            <a:r>
              <a:rPr lang="tr-TR" sz="2000" b="1" dirty="0">
                <a:solidFill>
                  <a:schemeClr val="accent2"/>
                </a:solidFill>
                <a:latin typeface="Times New Roman" panose="02020603050405020304" pitchFamily="18" charset="0"/>
              </a:rPr>
              <a:t>Bulanık Teklik: </a:t>
            </a:r>
            <a:r>
              <a:rPr lang="tr-TR" sz="2000" dirty="0">
                <a:latin typeface="Times New Roman" panose="02020603050405020304" pitchFamily="18" charset="0"/>
              </a:rPr>
              <a:t>U evrensel kümesi içindeki bir bulanık kümenin destek bölgesi tek nokta ise buna bulanık teklik (</a:t>
            </a:r>
            <a:r>
              <a:rPr lang="tr-TR" sz="2000" dirty="0" err="1">
                <a:latin typeface="Times New Roman" panose="02020603050405020304" pitchFamily="18" charset="0"/>
              </a:rPr>
              <a:t>singleton</a:t>
            </a:r>
            <a:r>
              <a:rPr lang="tr-TR" sz="2000" dirty="0">
                <a:latin typeface="Times New Roman" panose="02020603050405020304" pitchFamily="18" charset="0"/>
              </a:rPr>
              <a:t>) denir. </a:t>
            </a:r>
          </a:p>
          <a:p>
            <a:pPr algn="just">
              <a:lnSpc>
                <a:spcPts val="2800"/>
              </a:lnSpc>
              <a:spcBef>
                <a:spcPts val="0"/>
              </a:spcBef>
              <a:spcAft>
                <a:spcPts val="1200"/>
              </a:spcAft>
            </a:pPr>
            <a:endParaRPr lang="tr-TR" sz="2200" b="1" dirty="0">
              <a:latin typeface="Times New Roman" panose="02020603050405020304" pitchFamily="18" charset="0"/>
            </a:endParaRPr>
          </a:p>
        </p:txBody>
      </p:sp>
      <p:pic>
        <p:nvPicPr>
          <p:cNvPr id="3" name="Resim 2">
            <a:extLst>
              <a:ext uri="{FF2B5EF4-FFF2-40B4-BE49-F238E27FC236}">
                <a16:creationId xmlns:a16="http://schemas.microsoft.com/office/drawing/2014/main" id="{263E988C-50B7-1552-9CF8-F80E2903DD15}"/>
              </a:ext>
            </a:extLst>
          </p:cNvPr>
          <p:cNvPicPr>
            <a:picLocks noChangeAspect="1"/>
          </p:cNvPicPr>
          <p:nvPr/>
        </p:nvPicPr>
        <p:blipFill>
          <a:blip r:embed="rId3"/>
          <a:stretch>
            <a:fillRect/>
          </a:stretch>
        </p:blipFill>
        <p:spPr>
          <a:xfrm>
            <a:off x="3328987" y="2125906"/>
            <a:ext cx="4391025" cy="2447925"/>
          </a:xfrm>
          <a:prstGeom prst="rect">
            <a:avLst/>
          </a:prstGeom>
        </p:spPr>
      </p:pic>
    </p:spTree>
    <p:extLst>
      <p:ext uri="{BB962C8B-B14F-4D97-AF65-F5344CB8AC3E}">
        <p14:creationId xmlns:p14="http://schemas.microsoft.com/office/powerpoint/2010/main" val="8322798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Kümelerle İlgili Terminolojiler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59</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algn="just">
              <a:lnSpc>
                <a:spcPts val="2800"/>
              </a:lnSpc>
              <a:spcBef>
                <a:spcPts val="0"/>
              </a:spcBef>
              <a:spcAft>
                <a:spcPts val="1200"/>
              </a:spcAft>
            </a:pPr>
            <a:r>
              <a:rPr lang="tr-TR" sz="2200" b="1" dirty="0">
                <a:solidFill>
                  <a:schemeClr val="accent2"/>
                </a:solidFill>
                <a:latin typeface="Times New Roman" panose="02020603050405020304" pitchFamily="18" charset="0"/>
              </a:rPr>
              <a:t>Bulanık kümenin </a:t>
            </a:r>
            <a:r>
              <a:rPr lang="el-GR" sz="2200" b="1" dirty="0">
                <a:solidFill>
                  <a:schemeClr val="accent2"/>
                </a:solidFill>
                <a:latin typeface="Times New Roman" panose="02020603050405020304" pitchFamily="18" charset="0"/>
              </a:rPr>
              <a:t>α-</a:t>
            </a:r>
            <a:r>
              <a:rPr lang="tr-TR" sz="2200" b="1" dirty="0">
                <a:solidFill>
                  <a:schemeClr val="accent2"/>
                </a:solidFill>
                <a:latin typeface="Times New Roman" panose="02020603050405020304" pitchFamily="18" charset="0"/>
              </a:rPr>
              <a:t>kesim kümesi: </a:t>
            </a:r>
            <a:r>
              <a:rPr lang="tr-TR" sz="2200" dirty="0">
                <a:latin typeface="Times New Roman" panose="02020603050405020304" pitchFamily="18" charset="0"/>
              </a:rPr>
              <a:t>A kümesi içindeki elemanlardan üyelik derecesi </a:t>
            </a:r>
            <a:r>
              <a:rPr lang="el-GR" sz="2200" dirty="0">
                <a:latin typeface="Times New Roman" panose="02020603050405020304" pitchFamily="18" charset="0"/>
              </a:rPr>
              <a:t>α</a:t>
            </a:r>
            <a:r>
              <a:rPr lang="tr-TR" sz="2200" dirty="0">
                <a:latin typeface="Times New Roman" panose="02020603050405020304" pitchFamily="18" charset="0"/>
              </a:rPr>
              <a:t> dan büyük olanların oluşturduğu küme </a:t>
            </a:r>
            <a:r>
              <a:rPr lang="el-GR" sz="2200" dirty="0">
                <a:latin typeface="Times New Roman" panose="02020603050405020304" pitchFamily="18" charset="0"/>
              </a:rPr>
              <a:t>α-</a:t>
            </a:r>
            <a:r>
              <a:rPr lang="tr-TR" sz="2200" dirty="0">
                <a:latin typeface="Times New Roman" panose="02020603050405020304" pitchFamily="18" charset="0"/>
              </a:rPr>
              <a:t>kesim kümesidir. </a:t>
            </a:r>
            <a:r>
              <a:rPr lang="el-GR" sz="2200" dirty="0">
                <a:latin typeface="Times New Roman" panose="02020603050405020304" pitchFamily="18" charset="0"/>
              </a:rPr>
              <a:t>μ</a:t>
            </a:r>
            <a:r>
              <a:rPr lang="tr-TR" sz="2200" dirty="0">
                <a:latin typeface="Times New Roman" panose="02020603050405020304" pitchFamily="18" charset="0"/>
              </a:rPr>
              <a:t>A(u) ≥</a:t>
            </a:r>
            <a:r>
              <a:rPr lang="el-GR" sz="2200" dirty="0">
                <a:latin typeface="Times New Roman" panose="02020603050405020304" pitchFamily="18" charset="0"/>
              </a:rPr>
              <a:t>α</a:t>
            </a:r>
            <a:endParaRPr lang="tr-TR" sz="2200" dirty="0">
              <a:latin typeface="Times New Roman" panose="02020603050405020304" pitchFamily="18" charset="0"/>
            </a:endParaRPr>
          </a:p>
        </p:txBody>
      </p:sp>
      <p:pic>
        <p:nvPicPr>
          <p:cNvPr id="2" name="Resim 1">
            <a:extLst>
              <a:ext uri="{FF2B5EF4-FFF2-40B4-BE49-F238E27FC236}">
                <a16:creationId xmlns:a16="http://schemas.microsoft.com/office/drawing/2014/main" id="{F99DD7B1-1EDE-7DC8-1B3D-9406DA05C8E8}"/>
              </a:ext>
            </a:extLst>
          </p:cNvPr>
          <p:cNvPicPr>
            <a:picLocks noChangeAspect="1"/>
          </p:cNvPicPr>
          <p:nvPr/>
        </p:nvPicPr>
        <p:blipFill>
          <a:blip r:embed="rId3"/>
          <a:stretch>
            <a:fillRect/>
          </a:stretch>
        </p:blipFill>
        <p:spPr>
          <a:xfrm>
            <a:off x="3657477" y="2080077"/>
            <a:ext cx="5167516" cy="2697846"/>
          </a:xfrm>
          <a:prstGeom prst="rect">
            <a:avLst/>
          </a:prstGeom>
        </p:spPr>
      </p:pic>
    </p:spTree>
    <p:extLst>
      <p:ext uri="{BB962C8B-B14F-4D97-AF65-F5344CB8AC3E}">
        <p14:creationId xmlns:p14="http://schemas.microsoft.com/office/powerpoint/2010/main" val="1943442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681037"/>
            <a:ext cx="10515600" cy="610821"/>
          </a:xfrm>
        </p:spPr>
        <p:txBody>
          <a:bodyPr rtlCol="0">
            <a:normAutofit fontScale="90000"/>
          </a:bodyPr>
          <a:lstStyle/>
          <a:p>
            <a:pPr rtl="0"/>
            <a:r>
              <a:rPr lang="tr-TR" sz="4000" dirty="0"/>
              <a:t>Bazı Sorular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376179"/>
            <a:ext cx="10515600" cy="4895850"/>
          </a:xfrm>
        </p:spPr>
        <p:txBody>
          <a:bodyPr>
            <a:normAutofit/>
          </a:bodyPr>
          <a:lstStyle/>
          <a:p>
            <a:pPr>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Bulanık küme nedir?</a:t>
            </a:r>
          </a:p>
          <a:p>
            <a:pPr>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Niçin bulanık küme?</a:t>
            </a:r>
          </a:p>
          <a:p>
            <a:pPr>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Bulanık küme ile keskin küme arasında ne fark vardır?</a:t>
            </a:r>
          </a:p>
          <a:p>
            <a:pPr>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Bulanık kümelerin özellikleri nelerdir?</a:t>
            </a:r>
          </a:p>
          <a:p>
            <a:pPr>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Bulanık kümelerin gerçek dünya ile ilişkileri?</a:t>
            </a:r>
          </a:p>
          <a:p>
            <a:pPr>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Bir bulanık küme başka bir bulanık küme ile nasıl işleme sokulur __ (bulanık ilişkiler) ?</a:t>
            </a:r>
          </a:p>
          <a:p>
            <a:pPr>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Bulanık kümeler gerçek dünya uygulamalarında nasıl kullanılır?</a:t>
            </a:r>
          </a:p>
        </p:txBody>
      </p:sp>
    </p:spTree>
    <p:extLst>
      <p:ext uri="{BB962C8B-B14F-4D97-AF65-F5344CB8AC3E}">
        <p14:creationId xmlns:p14="http://schemas.microsoft.com/office/powerpoint/2010/main" val="31062779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Kümelerle İlgili Terminolojiler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60</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266092"/>
            <a:ext cx="10515600" cy="5272820"/>
          </a:xfrm>
        </p:spPr>
        <p:txBody>
          <a:bodyPr>
            <a:normAutofit/>
          </a:bodyPr>
          <a:lstStyle/>
          <a:p>
            <a:pPr algn="just">
              <a:lnSpc>
                <a:spcPts val="2800"/>
              </a:lnSpc>
              <a:spcBef>
                <a:spcPts val="0"/>
              </a:spcBef>
              <a:spcAft>
                <a:spcPts val="1200"/>
              </a:spcAft>
            </a:pPr>
            <a:r>
              <a:rPr lang="tr-TR" sz="2200" b="1" dirty="0">
                <a:latin typeface="Times New Roman" panose="02020603050405020304" pitchFamily="18" charset="0"/>
              </a:rPr>
              <a:t>Destek (</a:t>
            </a:r>
            <a:r>
              <a:rPr lang="tr-TR" sz="2200" b="1" dirty="0" err="1">
                <a:latin typeface="Times New Roman" panose="02020603050405020304" pitchFamily="18" charset="0"/>
              </a:rPr>
              <a:t>Support</a:t>
            </a:r>
            <a:r>
              <a:rPr lang="tr-TR" sz="2200" b="1" dirty="0">
                <a:latin typeface="Times New Roman" panose="02020603050405020304" pitchFamily="18" charset="0"/>
              </a:rPr>
              <a:t>) ve Alfa (</a:t>
            </a:r>
            <a:r>
              <a:rPr lang="el-GR" sz="2200" b="1" dirty="0">
                <a:latin typeface="Times New Roman" panose="02020603050405020304" pitchFamily="18" charset="0"/>
              </a:rPr>
              <a:t>α) </a:t>
            </a:r>
            <a:r>
              <a:rPr lang="tr-TR" sz="2200" b="1" dirty="0">
                <a:latin typeface="Times New Roman" panose="02020603050405020304" pitchFamily="18" charset="0"/>
              </a:rPr>
              <a:t>Seviye Kesimler Örnek:</a:t>
            </a:r>
          </a:p>
          <a:p>
            <a:pPr algn="just">
              <a:lnSpc>
                <a:spcPts val="2800"/>
              </a:lnSpc>
              <a:spcBef>
                <a:spcPts val="0"/>
              </a:spcBef>
              <a:spcAft>
                <a:spcPts val="1200"/>
              </a:spcAft>
            </a:pPr>
            <a:endParaRPr lang="tr-TR" sz="2200" dirty="0">
              <a:latin typeface="Times New Roman" panose="02020603050405020304" pitchFamily="18" charset="0"/>
            </a:endParaRPr>
          </a:p>
        </p:txBody>
      </p:sp>
      <p:pic>
        <p:nvPicPr>
          <p:cNvPr id="12" name="Resim 11">
            <a:extLst>
              <a:ext uri="{FF2B5EF4-FFF2-40B4-BE49-F238E27FC236}">
                <a16:creationId xmlns:a16="http://schemas.microsoft.com/office/drawing/2014/main" id="{740B633B-AA94-43E1-0098-4B480413FC84}"/>
              </a:ext>
            </a:extLst>
          </p:cNvPr>
          <p:cNvPicPr>
            <a:picLocks noChangeAspect="1"/>
          </p:cNvPicPr>
          <p:nvPr/>
        </p:nvPicPr>
        <p:blipFill>
          <a:blip r:embed="rId3"/>
          <a:stretch>
            <a:fillRect/>
          </a:stretch>
        </p:blipFill>
        <p:spPr>
          <a:xfrm>
            <a:off x="2751403" y="2060042"/>
            <a:ext cx="5448757" cy="2916000"/>
          </a:xfrm>
          <a:prstGeom prst="rect">
            <a:avLst/>
          </a:prstGeom>
        </p:spPr>
      </p:pic>
    </p:spTree>
    <p:extLst>
      <p:ext uri="{BB962C8B-B14F-4D97-AF65-F5344CB8AC3E}">
        <p14:creationId xmlns:p14="http://schemas.microsoft.com/office/powerpoint/2010/main" val="1791545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Kümelerle İlgili Terminolojiler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61</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algn="just">
              <a:lnSpc>
                <a:spcPts val="2800"/>
              </a:lnSpc>
              <a:spcBef>
                <a:spcPts val="0"/>
              </a:spcBef>
              <a:spcAft>
                <a:spcPts val="1200"/>
              </a:spcAft>
            </a:pPr>
            <a:r>
              <a:rPr lang="tr-TR" sz="2200" b="1" dirty="0">
                <a:solidFill>
                  <a:schemeClr val="accent2"/>
                </a:solidFill>
                <a:latin typeface="Times New Roman" panose="02020603050405020304" pitchFamily="18" charset="0"/>
              </a:rPr>
              <a:t>Normalizasyon: </a:t>
            </a:r>
          </a:p>
          <a:p>
            <a:pPr algn="just">
              <a:lnSpc>
                <a:spcPts val="2800"/>
              </a:lnSpc>
              <a:spcBef>
                <a:spcPts val="0"/>
              </a:spcBef>
              <a:spcAft>
                <a:spcPts val="1200"/>
              </a:spcAft>
            </a:pPr>
            <a:r>
              <a:rPr lang="tr-TR" sz="2200" dirty="0">
                <a:latin typeface="Times New Roman" panose="02020603050405020304" pitchFamily="18" charset="0"/>
              </a:rPr>
              <a:t>Üyelik fonksiyonunun yeniden ölçeklendirilmesidir. </a:t>
            </a:r>
          </a:p>
          <a:p>
            <a:pPr algn="just">
              <a:lnSpc>
                <a:spcPts val="2800"/>
              </a:lnSpc>
              <a:spcBef>
                <a:spcPts val="0"/>
              </a:spcBef>
              <a:spcAft>
                <a:spcPts val="1200"/>
              </a:spcAft>
            </a:pPr>
            <a:r>
              <a:rPr lang="tr-TR" sz="2200" dirty="0">
                <a:latin typeface="Times New Roman" panose="02020603050405020304" pitchFamily="18" charset="0"/>
              </a:rPr>
              <a:t>Bütün küme elemanlarının üyelik derecelerinin, kümenin en büyük üyelik derecesine bölünmesiyle küme normalize edilir.</a:t>
            </a:r>
          </a:p>
          <a:p>
            <a:pPr algn="just">
              <a:lnSpc>
                <a:spcPts val="2800"/>
              </a:lnSpc>
              <a:spcBef>
                <a:spcPts val="0"/>
              </a:spcBef>
              <a:spcAft>
                <a:spcPts val="1200"/>
              </a:spcAft>
            </a:pPr>
            <a:r>
              <a:rPr lang="tr-TR" sz="2400" i="1" dirty="0">
                <a:effectLst/>
                <a:latin typeface="Times New Roman" panose="02020603050405020304" pitchFamily="18" charset="0"/>
                <a:ea typeface="Segoe UI Symbol" panose="020B0502040204020203" pitchFamily="34" charset="0"/>
                <a:cs typeface="Times New Roman" panose="02020603050405020304" pitchFamily="18" charset="0"/>
              </a:rPr>
              <a:t>µ</a:t>
            </a:r>
            <a:r>
              <a:rPr lang="tr-TR" sz="24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NORM</a:t>
            </a:r>
            <a:r>
              <a:rPr lang="tr-TR" sz="2400" i="1" baseline="-25000" dirty="0">
                <a:effectLst/>
                <a:latin typeface="Times New Roman" panose="02020603050405020304" pitchFamily="18" charset="0"/>
                <a:ea typeface="Calibri" panose="020F0502020204030204" pitchFamily="34" charset="0"/>
                <a:cs typeface="Times New Roman" panose="02020603050405020304" pitchFamily="18" charset="0"/>
              </a:rPr>
              <a:t>(</a:t>
            </a:r>
            <a:r>
              <a:rPr lang="tr-TR" sz="24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tr-TR" sz="2400" i="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2400" i="1" dirty="0">
                <a:effectLst/>
                <a:latin typeface="Times New Roman" panose="02020603050405020304" pitchFamily="18" charset="0"/>
                <a:ea typeface="Segoe UI Symbol" panose="020B0502040204020203" pitchFamily="34" charset="0"/>
                <a:cs typeface="Times New Roman" panose="02020603050405020304" pitchFamily="18" charset="0"/>
              </a:rPr>
              <a:t>=µ</a:t>
            </a:r>
            <a:r>
              <a:rPr lang="tr-TR" sz="24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tr-TR" sz="2400" i="1" dirty="0">
                <a:effectLst/>
                <a:latin typeface="Times New Roman" panose="02020603050405020304" pitchFamily="18" charset="0"/>
                <a:ea typeface="Calibri" panose="020F0502020204030204" pitchFamily="34" charset="0"/>
                <a:cs typeface="Times New Roman" panose="02020603050405020304" pitchFamily="18" charset="0"/>
              </a:rPr>
              <a:t>(</a:t>
            </a:r>
            <a:r>
              <a:rPr lang="tr-TR" sz="2400" i="1" dirty="0">
                <a:effectLst/>
                <a:latin typeface="Times New Roman" panose="02020603050405020304" pitchFamily="18" charset="0"/>
                <a:ea typeface="Times New Roman" panose="02020603050405020304" pitchFamily="18" charset="0"/>
                <a:cs typeface="Times New Roman" panose="02020603050405020304" pitchFamily="18" charset="0"/>
              </a:rPr>
              <a:t>u</a:t>
            </a:r>
            <a:r>
              <a:rPr lang="tr-TR" sz="2400" i="1" dirty="0">
                <a:effectLst/>
                <a:latin typeface="Times New Roman" panose="02020603050405020304" pitchFamily="18" charset="0"/>
                <a:ea typeface="Calibri" panose="020F0502020204030204" pitchFamily="34" charset="0"/>
                <a:cs typeface="Times New Roman" panose="02020603050405020304" pitchFamily="18" charset="0"/>
              </a:rPr>
              <a:t>)/</a:t>
            </a:r>
            <a:r>
              <a:rPr lang="tr-TR" sz="2400" i="1" dirty="0" err="1">
                <a:effectLst/>
                <a:latin typeface="Times New Roman" panose="02020603050405020304" pitchFamily="18" charset="0"/>
                <a:ea typeface="Calibri" panose="020F0502020204030204" pitchFamily="34" charset="0"/>
                <a:cs typeface="Times New Roman" panose="02020603050405020304" pitchFamily="18" charset="0"/>
              </a:rPr>
              <a:t>max</a:t>
            </a:r>
            <a:r>
              <a:rPr lang="tr-TR" sz="2400" i="1" dirty="0">
                <a:effectLst/>
                <a:latin typeface="Times New Roman" panose="02020603050405020304" pitchFamily="18" charset="0"/>
                <a:ea typeface="Calibri" panose="020F0502020204030204" pitchFamily="34" charset="0"/>
                <a:cs typeface="Times New Roman" panose="02020603050405020304" pitchFamily="18" charset="0"/>
              </a:rPr>
              <a:t>(</a:t>
            </a:r>
            <a:r>
              <a:rPr lang="tr-TR" sz="2400" i="1" dirty="0">
                <a:effectLst/>
                <a:latin typeface="Times New Roman" panose="02020603050405020304" pitchFamily="18" charset="0"/>
                <a:ea typeface="Segoe UI Symbol" panose="020B0502040204020203" pitchFamily="34" charset="0"/>
                <a:cs typeface="Times New Roman" panose="02020603050405020304" pitchFamily="18" charset="0"/>
              </a:rPr>
              <a:t>µ</a:t>
            </a:r>
            <a:r>
              <a:rPr lang="tr-TR" sz="24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tr-TR" sz="2400" i="1" dirty="0">
                <a:effectLst/>
                <a:latin typeface="Times New Roman" panose="02020603050405020304" pitchFamily="18" charset="0"/>
                <a:ea typeface="Calibri" panose="020F0502020204030204" pitchFamily="34" charset="0"/>
                <a:cs typeface="Times New Roman" panose="02020603050405020304" pitchFamily="18" charset="0"/>
              </a:rPr>
              <a:t>(</a:t>
            </a:r>
            <a:r>
              <a:rPr lang="tr-TR" sz="2400" i="1" dirty="0">
                <a:effectLst/>
                <a:latin typeface="Times New Roman" panose="02020603050405020304" pitchFamily="18" charset="0"/>
                <a:ea typeface="Times New Roman" panose="02020603050405020304" pitchFamily="18" charset="0"/>
                <a:cs typeface="Times New Roman" panose="02020603050405020304" pitchFamily="18" charset="0"/>
              </a:rPr>
              <a:t>u</a:t>
            </a:r>
            <a:r>
              <a:rPr lang="tr-TR" sz="2400" i="1" dirty="0">
                <a:effectLst/>
                <a:latin typeface="Times New Roman" panose="02020603050405020304" pitchFamily="18" charset="0"/>
                <a:ea typeface="Calibri" panose="020F0502020204030204" pitchFamily="34" charset="0"/>
                <a:cs typeface="Times New Roman" panose="02020603050405020304" pitchFamily="18" charset="0"/>
              </a:rPr>
              <a:t>))</a:t>
            </a:r>
            <a:r>
              <a:rPr lang="tr-TR" sz="2400" i="1" dirty="0">
                <a:effectLst/>
                <a:latin typeface="Cambria Math" panose="02040503050406030204" pitchFamily="18" charset="0"/>
                <a:ea typeface="Segoe UI Symbol" panose="020B0502040204020203" pitchFamily="34" charset="0"/>
                <a:cs typeface="Cambria Math" panose="02040503050406030204" pitchFamily="18" charset="0"/>
              </a:rPr>
              <a:t>∀</a:t>
            </a:r>
            <a:r>
              <a:rPr lang="tr-TR" sz="2400" i="1" dirty="0" err="1">
                <a:effectLst/>
                <a:latin typeface="Times New Roman" panose="02020603050405020304" pitchFamily="18" charset="0"/>
                <a:ea typeface="Times New Roman" panose="02020603050405020304" pitchFamily="18" charset="0"/>
                <a:cs typeface="Times New Roman" panose="02020603050405020304" pitchFamily="18" charset="0"/>
              </a:rPr>
              <a:t>u</a:t>
            </a:r>
            <a:r>
              <a:rPr lang="tr-TR" sz="2400" i="1" dirty="0" err="1">
                <a:effectLst/>
                <a:latin typeface="Cambria Math" panose="02040503050406030204" pitchFamily="18" charset="0"/>
                <a:ea typeface="Segoe UI Symbol" panose="020B0502040204020203" pitchFamily="34" charset="0"/>
                <a:cs typeface="Cambria Math" panose="02040503050406030204" pitchFamily="18" charset="0"/>
              </a:rPr>
              <a:t>∈</a:t>
            </a:r>
            <a:r>
              <a:rPr lang="tr-TR" sz="2400" i="1" dirty="0" err="1">
                <a:effectLst/>
                <a:latin typeface="Times New Roman" panose="02020603050405020304" pitchFamily="18" charset="0"/>
                <a:ea typeface="Segoe UI Symbol" panose="020B0502040204020203" pitchFamily="34" charset="0"/>
                <a:cs typeface="Times New Roman" panose="02020603050405020304" pitchFamily="18" charset="0"/>
              </a:rPr>
              <a:t>U</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ts val="2800"/>
              </a:lnSpc>
              <a:spcBef>
                <a:spcPts val="0"/>
              </a:spcBef>
              <a:spcAft>
                <a:spcPts val="1200"/>
              </a:spcAft>
            </a:pPr>
            <a:endParaRPr lang="tr-TR" sz="2200" dirty="0">
              <a:latin typeface="Times New Roman" panose="02020603050405020304" pitchFamily="18" charset="0"/>
            </a:endParaRPr>
          </a:p>
        </p:txBody>
      </p:sp>
      <p:pic>
        <p:nvPicPr>
          <p:cNvPr id="5" name="Resim 4">
            <a:extLst>
              <a:ext uri="{FF2B5EF4-FFF2-40B4-BE49-F238E27FC236}">
                <a16:creationId xmlns:a16="http://schemas.microsoft.com/office/drawing/2014/main" id="{01CA04A0-60C8-AE24-173C-3B582A0363C0}"/>
              </a:ext>
            </a:extLst>
          </p:cNvPr>
          <p:cNvPicPr>
            <a:picLocks noChangeAspect="1"/>
          </p:cNvPicPr>
          <p:nvPr/>
        </p:nvPicPr>
        <p:blipFill>
          <a:blip r:embed="rId3"/>
          <a:stretch>
            <a:fillRect/>
          </a:stretch>
        </p:blipFill>
        <p:spPr>
          <a:xfrm>
            <a:off x="901260" y="3514912"/>
            <a:ext cx="6898250" cy="3024000"/>
          </a:xfrm>
          <a:prstGeom prst="rect">
            <a:avLst/>
          </a:prstGeom>
        </p:spPr>
      </p:pic>
      <p:pic>
        <p:nvPicPr>
          <p:cNvPr id="8" name="Resim 7">
            <a:extLst>
              <a:ext uri="{FF2B5EF4-FFF2-40B4-BE49-F238E27FC236}">
                <a16:creationId xmlns:a16="http://schemas.microsoft.com/office/drawing/2014/main" id="{1812C55D-3DD0-D6A3-B8D4-634C61A50D8E}"/>
              </a:ext>
            </a:extLst>
          </p:cNvPr>
          <p:cNvPicPr>
            <a:picLocks noChangeAspect="1"/>
          </p:cNvPicPr>
          <p:nvPr/>
        </p:nvPicPr>
        <p:blipFill>
          <a:blip r:embed="rId4"/>
          <a:stretch>
            <a:fillRect/>
          </a:stretch>
        </p:blipFill>
        <p:spPr>
          <a:xfrm>
            <a:off x="7799510" y="3514912"/>
            <a:ext cx="3260194" cy="2016000"/>
          </a:xfrm>
          <a:prstGeom prst="rect">
            <a:avLst/>
          </a:prstGeom>
        </p:spPr>
      </p:pic>
    </p:spTree>
    <p:extLst>
      <p:ext uri="{BB962C8B-B14F-4D97-AF65-F5344CB8AC3E}">
        <p14:creationId xmlns:p14="http://schemas.microsoft.com/office/powerpoint/2010/main" val="39051266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Kümelerle İlgili Terminolojiler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62</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algn="just">
              <a:lnSpc>
                <a:spcPts val="2800"/>
              </a:lnSpc>
              <a:spcBef>
                <a:spcPts val="0"/>
              </a:spcBef>
              <a:spcAft>
                <a:spcPts val="1200"/>
              </a:spcAft>
            </a:pPr>
            <a:r>
              <a:rPr lang="tr-TR" sz="2200" b="1" dirty="0">
                <a:solidFill>
                  <a:schemeClr val="accent2"/>
                </a:solidFill>
                <a:latin typeface="Times New Roman" panose="02020603050405020304" pitchFamily="18" charset="0"/>
              </a:rPr>
              <a:t>Normal Bulanık Küme: </a:t>
            </a:r>
          </a:p>
          <a:p>
            <a:pPr algn="just">
              <a:lnSpc>
                <a:spcPts val="2800"/>
              </a:lnSpc>
              <a:spcBef>
                <a:spcPts val="0"/>
              </a:spcBef>
              <a:spcAft>
                <a:spcPts val="1200"/>
              </a:spcAft>
            </a:pPr>
            <a:r>
              <a:rPr lang="tr-TR" sz="2200" dirty="0">
                <a:latin typeface="Times New Roman" panose="02020603050405020304" pitchFamily="18" charset="0"/>
              </a:rPr>
              <a:t>Bulanık bir kümede, üyelik derecesi 1’e eşit olan en az bir tane öge olmalıdır. </a:t>
            </a:r>
          </a:p>
          <a:p>
            <a:pPr algn="just">
              <a:lnSpc>
                <a:spcPts val="2800"/>
              </a:lnSpc>
              <a:spcBef>
                <a:spcPts val="0"/>
              </a:spcBef>
              <a:spcAft>
                <a:spcPts val="1200"/>
              </a:spcAft>
            </a:pPr>
            <a:r>
              <a:rPr lang="tr-TR" sz="2200" dirty="0">
                <a:latin typeface="Times New Roman" panose="02020603050405020304" pitchFamily="18" charset="0"/>
              </a:rPr>
              <a:t>Bulanık bir kümenin alabileceği en büyük üyelik derecesi değeri 1, en küçük üyelik derecesi değeri 0’dır. </a:t>
            </a:r>
          </a:p>
          <a:p>
            <a:pPr algn="just">
              <a:lnSpc>
                <a:spcPts val="2800"/>
              </a:lnSpc>
              <a:spcBef>
                <a:spcPts val="0"/>
              </a:spcBef>
              <a:spcAft>
                <a:spcPts val="1200"/>
              </a:spcAft>
            </a:pPr>
            <a:r>
              <a:rPr lang="tr-TR" sz="2200" b="1" dirty="0">
                <a:solidFill>
                  <a:schemeClr val="accent2"/>
                </a:solidFill>
                <a:latin typeface="Times New Roman" panose="02020603050405020304" pitchFamily="18" charset="0"/>
              </a:rPr>
              <a:t>Boş Bulanık Küme: </a:t>
            </a:r>
            <a:endParaRPr lang="tr-TR" sz="2200" dirty="0">
              <a:latin typeface="Times New Roman" panose="02020603050405020304" pitchFamily="18" charset="0"/>
            </a:endParaRPr>
          </a:p>
          <a:p>
            <a:pPr algn="just">
              <a:lnSpc>
                <a:spcPts val="2800"/>
              </a:lnSpc>
              <a:spcBef>
                <a:spcPts val="0"/>
              </a:spcBef>
              <a:spcAft>
                <a:spcPts val="1200"/>
              </a:spcAft>
            </a:pPr>
            <a:r>
              <a:rPr lang="tr-TR" sz="2200" dirty="0">
                <a:latin typeface="Times New Roman" panose="02020603050405020304" pitchFamily="18" charset="0"/>
              </a:rPr>
              <a:t>Bütün küme elemanlarının üyelik derecesi 0 olduğunda, "Her x eleman R için µA (x) = 0 ise, A bulanık kümesi boş küme olarak tanımlanır.</a:t>
            </a:r>
          </a:p>
          <a:p>
            <a:pPr algn="just">
              <a:lnSpc>
                <a:spcPts val="2800"/>
              </a:lnSpc>
              <a:spcBef>
                <a:spcPts val="0"/>
              </a:spcBef>
              <a:spcAft>
                <a:spcPts val="1200"/>
              </a:spcAft>
            </a:pPr>
            <a:r>
              <a:rPr lang="tr-TR" sz="2200" b="1" dirty="0">
                <a:solidFill>
                  <a:schemeClr val="accent1"/>
                </a:solidFill>
                <a:latin typeface="Times New Roman" panose="02020603050405020304" pitchFamily="18" charset="0"/>
              </a:rPr>
              <a:t>Bulanık kümenin yüksekliği: </a:t>
            </a:r>
            <a:r>
              <a:rPr lang="tr-TR" sz="2200" dirty="0">
                <a:latin typeface="Times New Roman" panose="02020603050405020304" pitchFamily="18" charset="0"/>
              </a:rPr>
              <a:t>Bir bulanık kümede herhangi bir noktada ulaşılan en büyük üyelik değeridir. Eğer bir bulanık kümenin yüksekliği 1 ise, bu bulanık küme normal bulanık küme olarak adlandırılır.</a:t>
            </a:r>
          </a:p>
        </p:txBody>
      </p:sp>
    </p:spTree>
    <p:extLst>
      <p:ext uri="{BB962C8B-B14F-4D97-AF65-F5344CB8AC3E}">
        <p14:creationId xmlns:p14="http://schemas.microsoft.com/office/powerpoint/2010/main" val="41413553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63</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lvl="1" algn="just">
              <a:lnSpc>
                <a:spcPts val="2800"/>
              </a:lnSpc>
              <a:spcBef>
                <a:spcPts val="0"/>
              </a:spcBef>
              <a:spcAft>
                <a:spcPts val="1200"/>
              </a:spcAft>
            </a:pPr>
            <a:r>
              <a:rPr lang="tr-TR" sz="2200" dirty="0">
                <a:latin typeface="Times New Roman" panose="02020603050405020304" pitchFamily="18" charset="0"/>
              </a:rPr>
              <a:t>Keskin küme işlemleri</a:t>
            </a:r>
          </a:p>
          <a:p>
            <a:pPr lvl="1" algn="just">
              <a:lnSpc>
                <a:spcPts val="2800"/>
              </a:lnSpc>
              <a:spcBef>
                <a:spcPts val="0"/>
              </a:spcBef>
              <a:spcAft>
                <a:spcPts val="1200"/>
              </a:spcAft>
            </a:pPr>
            <a:r>
              <a:rPr lang="tr-TR" sz="2200" dirty="0">
                <a:latin typeface="Times New Roman" panose="02020603050405020304" pitchFamily="18" charset="0"/>
              </a:rPr>
              <a:t>Bulanık küme işlemleri</a:t>
            </a:r>
          </a:p>
          <a:p>
            <a:pPr lvl="1" algn="just">
              <a:lnSpc>
                <a:spcPts val="2800"/>
              </a:lnSpc>
              <a:spcBef>
                <a:spcPts val="0"/>
              </a:spcBef>
              <a:spcAft>
                <a:spcPts val="1200"/>
              </a:spcAft>
            </a:pPr>
            <a:r>
              <a:rPr lang="tr-TR" sz="2200" dirty="0">
                <a:latin typeface="Times New Roman" panose="02020603050405020304" pitchFamily="18" charset="0"/>
              </a:rPr>
              <a:t>Üyelik fonksiyonlarını değiştiren bulanık küme işlemleri</a:t>
            </a:r>
          </a:p>
          <a:p>
            <a:pPr lvl="1" algn="just">
              <a:lnSpc>
                <a:spcPts val="2800"/>
              </a:lnSpc>
              <a:spcBef>
                <a:spcPts val="0"/>
              </a:spcBef>
              <a:spcAft>
                <a:spcPts val="1200"/>
              </a:spcAft>
            </a:pPr>
            <a:r>
              <a:rPr lang="tr-TR" sz="2200" dirty="0">
                <a:latin typeface="Times New Roman" panose="02020603050405020304" pitchFamily="18" charset="0"/>
              </a:rPr>
              <a:t>Bazı ileri bulanık küme işlemleri</a:t>
            </a:r>
          </a:p>
        </p:txBody>
      </p:sp>
    </p:spTree>
    <p:extLst>
      <p:ext uri="{BB962C8B-B14F-4D97-AF65-F5344CB8AC3E}">
        <p14:creationId xmlns:p14="http://schemas.microsoft.com/office/powerpoint/2010/main" val="18592456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Keskin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64</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354014"/>
            <a:ext cx="10515600" cy="5184897"/>
          </a:xfrm>
        </p:spPr>
        <p:txBody>
          <a:bodyPr>
            <a:normAutofit/>
          </a:bodyPr>
          <a:lstStyle/>
          <a:p>
            <a:pPr marL="0" lvl="1" algn="just">
              <a:lnSpc>
                <a:spcPts val="2800"/>
              </a:lnSpc>
              <a:spcBef>
                <a:spcPts val="0"/>
              </a:spcBef>
              <a:spcAft>
                <a:spcPts val="600"/>
              </a:spcAft>
            </a:pPr>
            <a:r>
              <a:rPr lang="tr-TR" sz="2200" u="sng" dirty="0">
                <a:latin typeface="Times New Roman" panose="02020603050405020304" pitchFamily="18" charset="0"/>
              </a:rPr>
              <a:t>Keskin kümeler üzerinde işlemleri göstermek için </a:t>
            </a:r>
            <a:r>
              <a:rPr lang="tr-TR" sz="2200" u="sng" dirty="0" err="1">
                <a:latin typeface="Times New Roman" panose="02020603050405020304" pitchFamily="18" charset="0"/>
              </a:rPr>
              <a:t>Venn</a:t>
            </a:r>
            <a:r>
              <a:rPr lang="tr-TR" sz="2200" u="sng" dirty="0">
                <a:latin typeface="Times New Roman" panose="02020603050405020304" pitchFamily="18" charset="0"/>
              </a:rPr>
              <a:t> </a:t>
            </a:r>
            <a:r>
              <a:rPr lang="tr-TR" sz="2200" u="sng" dirty="0" err="1">
                <a:latin typeface="Times New Roman" panose="02020603050405020304" pitchFamily="18" charset="0"/>
              </a:rPr>
              <a:t>Diagramları</a:t>
            </a:r>
            <a:r>
              <a:rPr lang="tr-TR" sz="2200" u="sng" dirty="0">
                <a:latin typeface="Times New Roman" panose="02020603050405020304" pitchFamily="18" charset="0"/>
              </a:rPr>
              <a:t> kullanabiliriz.</a:t>
            </a:r>
          </a:p>
          <a:p>
            <a:pPr marL="0" lvl="1" algn="just">
              <a:lnSpc>
                <a:spcPts val="2800"/>
              </a:lnSpc>
              <a:spcBef>
                <a:spcPts val="0"/>
              </a:spcBef>
              <a:spcAft>
                <a:spcPts val="600"/>
              </a:spcAft>
            </a:pPr>
            <a:r>
              <a:rPr lang="tr-TR" sz="2200" u="sng" dirty="0">
                <a:latin typeface="Times New Roman" panose="02020603050405020304" pitchFamily="18" charset="0"/>
              </a:rPr>
              <a:t>A ve B, X evrensel kümesinde iki küme olsun:</a:t>
            </a:r>
            <a:endParaRPr lang="tr-TR" sz="2200" dirty="0">
              <a:latin typeface="Times New Roman" panose="02020603050405020304" pitchFamily="18" charset="0"/>
            </a:endParaRPr>
          </a:p>
        </p:txBody>
      </p:sp>
      <p:pic>
        <p:nvPicPr>
          <p:cNvPr id="3" name="Resim 2">
            <a:extLst>
              <a:ext uri="{FF2B5EF4-FFF2-40B4-BE49-F238E27FC236}">
                <a16:creationId xmlns:a16="http://schemas.microsoft.com/office/drawing/2014/main" id="{536343C5-FD2A-FEC7-E6F4-825753812BA5}"/>
              </a:ext>
            </a:extLst>
          </p:cNvPr>
          <p:cNvPicPr>
            <a:picLocks noChangeAspect="1"/>
          </p:cNvPicPr>
          <p:nvPr/>
        </p:nvPicPr>
        <p:blipFill>
          <a:blip r:embed="rId3"/>
          <a:stretch>
            <a:fillRect/>
          </a:stretch>
        </p:blipFill>
        <p:spPr>
          <a:xfrm>
            <a:off x="2442429" y="2787527"/>
            <a:ext cx="7096125" cy="2619375"/>
          </a:xfrm>
          <a:prstGeom prst="rect">
            <a:avLst/>
          </a:prstGeom>
        </p:spPr>
      </p:pic>
    </p:spTree>
    <p:extLst>
      <p:ext uri="{BB962C8B-B14F-4D97-AF65-F5344CB8AC3E}">
        <p14:creationId xmlns:p14="http://schemas.microsoft.com/office/powerpoint/2010/main" val="22056160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Keskin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65</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algn="just">
              <a:lnSpc>
                <a:spcPts val="2800"/>
              </a:lnSpc>
              <a:spcBef>
                <a:spcPts val="0"/>
              </a:spcBef>
              <a:spcAft>
                <a:spcPts val="600"/>
              </a:spcAft>
            </a:pPr>
            <a:r>
              <a:rPr lang="tr-TR" sz="2200" b="1" u="sng" dirty="0">
                <a:latin typeface="Times New Roman" panose="02020603050405020304" pitchFamily="18" charset="0"/>
              </a:rPr>
              <a:t>Birleşme:</a:t>
            </a:r>
            <a:r>
              <a:rPr lang="tr-TR" sz="2200" dirty="0">
                <a:latin typeface="Times New Roman" panose="02020603050405020304" pitchFamily="18" charset="0"/>
              </a:rPr>
              <a:t> A∪B={x| x ∈ A veya x ∈ B}</a:t>
            </a:r>
          </a:p>
          <a:p>
            <a:pPr marL="914400" lvl="3" algn="just">
              <a:lnSpc>
                <a:spcPts val="2800"/>
              </a:lnSpc>
              <a:spcBef>
                <a:spcPts val="0"/>
              </a:spcBef>
              <a:spcAft>
                <a:spcPts val="600"/>
              </a:spcAft>
            </a:pPr>
            <a:r>
              <a:rPr lang="tr-TR" sz="2200" dirty="0">
                <a:latin typeface="Times New Roman" panose="02020603050405020304" pitchFamily="18" charset="0"/>
              </a:rPr>
              <a:t>A ve B’nin birleşimi A∪B şeklinde gösterilir ve A ve B’nin tüm elemanlarını kapsar.</a:t>
            </a:r>
          </a:p>
          <a:p>
            <a:pPr marL="914400" lvl="3" algn="just">
              <a:lnSpc>
                <a:spcPts val="2800"/>
              </a:lnSpc>
              <a:spcBef>
                <a:spcPts val="0"/>
              </a:spcBef>
              <a:spcAft>
                <a:spcPts val="600"/>
              </a:spcAft>
            </a:pPr>
            <a:r>
              <a:rPr lang="tr-TR" sz="2200" dirty="0">
                <a:latin typeface="Times New Roman" panose="02020603050405020304" pitchFamily="18" charset="0"/>
              </a:rPr>
              <a:t>Örneğin; </a:t>
            </a:r>
          </a:p>
          <a:p>
            <a:pPr marL="1828800" lvl="5" algn="just">
              <a:lnSpc>
                <a:spcPts val="2800"/>
              </a:lnSpc>
              <a:spcBef>
                <a:spcPts val="0"/>
              </a:spcBef>
              <a:spcAft>
                <a:spcPts val="600"/>
              </a:spcAft>
            </a:pPr>
            <a:r>
              <a:rPr lang="tr-TR" sz="2200" dirty="0">
                <a:latin typeface="Times New Roman" panose="02020603050405020304" pitchFamily="18" charset="0"/>
              </a:rPr>
              <a:t>µA∪B(x)=1 eğer x ∈ A veya x ∈ B ise, </a:t>
            </a:r>
          </a:p>
          <a:p>
            <a:pPr marL="1828800" lvl="5" algn="just">
              <a:lnSpc>
                <a:spcPts val="2800"/>
              </a:lnSpc>
              <a:spcBef>
                <a:spcPts val="0"/>
              </a:spcBef>
              <a:spcAft>
                <a:spcPts val="600"/>
              </a:spcAft>
            </a:pPr>
            <a:r>
              <a:rPr lang="tr-TR" sz="2200" dirty="0">
                <a:latin typeface="Times New Roman" panose="02020603050405020304" pitchFamily="18" charset="0"/>
              </a:rPr>
              <a:t>µA∪B(x)=0 eğer x ∉ A ve x ∉ B ise.</a:t>
            </a:r>
          </a:p>
          <a:p>
            <a:pPr marL="0" lvl="1" algn="just">
              <a:lnSpc>
                <a:spcPts val="2800"/>
              </a:lnSpc>
              <a:spcBef>
                <a:spcPts val="0"/>
              </a:spcBef>
              <a:spcAft>
                <a:spcPts val="600"/>
              </a:spcAft>
            </a:pPr>
            <a:r>
              <a:rPr lang="tr-TR" sz="2200" b="1" u="sng" dirty="0">
                <a:latin typeface="Times New Roman" panose="02020603050405020304" pitchFamily="18" charset="0"/>
              </a:rPr>
              <a:t>Kesişme: </a:t>
            </a:r>
            <a:r>
              <a:rPr lang="tr-TR" sz="2200" dirty="0">
                <a:latin typeface="Times New Roman" panose="02020603050405020304" pitchFamily="18" charset="0"/>
              </a:rPr>
              <a:t>A∩B={x| </a:t>
            </a:r>
            <a:r>
              <a:rPr lang="tr-TR" sz="2200" dirty="0" err="1">
                <a:latin typeface="Times New Roman" panose="02020603050405020304" pitchFamily="18" charset="0"/>
              </a:rPr>
              <a:t>x∈A</a:t>
            </a:r>
            <a:r>
              <a:rPr lang="tr-TR" sz="2200" dirty="0">
                <a:latin typeface="Times New Roman" panose="02020603050405020304" pitchFamily="18" charset="0"/>
              </a:rPr>
              <a:t> ve </a:t>
            </a:r>
            <a:r>
              <a:rPr lang="tr-TR" sz="2200" dirty="0" err="1">
                <a:latin typeface="Times New Roman" panose="02020603050405020304" pitchFamily="18" charset="0"/>
              </a:rPr>
              <a:t>x∈B</a:t>
            </a:r>
            <a:r>
              <a:rPr lang="tr-TR" sz="2200" dirty="0">
                <a:latin typeface="Times New Roman" panose="02020603050405020304" pitchFamily="18" charset="0"/>
              </a:rPr>
              <a:t>}</a:t>
            </a:r>
          </a:p>
          <a:p>
            <a:pPr marL="914400" lvl="3" algn="just">
              <a:lnSpc>
                <a:spcPts val="2800"/>
              </a:lnSpc>
              <a:spcBef>
                <a:spcPts val="0"/>
              </a:spcBef>
              <a:spcAft>
                <a:spcPts val="600"/>
              </a:spcAft>
            </a:pPr>
            <a:r>
              <a:rPr lang="tr-TR" sz="2200" dirty="0">
                <a:latin typeface="Times New Roman" panose="02020603050405020304" pitchFamily="18" charset="0"/>
              </a:rPr>
              <a:t>A ve B’nin kesişimi  A ∩ B şeklinde gösterilir ve A ve B’ de aynı anda bulunan elemanları kapsar.  </a:t>
            </a:r>
          </a:p>
          <a:p>
            <a:pPr marL="914400" lvl="3" algn="just">
              <a:lnSpc>
                <a:spcPts val="2800"/>
              </a:lnSpc>
              <a:spcBef>
                <a:spcPts val="0"/>
              </a:spcBef>
              <a:spcAft>
                <a:spcPts val="600"/>
              </a:spcAft>
            </a:pPr>
            <a:r>
              <a:rPr lang="tr-TR" sz="2200" dirty="0">
                <a:latin typeface="Times New Roman" panose="02020603050405020304" pitchFamily="18" charset="0"/>
              </a:rPr>
              <a:t>Örneğin; </a:t>
            </a:r>
          </a:p>
          <a:p>
            <a:pPr marL="1828800" lvl="5" algn="just">
              <a:lnSpc>
                <a:spcPts val="2800"/>
              </a:lnSpc>
              <a:spcBef>
                <a:spcPts val="0"/>
              </a:spcBef>
              <a:spcAft>
                <a:spcPts val="600"/>
              </a:spcAft>
            </a:pPr>
            <a:r>
              <a:rPr lang="tr-TR" sz="2200" dirty="0">
                <a:latin typeface="Times New Roman" panose="02020603050405020304" pitchFamily="18" charset="0"/>
              </a:rPr>
              <a:t>µA∩B (x)=1 eğer </a:t>
            </a:r>
            <a:r>
              <a:rPr lang="tr-TR" sz="2200" dirty="0" err="1">
                <a:latin typeface="Times New Roman" panose="02020603050405020304" pitchFamily="18" charset="0"/>
              </a:rPr>
              <a:t>x∈A</a:t>
            </a:r>
            <a:r>
              <a:rPr lang="tr-TR" sz="2200" dirty="0">
                <a:latin typeface="Times New Roman" panose="02020603050405020304" pitchFamily="18" charset="0"/>
              </a:rPr>
              <a:t> ve </a:t>
            </a:r>
            <a:r>
              <a:rPr lang="tr-TR" sz="2200" dirty="0" err="1">
                <a:latin typeface="Times New Roman" panose="02020603050405020304" pitchFamily="18" charset="0"/>
              </a:rPr>
              <a:t>x∈B</a:t>
            </a:r>
            <a:r>
              <a:rPr lang="tr-TR" sz="2200" dirty="0">
                <a:latin typeface="Times New Roman" panose="02020603050405020304" pitchFamily="18" charset="0"/>
              </a:rPr>
              <a:t> , </a:t>
            </a:r>
          </a:p>
          <a:p>
            <a:pPr marL="1828800" lvl="5" algn="just">
              <a:lnSpc>
                <a:spcPts val="2800"/>
              </a:lnSpc>
              <a:spcBef>
                <a:spcPts val="0"/>
              </a:spcBef>
              <a:spcAft>
                <a:spcPts val="600"/>
              </a:spcAft>
            </a:pPr>
            <a:r>
              <a:rPr lang="tr-TR" sz="2200" dirty="0">
                <a:latin typeface="Times New Roman" panose="02020603050405020304" pitchFamily="18" charset="0"/>
              </a:rPr>
              <a:t>µA∩B(x)=0 eğer </a:t>
            </a:r>
            <a:r>
              <a:rPr lang="tr-TR" sz="2200" dirty="0" err="1">
                <a:latin typeface="Times New Roman" panose="02020603050405020304" pitchFamily="18" charset="0"/>
              </a:rPr>
              <a:t>x∉A</a:t>
            </a:r>
            <a:r>
              <a:rPr lang="tr-TR" sz="2200" dirty="0">
                <a:latin typeface="Times New Roman" panose="02020603050405020304" pitchFamily="18" charset="0"/>
              </a:rPr>
              <a:t> veya </a:t>
            </a:r>
            <a:r>
              <a:rPr lang="tr-TR" sz="2200" dirty="0" err="1">
                <a:latin typeface="Times New Roman" panose="02020603050405020304" pitchFamily="18" charset="0"/>
              </a:rPr>
              <a:t>x∉B</a:t>
            </a:r>
            <a:r>
              <a:rPr lang="tr-TR" sz="2200" dirty="0">
                <a:latin typeface="Times New Roman" panose="02020603050405020304" pitchFamily="18" charset="0"/>
              </a:rPr>
              <a:t> ise.</a:t>
            </a:r>
          </a:p>
          <a:p>
            <a:pPr marL="0" lvl="1" algn="just">
              <a:lnSpc>
                <a:spcPts val="2800"/>
              </a:lnSpc>
              <a:spcBef>
                <a:spcPts val="0"/>
              </a:spcBef>
              <a:spcAft>
                <a:spcPts val="600"/>
              </a:spcAft>
            </a:pPr>
            <a:r>
              <a:rPr lang="tr-TR" sz="2200" dirty="0">
                <a:latin typeface="Times New Roman" panose="02020603050405020304" pitchFamily="18" charset="0"/>
              </a:rPr>
              <a:t>•Tümleme: A’nın tümleyeni A’nın içinde olmayan bütün elemanları kapsar. </a:t>
            </a:r>
          </a:p>
          <a:p>
            <a:pPr lvl="1" algn="just">
              <a:lnSpc>
                <a:spcPts val="2800"/>
              </a:lnSpc>
              <a:spcBef>
                <a:spcPts val="0"/>
              </a:spcBef>
              <a:spcAft>
                <a:spcPts val="1200"/>
              </a:spcAft>
            </a:pPr>
            <a:endParaRPr lang="tr-TR" sz="2200" dirty="0">
              <a:latin typeface="Times New Roman" panose="02020603050405020304" pitchFamily="18" charset="0"/>
            </a:endParaRPr>
          </a:p>
        </p:txBody>
      </p:sp>
    </p:spTree>
    <p:extLst>
      <p:ext uri="{BB962C8B-B14F-4D97-AF65-F5344CB8AC3E}">
        <p14:creationId xmlns:p14="http://schemas.microsoft.com/office/powerpoint/2010/main" val="6147709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Keskin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66</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algn="just">
              <a:lnSpc>
                <a:spcPts val="2800"/>
              </a:lnSpc>
              <a:spcBef>
                <a:spcPts val="0"/>
              </a:spcBef>
              <a:spcAft>
                <a:spcPts val="600"/>
              </a:spcAft>
            </a:pPr>
            <a:r>
              <a:rPr lang="tr-TR" sz="2200" b="1" dirty="0">
                <a:latin typeface="Times New Roman" panose="02020603050405020304" pitchFamily="18" charset="0"/>
              </a:rPr>
              <a:t>Tümleme:</a:t>
            </a:r>
            <a:r>
              <a:rPr lang="tr-TR" sz="2200" dirty="0">
                <a:latin typeface="Times New Roman" panose="02020603050405020304" pitchFamily="18" charset="0"/>
              </a:rPr>
              <a:t> A’nın tümleyeni A’nın içinde olmayan bütün elemanları kapsar.</a:t>
            </a:r>
          </a:p>
          <a:p>
            <a:pPr marL="0" lvl="1" algn="just">
              <a:lnSpc>
                <a:spcPts val="2800"/>
              </a:lnSpc>
              <a:spcBef>
                <a:spcPts val="0"/>
              </a:spcBef>
              <a:spcAft>
                <a:spcPts val="600"/>
              </a:spcAft>
            </a:pPr>
            <a:endParaRPr lang="tr-TR" sz="2200" dirty="0">
              <a:latin typeface="Times New Roman" panose="02020603050405020304" pitchFamily="18" charset="0"/>
            </a:endParaRPr>
          </a:p>
          <a:p>
            <a:pPr marL="0" lvl="1" algn="just">
              <a:lnSpc>
                <a:spcPts val="2800"/>
              </a:lnSpc>
              <a:spcBef>
                <a:spcPts val="0"/>
              </a:spcBef>
              <a:spcAft>
                <a:spcPts val="600"/>
              </a:spcAft>
            </a:pPr>
            <a:endParaRPr lang="tr-TR" sz="2200" dirty="0">
              <a:latin typeface="Times New Roman" panose="02020603050405020304" pitchFamily="18" charset="0"/>
            </a:endParaRPr>
          </a:p>
          <a:p>
            <a:pPr marL="0" lvl="1" algn="just">
              <a:lnSpc>
                <a:spcPts val="2800"/>
              </a:lnSpc>
              <a:spcBef>
                <a:spcPts val="0"/>
              </a:spcBef>
              <a:spcAft>
                <a:spcPts val="600"/>
              </a:spcAft>
            </a:pPr>
            <a:endParaRPr lang="tr-TR" sz="2200" dirty="0">
              <a:latin typeface="Times New Roman" panose="02020603050405020304" pitchFamily="18" charset="0"/>
            </a:endParaRPr>
          </a:p>
          <a:p>
            <a:pPr marL="0" lvl="1" algn="just">
              <a:lnSpc>
                <a:spcPts val="2800"/>
              </a:lnSpc>
              <a:spcBef>
                <a:spcPts val="0"/>
              </a:spcBef>
              <a:spcAft>
                <a:spcPts val="600"/>
              </a:spcAft>
            </a:pPr>
            <a:endParaRPr lang="tr-TR" sz="2200" dirty="0">
              <a:latin typeface="Times New Roman" panose="02020603050405020304" pitchFamily="18" charset="0"/>
            </a:endParaRPr>
          </a:p>
          <a:p>
            <a:pPr marL="0" lvl="1" algn="just">
              <a:lnSpc>
                <a:spcPts val="2800"/>
              </a:lnSpc>
              <a:spcBef>
                <a:spcPts val="0"/>
              </a:spcBef>
              <a:spcAft>
                <a:spcPts val="600"/>
              </a:spcAft>
            </a:pPr>
            <a:r>
              <a:rPr lang="tr-TR" sz="2200" b="1" dirty="0">
                <a:latin typeface="Times New Roman" panose="02020603050405020304" pitchFamily="18" charset="0"/>
              </a:rPr>
              <a:t>Kümelerin Fonksiyonlara Aktarımı:</a:t>
            </a:r>
          </a:p>
          <a:p>
            <a:pPr marL="457200" lvl="2" algn="just">
              <a:lnSpc>
                <a:spcPts val="2800"/>
              </a:lnSpc>
              <a:spcBef>
                <a:spcPts val="0"/>
              </a:spcBef>
              <a:spcAft>
                <a:spcPts val="600"/>
              </a:spcAft>
            </a:pPr>
            <a:r>
              <a:rPr lang="tr-TR" sz="2200" dirty="0">
                <a:latin typeface="Times New Roman" panose="02020603050405020304" pitchFamily="18" charset="0"/>
              </a:rPr>
              <a:t>Burada </a:t>
            </a:r>
            <a:r>
              <a:rPr lang="el-GR" sz="2200" dirty="0">
                <a:latin typeface="Times New Roman" panose="02020603050405020304" pitchFamily="18" charset="0"/>
              </a:rPr>
              <a:t>μ</a:t>
            </a:r>
            <a:r>
              <a:rPr lang="tr-TR" sz="2200" dirty="0">
                <a:latin typeface="Times New Roman" panose="02020603050405020304" pitchFamily="18" charset="0"/>
              </a:rPr>
              <a:t>A(x) evrensel kümedeki x elemanının A kümesine olan üyeliğini ifade eder.</a:t>
            </a:r>
          </a:p>
          <a:p>
            <a:pPr marL="457200" lvl="2" algn="just">
              <a:lnSpc>
                <a:spcPts val="2800"/>
              </a:lnSpc>
              <a:spcBef>
                <a:spcPts val="0"/>
              </a:spcBef>
              <a:spcAft>
                <a:spcPts val="600"/>
              </a:spcAft>
            </a:pPr>
            <a:r>
              <a:rPr lang="tr-TR" sz="2200" dirty="0">
                <a:latin typeface="Times New Roman" panose="02020603050405020304" pitchFamily="18" charset="0"/>
              </a:rPr>
              <a:t>Buradan aşağıdaki eşitlikler kolayca yazılabilir;</a:t>
            </a:r>
          </a:p>
          <a:p>
            <a:pPr marL="0" lvl="1" indent="0" algn="just">
              <a:lnSpc>
                <a:spcPts val="2800"/>
              </a:lnSpc>
              <a:spcBef>
                <a:spcPts val="0"/>
              </a:spcBef>
              <a:spcAft>
                <a:spcPts val="600"/>
              </a:spcAft>
              <a:buNone/>
            </a:pPr>
            <a:endParaRPr lang="tr-TR" sz="2200" dirty="0">
              <a:latin typeface="Times New Roman" panose="02020603050405020304" pitchFamily="18" charset="0"/>
            </a:endParaRPr>
          </a:p>
          <a:p>
            <a:pPr lvl="1" algn="just">
              <a:lnSpc>
                <a:spcPts val="2800"/>
              </a:lnSpc>
              <a:spcBef>
                <a:spcPts val="0"/>
              </a:spcBef>
              <a:spcAft>
                <a:spcPts val="1200"/>
              </a:spcAft>
            </a:pPr>
            <a:endParaRPr lang="tr-TR" sz="2200" dirty="0">
              <a:latin typeface="Times New Roman" panose="02020603050405020304" pitchFamily="18" charset="0"/>
            </a:endParaRPr>
          </a:p>
        </p:txBody>
      </p:sp>
      <p:pic>
        <p:nvPicPr>
          <p:cNvPr id="3" name="Resim 2">
            <a:extLst>
              <a:ext uri="{FF2B5EF4-FFF2-40B4-BE49-F238E27FC236}">
                <a16:creationId xmlns:a16="http://schemas.microsoft.com/office/drawing/2014/main" id="{5721FB6E-81D5-CD30-7493-8F0C8A1DC8F9}"/>
              </a:ext>
            </a:extLst>
          </p:cNvPr>
          <p:cNvPicPr>
            <a:picLocks noChangeAspect="1"/>
          </p:cNvPicPr>
          <p:nvPr/>
        </p:nvPicPr>
        <p:blipFill>
          <a:blip r:embed="rId3"/>
          <a:stretch>
            <a:fillRect/>
          </a:stretch>
        </p:blipFill>
        <p:spPr>
          <a:xfrm>
            <a:off x="1737213" y="1516341"/>
            <a:ext cx="6272580" cy="1330547"/>
          </a:xfrm>
          <a:prstGeom prst="rect">
            <a:avLst/>
          </a:prstGeom>
        </p:spPr>
      </p:pic>
      <p:pic>
        <p:nvPicPr>
          <p:cNvPr id="5" name="Resim 4">
            <a:extLst>
              <a:ext uri="{FF2B5EF4-FFF2-40B4-BE49-F238E27FC236}">
                <a16:creationId xmlns:a16="http://schemas.microsoft.com/office/drawing/2014/main" id="{46AF64F7-29F6-19C2-A5B9-557370A5C85F}"/>
              </a:ext>
            </a:extLst>
          </p:cNvPr>
          <p:cNvPicPr>
            <a:picLocks noChangeAspect="1"/>
          </p:cNvPicPr>
          <p:nvPr/>
        </p:nvPicPr>
        <p:blipFill>
          <a:blip r:embed="rId4"/>
          <a:stretch>
            <a:fillRect/>
          </a:stretch>
        </p:blipFill>
        <p:spPr>
          <a:xfrm>
            <a:off x="1465336" y="4628993"/>
            <a:ext cx="4982370" cy="1425331"/>
          </a:xfrm>
          <a:prstGeom prst="rect">
            <a:avLst/>
          </a:prstGeom>
        </p:spPr>
      </p:pic>
    </p:spTree>
    <p:extLst>
      <p:ext uri="{BB962C8B-B14F-4D97-AF65-F5344CB8AC3E}">
        <p14:creationId xmlns:p14="http://schemas.microsoft.com/office/powerpoint/2010/main" val="5663152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Keskin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67</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algn="just">
              <a:lnSpc>
                <a:spcPts val="2800"/>
              </a:lnSpc>
              <a:spcBef>
                <a:spcPts val="0"/>
              </a:spcBef>
              <a:spcAft>
                <a:spcPts val="1200"/>
              </a:spcAft>
            </a:pPr>
            <a:endParaRPr lang="tr-TR" sz="2200" dirty="0">
              <a:latin typeface="Times New Roman" panose="02020603050405020304" pitchFamily="18" charset="0"/>
            </a:endParaRPr>
          </a:p>
        </p:txBody>
      </p:sp>
      <p:pic>
        <p:nvPicPr>
          <p:cNvPr id="10" name="Resim 9">
            <a:extLst>
              <a:ext uri="{FF2B5EF4-FFF2-40B4-BE49-F238E27FC236}">
                <a16:creationId xmlns:a16="http://schemas.microsoft.com/office/drawing/2014/main" id="{254FC5BE-1243-392E-345C-EF239899073B}"/>
              </a:ext>
            </a:extLst>
          </p:cNvPr>
          <p:cNvPicPr>
            <a:picLocks noChangeAspect="1"/>
          </p:cNvPicPr>
          <p:nvPr/>
        </p:nvPicPr>
        <p:blipFill>
          <a:blip r:embed="rId3"/>
          <a:stretch>
            <a:fillRect/>
          </a:stretch>
        </p:blipFill>
        <p:spPr>
          <a:xfrm>
            <a:off x="1065710" y="1111582"/>
            <a:ext cx="8384394" cy="3996000"/>
          </a:xfrm>
          <a:prstGeom prst="rect">
            <a:avLst/>
          </a:prstGeom>
        </p:spPr>
      </p:pic>
    </p:spTree>
    <p:extLst>
      <p:ext uri="{BB962C8B-B14F-4D97-AF65-F5344CB8AC3E}">
        <p14:creationId xmlns:p14="http://schemas.microsoft.com/office/powerpoint/2010/main" val="39380424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Diğer keskin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68</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algn="just">
              <a:lnSpc>
                <a:spcPts val="2800"/>
              </a:lnSpc>
              <a:spcBef>
                <a:spcPts val="0"/>
              </a:spcBef>
              <a:spcAft>
                <a:spcPts val="1200"/>
              </a:spcAft>
            </a:pPr>
            <a:r>
              <a:rPr lang="tr-TR" sz="2200" b="1" dirty="0" err="1">
                <a:latin typeface="Times New Roman" panose="02020603050405020304" pitchFamily="18" charset="0"/>
              </a:rPr>
              <a:t>Aristotelian</a:t>
            </a:r>
            <a:r>
              <a:rPr lang="tr-TR" sz="2200" b="1" dirty="0">
                <a:latin typeface="Times New Roman" panose="02020603050405020304" pitchFamily="18" charset="0"/>
              </a:rPr>
              <a:t> Kanunları:</a:t>
            </a:r>
          </a:p>
          <a:p>
            <a:pPr marL="457200" lvl="2" algn="just">
              <a:lnSpc>
                <a:spcPts val="2800"/>
              </a:lnSpc>
              <a:spcBef>
                <a:spcPts val="0"/>
              </a:spcBef>
              <a:spcAft>
                <a:spcPts val="1200"/>
              </a:spcAft>
            </a:pPr>
            <a:r>
              <a:rPr lang="tr-TR" sz="2200" b="1" dirty="0">
                <a:latin typeface="Times New Roman" panose="02020603050405020304" pitchFamily="18" charset="0"/>
              </a:rPr>
              <a:t>Ayrıcalıklı orta kanunu:                     </a:t>
            </a:r>
            <a:r>
              <a:rPr lang="tr-TR" sz="2200" dirty="0">
                <a:latin typeface="Times New Roman" panose="02020603050405020304" pitchFamily="18" charset="0"/>
              </a:rPr>
              <a:t>, Burada X evrensel kümedir</a:t>
            </a:r>
          </a:p>
          <a:p>
            <a:pPr marL="457200" lvl="2" algn="just">
              <a:lnSpc>
                <a:spcPts val="2800"/>
              </a:lnSpc>
              <a:spcBef>
                <a:spcPts val="0"/>
              </a:spcBef>
              <a:spcAft>
                <a:spcPts val="1200"/>
              </a:spcAft>
            </a:pPr>
            <a:r>
              <a:rPr lang="tr-TR" sz="2200" b="1" dirty="0">
                <a:latin typeface="Times New Roman" panose="02020603050405020304" pitchFamily="18" charset="0"/>
              </a:rPr>
              <a:t>Zıtlık(çelişme) kanunu:                 </a:t>
            </a:r>
            <a:r>
              <a:rPr lang="tr-TR" sz="2200" dirty="0">
                <a:latin typeface="Times New Roman" panose="02020603050405020304" pitchFamily="18" charset="0"/>
              </a:rPr>
              <a:t>, Burada </a:t>
            </a:r>
            <a:r>
              <a:rPr lang="el-GR" sz="2200" dirty="0">
                <a:latin typeface="Times New Roman" panose="02020603050405020304" pitchFamily="18" charset="0"/>
              </a:rPr>
              <a:t>φ </a:t>
            </a:r>
            <a:r>
              <a:rPr lang="tr-TR" sz="2200" dirty="0">
                <a:latin typeface="Times New Roman" panose="02020603050405020304" pitchFamily="18" charset="0"/>
              </a:rPr>
              <a:t>boş kümedir.</a:t>
            </a:r>
          </a:p>
          <a:p>
            <a:pPr marL="0" lvl="1" algn="just">
              <a:lnSpc>
                <a:spcPts val="2800"/>
              </a:lnSpc>
              <a:spcBef>
                <a:spcPts val="0"/>
              </a:spcBef>
              <a:spcAft>
                <a:spcPts val="1200"/>
              </a:spcAft>
            </a:pPr>
            <a:r>
              <a:rPr lang="tr-TR" sz="2200" b="1" dirty="0">
                <a:latin typeface="Times New Roman" panose="02020603050405020304" pitchFamily="18" charset="0"/>
              </a:rPr>
              <a:t>De Morgan Kanunları: </a:t>
            </a:r>
            <a:r>
              <a:rPr lang="tr-TR" sz="2200" dirty="0">
                <a:latin typeface="Times New Roman" panose="02020603050405020304" pitchFamily="18" charset="0"/>
              </a:rPr>
              <a:t>Bu kanunlar kümelerle ilgili daha karmaşık birçok işlemin ispatlanmasında oldukça kullanışlıdır. De Morgan Kanunları </a:t>
            </a:r>
            <a:r>
              <a:rPr lang="tr-TR" sz="2200" dirty="0" err="1">
                <a:latin typeface="Times New Roman" panose="02020603050405020304" pitchFamily="18" charset="0"/>
              </a:rPr>
              <a:t>Venn</a:t>
            </a:r>
            <a:r>
              <a:rPr lang="tr-TR" sz="2200" dirty="0">
                <a:latin typeface="Times New Roman" panose="02020603050405020304" pitchFamily="18" charset="0"/>
              </a:rPr>
              <a:t> şemaları veya kümeleri fonksiyonlara aktaran işlemler tarafından da ispatlanabilir.</a:t>
            </a:r>
          </a:p>
        </p:txBody>
      </p:sp>
      <p:pic>
        <p:nvPicPr>
          <p:cNvPr id="2" name="Resim 1">
            <a:extLst>
              <a:ext uri="{FF2B5EF4-FFF2-40B4-BE49-F238E27FC236}">
                <a16:creationId xmlns:a16="http://schemas.microsoft.com/office/drawing/2014/main" id="{EC9BD79C-70F8-28DE-54B1-A217E0154499}"/>
              </a:ext>
            </a:extLst>
          </p:cNvPr>
          <p:cNvPicPr>
            <a:picLocks noChangeAspect="1"/>
          </p:cNvPicPr>
          <p:nvPr/>
        </p:nvPicPr>
        <p:blipFill>
          <a:blip r:embed="rId3"/>
          <a:stretch>
            <a:fillRect/>
          </a:stretch>
        </p:blipFill>
        <p:spPr>
          <a:xfrm>
            <a:off x="4371875" y="1481172"/>
            <a:ext cx="1260552" cy="360000"/>
          </a:xfrm>
          <a:prstGeom prst="rect">
            <a:avLst/>
          </a:prstGeom>
        </p:spPr>
      </p:pic>
      <p:pic>
        <p:nvPicPr>
          <p:cNvPr id="3" name="Resim 2">
            <a:extLst>
              <a:ext uri="{FF2B5EF4-FFF2-40B4-BE49-F238E27FC236}">
                <a16:creationId xmlns:a16="http://schemas.microsoft.com/office/drawing/2014/main" id="{95949770-DC28-E60D-CA27-445068AEE3EF}"/>
              </a:ext>
            </a:extLst>
          </p:cNvPr>
          <p:cNvPicPr>
            <a:picLocks noChangeAspect="1"/>
          </p:cNvPicPr>
          <p:nvPr/>
        </p:nvPicPr>
        <p:blipFill>
          <a:blip r:embed="rId4"/>
          <a:stretch>
            <a:fillRect/>
          </a:stretch>
        </p:blipFill>
        <p:spPr>
          <a:xfrm>
            <a:off x="4272357" y="1959515"/>
            <a:ext cx="1092858" cy="360000"/>
          </a:xfrm>
          <a:prstGeom prst="rect">
            <a:avLst/>
          </a:prstGeom>
        </p:spPr>
      </p:pic>
      <p:pic>
        <p:nvPicPr>
          <p:cNvPr id="5" name="Resim 4">
            <a:extLst>
              <a:ext uri="{FF2B5EF4-FFF2-40B4-BE49-F238E27FC236}">
                <a16:creationId xmlns:a16="http://schemas.microsoft.com/office/drawing/2014/main" id="{46A2822C-BC2B-4E3D-C5AF-FF1AA0F30CCD}"/>
              </a:ext>
            </a:extLst>
          </p:cNvPr>
          <p:cNvPicPr>
            <a:picLocks noChangeAspect="1"/>
          </p:cNvPicPr>
          <p:nvPr/>
        </p:nvPicPr>
        <p:blipFill>
          <a:blip r:embed="rId5"/>
          <a:stretch>
            <a:fillRect/>
          </a:stretch>
        </p:blipFill>
        <p:spPr>
          <a:xfrm>
            <a:off x="4371875" y="3918698"/>
            <a:ext cx="2302938" cy="1239576"/>
          </a:xfrm>
          <a:prstGeom prst="rect">
            <a:avLst/>
          </a:prstGeom>
        </p:spPr>
      </p:pic>
    </p:spTree>
    <p:extLst>
      <p:ext uri="{BB962C8B-B14F-4D97-AF65-F5344CB8AC3E}">
        <p14:creationId xmlns:p14="http://schemas.microsoft.com/office/powerpoint/2010/main" val="1725690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Diğer keskin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69</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algn="just">
              <a:lnSpc>
                <a:spcPts val="2800"/>
              </a:lnSpc>
              <a:spcBef>
                <a:spcPts val="0"/>
              </a:spcBef>
              <a:spcAft>
                <a:spcPts val="1200"/>
              </a:spcAft>
            </a:pPr>
            <a:endParaRPr lang="tr-TR" sz="2200" dirty="0">
              <a:latin typeface="Times New Roman" panose="02020603050405020304" pitchFamily="18" charset="0"/>
            </a:endParaRPr>
          </a:p>
        </p:txBody>
      </p:sp>
      <p:pic>
        <p:nvPicPr>
          <p:cNvPr id="6" name="Resim 5">
            <a:extLst>
              <a:ext uri="{FF2B5EF4-FFF2-40B4-BE49-F238E27FC236}">
                <a16:creationId xmlns:a16="http://schemas.microsoft.com/office/drawing/2014/main" id="{EBB6DB24-81C0-9A88-0783-F7CF33130C59}"/>
              </a:ext>
            </a:extLst>
          </p:cNvPr>
          <p:cNvPicPr>
            <a:picLocks noChangeAspect="1"/>
          </p:cNvPicPr>
          <p:nvPr/>
        </p:nvPicPr>
        <p:blipFill rotWithShape="1">
          <a:blip r:embed="rId3"/>
          <a:srcRect t="3904" b="3383"/>
          <a:stretch/>
        </p:blipFill>
        <p:spPr bwMode="auto">
          <a:xfrm>
            <a:off x="1664689" y="952500"/>
            <a:ext cx="5822299" cy="2736000"/>
          </a:xfrm>
          <a:prstGeom prst="rect">
            <a:avLst/>
          </a:prstGeom>
          <a:ln>
            <a:noFill/>
          </a:ln>
          <a:extLst>
            <a:ext uri="{53640926-AAD7-44D8-BBD7-CCE9431645EC}">
              <a14:shadowObscured xmlns:a14="http://schemas.microsoft.com/office/drawing/2010/main"/>
            </a:ext>
          </a:extLst>
        </p:spPr>
      </p:pic>
      <p:pic>
        <p:nvPicPr>
          <p:cNvPr id="49" name="Resim 48">
            <a:extLst>
              <a:ext uri="{FF2B5EF4-FFF2-40B4-BE49-F238E27FC236}">
                <a16:creationId xmlns:a16="http://schemas.microsoft.com/office/drawing/2014/main" id="{45DA9D58-C8E4-2B11-6689-CB822F1CAE90}"/>
              </a:ext>
            </a:extLst>
          </p:cNvPr>
          <p:cNvPicPr>
            <a:picLocks noChangeAspect="1"/>
          </p:cNvPicPr>
          <p:nvPr/>
        </p:nvPicPr>
        <p:blipFill>
          <a:blip r:embed="rId4"/>
          <a:stretch>
            <a:fillRect/>
          </a:stretch>
        </p:blipFill>
        <p:spPr>
          <a:xfrm>
            <a:off x="2942493" y="3979706"/>
            <a:ext cx="5340255" cy="2268000"/>
          </a:xfrm>
          <a:prstGeom prst="rect">
            <a:avLst/>
          </a:prstGeom>
        </p:spPr>
      </p:pic>
      <p:cxnSp>
        <p:nvCxnSpPr>
          <p:cNvPr id="51" name="Bağlayıcı: Dirsek 50">
            <a:extLst>
              <a:ext uri="{FF2B5EF4-FFF2-40B4-BE49-F238E27FC236}">
                <a16:creationId xmlns:a16="http://schemas.microsoft.com/office/drawing/2014/main" id="{10F92507-3543-3CCC-588B-B8EF2BCA32B0}"/>
              </a:ext>
            </a:extLst>
          </p:cNvPr>
          <p:cNvCxnSpPr>
            <a:endCxn id="49" idx="3"/>
          </p:cNvCxnSpPr>
          <p:nvPr/>
        </p:nvCxnSpPr>
        <p:spPr>
          <a:xfrm rot="16200000" flipH="1">
            <a:off x="6820340" y="3651298"/>
            <a:ext cx="1974852" cy="949963"/>
          </a:xfrm>
          <a:prstGeom prst="bentConnector4">
            <a:avLst>
              <a:gd name="adj1" fmla="val 1254"/>
              <a:gd name="adj2" fmla="val 124064"/>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67850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681037"/>
            <a:ext cx="10515600" cy="610821"/>
          </a:xfrm>
        </p:spPr>
        <p:txBody>
          <a:bodyPr rtlCol="0">
            <a:normAutofit fontScale="90000"/>
          </a:bodyPr>
          <a:lstStyle/>
          <a:p>
            <a:pPr rtl="0"/>
            <a:r>
              <a:rPr lang="tr-TR" sz="4000" dirty="0"/>
              <a:t>KESKİN KÜMELER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376179"/>
            <a:ext cx="10515600" cy="4895850"/>
          </a:xfrm>
        </p:spPr>
        <p:txBody>
          <a:bodyPr>
            <a:normAutofit/>
          </a:bodyPr>
          <a:lstStyle/>
          <a:p>
            <a:pPr>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A keskin kümesi bu kümeye tam üye olan elemanlardan oluşan bir küme olarak tanımlanabilir.</a:t>
            </a:r>
          </a:p>
          <a:p>
            <a:pPr>
              <a:lnSpc>
                <a:spcPts val="2300"/>
              </a:lnSpc>
              <a:spcBef>
                <a:spcPts val="0"/>
              </a:spcBef>
              <a:spcAft>
                <a:spcPts val="12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Evrendeki her bir eleman ya kümenin içindedir ya da değildir.</a:t>
            </a:r>
          </a:p>
          <a:p>
            <a:pPr>
              <a:lnSpc>
                <a:spcPts val="2300"/>
              </a:lnSpc>
              <a:spcBef>
                <a:spcPts val="0"/>
              </a:spcBef>
              <a:spcAft>
                <a:spcPts val="1200"/>
              </a:spcAft>
            </a:pPr>
            <a:endParaRPr lang="tr-TR" sz="2200" dirty="0">
              <a:latin typeface="Times New Roman" panose="02020603050405020304" pitchFamily="18" charset="0"/>
              <a:cs typeface="Times New Roman" panose="02020603050405020304" pitchFamily="18" charset="0"/>
            </a:endParaRPr>
          </a:p>
        </p:txBody>
      </p:sp>
      <p:pic>
        <p:nvPicPr>
          <p:cNvPr id="2" name="Resim 1">
            <a:extLst>
              <a:ext uri="{FF2B5EF4-FFF2-40B4-BE49-F238E27FC236}">
                <a16:creationId xmlns:a16="http://schemas.microsoft.com/office/drawing/2014/main" id="{E53519EB-656E-3F0D-5313-2027BAB42F32}"/>
              </a:ext>
            </a:extLst>
          </p:cNvPr>
          <p:cNvPicPr>
            <a:picLocks noChangeAspect="1"/>
          </p:cNvPicPr>
          <p:nvPr/>
        </p:nvPicPr>
        <p:blipFill>
          <a:blip r:embed="rId3"/>
          <a:stretch>
            <a:fillRect/>
          </a:stretch>
        </p:blipFill>
        <p:spPr>
          <a:xfrm>
            <a:off x="3624969" y="2932625"/>
            <a:ext cx="4252937" cy="3078993"/>
          </a:xfrm>
          <a:prstGeom prst="rect">
            <a:avLst/>
          </a:prstGeom>
        </p:spPr>
      </p:pic>
    </p:spTree>
    <p:extLst>
      <p:ext uri="{BB962C8B-B14F-4D97-AF65-F5344CB8AC3E}">
        <p14:creationId xmlns:p14="http://schemas.microsoft.com/office/powerpoint/2010/main" val="35536384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70</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algn="just">
              <a:lnSpc>
                <a:spcPts val="2800"/>
              </a:lnSpc>
              <a:spcBef>
                <a:spcPts val="0"/>
              </a:spcBef>
              <a:spcAft>
                <a:spcPts val="600"/>
              </a:spcAft>
            </a:pPr>
            <a:r>
              <a:rPr lang="tr-TR" sz="2200" dirty="0">
                <a:latin typeface="Times New Roman" panose="02020603050405020304" pitchFamily="18" charset="0"/>
              </a:rPr>
              <a:t>Bulanık küme teorisi, klasik küme teorisinin genelleştirilmiş halidir. </a:t>
            </a:r>
          </a:p>
          <a:p>
            <a:pPr marL="0" lvl="1" algn="just">
              <a:lnSpc>
                <a:spcPts val="2800"/>
              </a:lnSpc>
              <a:spcBef>
                <a:spcPts val="0"/>
              </a:spcBef>
              <a:spcAft>
                <a:spcPts val="600"/>
              </a:spcAft>
            </a:pPr>
            <a:r>
              <a:rPr lang="tr-TR" sz="2200" dirty="0">
                <a:latin typeface="Times New Roman" panose="02020603050405020304" pitchFamily="18" charset="0"/>
              </a:rPr>
              <a:t>Bu nedenle, bulanık küme işlemlerini tanımlarken, U uzayının klasik alt kümeleri arasında var olan ilişkilerin genişletilmesi yeterli olacaktır.</a:t>
            </a:r>
          </a:p>
          <a:p>
            <a:pPr marL="0" lvl="1" algn="just">
              <a:lnSpc>
                <a:spcPts val="2800"/>
              </a:lnSpc>
              <a:spcBef>
                <a:spcPts val="0"/>
              </a:spcBef>
              <a:spcAft>
                <a:spcPts val="600"/>
              </a:spcAft>
            </a:pPr>
            <a:r>
              <a:rPr lang="tr-TR" sz="2200" dirty="0">
                <a:latin typeface="Times New Roman" panose="02020603050405020304" pitchFamily="18" charset="0"/>
              </a:rPr>
              <a:t>Belirsizliklerin sistematik işlenmesinde üyelik fonksiyonlarıyla gerçekleştirilen bulanık küme işlemleri büyük kolaylık sağlarlar.</a:t>
            </a:r>
          </a:p>
          <a:p>
            <a:pPr marL="0" lvl="1" algn="just">
              <a:lnSpc>
                <a:spcPts val="2800"/>
              </a:lnSpc>
              <a:spcBef>
                <a:spcPts val="0"/>
              </a:spcBef>
              <a:spcAft>
                <a:spcPts val="600"/>
              </a:spcAft>
            </a:pPr>
            <a:r>
              <a:rPr lang="tr-TR" sz="2200" dirty="0">
                <a:latin typeface="Times New Roman" panose="02020603050405020304" pitchFamily="18" charset="0"/>
              </a:rPr>
              <a:t>Bulanık mantıkta birleşme, kesişme ve tümleme kümelerin üyelik fonksiyonları terimleri ile tanımlanmaktadır</a:t>
            </a:r>
          </a:p>
          <a:p>
            <a:pPr marL="0" lvl="1" algn="just">
              <a:lnSpc>
                <a:spcPts val="2800"/>
              </a:lnSpc>
              <a:spcBef>
                <a:spcPts val="0"/>
              </a:spcBef>
              <a:spcAft>
                <a:spcPts val="600"/>
              </a:spcAft>
            </a:pPr>
            <a:r>
              <a:rPr lang="tr-TR" sz="2200" dirty="0">
                <a:latin typeface="Times New Roman" panose="02020603050405020304" pitchFamily="18" charset="0"/>
              </a:rPr>
              <a:t>A ve B, U evrensel kümesinde sırasıyla </a:t>
            </a:r>
            <a:r>
              <a:rPr lang="tr-TR" sz="1800" dirty="0">
                <a:effectLst/>
                <a:latin typeface="Times New Roman" panose="02020603050405020304" pitchFamily="18" charset="0"/>
                <a:ea typeface="Calibri" panose="020F0502020204030204" pitchFamily="34" charset="0"/>
              </a:rPr>
              <a:t>µ</a:t>
            </a:r>
            <a:r>
              <a:rPr lang="tr-TR" sz="1800" baseline="-25000" dirty="0">
                <a:effectLst/>
                <a:latin typeface="Times New Roman" panose="02020603050405020304" pitchFamily="18" charset="0"/>
                <a:ea typeface="Calibri" panose="020F0502020204030204" pitchFamily="34" charset="0"/>
              </a:rPr>
              <a:t>A</a:t>
            </a:r>
            <a:r>
              <a:rPr lang="tr-TR" sz="1800" dirty="0">
                <a:effectLst/>
                <a:latin typeface="Times New Roman" panose="02020603050405020304" pitchFamily="18" charset="0"/>
                <a:ea typeface="Calibri" panose="020F0502020204030204" pitchFamily="34" charset="0"/>
              </a:rPr>
              <a:t> </a:t>
            </a:r>
            <a:r>
              <a:rPr lang="tr-TR" sz="2200" dirty="0">
                <a:latin typeface="Times New Roman" panose="02020603050405020304" pitchFamily="18" charset="0"/>
              </a:rPr>
              <a:t>ve </a:t>
            </a:r>
            <a:r>
              <a:rPr lang="tr-TR" sz="1800" dirty="0">
                <a:effectLst/>
                <a:latin typeface="Times New Roman" panose="02020603050405020304" pitchFamily="18" charset="0"/>
                <a:ea typeface="Calibri" panose="020F0502020204030204" pitchFamily="34" charset="0"/>
              </a:rPr>
              <a:t>µ</a:t>
            </a:r>
            <a:r>
              <a:rPr lang="tr-TR" sz="2200" baseline="-25000" dirty="0">
                <a:latin typeface="Times New Roman" panose="02020603050405020304" pitchFamily="18" charset="0"/>
              </a:rPr>
              <a:t>B</a:t>
            </a:r>
            <a:r>
              <a:rPr lang="tr-TR" sz="2200" dirty="0">
                <a:latin typeface="Times New Roman" panose="02020603050405020304" pitchFamily="18" charset="0"/>
              </a:rPr>
              <a:t> üyelik fonksiyonuna sahip iki küme olsunlar.</a:t>
            </a:r>
          </a:p>
        </p:txBody>
      </p:sp>
      <p:pic>
        <p:nvPicPr>
          <p:cNvPr id="3" name="Resim 2">
            <a:extLst>
              <a:ext uri="{FF2B5EF4-FFF2-40B4-BE49-F238E27FC236}">
                <a16:creationId xmlns:a16="http://schemas.microsoft.com/office/drawing/2014/main" id="{1FD6EEF7-2336-5F5F-CA69-CC7FBC5F10C1}"/>
              </a:ext>
            </a:extLst>
          </p:cNvPr>
          <p:cNvPicPr>
            <a:picLocks noChangeAspect="1"/>
          </p:cNvPicPr>
          <p:nvPr/>
        </p:nvPicPr>
        <p:blipFill>
          <a:blip r:embed="rId3"/>
          <a:stretch>
            <a:fillRect/>
          </a:stretch>
        </p:blipFill>
        <p:spPr>
          <a:xfrm>
            <a:off x="2481995" y="4198912"/>
            <a:ext cx="6835690" cy="2340000"/>
          </a:xfrm>
          <a:prstGeom prst="rect">
            <a:avLst/>
          </a:prstGeom>
        </p:spPr>
      </p:pic>
    </p:spTree>
    <p:extLst>
      <p:ext uri="{BB962C8B-B14F-4D97-AF65-F5344CB8AC3E}">
        <p14:creationId xmlns:p14="http://schemas.microsoft.com/office/powerpoint/2010/main" val="17334307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71</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algn="just">
              <a:lnSpc>
                <a:spcPts val="2800"/>
              </a:lnSpc>
              <a:spcBef>
                <a:spcPts val="0"/>
              </a:spcBef>
              <a:spcAft>
                <a:spcPts val="600"/>
              </a:spcAft>
            </a:pPr>
            <a:r>
              <a:rPr lang="tr-TR" sz="2200" b="1" u="sng" dirty="0">
                <a:latin typeface="Times New Roman" panose="02020603050405020304" pitchFamily="18" charset="0"/>
              </a:rPr>
              <a:t>Eşitlik:</a:t>
            </a:r>
            <a:r>
              <a:rPr lang="tr-TR" sz="2200" dirty="0">
                <a:latin typeface="Times New Roman" panose="02020603050405020304" pitchFamily="18" charset="0"/>
              </a:rPr>
              <a:t> İki bulanık küme şayet aynı evrensel kümede iseler ve her ikisi için üyelik fonksiyonları da aynı ise eşittir denir.</a:t>
            </a:r>
          </a:p>
          <a:p>
            <a:pPr marL="0" lvl="1" algn="just">
              <a:lnSpc>
                <a:spcPts val="2800"/>
              </a:lnSpc>
              <a:spcBef>
                <a:spcPts val="0"/>
              </a:spcBef>
              <a:spcAft>
                <a:spcPts val="600"/>
              </a:spcAft>
            </a:pPr>
            <a:endParaRPr lang="tr-TR" sz="2200" dirty="0">
              <a:latin typeface="Times New Roman" panose="02020603050405020304" pitchFamily="18" charset="0"/>
            </a:endParaRPr>
          </a:p>
          <a:p>
            <a:pPr marL="1371600" lvl="4" algn="just">
              <a:lnSpc>
                <a:spcPts val="2800"/>
              </a:lnSpc>
              <a:spcBef>
                <a:spcPts val="0"/>
              </a:spcBef>
              <a:spcAft>
                <a:spcPts val="600"/>
              </a:spcAft>
            </a:pPr>
            <a:r>
              <a:rPr lang="tr-TR" sz="2200" dirty="0">
                <a:latin typeface="Times New Roman" panose="02020603050405020304" pitchFamily="18" charset="0"/>
              </a:rPr>
              <a:t>A = B  eğer µA(u) =µB(u)  ∀u ∈ U</a:t>
            </a:r>
          </a:p>
          <a:p>
            <a:pPr marL="1371600" lvl="4" algn="just">
              <a:lnSpc>
                <a:spcPts val="2800"/>
              </a:lnSpc>
              <a:spcBef>
                <a:spcPts val="0"/>
              </a:spcBef>
              <a:spcAft>
                <a:spcPts val="600"/>
              </a:spcAft>
            </a:pPr>
            <a:r>
              <a:rPr lang="tr-TR" sz="2200" dirty="0">
                <a:latin typeface="Times New Roman" panose="02020603050405020304" pitchFamily="18" charset="0"/>
              </a:rPr>
              <a:t>A=0.3/1 + 0.5/2 + 1/3</a:t>
            </a:r>
          </a:p>
          <a:p>
            <a:pPr marL="1371600" lvl="4" algn="just">
              <a:lnSpc>
                <a:spcPts val="2800"/>
              </a:lnSpc>
              <a:spcBef>
                <a:spcPts val="0"/>
              </a:spcBef>
              <a:spcAft>
                <a:spcPts val="600"/>
              </a:spcAft>
            </a:pPr>
            <a:r>
              <a:rPr lang="tr-TR" sz="2200" dirty="0">
                <a:latin typeface="Times New Roman" panose="02020603050405020304" pitchFamily="18" charset="0"/>
              </a:rPr>
              <a:t>B=0.3/1 + 0.5/2 + 1/3</a:t>
            </a:r>
          </a:p>
          <a:p>
            <a:pPr marL="1371600" lvl="4" algn="just">
              <a:lnSpc>
                <a:spcPts val="2800"/>
              </a:lnSpc>
              <a:spcBef>
                <a:spcPts val="0"/>
              </a:spcBef>
              <a:spcAft>
                <a:spcPts val="600"/>
              </a:spcAft>
            </a:pPr>
            <a:r>
              <a:rPr lang="tr-TR" sz="2200" dirty="0">
                <a:latin typeface="Times New Roman" panose="02020603050405020304" pitchFamily="18" charset="0"/>
              </a:rPr>
              <a:t>A = B</a:t>
            </a:r>
          </a:p>
          <a:p>
            <a:pPr marL="0" lvl="1" indent="0" algn="just">
              <a:lnSpc>
                <a:spcPts val="2800"/>
              </a:lnSpc>
              <a:spcBef>
                <a:spcPts val="0"/>
              </a:spcBef>
              <a:spcAft>
                <a:spcPts val="600"/>
              </a:spcAft>
              <a:buNone/>
            </a:pPr>
            <a:endParaRPr lang="tr-TR" sz="2200" dirty="0">
              <a:latin typeface="Times New Roman" panose="02020603050405020304" pitchFamily="18" charset="0"/>
            </a:endParaRPr>
          </a:p>
        </p:txBody>
      </p:sp>
    </p:spTree>
    <p:extLst>
      <p:ext uri="{BB962C8B-B14F-4D97-AF65-F5344CB8AC3E}">
        <p14:creationId xmlns:p14="http://schemas.microsoft.com/office/powerpoint/2010/main" val="34683768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72</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b="1" dirty="0">
                <a:latin typeface="Times New Roman" panose="02020603050405020304" pitchFamily="18" charset="0"/>
              </a:rPr>
              <a:t>Kapsama: </a:t>
            </a:r>
            <a:r>
              <a:rPr lang="tr-TR" sz="2200" dirty="0">
                <a:latin typeface="Times New Roman" panose="02020603050405020304" pitchFamily="18" charset="0"/>
              </a:rPr>
              <a:t>Bulanık küme A ⊆ X bir başka bulanık küme, B ⊆ X ‘e dahildir.</a:t>
            </a:r>
          </a:p>
          <a:p>
            <a:pPr marL="1371600" lvl="4" indent="0" algn="just">
              <a:lnSpc>
                <a:spcPts val="2800"/>
              </a:lnSpc>
              <a:spcBef>
                <a:spcPts val="0"/>
              </a:spcBef>
              <a:spcAft>
                <a:spcPts val="600"/>
              </a:spcAft>
              <a:buNone/>
            </a:pPr>
            <a:r>
              <a:rPr lang="tr-TR" sz="2200" b="1" dirty="0">
                <a:latin typeface="Times New Roman" panose="02020603050405020304" pitchFamily="18" charset="0"/>
              </a:rPr>
              <a:t>eğer; µA(x) ≤ µB(x), ∀x ∈ X</a:t>
            </a:r>
          </a:p>
          <a:p>
            <a:pPr marL="1371600" lvl="4" indent="0" algn="just">
              <a:lnSpc>
                <a:spcPts val="2800"/>
              </a:lnSpc>
              <a:spcBef>
                <a:spcPts val="0"/>
              </a:spcBef>
              <a:spcAft>
                <a:spcPts val="600"/>
              </a:spcAft>
              <a:buNone/>
            </a:pPr>
            <a:r>
              <a:rPr lang="tr-TR" sz="2200" dirty="0">
                <a:latin typeface="Times New Roman" panose="02020603050405020304" pitchFamily="18" charset="0"/>
              </a:rPr>
              <a:t>X = {1, 2, 3} ve A ve B kümeleri</a:t>
            </a:r>
          </a:p>
          <a:p>
            <a:pPr marL="1371600" lvl="4" indent="0" algn="just">
              <a:lnSpc>
                <a:spcPts val="2800"/>
              </a:lnSpc>
              <a:spcBef>
                <a:spcPts val="0"/>
              </a:spcBef>
              <a:spcAft>
                <a:spcPts val="600"/>
              </a:spcAft>
              <a:buNone/>
            </a:pPr>
            <a:r>
              <a:rPr lang="tr-TR" sz="2200" dirty="0">
                <a:latin typeface="Times New Roman" panose="02020603050405020304" pitchFamily="18" charset="0"/>
              </a:rPr>
              <a:t>A= 0.3/1 + 0.5/2 + 1/3;</a:t>
            </a:r>
          </a:p>
          <a:p>
            <a:pPr marL="1371600" lvl="4" indent="0" algn="just">
              <a:lnSpc>
                <a:spcPts val="2800"/>
              </a:lnSpc>
              <a:spcBef>
                <a:spcPts val="0"/>
              </a:spcBef>
              <a:spcAft>
                <a:spcPts val="600"/>
              </a:spcAft>
              <a:buNone/>
            </a:pPr>
            <a:r>
              <a:rPr lang="tr-TR" sz="2200" dirty="0">
                <a:latin typeface="Times New Roman" panose="02020603050405020304" pitchFamily="18" charset="0"/>
              </a:rPr>
              <a:t>B= 0.5/1 + 0.55/2 + 1/3 olsun;</a:t>
            </a:r>
          </a:p>
          <a:p>
            <a:pPr marL="1371600" lvl="4" indent="0" algn="just">
              <a:lnSpc>
                <a:spcPts val="2800"/>
              </a:lnSpc>
              <a:spcBef>
                <a:spcPts val="0"/>
              </a:spcBef>
              <a:spcAft>
                <a:spcPts val="600"/>
              </a:spcAft>
              <a:buNone/>
            </a:pPr>
            <a:r>
              <a:rPr lang="tr-TR" sz="2200" dirty="0">
                <a:latin typeface="Times New Roman" panose="02020603050405020304" pitchFamily="18" charset="0"/>
              </a:rPr>
              <a:t>Bu durumda A kümesi B kümesinin alt kümesidir, veya A ⊆ B</a:t>
            </a:r>
          </a:p>
          <a:p>
            <a:pPr marL="0" lvl="1" indent="0" algn="just">
              <a:lnSpc>
                <a:spcPts val="2800"/>
              </a:lnSpc>
              <a:spcBef>
                <a:spcPts val="0"/>
              </a:spcBef>
              <a:spcAft>
                <a:spcPts val="600"/>
              </a:spcAft>
              <a:buNone/>
            </a:pPr>
            <a:endParaRPr lang="tr-TR" sz="2200" dirty="0">
              <a:latin typeface="Times New Roman" panose="02020603050405020304" pitchFamily="18" charset="0"/>
            </a:endParaRPr>
          </a:p>
        </p:txBody>
      </p:sp>
      <p:pic>
        <p:nvPicPr>
          <p:cNvPr id="2" name="Resim 1">
            <a:extLst>
              <a:ext uri="{FF2B5EF4-FFF2-40B4-BE49-F238E27FC236}">
                <a16:creationId xmlns:a16="http://schemas.microsoft.com/office/drawing/2014/main" id="{B97ED349-C7EC-D8CB-748F-622953A78616}"/>
              </a:ext>
            </a:extLst>
          </p:cNvPr>
          <p:cNvPicPr>
            <a:picLocks noChangeAspect="1"/>
          </p:cNvPicPr>
          <p:nvPr/>
        </p:nvPicPr>
        <p:blipFill rotWithShape="1">
          <a:blip r:embed="rId3"/>
          <a:srcRect t="6143" b="5939"/>
          <a:stretch/>
        </p:blipFill>
        <p:spPr bwMode="auto">
          <a:xfrm>
            <a:off x="3317362" y="4008755"/>
            <a:ext cx="4157670" cy="141097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658797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73</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b="1" dirty="0">
                <a:latin typeface="Times New Roman" panose="02020603050405020304" pitchFamily="18" charset="0"/>
              </a:rPr>
              <a:t>Birleşim (VEYA):</a:t>
            </a:r>
          </a:p>
        </p:txBody>
      </p:sp>
      <p:pic>
        <p:nvPicPr>
          <p:cNvPr id="3" name="Resim 2">
            <a:extLst>
              <a:ext uri="{FF2B5EF4-FFF2-40B4-BE49-F238E27FC236}">
                <a16:creationId xmlns:a16="http://schemas.microsoft.com/office/drawing/2014/main" id="{AA3A73B0-AE68-51E6-DF5E-1754E984068D}"/>
              </a:ext>
            </a:extLst>
          </p:cNvPr>
          <p:cNvPicPr>
            <a:picLocks noChangeAspect="1"/>
          </p:cNvPicPr>
          <p:nvPr/>
        </p:nvPicPr>
        <p:blipFill rotWithShape="1">
          <a:blip r:embed="rId3"/>
          <a:srcRect t="12793"/>
          <a:stretch/>
        </p:blipFill>
        <p:spPr bwMode="auto">
          <a:xfrm>
            <a:off x="1567619" y="1516340"/>
            <a:ext cx="7451766" cy="2245546"/>
          </a:xfrm>
          <a:prstGeom prst="rect">
            <a:avLst/>
          </a:prstGeom>
          <a:ln>
            <a:noFill/>
          </a:ln>
          <a:extLst>
            <a:ext uri="{53640926-AAD7-44D8-BBD7-CCE9431645EC}">
              <a14:shadowObscured xmlns:a14="http://schemas.microsoft.com/office/drawing/2010/main"/>
            </a:ext>
          </a:extLst>
        </p:spPr>
      </p:pic>
      <p:pic>
        <p:nvPicPr>
          <p:cNvPr id="6" name="Resim 5">
            <a:extLst>
              <a:ext uri="{FF2B5EF4-FFF2-40B4-BE49-F238E27FC236}">
                <a16:creationId xmlns:a16="http://schemas.microsoft.com/office/drawing/2014/main" id="{D07F404C-422A-D6BF-27D6-1FD255266A97}"/>
              </a:ext>
            </a:extLst>
          </p:cNvPr>
          <p:cNvPicPr>
            <a:picLocks noChangeAspect="1"/>
          </p:cNvPicPr>
          <p:nvPr/>
        </p:nvPicPr>
        <p:blipFill>
          <a:blip r:embed="rId4"/>
          <a:stretch>
            <a:fillRect/>
          </a:stretch>
        </p:blipFill>
        <p:spPr>
          <a:xfrm>
            <a:off x="2306516" y="4098925"/>
            <a:ext cx="3886200" cy="2257425"/>
          </a:xfrm>
          <a:prstGeom prst="rect">
            <a:avLst/>
          </a:prstGeom>
        </p:spPr>
      </p:pic>
    </p:spTree>
    <p:extLst>
      <p:ext uri="{BB962C8B-B14F-4D97-AF65-F5344CB8AC3E}">
        <p14:creationId xmlns:p14="http://schemas.microsoft.com/office/powerpoint/2010/main" val="236875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74</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b="1" dirty="0">
                <a:latin typeface="Times New Roman" panose="02020603050405020304" pitchFamily="18" charset="0"/>
              </a:rPr>
              <a:t>Kesişim (VE):</a:t>
            </a:r>
          </a:p>
        </p:txBody>
      </p:sp>
      <p:pic>
        <p:nvPicPr>
          <p:cNvPr id="2" name="Resim 1">
            <a:extLst>
              <a:ext uri="{FF2B5EF4-FFF2-40B4-BE49-F238E27FC236}">
                <a16:creationId xmlns:a16="http://schemas.microsoft.com/office/drawing/2014/main" id="{7D9E43B7-2876-1F60-7587-AB3573109A4F}"/>
              </a:ext>
            </a:extLst>
          </p:cNvPr>
          <p:cNvPicPr>
            <a:picLocks noChangeAspect="1"/>
          </p:cNvPicPr>
          <p:nvPr/>
        </p:nvPicPr>
        <p:blipFill rotWithShape="1">
          <a:blip r:embed="rId3"/>
          <a:srcRect t="11938"/>
          <a:stretch/>
        </p:blipFill>
        <p:spPr bwMode="auto">
          <a:xfrm>
            <a:off x="1931718" y="1516341"/>
            <a:ext cx="7783159" cy="22907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158529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75</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b="1" dirty="0">
                <a:latin typeface="Times New Roman" panose="02020603050405020304" pitchFamily="18" charset="0"/>
              </a:rPr>
              <a:t>Tümleyen:</a:t>
            </a:r>
          </a:p>
          <a:p>
            <a:pPr marL="342900" lvl="1" indent="-342900" algn="just">
              <a:lnSpc>
                <a:spcPts val="2800"/>
              </a:lnSpc>
              <a:spcBef>
                <a:spcPts val="0"/>
              </a:spcBef>
              <a:spcAft>
                <a:spcPts val="600"/>
              </a:spcAft>
            </a:pPr>
            <a:endParaRPr lang="tr-TR" sz="2200" b="1" dirty="0">
              <a:latin typeface="Times New Roman" panose="02020603050405020304" pitchFamily="18" charset="0"/>
            </a:endParaRPr>
          </a:p>
          <a:p>
            <a:pPr marL="342900" lvl="1" indent="-342900" algn="just">
              <a:lnSpc>
                <a:spcPts val="2800"/>
              </a:lnSpc>
              <a:spcBef>
                <a:spcPts val="0"/>
              </a:spcBef>
              <a:spcAft>
                <a:spcPts val="600"/>
              </a:spcAft>
            </a:pPr>
            <a:endParaRPr lang="tr-TR" sz="2200" b="1" dirty="0">
              <a:latin typeface="Times New Roman" panose="02020603050405020304" pitchFamily="18" charset="0"/>
            </a:endParaRPr>
          </a:p>
          <a:p>
            <a:pPr marL="342900" lvl="1" indent="-342900" algn="just">
              <a:lnSpc>
                <a:spcPts val="2800"/>
              </a:lnSpc>
              <a:spcBef>
                <a:spcPts val="0"/>
              </a:spcBef>
              <a:spcAft>
                <a:spcPts val="600"/>
              </a:spcAft>
            </a:pPr>
            <a:endParaRPr lang="tr-TR" sz="2200" b="1" dirty="0">
              <a:latin typeface="Times New Roman" panose="02020603050405020304" pitchFamily="18" charset="0"/>
            </a:endParaRPr>
          </a:p>
          <a:p>
            <a:pPr marL="342900" lvl="1" indent="-342900" algn="just">
              <a:lnSpc>
                <a:spcPts val="2800"/>
              </a:lnSpc>
              <a:spcBef>
                <a:spcPts val="0"/>
              </a:spcBef>
              <a:spcAft>
                <a:spcPts val="600"/>
              </a:spcAft>
            </a:pPr>
            <a:endParaRPr lang="tr-TR" sz="2200" b="1" dirty="0">
              <a:latin typeface="Times New Roman" panose="02020603050405020304" pitchFamily="18" charset="0"/>
            </a:endParaRPr>
          </a:p>
          <a:p>
            <a:pPr marL="342900" lvl="1" indent="-342900" algn="just">
              <a:lnSpc>
                <a:spcPts val="2800"/>
              </a:lnSpc>
              <a:spcBef>
                <a:spcPts val="0"/>
              </a:spcBef>
              <a:spcAft>
                <a:spcPts val="600"/>
              </a:spcAft>
            </a:pPr>
            <a:endParaRPr lang="tr-TR" sz="2200" b="1" dirty="0">
              <a:latin typeface="Times New Roman" panose="02020603050405020304" pitchFamily="18" charset="0"/>
            </a:endParaRPr>
          </a:p>
          <a:p>
            <a:pPr marL="342900" lvl="1" indent="-342900" algn="just">
              <a:lnSpc>
                <a:spcPts val="2800"/>
              </a:lnSpc>
              <a:spcBef>
                <a:spcPts val="0"/>
              </a:spcBef>
              <a:spcAft>
                <a:spcPts val="600"/>
              </a:spcAft>
            </a:pPr>
            <a:endParaRPr lang="tr-TR" sz="2200" b="1" dirty="0">
              <a:latin typeface="Times New Roman" panose="02020603050405020304" pitchFamily="18" charset="0"/>
            </a:endParaRPr>
          </a:p>
          <a:p>
            <a:pPr marL="342900" lvl="1" indent="-342900" algn="just">
              <a:lnSpc>
                <a:spcPts val="28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Keskin kümelerdeki ayrıcalıklı orta kanunu ve zıtlık(çelişme) kanunu bulanık kümelerde geçerli değildir. Bulanık kümeler için aşağıdaki tanım yapılabilir. Aslında, bulanık küme kuramı ile keskin küme kuramı arasındaki farkı tanımlamanın bir yolu, bu iki kanunun bulanık küme kuramında geçerli olmadığını açıklamaktır.</a:t>
            </a:r>
            <a:endParaRPr lang="tr-TR" sz="2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Resim 2">
            <a:extLst>
              <a:ext uri="{FF2B5EF4-FFF2-40B4-BE49-F238E27FC236}">
                <a16:creationId xmlns:a16="http://schemas.microsoft.com/office/drawing/2014/main" id="{12FA13B9-67E4-DCB7-B10B-4B63276C9495}"/>
              </a:ext>
            </a:extLst>
          </p:cNvPr>
          <p:cNvPicPr>
            <a:picLocks noChangeAspect="1"/>
          </p:cNvPicPr>
          <p:nvPr/>
        </p:nvPicPr>
        <p:blipFill rotWithShape="1">
          <a:blip r:embed="rId3">
            <a:extLst>
              <a:ext uri="{28A0092B-C50C-407E-A947-70E740481C1C}">
                <a14:useLocalDpi xmlns:a14="http://schemas.microsoft.com/office/drawing/2010/main" val="0"/>
              </a:ext>
            </a:extLst>
          </a:blip>
          <a:srcRect t="12422"/>
          <a:stretch/>
        </p:blipFill>
        <p:spPr bwMode="auto">
          <a:xfrm>
            <a:off x="1044648" y="1493034"/>
            <a:ext cx="7912736" cy="2229182"/>
          </a:xfrm>
          <a:prstGeom prst="rect">
            <a:avLst/>
          </a:prstGeom>
          <a:noFill/>
          <a:ln>
            <a:noFill/>
          </a:ln>
          <a:extLst>
            <a:ext uri="{53640926-AAD7-44D8-BBD7-CCE9431645EC}">
              <a14:shadowObscured xmlns:a14="http://schemas.microsoft.com/office/drawing/2010/main"/>
            </a:ext>
          </a:extLst>
        </p:spPr>
      </p:pic>
      <p:pic>
        <p:nvPicPr>
          <p:cNvPr id="5" name="Resim 4">
            <a:extLst>
              <a:ext uri="{FF2B5EF4-FFF2-40B4-BE49-F238E27FC236}">
                <a16:creationId xmlns:a16="http://schemas.microsoft.com/office/drawing/2014/main" id="{9C3C5ECF-F258-D746-7338-880DCC9455CC}"/>
              </a:ext>
            </a:extLst>
          </p:cNvPr>
          <p:cNvPicPr>
            <a:picLocks noChangeAspect="1"/>
          </p:cNvPicPr>
          <p:nvPr/>
        </p:nvPicPr>
        <p:blipFill rotWithShape="1">
          <a:blip r:embed="rId4"/>
          <a:srcRect t="-1" r="13655" b="11765"/>
          <a:stretch/>
        </p:blipFill>
        <p:spPr bwMode="auto">
          <a:xfrm>
            <a:off x="3623040" y="5612073"/>
            <a:ext cx="3278921" cy="340407"/>
          </a:xfrm>
          <a:prstGeom prst="rect">
            <a:avLst/>
          </a:prstGeom>
          <a:ln>
            <a:noFill/>
          </a:ln>
          <a:extLst>
            <a:ext uri="{53640926-AAD7-44D8-BBD7-CCE9431645EC}">
              <a14:shadowObscured xmlns:a14="http://schemas.microsoft.com/office/drawing/2010/main"/>
            </a:ext>
          </a:extLst>
        </p:spPr>
      </p:pic>
      <p:pic>
        <p:nvPicPr>
          <p:cNvPr id="8" name="Resim 7">
            <a:extLst>
              <a:ext uri="{FF2B5EF4-FFF2-40B4-BE49-F238E27FC236}">
                <a16:creationId xmlns:a16="http://schemas.microsoft.com/office/drawing/2014/main" id="{5F1BFD8E-13FD-980F-7204-A888CCC1A2EA}"/>
              </a:ext>
            </a:extLst>
          </p:cNvPr>
          <p:cNvPicPr>
            <a:picLocks noChangeAspect="1"/>
          </p:cNvPicPr>
          <p:nvPr/>
        </p:nvPicPr>
        <p:blipFill>
          <a:blip r:embed="rId5"/>
          <a:stretch>
            <a:fillRect/>
          </a:stretch>
        </p:blipFill>
        <p:spPr>
          <a:xfrm>
            <a:off x="8697592" y="2016638"/>
            <a:ext cx="2916000" cy="1705577"/>
          </a:xfrm>
          <a:prstGeom prst="rect">
            <a:avLst/>
          </a:prstGeom>
        </p:spPr>
      </p:pic>
    </p:spTree>
    <p:extLst>
      <p:ext uri="{BB962C8B-B14F-4D97-AF65-F5344CB8AC3E}">
        <p14:creationId xmlns:p14="http://schemas.microsoft.com/office/powerpoint/2010/main" val="36697482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76</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b="1" dirty="0">
                <a:latin typeface="Times New Roman" panose="02020603050405020304" pitchFamily="18" charset="0"/>
              </a:rPr>
              <a:t>Örnek:</a:t>
            </a:r>
          </a:p>
        </p:txBody>
      </p:sp>
      <p:pic>
        <p:nvPicPr>
          <p:cNvPr id="6" name="Resim 5">
            <a:extLst>
              <a:ext uri="{FF2B5EF4-FFF2-40B4-BE49-F238E27FC236}">
                <a16:creationId xmlns:a16="http://schemas.microsoft.com/office/drawing/2014/main" id="{D4BEFE47-48EE-40B9-5A6F-AA355885D81D}"/>
              </a:ext>
            </a:extLst>
          </p:cNvPr>
          <p:cNvPicPr>
            <a:picLocks noChangeAspect="1"/>
          </p:cNvPicPr>
          <p:nvPr/>
        </p:nvPicPr>
        <p:blipFill>
          <a:blip r:embed="rId3"/>
          <a:stretch>
            <a:fillRect/>
          </a:stretch>
        </p:blipFill>
        <p:spPr>
          <a:xfrm>
            <a:off x="3027850" y="1406037"/>
            <a:ext cx="5819775" cy="3905250"/>
          </a:xfrm>
          <a:prstGeom prst="rect">
            <a:avLst/>
          </a:prstGeom>
        </p:spPr>
      </p:pic>
    </p:spTree>
    <p:extLst>
      <p:ext uri="{BB962C8B-B14F-4D97-AF65-F5344CB8AC3E}">
        <p14:creationId xmlns:p14="http://schemas.microsoft.com/office/powerpoint/2010/main" val="3665920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rtl="0"/>
            <a:r>
              <a:rPr lang="tr-TR" sz="2800" dirty="0"/>
              <a:t>Üyelik Fonksiyonlarını Değiştiren 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77</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dirty="0">
                <a:latin typeface="Times New Roman" panose="02020603050405020304" pitchFamily="18" charset="0"/>
              </a:rPr>
              <a:t>Bulanık kümenin üyelik fonksiyonunun şekli değiştirilebilir.</a:t>
            </a:r>
          </a:p>
          <a:p>
            <a:pPr marL="342900" lvl="1" indent="-342900" algn="just">
              <a:lnSpc>
                <a:spcPts val="2800"/>
              </a:lnSpc>
              <a:spcBef>
                <a:spcPts val="0"/>
              </a:spcBef>
              <a:spcAft>
                <a:spcPts val="600"/>
              </a:spcAft>
            </a:pPr>
            <a:r>
              <a:rPr lang="tr-TR" sz="2200" dirty="0">
                <a:latin typeface="Times New Roman" panose="02020603050405020304" pitchFamily="18" charset="0"/>
              </a:rPr>
              <a:t>Bu, belirli işlemler ile yapılabilir.</a:t>
            </a:r>
          </a:p>
          <a:p>
            <a:pPr marL="342900" lvl="1" indent="-342900" algn="just">
              <a:lnSpc>
                <a:spcPts val="2800"/>
              </a:lnSpc>
              <a:spcBef>
                <a:spcPts val="0"/>
              </a:spcBef>
              <a:spcAft>
                <a:spcPts val="600"/>
              </a:spcAft>
            </a:pPr>
            <a:r>
              <a:rPr lang="tr-TR" sz="2200" b="1" u="sng" dirty="0">
                <a:latin typeface="Times New Roman" panose="02020603050405020304" pitchFamily="18" charset="0"/>
              </a:rPr>
              <a:t>Kuvvet:</a:t>
            </a:r>
            <a:r>
              <a:rPr lang="tr-TR" sz="2200" b="1" dirty="0">
                <a:latin typeface="Times New Roman" panose="02020603050405020304" pitchFamily="18" charset="0"/>
              </a:rPr>
              <a:t> </a:t>
            </a:r>
            <a:r>
              <a:rPr lang="tr-TR" sz="2200" dirty="0">
                <a:latin typeface="Times New Roman" panose="02020603050405020304" pitchFamily="18" charset="0"/>
              </a:rPr>
              <a:t>Şayet p pozitif bir sayı ve A, </a:t>
            </a:r>
            <a:r>
              <a:rPr lang="el-GR" sz="2200" dirty="0">
                <a:latin typeface="Times New Roman" panose="02020603050405020304" pitchFamily="18" charset="0"/>
              </a:rPr>
              <a:t>μ</a:t>
            </a:r>
            <a:r>
              <a:rPr lang="tr-TR" sz="2200" dirty="0">
                <a:latin typeface="Times New Roman" panose="02020603050405020304" pitchFamily="18" charset="0"/>
              </a:rPr>
              <a:t>A(x) üyelik fonksiyonu ile tanımlanan bir bulanık küme ise: A’nın p kuvveti aşağıdaki gibi tanımlanır:</a:t>
            </a:r>
          </a:p>
          <a:p>
            <a:pPr marL="342900" lvl="1" indent="-342900" algn="just">
              <a:lnSpc>
                <a:spcPts val="2800"/>
              </a:lnSpc>
              <a:spcBef>
                <a:spcPts val="0"/>
              </a:spcBef>
              <a:spcAft>
                <a:spcPts val="600"/>
              </a:spcAft>
            </a:pPr>
            <a:endParaRPr lang="tr-TR" sz="2200" dirty="0">
              <a:latin typeface="Times New Roman" panose="02020603050405020304" pitchFamily="18" charset="0"/>
            </a:endParaRPr>
          </a:p>
          <a:p>
            <a:pPr marL="0" lvl="1" indent="0" algn="just">
              <a:lnSpc>
                <a:spcPts val="2800"/>
              </a:lnSpc>
              <a:spcBef>
                <a:spcPts val="0"/>
              </a:spcBef>
              <a:spcAft>
                <a:spcPts val="600"/>
              </a:spcAft>
              <a:buNone/>
            </a:pPr>
            <a:endParaRPr lang="tr-TR" sz="2200" dirty="0">
              <a:latin typeface="Times New Roman" panose="02020603050405020304" pitchFamily="18" charset="0"/>
            </a:endParaRPr>
          </a:p>
          <a:p>
            <a:pPr marL="342900" lvl="1" indent="-342900" algn="just">
              <a:lnSpc>
                <a:spcPts val="2800"/>
              </a:lnSpc>
              <a:spcBef>
                <a:spcPts val="0"/>
              </a:spcBef>
              <a:spcAft>
                <a:spcPts val="600"/>
              </a:spcAft>
            </a:pPr>
            <a:r>
              <a:rPr lang="tr-TR" sz="2200" b="1" u="sng" dirty="0">
                <a:latin typeface="Times New Roman" panose="02020603050405020304" pitchFamily="18" charset="0"/>
              </a:rPr>
              <a:t>Derişme (</a:t>
            </a:r>
            <a:r>
              <a:rPr lang="tr-TR" sz="2200" b="1" u="sng" dirty="0" err="1">
                <a:latin typeface="Times New Roman" panose="02020603050405020304" pitchFamily="18" charset="0"/>
              </a:rPr>
              <a:t>concentration</a:t>
            </a:r>
            <a:r>
              <a:rPr lang="tr-TR" sz="2200" b="1" u="sng" dirty="0">
                <a:latin typeface="Times New Roman" panose="02020603050405020304" pitchFamily="18" charset="0"/>
              </a:rPr>
              <a:t>)):</a:t>
            </a:r>
            <a:r>
              <a:rPr lang="tr-TR" sz="2200" dirty="0">
                <a:latin typeface="Times New Roman" panose="02020603050405020304" pitchFamily="18" charset="0"/>
              </a:rPr>
              <a:t> Bulanık bir küme üyelik fonksiyonu </a:t>
            </a:r>
            <a:r>
              <a:rPr lang="tr-TR" sz="2200" dirty="0">
                <a:solidFill>
                  <a:schemeClr val="accent1"/>
                </a:solidFill>
                <a:latin typeface="Times New Roman" panose="02020603050405020304" pitchFamily="18" charset="0"/>
              </a:rPr>
              <a:t>daha yüksek üyelik dereceli elemanlarının üyeliği vurgulanarak değiştirilirse yoğunlaşır</a:t>
            </a:r>
            <a:r>
              <a:rPr lang="tr-TR" sz="2200" dirty="0">
                <a:latin typeface="Times New Roman" panose="02020603050405020304" pitchFamily="18" charset="0"/>
              </a:rPr>
              <a:t>. </a:t>
            </a:r>
          </a:p>
          <a:p>
            <a:pPr marL="342900" lvl="1" indent="-342900" algn="just">
              <a:lnSpc>
                <a:spcPts val="2800"/>
              </a:lnSpc>
              <a:spcBef>
                <a:spcPts val="0"/>
              </a:spcBef>
              <a:spcAft>
                <a:spcPts val="600"/>
              </a:spcAft>
            </a:pPr>
            <a:endParaRPr lang="tr-TR" sz="2200" dirty="0">
              <a:latin typeface="Times New Roman" panose="02020603050405020304" pitchFamily="18" charset="0"/>
            </a:endParaRPr>
          </a:p>
        </p:txBody>
      </p:sp>
      <p:pic>
        <p:nvPicPr>
          <p:cNvPr id="2" name="Resim 1">
            <a:extLst>
              <a:ext uri="{FF2B5EF4-FFF2-40B4-BE49-F238E27FC236}">
                <a16:creationId xmlns:a16="http://schemas.microsoft.com/office/drawing/2014/main" id="{7A34B0D6-EA2E-7A73-72DB-37BC36FC676E}"/>
              </a:ext>
            </a:extLst>
          </p:cNvPr>
          <p:cNvPicPr>
            <a:picLocks noChangeAspect="1"/>
          </p:cNvPicPr>
          <p:nvPr/>
        </p:nvPicPr>
        <p:blipFill>
          <a:blip r:embed="rId3"/>
          <a:stretch>
            <a:fillRect/>
          </a:stretch>
        </p:blipFill>
        <p:spPr>
          <a:xfrm>
            <a:off x="3168235" y="2596049"/>
            <a:ext cx="5546632" cy="619125"/>
          </a:xfrm>
          <a:prstGeom prst="rect">
            <a:avLst/>
          </a:prstGeom>
        </p:spPr>
      </p:pic>
      <p:pic>
        <p:nvPicPr>
          <p:cNvPr id="3" name="Resim 2">
            <a:extLst>
              <a:ext uri="{FF2B5EF4-FFF2-40B4-BE49-F238E27FC236}">
                <a16:creationId xmlns:a16="http://schemas.microsoft.com/office/drawing/2014/main" id="{C5B317DA-0027-788A-E1D8-997FCBD7FE53}"/>
              </a:ext>
            </a:extLst>
          </p:cNvPr>
          <p:cNvPicPr>
            <a:picLocks noChangeAspect="1"/>
          </p:cNvPicPr>
          <p:nvPr/>
        </p:nvPicPr>
        <p:blipFill rotWithShape="1">
          <a:blip r:embed="rId4"/>
          <a:srcRect t="5291"/>
          <a:stretch/>
        </p:blipFill>
        <p:spPr bwMode="auto">
          <a:xfrm>
            <a:off x="2426432" y="4473703"/>
            <a:ext cx="4866546" cy="432000"/>
          </a:xfrm>
          <a:prstGeom prst="rect">
            <a:avLst/>
          </a:prstGeom>
          <a:ln>
            <a:noFill/>
          </a:ln>
          <a:extLst>
            <a:ext uri="{53640926-AAD7-44D8-BBD7-CCE9431645EC}">
              <a14:shadowObscured xmlns:a14="http://schemas.microsoft.com/office/drawing/2010/main"/>
            </a:ext>
          </a:extLst>
        </p:spPr>
      </p:pic>
      <p:pic>
        <p:nvPicPr>
          <p:cNvPr id="5" name="Resim 4">
            <a:extLst>
              <a:ext uri="{FF2B5EF4-FFF2-40B4-BE49-F238E27FC236}">
                <a16:creationId xmlns:a16="http://schemas.microsoft.com/office/drawing/2014/main" id="{D3D8FE2E-7FBB-B75C-3B6E-71D74A13BC47}"/>
              </a:ext>
            </a:extLst>
          </p:cNvPr>
          <p:cNvPicPr>
            <a:picLocks noChangeAspect="1"/>
          </p:cNvPicPr>
          <p:nvPr/>
        </p:nvPicPr>
        <p:blipFill>
          <a:blip r:embed="rId5"/>
          <a:stretch>
            <a:fillRect/>
          </a:stretch>
        </p:blipFill>
        <p:spPr>
          <a:xfrm>
            <a:off x="8083892" y="4300237"/>
            <a:ext cx="2994416" cy="2162728"/>
          </a:xfrm>
          <a:prstGeom prst="rect">
            <a:avLst/>
          </a:prstGeom>
        </p:spPr>
      </p:pic>
    </p:spTree>
    <p:extLst>
      <p:ext uri="{BB962C8B-B14F-4D97-AF65-F5344CB8AC3E}">
        <p14:creationId xmlns:p14="http://schemas.microsoft.com/office/powerpoint/2010/main" val="402339270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rtl="0"/>
            <a:r>
              <a:rPr lang="tr-TR" sz="2800" dirty="0"/>
              <a:t>Üyelik Fonksiyonlarını Değiştiren 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78</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b="1" u="sng" dirty="0">
                <a:latin typeface="Times New Roman" panose="02020603050405020304" pitchFamily="18" charset="0"/>
              </a:rPr>
              <a:t>Genişleme (</a:t>
            </a:r>
            <a:r>
              <a:rPr lang="tr-TR" sz="2200" b="1" u="sng" dirty="0" err="1">
                <a:latin typeface="Times New Roman" panose="02020603050405020304" pitchFamily="18" charset="0"/>
              </a:rPr>
              <a:t>dilation</a:t>
            </a:r>
            <a:r>
              <a:rPr lang="tr-TR" sz="2200" b="1" u="sng" dirty="0">
                <a:latin typeface="Times New Roman" panose="02020603050405020304" pitchFamily="18" charset="0"/>
              </a:rPr>
              <a:t>):</a:t>
            </a:r>
            <a:r>
              <a:rPr lang="tr-TR" sz="2200" b="1" dirty="0">
                <a:latin typeface="Times New Roman" panose="02020603050405020304" pitchFamily="18" charset="0"/>
              </a:rPr>
              <a:t> </a:t>
            </a:r>
            <a:r>
              <a:rPr lang="tr-TR" sz="2200" dirty="0">
                <a:latin typeface="Times New Roman" panose="02020603050405020304" pitchFamily="18" charset="0"/>
              </a:rPr>
              <a:t>Bulanık bir küme üyelik fonksiyonu daha düşük dereceli elemanların önemi artırılarak değiştirilirse genişler.</a:t>
            </a:r>
          </a:p>
          <a:p>
            <a:pPr marL="342900" lvl="1" indent="-342900" algn="just">
              <a:lnSpc>
                <a:spcPts val="2800"/>
              </a:lnSpc>
              <a:spcBef>
                <a:spcPts val="0"/>
              </a:spcBef>
              <a:spcAft>
                <a:spcPts val="600"/>
              </a:spcAft>
            </a:pPr>
            <a:endParaRPr lang="tr-TR" sz="2200" dirty="0">
              <a:latin typeface="Times New Roman" panose="02020603050405020304" pitchFamily="18" charset="0"/>
            </a:endParaRPr>
          </a:p>
          <a:p>
            <a:pPr marL="342900" lvl="1" indent="-342900" algn="just">
              <a:lnSpc>
                <a:spcPts val="2800"/>
              </a:lnSpc>
              <a:spcBef>
                <a:spcPts val="0"/>
              </a:spcBef>
              <a:spcAft>
                <a:spcPts val="600"/>
              </a:spcAft>
            </a:pPr>
            <a:endParaRPr lang="tr-TR" sz="2200" dirty="0">
              <a:latin typeface="Times New Roman" panose="02020603050405020304" pitchFamily="18" charset="0"/>
            </a:endParaRPr>
          </a:p>
          <a:p>
            <a:pPr marL="342900" lvl="1" indent="-342900" algn="just">
              <a:lnSpc>
                <a:spcPts val="2800"/>
              </a:lnSpc>
              <a:spcBef>
                <a:spcPts val="0"/>
              </a:spcBef>
              <a:spcAft>
                <a:spcPts val="600"/>
              </a:spcAft>
            </a:pPr>
            <a:endParaRPr lang="tr-TR" sz="2200" dirty="0">
              <a:latin typeface="Times New Roman" panose="02020603050405020304" pitchFamily="18" charset="0"/>
            </a:endParaRPr>
          </a:p>
          <a:p>
            <a:pPr marL="342900" lvl="1" indent="-342900" algn="just">
              <a:lnSpc>
                <a:spcPts val="2800"/>
              </a:lnSpc>
              <a:spcBef>
                <a:spcPts val="0"/>
              </a:spcBef>
              <a:spcAft>
                <a:spcPts val="600"/>
              </a:spcAft>
            </a:pPr>
            <a:r>
              <a:rPr lang="tr-TR" sz="2200" b="1" u="sng" dirty="0">
                <a:latin typeface="Times New Roman" panose="02020603050405020304" pitchFamily="18" charset="0"/>
              </a:rPr>
              <a:t>Yoğunlaşma (</a:t>
            </a:r>
            <a:r>
              <a:rPr lang="tr-TR" sz="2200" b="1" u="sng" dirty="0" err="1">
                <a:latin typeface="Times New Roman" panose="02020603050405020304" pitchFamily="18" charset="0"/>
              </a:rPr>
              <a:t>intensification</a:t>
            </a:r>
            <a:r>
              <a:rPr lang="tr-TR" sz="2200" b="1" u="sng" dirty="0">
                <a:latin typeface="Times New Roman" panose="02020603050405020304" pitchFamily="18" charset="0"/>
              </a:rPr>
              <a:t>): </a:t>
            </a:r>
            <a:r>
              <a:rPr lang="tr-TR" sz="2200" dirty="0">
                <a:latin typeface="Times New Roman" panose="02020603050405020304" pitchFamily="18" charset="0"/>
              </a:rPr>
              <a:t>Bu işlem normalize edilmiş bir bulanık kümeyi, üyelik değeri 0.5 den yüksek olan değerleri artırarak ve 0.5 den düşük olan değerleri azaltarak keskin küme olmaya yakınlaştırır.</a:t>
            </a:r>
          </a:p>
        </p:txBody>
      </p:sp>
      <p:pic>
        <p:nvPicPr>
          <p:cNvPr id="6" name="Resim 5">
            <a:extLst>
              <a:ext uri="{FF2B5EF4-FFF2-40B4-BE49-F238E27FC236}">
                <a16:creationId xmlns:a16="http://schemas.microsoft.com/office/drawing/2014/main" id="{BE29511A-0A63-4D0C-D7E6-D4683E4D0B57}"/>
              </a:ext>
            </a:extLst>
          </p:cNvPr>
          <p:cNvPicPr>
            <a:picLocks noChangeAspect="1"/>
          </p:cNvPicPr>
          <p:nvPr/>
        </p:nvPicPr>
        <p:blipFill>
          <a:blip r:embed="rId3"/>
          <a:stretch>
            <a:fillRect/>
          </a:stretch>
        </p:blipFill>
        <p:spPr>
          <a:xfrm>
            <a:off x="1916941" y="2019591"/>
            <a:ext cx="5181382" cy="486215"/>
          </a:xfrm>
          <a:prstGeom prst="rect">
            <a:avLst/>
          </a:prstGeom>
        </p:spPr>
      </p:pic>
      <p:pic>
        <p:nvPicPr>
          <p:cNvPr id="8" name="Resim 7">
            <a:extLst>
              <a:ext uri="{FF2B5EF4-FFF2-40B4-BE49-F238E27FC236}">
                <a16:creationId xmlns:a16="http://schemas.microsoft.com/office/drawing/2014/main" id="{60DF07C4-8673-28CA-31FA-F0A407D8AD62}"/>
              </a:ext>
            </a:extLst>
          </p:cNvPr>
          <p:cNvPicPr>
            <a:picLocks noChangeAspect="1"/>
          </p:cNvPicPr>
          <p:nvPr/>
        </p:nvPicPr>
        <p:blipFill>
          <a:blip r:embed="rId4"/>
          <a:stretch>
            <a:fillRect/>
          </a:stretch>
        </p:blipFill>
        <p:spPr>
          <a:xfrm>
            <a:off x="8045264" y="1263928"/>
            <a:ext cx="2116275" cy="1728000"/>
          </a:xfrm>
          <a:prstGeom prst="rect">
            <a:avLst/>
          </a:prstGeom>
        </p:spPr>
      </p:pic>
      <p:pic>
        <p:nvPicPr>
          <p:cNvPr id="10" name="Resim 9">
            <a:extLst>
              <a:ext uri="{FF2B5EF4-FFF2-40B4-BE49-F238E27FC236}">
                <a16:creationId xmlns:a16="http://schemas.microsoft.com/office/drawing/2014/main" id="{992E7617-4F5B-D740-6445-66F86DD0ABCB}"/>
              </a:ext>
            </a:extLst>
          </p:cNvPr>
          <p:cNvPicPr>
            <a:picLocks noChangeAspect="1"/>
          </p:cNvPicPr>
          <p:nvPr/>
        </p:nvPicPr>
        <p:blipFill>
          <a:blip r:embed="rId5"/>
          <a:stretch>
            <a:fillRect/>
          </a:stretch>
        </p:blipFill>
        <p:spPr>
          <a:xfrm>
            <a:off x="1225574" y="4565381"/>
            <a:ext cx="5270201" cy="894642"/>
          </a:xfrm>
          <a:prstGeom prst="rect">
            <a:avLst/>
          </a:prstGeom>
        </p:spPr>
      </p:pic>
      <p:pic>
        <p:nvPicPr>
          <p:cNvPr id="11" name="Resim 10">
            <a:extLst>
              <a:ext uri="{FF2B5EF4-FFF2-40B4-BE49-F238E27FC236}">
                <a16:creationId xmlns:a16="http://schemas.microsoft.com/office/drawing/2014/main" id="{69682A5B-00A9-3831-2E79-38A49A7D970F}"/>
              </a:ext>
            </a:extLst>
          </p:cNvPr>
          <p:cNvPicPr>
            <a:picLocks noChangeAspect="1"/>
          </p:cNvPicPr>
          <p:nvPr/>
        </p:nvPicPr>
        <p:blipFill>
          <a:blip r:embed="rId6"/>
          <a:stretch>
            <a:fillRect/>
          </a:stretch>
        </p:blipFill>
        <p:spPr>
          <a:xfrm>
            <a:off x="7379335" y="4269942"/>
            <a:ext cx="2602865" cy="1619885"/>
          </a:xfrm>
          <a:prstGeom prst="rect">
            <a:avLst/>
          </a:prstGeom>
        </p:spPr>
      </p:pic>
    </p:spTree>
    <p:extLst>
      <p:ext uri="{BB962C8B-B14F-4D97-AF65-F5344CB8AC3E}">
        <p14:creationId xmlns:p14="http://schemas.microsoft.com/office/powerpoint/2010/main" val="2516346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rtl="0"/>
            <a:r>
              <a:rPr lang="tr-TR" sz="2800" dirty="0"/>
              <a:t>Üyelik Fonksiyonlarını Değiştiren 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79</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b="1" u="sng" dirty="0">
                <a:latin typeface="Times New Roman" panose="02020603050405020304" pitchFamily="18" charset="0"/>
              </a:rPr>
              <a:t>Ödev-4:</a:t>
            </a:r>
            <a:r>
              <a:rPr lang="tr-TR" sz="2200" b="1" dirty="0">
                <a:latin typeface="Times New Roman" panose="02020603050405020304" pitchFamily="18" charset="0"/>
              </a:rPr>
              <a:t> </a:t>
            </a:r>
            <a:r>
              <a:rPr lang="tr-TR" sz="2200" dirty="0">
                <a:latin typeface="Times New Roman" panose="02020603050405020304" pitchFamily="18" charset="0"/>
              </a:rPr>
              <a:t>Daha önceki ödevde geliştirmiş olduğunuz PI bulanık kümesine aşağıdaki işlemleri uygulayan yazılımı Python dilinde geliştirin?</a:t>
            </a:r>
          </a:p>
          <a:p>
            <a:pPr marL="1371600" lvl="4" indent="0" algn="just">
              <a:lnSpc>
                <a:spcPts val="2800"/>
              </a:lnSpc>
              <a:spcBef>
                <a:spcPts val="0"/>
              </a:spcBef>
              <a:spcAft>
                <a:spcPts val="600"/>
              </a:spcAft>
              <a:buNone/>
            </a:pPr>
            <a:r>
              <a:rPr lang="tr-TR" sz="2200" b="1" dirty="0">
                <a:latin typeface="Times New Roman" panose="02020603050405020304" pitchFamily="18" charset="0"/>
              </a:rPr>
              <a:t>a-) Kuvvet</a:t>
            </a:r>
          </a:p>
          <a:p>
            <a:pPr marL="1371600" lvl="4" indent="0" algn="just">
              <a:lnSpc>
                <a:spcPts val="2800"/>
              </a:lnSpc>
              <a:spcBef>
                <a:spcPts val="0"/>
              </a:spcBef>
              <a:spcAft>
                <a:spcPts val="600"/>
              </a:spcAft>
              <a:buNone/>
            </a:pPr>
            <a:r>
              <a:rPr lang="tr-TR" sz="2200" b="1" dirty="0">
                <a:latin typeface="Times New Roman" panose="02020603050405020304" pitchFamily="18" charset="0"/>
              </a:rPr>
              <a:t>b-) Derişme</a:t>
            </a:r>
          </a:p>
          <a:p>
            <a:pPr marL="1371600" lvl="4" indent="0" algn="just">
              <a:lnSpc>
                <a:spcPts val="2800"/>
              </a:lnSpc>
              <a:spcBef>
                <a:spcPts val="0"/>
              </a:spcBef>
              <a:spcAft>
                <a:spcPts val="600"/>
              </a:spcAft>
              <a:buNone/>
            </a:pPr>
            <a:r>
              <a:rPr lang="tr-TR" sz="2200" b="1" dirty="0">
                <a:latin typeface="Times New Roman" panose="02020603050405020304" pitchFamily="18" charset="0"/>
              </a:rPr>
              <a:t>c-) Genişleme</a:t>
            </a:r>
          </a:p>
          <a:p>
            <a:pPr marL="1371600" lvl="4" indent="0" algn="just">
              <a:lnSpc>
                <a:spcPts val="2800"/>
              </a:lnSpc>
              <a:spcBef>
                <a:spcPts val="0"/>
              </a:spcBef>
              <a:spcAft>
                <a:spcPts val="600"/>
              </a:spcAft>
              <a:buNone/>
            </a:pPr>
            <a:r>
              <a:rPr lang="tr-TR" sz="2200" b="1" dirty="0">
                <a:latin typeface="Times New Roman" panose="02020603050405020304" pitchFamily="18" charset="0"/>
              </a:rPr>
              <a:t>d-) Yoğunlaşma</a:t>
            </a:r>
          </a:p>
          <a:p>
            <a:pPr marL="342900" lvl="1" indent="-342900" algn="just">
              <a:lnSpc>
                <a:spcPts val="2800"/>
              </a:lnSpc>
              <a:spcBef>
                <a:spcPts val="0"/>
              </a:spcBef>
              <a:spcAft>
                <a:spcPts val="600"/>
              </a:spcAft>
            </a:pPr>
            <a:endParaRPr lang="tr-TR" sz="2200" dirty="0">
              <a:latin typeface="Times New Roman" panose="02020603050405020304" pitchFamily="18" charset="0"/>
            </a:endParaRPr>
          </a:p>
          <a:p>
            <a:pPr marL="342900" lvl="1" indent="-342900" algn="just">
              <a:lnSpc>
                <a:spcPts val="2800"/>
              </a:lnSpc>
              <a:spcBef>
                <a:spcPts val="0"/>
              </a:spcBef>
              <a:spcAft>
                <a:spcPts val="600"/>
              </a:spcAft>
            </a:pPr>
            <a:endParaRPr lang="tr-TR" sz="2200" dirty="0">
              <a:latin typeface="Times New Roman" panose="02020603050405020304" pitchFamily="18" charset="0"/>
            </a:endParaRPr>
          </a:p>
          <a:p>
            <a:pPr marL="342900" lvl="1" indent="-342900" algn="just">
              <a:lnSpc>
                <a:spcPts val="2800"/>
              </a:lnSpc>
              <a:spcBef>
                <a:spcPts val="0"/>
              </a:spcBef>
              <a:spcAft>
                <a:spcPts val="600"/>
              </a:spcAft>
            </a:pPr>
            <a:endParaRPr lang="tr-TR" sz="2200" dirty="0">
              <a:latin typeface="Times New Roman" panose="02020603050405020304" pitchFamily="18" charset="0"/>
            </a:endParaRPr>
          </a:p>
        </p:txBody>
      </p:sp>
    </p:spTree>
    <p:extLst>
      <p:ext uri="{BB962C8B-B14F-4D97-AF65-F5344CB8AC3E}">
        <p14:creationId xmlns:p14="http://schemas.microsoft.com/office/powerpoint/2010/main" val="2369037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681037"/>
            <a:ext cx="10515600" cy="610821"/>
          </a:xfrm>
        </p:spPr>
        <p:txBody>
          <a:bodyPr rtlCol="0">
            <a:normAutofit fontScale="90000"/>
          </a:bodyPr>
          <a:lstStyle/>
          <a:p>
            <a:pPr rtl="0"/>
            <a:r>
              <a:rPr lang="tr-TR" sz="4000" dirty="0"/>
              <a:t>KESKİN KÜMELER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8</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376179"/>
            <a:ext cx="10515600" cy="4895850"/>
          </a:xfrm>
        </p:spPr>
        <p:txBody>
          <a:bodyPr>
            <a:normAutofit/>
          </a:bodyPr>
          <a:lstStyle/>
          <a:p>
            <a:pPr>
              <a:lnSpc>
                <a:spcPts val="2300"/>
              </a:lnSpc>
              <a:spcBef>
                <a:spcPts val="0"/>
              </a:spcBef>
              <a:spcAft>
                <a:spcPts val="12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Bulanık kümeler geliştirilmeden önce kümeler tanımlanırken kesin ifadeler kullanılmaktadır. </a:t>
            </a:r>
          </a:p>
          <a:p>
            <a:pPr>
              <a:lnSpc>
                <a:spcPts val="2300"/>
              </a:lnSpc>
              <a:spcBef>
                <a:spcPts val="0"/>
              </a:spcBef>
              <a:spcAft>
                <a:spcPts val="12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X evrensel bir </a:t>
            </a:r>
            <a:r>
              <a:rPr lang="tr-TR" sz="2200">
                <a:effectLst/>
                <a:latin typeface="Times New Roman" panose="02020603050405020304" pitchFamily="18" charset="0"/>
                <a:ea typeface="Calibri" panose="020F0502020204030204" pitchFamily="34" charset="0"/>
                <a:cs typeface="Times New Roman" panose="02020603050405020304" pitchFamily="18" charset="0"/>
              </a:rPr>
              <a:t>küme olduğunda </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bir  noktası için “ mıdır?” sorusuna kesin yanıtlar verilmektedir. </a:t>
            </a:r>
          </a:p>
          <a:p>
            <a:pPr>
              <a:lnSpc>
                <a:spcPts val="2300"/>
              </a:lnSpc>
              <a:spcBef>
                <a:spcPts val="0"/>
              </a:spcBef>
              <a:spcAft>
                <a:spcPts val="12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A kümesinin elemanları, yalnızca </a:t>
            </a:r>
            <a:r>
              <a:rPr lang="tr-TR" sz="22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0 ve 1</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 değeri alan </a:t>
            </a:r>
            <a:r>
              <a:rPr lang="tr-TR" sz="22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µA(x)</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 ile ifade edilmekte, </a:t>
            </a:r>
            <a:r>
              <a:rPr lang="tr-TR" sz="2200" dirty="0" err="1">
                <a:effectLst/>
                <a:latin typeface="Times New Roman" panose="02020603050405020304" pitchFamily="18" charset="0"/>
                <a:ea typeface="Calibri" panose="020F0502020204030204" pitchFamily="34" charset="0"/>
                <a:cs typeface="Times New Roman" panose="02020603050405020304" pitchFamily="18" charset="0"/>
              </a:rPr>
              <a:t>x’in</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 A kümesinin elemanı olup olmadığı </a:t>
            </a:r>
            <a:r>
              <a:rPr lang="tr-TR" sz="22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µA(x) →{0,1}</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 fonksiyonu ile tanımlanmaktadır. </a:t>
            </a:r>
          </a:p>
          <a:p>
            <a:pPr>
              <a:lnSpc>
                <a:spcPts val="2300"/>
              </a:lnSpc>
              <a:spcBef>
                <a:spcPts val="0"/>
              </a:spcBef>
              <a:spcAft>
                <a:spcPts val="12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Klasik bir küme için, bir nesne o kümenin elemanıdır ya da değildir, ortası yoktur. Ait olma ya da olmama durumu nettir.</a:t>
            </a:r>
          </a:p>
          <a:p>
            <a:pPr>
              <a:lnSpc>
                <a:spcPts val="2300"/>
              </a:lnSpc>
              <a:spcBef>
                <a:spcPts val="0"/>
              </a:spcBef>
              <a:spcAft>
                <a:spcPts val="1200"/>
              </a:spcAft>
            </a:pPr>
            <a:endParaRPr lang="tr-TR" sz="2200" dirty="0">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B19E9BA8-E5A1-CDC9-9F5C-910DB94063E4}"/>
              </a:ext>
            </a:extLst>
          </p:cNvPr>
          <p:cNvPicPr>
            <a:picLocks noChangeAspect="1"/>
          </p:cNvPicPr>
          <p:nvPr/>
        </p:nvPicPr>
        <p:blipFill>
          <a:blip r:embed="rId3"/>
          <a:stretch>
            <a:fillRect/>
          </a:stretch>
        </p:blipFill>
        <p:spPr>
          <a:xfrm>
            <a:off x="2997542" y="5481821"/>
            <a:ext cx="2632226" cy="1086033"/>
          </a:xfrm>
          <a:prstGeom prst="rect">
            <a:avLst/>
          </a:prstGeom>
        </p:spPr>
      </p:pic>
    </p:spTree>
    <p:extLst>
      <p:ext uri="{BB962C8B-B14F-4D97-AF65-F5344CB8AC3E}">
        <p14:creationId xmlns:p14="http://schemas.microsoft.com/office/powerpoint/2010/main" val="168409518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rtl="0"/>
            <a:r>
              <a:rPr lang="tr-TR" sz="2800" dirty="0"/>
              <a:t>Bazı İleri 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80</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b="1" dirty="0">
                <a:latin typeface="Times New Roman" panose="02020603050405020304" pitchFamily="18" charset="0"/>
              </a:rPr>
              <a:t>“</a:t>
            </a:r>
            <a:r>
              <a:rPr lang="tr-TR" sz="2200" b="1" dirty="0" err="1">
                <a:latin typeface="Times New Roman" panose="02020603050405020304" pitchFamily="18" charset="0"/>
              </a:rPr>
              <a:t>max</a:t>
            </a:r>
            <a:r>
              <a:rPr lang="tr-TR" sz="2200" b="1" dirty="0">
                <a:latin typeface="Times New Roman" panose="02020603050405020304" pitchFamily="18" charset="0"/>
              </a:rPr>
              <a:t>” ve “</a:t>
            </a:r>
            <a:r>
              <a:rPr lang="tr-TR" sz="2200" b="1" dirty="0" err="1">
                <a:latin typeface="Times New Roman" panose="02020603050405020304" pitchFamily="18" charset="0"/>
              </a:rPr>
              <a:t>min</a:t>
            </a:r>
            <a:r>
              <a:rPr lang="tr-TR" sz="2200" b="1" dirty="0">
                <a:latin typeface="Times New Roman" panose="02020603050405020304" pitchFamily="18" charset="0"/>
              </a:rPr>
              <a:t>” </a:t>
            </a:r>
            <a:r>
              <a:rPr lang="tr-TR" sz="2200" dirty="0">
                <a:latin typeface="Times New Roman" panose="02020603050405020304" pitchFamily="18" charset="0"/>
              </a:rPr>
              <a:t>operatörleri </a:t>
            </a:r>
            <a:r>
              <a:rPr lang="tr-TR" sz="2200" b="1" dirty="0">
                <a:latin typeface="Times New Roman" panose="02020603050405020304" pitchFamily="18" charset="0"/>
              </a:rPr>
              <a:t>bulanık birleşme </a:t>
            </a:r>
            <a:r>
              <a:rPr lang="tr-TR" sz="2200" dirty="0">
                <a:latin typeface="Times New Roman" panose="02020603050405020304" pitchFamily="18" charset="0"/>
              </a:rPr>
              <a:t>ve </a:t>
            </a:r>
            <a:r>
              <a:rPr lang="tr-TR" sz="2200" b="1" dirty="0">
                <a:latin typeface="Times New Roman" panose="02020603050405020304" pitchFamily="18" charset="0"/>
              </a:rPr>
              <a:t>bulanık kesişmeyi </a:t>
            </a:r>
            <a:r>
              <a:rPr lang="tr-TR" sz="2200" dirty="0">
                <a:latin typeface="Times New Roman" panose="02020603050405020304" pitchFamily="18" charset="0"/>
              </a:rPr>
              <a:t>modellemek için seçilen tek operatörler değildirler.</a:t>
            </a:r>
          </a:p>
          <a:p>
            <a:pPr marL="342900" lvl="1" indent="-342900" algn="just">
              <a:lnSpc>
                <a:spcPts val="2800"/>
              </a:lnSpc>
              <a:spcBef>
                <a:spcPts val="0"/>
              </a:spcBef>
              <a:spcAft>
                <a:spcPts val="600"/>
              </a:spcAft>
            </a:pPr>
            <a:r>
              <a:rPr lang="tr-TR" sz="2200" dirty="0">
                <a:latin typeface="Times New Roman" panose="02020603050405020304" pitchFamily="18" charset="0"/>
              </a:rPr>
              <a:t>Bulanık birleşme operatörlerine </a:t>
            </a:r>
            <a:r>
              <a:rPr lang="tr-TR" sz="2200" b="1" dirty="0">
                <a:latin typeface="Times New Roman" panose="02020603050405020304" pitchFamily="18" charset="0"/>
              </a:rPr>
              <a:t>t-</a:t>
            </a:r>
            <a:r>
              <a:rPr lang="tr-TR" sz="2200" b="1" dirty="0" err="1">
                <a:latin typeface="Times New Roman" panose="02020603050405020304" pitchFamily="18" charset="0"/>
              </a:rPr>
              <a:t>conorm</a:t>
            </a:r>
            <a:r>
              <a:rPr lang="tr-TR" sz="2200" dirty="0">
                <a:latin typeface="Times New Roman" panose="02020603050405020304" pitchFamily="18" charset="0"/>
              </a:rPr>
              <a:t> (⊕) </a:t>
            </a:r>
            <a:r>
              <a:rPr lang="tr-TR" sz="2200" b="1" dirty="0">
                <a:latin typeface="Times New Roman" panose="02020603050405020304" pitchFamily="18" charset="0"/>
              </a:rPr>
              <a:t>(s-norm ) </a:t>
            </a:r>
            <a:r>
              <a:rPr lang="tr-TR" sz="2200" dirty="0">
                <a:latin typeface="Times New Roman" panose="02020603050405020304" pitchFamily="18" charset="0"/>
              </a:rPr>
              <a:t>operatörü,</a:t>
            </a:r>
          </a:p>
          <a:p>
            <a:pPr marL="342900" lvl="1" indent="-342900" algn="just">
              <a:lnSpc>
                <a:spcPts val="2800"/>
              </a:lnSpc>
              <a:spcBef>
                <a:spcPts val="0"/>
              </a:spcBef>
              <a:spcAft>
                <a:spcPts val="600"/>
              </a:spcAft>
            </a:pPr>
            <a:r>
              <a:rPr lang="tr-TR" sz="2200" dirty="0">
                <a:latin typeface="Times New Roman" panose="02020603050405020304" pitchFamily="18" charset="0"/>
              </a:rPr>
              <a:t>Bulanık kesişme operatörlerine </a:t>
            </a:r>
            <a:r>
              <a:rPr lang="tr-TR" sz="2200" b="1" dirty="0">
                <a:latin typeface="Times New Roman" panose="02020603050405020304" pitchFamily="18" charset="0"/>
              </a:rPr>
              <a:t>t-norm</a:t>
            </a:r>
            <a:r>
              <a:rPr lang="tr-TR" sz="2200" dirty="0">
                <a:latin typeface="Times New Roman" panose="02020603050405020304" pitchFamily="18" charset="0"/>
              </a:rPr>
              <a:t> (  ) operatörü denir.</a:t>
            </a:r>
          </a:p>
          <a:p>
            <a:pPr marL="342900" lvl="1" indent="-342900" algn="just">
              <a:lnSpc>
                <a:spcPts val="2800"/>
              </a:lnSpc>
              <a:spcBef>
                <a:spcPts val="0"/>
              </a:spcBef>
              <a:spcAft>
                <a:spcPts val="600"/>
              </a:spcAft>
            </a:pPr>
            <a:endParaRPr lang="tr-TR" sz="2200" dirty="0">
              <a:latin typeface="Times New Roman" panose="02020603050405020304" pitchFamily="18" charset="0"/>
            </a:endParaRPr>
          </a:p>
        </p:txBody>
      </p:sp>
      <p:pic>
        <p:nvPicPr>
          <p:cNvPr id="2" name="Resim 1">
            <a:extLst>
              <a:ext uri="{FF2B5EF4-FFF2-40B4-BE49-F238E27FC236}">
                <a16:creationId xmlns:a16="http://schemas.microsoft.com/office/drawing/2014/main" id="{296FF544-BF60-C774-0888-4344B67993CA}"/>
              </a:ext>
            </a:extLst>
          </p:cNvPr>
          <p:cNvPicPr>
            <a:picLocks noChangeAspect="1"/>
          </p:cNvPicPr>
          <p:nvPr/>
        </p:nvPicPr>
        <p:blipFill>
          <a:blip r:embed="rId3"/>
          <a:stretch>
            <a:fillRect/>
          </a:stretch>
        </p:blipFill>
        <p:spPr>
          <a:xfrm>
            <a:off x="5815573" y="2275277"/>
            <a:ext cx="174275" cy="180000"/>
          </a:xfrm>
          <a:prstGeom prst="rect">
            <a:avLst/>
          </a:prstGeom>
        </p:spPr>
      </p:pic>
    </p:spTree>
    <p:extLst>
      <p:ext uri="{BB962C8B-B14F-4D97-AF65-F5344CB8AC3E}">
        <p14:creationId xmlns:p14="http://schemas.microsoft.com/office/powerpoint/2010/main" val="22427902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rtl="0"/>
            <a:r>
              <a:rPr lang="tr-TR" sz="2800" dirty="0"/>
              <a:t>Bazı İleri 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81</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indent="0" algn="ctr">
              <a:lnSpc>
                <a:spcPts val="2800"/>
              </a:lnSpc>
              <a:spcBef>
                <a:spcPts val="0"/>
              </a:spcBef>
              <a:spcAft>
                <a:spcPts val="600"/>
              </a:spcAft>
              <a:buNone/>
            </a:pPr>
            <a:r>
              <a:rPr lang="tr-TR" sz="2200" b="1" dirty="0">
                <a:latin typeface="Times New Roman" panose="02020603050405020304" pitchFamily="18" charset="0"/>
              </a:rPr>
              <a:t>Bazı t-</a:t>
            </a:r>
            <a:r>
              <a:rPr lang="tr-TR" sz="2200" b="1" dirty="0" err="1">
                <a:latin typeface="Times New Roman" panose="02020603050405020304" pitchFamily="18" charset="0"/>
              </a:rPr>
              <a:t>conorm</a:t>
            </a:r>
            <a:r>
              <a:rPr lang="tr-TR" sz="2200" b="1" dirty="0">
                <a:latin typeface="Times New Roman" panose="02020603050405020304" pitchFamily="18" charset="0"/>
              </a:rPr>
              <a:t>-S-norm bulanık birleşim operatörleri :</a:t>
            </a:r>
          </a:p>
          <a:p>
            <a:pPr marL="342900" lvl="1" indent="-342900" algn="just">
              <a:lnSpc>
                <a:spcPts val="2800"/>
              </a:lnSpc>
              <a:spcBef>
                <a:spcPts val="0"/>
              </a:spcBef>
              <a:spcAft>
                <a:spcPts val="1200"/>
              </a:spcAft>
            </a:pPr>
            <a:r>
              <a:rPr lang="tr-TR" sz="2200" b="1" dirty="0">
                <a:latin typeface="Times New Roman" panose="02020603050405020304" pitchFamily="18" charset="0"/>
              </a:rPr>
              <a:t>Maksimum 	:                 </a:t>
            </a:r>
            <a:r>
              <a:rPr lang="tr-TR" sz="2200" dirty="0" err="1">
                <a:latin typeface="Times New Roman" panose="02020603050405020304" pitchFamily="18" charset="0"/>
              </a:rPr>
              <a:t>max</a:t>
            </a:r>
            <a:r>
              <a:rPr lang="tr-TR" sz="2200" dirty="0">
                <a:latin typeface="Times New Roman" panose="02020603050405020304" pitchFamily="18" charset="0"/>
              </a:rPr>
              <a:t>(</a:t>
            </a:r>
            <a:r>
              <a:rPr lang="tr-TR" sz="1800" dirty="0" err="1">
                <a:effectLst/>
                <a:latin typeface="Times New Roman" panose="02020603050405020304" pitchFamily="18" charset="0"/>
                <a:ea typeface="Calibri" panose="020F0502020204030204" pitchFamily="34" charset="0"/>
              </a:rPr>
              <a:t>μ</a:t>
            </a:r>
            <a:r>
              <a:rPr lang="tr-TR" sz="1800" baseline="-25000" dirty="0" err="1">
                <a:effectLst/>
                <a:latin typeface="Times New Roman" panose="02020603050405020304" pitchFamily="18" charset="0"/>
                <a:ea typeface="Calibri" panose="020F0502020204030204" pitchFamily="34" charset="0"/>
              </a:rPr>
              <a:t>A</a:t>
            </a:r>
            <a:r>
              <a:rPr lang="tr-TR" sz="1800" dirty="0">
                <a:effectLst/>
                <a:latin typeface="Times New Roman" panose="02020603050405020304" pitchFamily="18" charset="0"/>
                <a:ea typeface="Calibri" panose="020F0502020204030204" pitchFamily="34" charset="0"/>
              </a:rPr>
              <a:t>(u) </a:t>
            </a:r>
            <a:r>
              <a:rPr lang="tr-TR" sz="2200" dirty="0">
                <a:latin typeface="Times New Roman" panose="02020603050405020304" pitchFamily="18" charset="0"/>
              </a:rPr>
              <a:t>,</a:t>
            </a:r>
            <a:r>
              <a:rPr lang="tr-TR" sz="1800" dirty="0">
                <a:effectLst/>
                <a:latin typeface="Times New Roman" panose="02020603050405020304" pitchFamily="18" charset="0"/>
                <a:ea typeface="Calibri" panose="020F0502020204030204" pitchFamily="34" charset="0"/>
              </a:rPr>
              <a:t> </a:t>
            </a:r>
            <a:r>
              <a:rPr lang="tr-TR" sz="1800" dirty="0" err="1">
                <a:effectLst/>
                <a:latin typeface="Times New Roman" panose="02020603050405020304" pitchFamily="18" charset="0"/>
                <a:ea typeface="Calibri" panose="020F0502020204030204" pitchFamily="34" charset="0"/>
              </a:rPr>
              <a:t>μ</a:t>
            </a:r>
            <a:r>
              <a:rPr lang="tr-TR" sz="1800" baseline="-25000" dirty="0" err="1">
                <a:effectLst/>
                <a:latin typeface="Times New Roman" panose="02020603050405020304" pitchFamily="18" charset="0"/>
                <a:ea typeface="Calibri" panose="020F0502020204030204" pitchFamily="34" charset="0"/>
              </a:rPr>
              <a:t>B</a:t>
            </a:r>
            <a:r>
              <a:rPr lang="tr-TR" sz="1800" dirty="0">
                <a:effectLst/>
                <a:latin typeface="Times New Roman" panose="02020603050405020304" pitchFamily="18" charset="0"/>
                <a:ea typeface="Calibri" panose="020F0502020204030204" pitchFamily="34" charset="0"/>
              </a:rPr>
              <a:t>(u) </a:t>
            </a:r>
            <a:r>
              <a:rPr lang="tr-TR" sz="2200" dirty="0">
                <a:latin typeface="Times New Roman" panose="02020603050405020304" pitchFamily="18" charset="0"/>
              </a:rPr>
              <a:t>)= a V b</a:t>
            </a:r>
          </a:p>
          <a:p>
            <a:pPr marL="342900" lvl="1" indent="-342900" algn="just">
              <a:lnSpc>
                <a:spcPts val="2800"/>
              </a:lnSpc>
              <a:spcBef>
                <a:spcPts val="0"/>
              </a:spcBef>
              <a:spcAft>
                <a:spcPts val="1200"/>
              </a:spcAft>
            </a:pPr>
            <a:r>
              <a:rPr lang="tr-TR" sz="2200" b="1" dirty="0">
                <a:latin typeface="Times New Roman" panose="02020603050405020304" pitchFamily="18" charset="0"/>
              </a:rPr>
              <a:t>Cebirsel Toplam (</a:t>
            </a:r>
            <a:r>
              <a:rPr lang="tr-TR" sz="2200" b="1" dirty="0" err="1">
                <a:latin typeface="Times New Roman" panose="02020603050405020304" pitchFamily="18" charset="0"/>
              </a:rPr>
              <a:t>Algebric</a:t>
            </a:r>
            <a:r>
              <a:rPr lang="tr-TR" sz="2200" b="1" dirty="0">
                <a:latin typeface="Times New Roman" panose="02020603050405020304" pitchFamily="18" charset="0"/>
              </a:rPr>
              <a:t> </a:t>
            </a:r>
            <a:r>
              <a:rPr lang="tr-TR" sz="2200" b="1" dirty="0" err="1">
                <a:latin typeface="Times New Roman" panose="02020603050405020304" pitchFamily="18" charset="0"/>
              </a:rPr>
              <a:t>Sum</a:t>
            </a:r>
            <a:r>
              <a:rPr lang="tr-TR" sz="2200" b="1" dirty="0">
                <a:latin typeface="Times New Roman" panose="02020603050405020304" pitchFamily="18" charset="0"/>
              </a:rPr>
              <a:t>): </a:t>
            </a:r>
            <a:r>
              <a:rPr lang="tr-TR" sz="2200" dirty="0">
                <a:latin typeface="Times New Roman" panose="02020603050405020304" pitchFamily="18" charset="0"/>
              </a:rPr>
              <a:t>A ve B bulanık kümelerinin birleşimi aşağıda gösterildiği gibidir.</a:t>
            </a:r>
          </a:p>
          <a:p>
            <a:pPr marL="342900" lvl="1" indent="-342900" algn="just">
              <a:lnSpc>
                <a:spcPts val="2800"/>
              </a:lnSpc>
              <a:spcBef>
                <a:spcPts val="0"/>
              </a:spcBef>
              <a:spcAft>
                <a:spcPts val="1200"/>
              </a:spcAft>
            </a:pPr>
            <a:endParaRPr lang="tr-TR" sz="2200" dirty="0">
              <a:latin typeface="Times New Roman" panose="02020603050405020304" pitchFamily="18" charset="0"/>
            </a:endParaRPr>
          </a:p>
          <a:p>
            <a:pPr marL="342900" lvl="1" indent="-342900" algn="just">
              <a:lnSpc>
                <a:spcPts val="2800"/>
              </a:lnSpc>
              <a:spcBef>
                <a:spcPts val="0"/>
              </a:spcBef>
              <a:spcAft>
                <a:spcPts val="1200"/>
              </a:spcAft>
            </a:pPr>
            <a:r>
              <a:rPr lang="tr-TR" sz="2200" b="1" dirty="0">
                <a:latin typeface="Times New Roman" panose="02020603050405020304" pitchFamily="18" charset="0"/>
              </a:rPr>
              <a:t>Sınırlı Toplam (</a:t>
            </a:r>
            <a:r>
              <a:rPr lang="tr-TR" sz="2200" b="1" dirty="0" err="1">
                <a:latin typeface="Times New Roman" panose="02020603050405020304" pitchFamily="18" charset="0"/>
              </a:rPr>
              <a:t>Bounded</a:t>
            </a:r>
            <a:r>
              <a:rPr lang="tr-TR" sz="2200" b="1" dirty="0">
                <a:latin typeface="Times New Roman" panose="02020603050405020304" pitchFamily="18" charset="0"/>
              </a:rPr>
              <a:t> </a:t>
            </a:r>
            <a:r>
              <a:rPr lang="tr-TR" sz="2200" b="1" dirty="0" err="1">
                <a:latin typeface="Times New Roman" panose="02020603050405020304" pitchFamily="18" charset="0"/>
              </a:rPr>
              <a:t>sum</a:t>
            </a:r>
            <a:r>
              <a:rPr lang="tr-TR" sz="2200" b="1" dirty="0">
                <a:latin typeface="Times New Roman" panose="02020603050405020304" pitchFamily="18" charset="0"/>
              </a:rPr>
              <a:t>):</a:t>
            </a:r>
            <a:r>
              <a:rPr lang="tr-TR" sz="2200" dirty="0">
                <a:latin typeface="Times New Roman" panose="02020603050405020304" pitchFamily="18" charset="0"/>
              </a:rPr>
              <a:t>A ve B bulanık kümelerinin üyelik fonksiyonu ile cebirsel toplamı üyelik fonksiyonu aşağıda gösterilen bulanık kümedir:</a:t>
            </a:r>
          </a:p>
          <a:p>
            <a:pPr marL="342900" lvl="1" indent="-342900" algn="just">
              <a:lnSpc>
                <a:spcPts val="2800"/>
              </a:lnSpc>
              <a:spcBef>
                <a:spcPts val="0"/>
              </a:spcBef>
              <a:spcAft>
                <a:spcPts val="1200"/>
              </a:spcAft>
            </a:pPr>
            <a:endParaRPr lang="tr-TR" sz="2200" dirty="0">
              <a:latin typeface="Times New Roman" panose="02020603050405020304" pitchFamily="18" charset="0"/>
            </a:endParaRPr>
          </a:p>
          <a:p>
            <a:pPr marL="342900" lvl="1" indent="-342900" algn="just">
              <a:lnSpc>
                <a:spcPts val="2800"/>
              </a:lnSpc>
              <a:spcBef>
                <a:spcPts val="0"/>
              </a:spcBef>
              <a:spcAft>
                <a:spcPts val="1200"/>
              </a:spcAft>
            </a:pPr>
            <a:r>
              <a:rPr lang="tr-TR" sz="2200" b="1" dirty="0">
                <a:latin typeface="Times New Roman" panose="02020603050405020304" pitchFamily="18" charset="0"/>
              </a:rPr>
              <a:t>Güçlü Toplam (</a:t>
            </a:r>
            <a:r>
              <a:rPr lang="tr-TR" sz="2200" b="1" dirty="0" err="1">
                <a:latin typeface="Times New Roman" panose="02020603050405020304" pitchFamily="18" charset="0"/>
              </a:rPr>
              <a:t>Drastic</a:t>
            </a:r>
            <a:r>
              <a:rPr lang="tr-TR" sz="2200" b="1" dirty="0">
                <a:latin typeface="Times New Roman" panose="02020603050405020304" pitchFamily="18" charset="0"/>
              </a:rPr>
              <a:t> </a:t>
            </a:r>
            <a:r>
              <a:rPr lang="tr-TR" sz="2200" b="1" dirty="0" err="1">
                <a:latin typeface="Times New Roman" panose="02020603050405020304" pitchFamily="18" charset="0"/>
              </a:rPr>
              <a:t>sum</a:t>
            </a:r>
            <a:r>
              <a:rPr lang="tr-TR" sz="2200" b="1" dirty="0">
                <a:latin typeface="Times New Roman" panose="02020603050405020304" pitchFamily="18" charset="0"/>
              </a:rPr>
              <a:t>) :</a:t>
            </a:r>
            <a:r>
              <a:rPr lang="tr-TR" sz="2200" dirty="0">
                <a:latin typeface="Times New Roman" panose="02020603050405020304" pitchFamily="18" charset="0"/>
              </a:rPr>
              <a:t> A ve B bulanık kümelerinin üyelik fonksiyonu ile bulanık birleşimi, üyelik fonksiyonu aşağıda gösterilen bulanık kümedir:</a:t>
            </a:r>
          </a:p>
          <a:p>
            <a:pPr marL="342900" lvl="1" indent="-342900" algn="just">
              <a:lnSpc>
                <a:spcPts val="2800"/>
              </a:lnSpc>
              <a:spcBef>
                <a:spcPts val="0"/>
              </a:spcBef>
              <a:spcAft>
                <a:spcPts val="600"/>
              </a:spcAft>
            </a:pPr>
            <a:endParaRPr lang="tr-TR" sz="2200" dirty="0">
              <a:latin typeface="Times New Roman" panose="02020603050405020304" pitchFamily="18" charset="0"/>
            </a:endParaRPr>
          </a:p>
        </p:txBody>
      </p:sp>
      <p:pic>
        <p:nvPicPr>
          <p:cNvPr id="5" name="Resim 4">
            <a:extLst>
              <a:ext uri="{FF2B5EF4-FFF2-40B4-BE49-F238E27FC236}">
                <a16:creationId xmlns:a16="http://schemas.microsoft.com/office/drawing/2014/main" id="{B3E64DD3-5337-80EC-1854-7936D76E6251}"/>
              </a:ext>
            </a:extLst>
          </p:cNvPr>
          <p:cNvPicPr>
            <a:picLocks noChangeAspect="1"/>
          </p:cNvPicPr>
          <p:nvPr/>
        </p:nvPicPr>
        <p:blipFill>
          <a:blip r:embed="rId3"/>
          <a:stretch>
            <a:fillRect/>
          </a:stretch>
        </p:blipFill>
        <p:spPr>
          <a:xfrm>
            <a:off x="2549676" y="2572223"/>
            <a:ext cx="6060924" cy="504000"/>
          </a:xfrm>
          <a:prstGeom prst="rect">
            <a:avLst/>
          </a:prstGeom>
        </p:spPr>
      </p:pic>
      <p:pic>
        <p:nvPicPr>
          <p:cNvPr id="8" name="Resim 7">
            <a:extLst>
              <a:ext uri="{FF2B5EF4-FFF2-40B4-BE49-F238E27FC236}">
                <a16:creationId xmlns:a16="http://schemas.microsoft.com/office/drawing/2014/main" id="{8A82F956-E775-13BB-57B0-4EE7BDFB6862}"/>
              </a:ext>
            </a:extLst>
          </p:cNvPr>
          <p:cNvPicPr>
            <a:picLocks noChangeAspect="1"/>
          </p:cNvPicPr>
          <p:nvPr/>
        </p:nvPicPr>
        <p:blipFill>
          <a:blip r:embed="rId4"/>
          <a:stretch>
            <a:fillRect/>
          </a:stretch>
        </p:blipFill>
        <p:spPr>
          <a:xfrm>
            <a:off x="2549676" y="3973533"/>
            <a:ext cx="5244406" cy="324000"/>
          </a:xfrm>
          <a:prstGeom prst="rect">
            <a:avLst/>
          </a:prstGeom>
        </p:spPr>
      </p:pic>
      <p:pic>
        <p:nvPicPr>
          <p:cNvPr id="6" name="Resim 5">
            <a:extLst>
              <a:ext uri="{FF2B5EF4-FFF2-40B4-BE49-F238E27FC236}">
                <a16:creationId xmlns:a16="http://schemas.microsoft.com/office/drawing/2014/main" id="{8519B7D8-9D0A-3432-028F-B1ABB3D65350}"/>
              </a:ext>
            </a:extLst>
          </p:cNvPr>
          <p:cNvPicPr>
            <a:picLocks noChangeAspect="1"/>
          </p:cNvPicPr>
          <p:nvPr/>
        </p:nvPicPr>
        <p:blipFill>
          <a:blip r:embed="rId5"/>
          <a:stretch>
            <a:fillRect/>
          </a:stretch>
        </p:blipFill>
        <p:spPr>
          <a:xfrm>
            <a:off x="2741006" y="5380892"/>
            <a:ext cx="5129366" cy="1332000"/>
          </a:xfrm>
          <a:prstGeom prst="rect">
            <a:avLst/>
          </a:prstGeom>
        </p:spPr>
      </p:pic>
      <p:pic>
        <p:nvPicPr>
          <p:cNvPr id="11" name="Resim 10">
            <a:extLst>
              <a:ext uri="{FF2B5EF4-FFF2-40B4-BE49-F238E27FC236}">
                <a16:creationId xmlns:a16="http://schemas.microsoft.com/office/drawing/2014/main" id="{2E1B67A6-A147-686A-DE81-BC37602D051C}"/>
              </a:ext>
            </a:extLst>
          </p:cNvPr>
          <p:cNvPicPr>
            <a:picLocks noChangeAspect="1"/>
          </p:cNvPicPr>
          <p:nvPr/>
        </p:nvPicPr>
        <p:blipFill>
          <a:blip r:embed="rId6"/>
          <a:stretch>
            <a:fillRect/>
          </a:stretch>
        </p:blipFill>
        <p:spPr>
          <a:xfrm>
            <a:off x="1408660" y="2599847"/>
            <a:ext cx="1141016" cy="396000"/>
          </a:xfrm>
          <a:prstGeom prst="rect">
            <a:avLst/>
          </a:prstGeom>
        </p:spPr>
      </p:pic>
      <p:pic>
        <p:nvPicPr>
          <p:cNvPr id="12" name="Resim 11">
            <a:extLst>
              <a:ext uri="{FF2B5EF4-FFF2-40B4-BE49-F238E27FC236}">
                <a16:creationId xmlns:a16="http://schemas.microsoft.com/office/drawing/2014/main" id="{1F8274D6-B2F3-9812-6CBE-D280AF6CAA2E}"/>
              </a:ext>
            </a:extLst>
          </p:cNvPr>
          <p:cNvPicPr>
            <a:picLocks noChangeAspect="1"/>
          </p:cNvPicPr>
          <p:nvPr/>
        </p:nvPicPr>
        <p:blipFill>
          <a:blip r:embed="rId6"/>
          <a:stretch>
            <a:fillRect/>
          </a:stretch>
        </p:blipFill>
        <p:spPr>
          <a:xfrm>
            <a:off x="2867929" y="1362884"/>
            <a:ext cx="1141016" cy="396000"/>
          </a:xfrm>
          <a:prstGeom prst="rect">
            <a:avLst/>
          </a:prstGeom>
        </p:spPr>
      </p:pic>
    </p:spTree>
    <p:extLst>
      <p:ext uri="{BB962C8B-B14F-4D97-AF65-F5344CB8AC3E}">
        <p14:creationId xmlns:p14="http://schemas.microsoft.com/office/powerpoint/2010/main" val="10603652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rtl="0"/>
            <a:r>
              <a:rPr lang="tr-TR" sz="2800" dirty="0"/>
              <a:t>Bazı İleri 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82</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indent="0" algn="ctr">
              <a:lnSpc>
                <a:spcPts val="2800"/>
              </a:lnSpc>
              <a:spcBef>
                <a:spcPts val="0"/>
              </a:spcBef>
              <a:spcAft>
                <a:spcPts val="600"/>
              </a:spcAft>
              <a:buNone/>
            </a:pPr>
            <a:r>
              <a:rPr lang="tr-TR" sz="2200" b="1" dirty="0">
                <a:latin typeface="Times New Roman" panose="02020603050405020304" pitchFamily="18" charset="0"/>
              </a:rPr>
              <a:t>Bazı t-norm bulanık kesişim operatörleri :</a:t>
            </a:r>
          </a:p>
          <a:p>
            <a:pPr marL="342900" lvl="1" indent="-342900" algn="just">
              <a:lnSpc>
                <a:spcPts val="2800"/>
              </a:lnSpc>
              <a:spcBef>
                <a:spcPts val="0"/>
              </a:spcBef>
              <a:spcAft>
                <a:spcPts val="1200"/>
              </a:spcAft>
            </a:pPr>
            <a:r>
              <a:rPr lang="tr-TR" sz="2200" b="1" dirty="0">
                <a:latin typeface="Times New Roman" panose="02020603050405020304" pitchFamily="18" charset="0"/>
              </a:rPr>
              <a:t>Minimum: </a:t>
            </a:r>
          </a:p>
          <a:p>
            <a:pPr marL="342900" lvl="1" indent="-342900" algn="just">
              <a:lnSpc>
                <a:spcPts val="2800"/>
              </a:lnSpc>
              <a:spcBef>
                <a:spcPts val="0"/>
              </a:spcBef>
              <a:spcAft>
                <a:spcPts val="1200"/>
              </a:spcAft>
            </a:pPr>
            <a:r>
              <a:rPr lang="tr-TR" sz="2200" b="1" dirty="0">
                <a:latin typeface="Times New Roman" panose="02020603050405020304" pitchFamily="18" charset="0"/>
              </a:rPr>
              <a:t>Cebirsel Çarpım (</a:t>
            </a:r>
            <a:r>
              <a:rPr lang="tr-TR" sz="2200" b="1" dirty="0" err="1">
                <a:latin typeface="Times New Roman" panose="02020603050405020304" pitchFamily="18" charset="0"/>
              </a:rPr>
              <a:t>Algebric</a:t>
            </a:r>
            <a:r>
              <a:rPr lang="tr-TR" sz="2200" b="1" dirty="0">
                <a:latin typeface="Times New Roman" panose="02020603050405020304" pitchFamily="18" charset="0"/>
              </a:rPr>
              <a:t> </a:t>
            </a:r>
            <a:r>
              <a:rPr lang="tr-TR" sz="2200" b="1" dirty="0" err="1">
                <a:latin typeface="Times New Roman" panose="02020603050405020304" pitchFamily="18" charset="0"/>
              </a:rPr>
              <a:t>product</a:t>
            </a:r>
            <a:r>
              <a:rPr lang="tr-TR" sz="2200" b="1" dirty="0">
                <a:latin typeface="Times New Roman" panose="02020603050405020304" pitchFamily="18" charset="0"/>
              </a:rPr>
              <a:t> ): </a:t>
            </a:r>
            <a:r>
              <a:rPr lang="tr-TR" sz="2200" dirty="0">
                <a:latin typeface="Times New Roman" panose="02020603050405020304" pitchFamily="18" charset="0"/>
              </a:rPr>
              <a:t>A ve B bulanık kümelerinin kesişimi, üyelik fonksiyonlarının aşağıda gösterildiği gibi çarpımından oluşur:</a:t>
            </a:r>
          </a:p>
          <a:p>
            <a:pPr marL="342900" lvl="1" indent="-342900" algn="just">
              <a:lnSpc>
                <a:spcPts val="2800"/>
              </a:lnSpc>
              <a:spcBef>
                <a:spcPts val="0"/>
              </a:spcBef>
              <a:spcAft>
                <a:spcPts val="1200"/>
              </a:spcAft>
            </a:pPr>
            <a:endParaRPr lang="tr-TR" sz="2200" dirty="0">
              <a:latin typeface="Times New Roman" panose="02020603050405020304" pitchFamily="18" charset="0"/>
            </a:endParaRPr>
          </a:p>
          <a:p>
            <a:pPr marL="342900" lvl="1" indent="-342900" algn="just">
              <a:lnSpc>
                <a:spcPts val="2800"/>
              </a:lnSpc>
              <a:spcBef>
                <a:spcPts val="0"/>
              </a:spcBef>
              <a:spcAft>
                <a:spcPts val="1200"/>
              </a:spcAft>
            </a:pPr>
            <a:r>
              <a:rPr lang="tr-TR" sz="2200" b="1" dirty="0">
                <a:latin typeface="Times New Roman" panose="02020603050405020304" pitchFamily="18" charset="0"/>
              </a:rPr>
              <a:t>Sınırlı Çarpım (</a:t>
            </a:r>
            <a:r>
              <a:rPr lang="tr-TR" sz="2200" b="1" dirty="0" err="1">
                <a:latin typeface="Times New Roman" panose="02020603050405020304" pitchFamily="18" charset="0"/>
              </a:rPr>
              <a:t>Bounded</a:t>
            </a:r>
            <a:r>
              <a:rPr lang="tr-TR" sz="2200" b="1" dirty="0">
                <a:latin typeface="Times New Roman" panose="02020603050405020304" pitchFamily="18" charset="0"/>
              </a:rPr>
              <a:t> </a:t>
            </a:r>
            <a:r>
              <a:rPr lang="tr-TR" sz="2200" b="1" dirty="0" err="1">
                <a:latin typeface="Times New Roman" panose="02020603050405020304" pitchFamily="18" charset="0"/>
              </a:rPr>
              <a:t>product</a:t>
            </a:r>
            <a:r>
              <a:rPr lang="tr-TR" sz="2200" b="1" dirty="0">
                <a:latin typeface="Times New Roman" panose="02020603050405020304" pitchFamily="18" charset="0"/>
              </a:rPr>
              <a:t>): </a:t>
            </a:r>
            <a:r>
              <a:rPr lang="tr-TR" sz="2200" dirty="0">
                <a:latin typeface="Times New Roman" panose="02020603050405020304" pitchFamily="18" charset="0"/>
              </a:rPr>
              <a:t>A ve B bulanık kümelerinin üyelik fonksiyonu ile sınırlı çarpımı, üyelik fonksiyonu aşağıda gösterilen bulanık kümedir: </a:t>
            </a:r>
          </a:p>
          <a:p>
            <a:pPr marL="342900" lvl="1" indent="-342900" algn="just">
              <a:lnSpc>
                <a:spcPts val="2800"/>
              </a:lnSpc>
              <a:spcBef>
                <a:spcPts val="0"/>
              </a:spcBef>
              <a:spcAft>
                <a:spcPts val="1200"/>
              </a:spcAft>
            </a:pPr>
            <a:endParaRPr lang="tr-TR" sz="2200" dirty="0">
              <a:latin typeface="Times New Roman" panose="02020603050405020304" pitchFamily="18" charset="0"/>
            </a:endParaRPr>
          </a:p>
          <a:p>
            <a:pPr marL="342900" lvl="1" indent="-342900" algn="just">
              <a:lnSpc>
                <a:spcPts val="2800"/>
              </a:lnSpc>
              <a:spcBef>
                <a:spcPts val="0"/>
              </a:spcBef>
              <a:spcAft>
                <a:spcPts val="1200"/>
              </a:spcAft>
            </a:pPr>
            <a:r>
              <a:rPr lang="tr-TR" sz="2200" b="1" dirty="0">
                <a:latin typeface="Times New Roman" panose="02020603050405020304" pitchFamily="18" charset="0"/>
              </a:rPr>
              <a:t>Güçlü Çarpım (</a:t>
            </a:r>
            <a:r>
              <a:rPr lang="tr-TR" sz="2200" b="1" dirty="0" err="1">
                <a:latin typeface="Times New Roman" panose="02020603050405020304" pitchFamily="18" charset="0"/>
              </a:rPr>
              <a:t>Drastic</a:t>
            </a:r>
            <a:r>
              <a:rPr lang="tr-TR" sz="2200" b="1" dirty="0">
                <a:latin typeface="Times New Roman" panose="02020603050405020304" pitchFamily="18" charset="0"/>
              </a:rPr>
              <a:t> </a:t>
            </a:r>
            <a:r>
              <a:rPr lang="tr-TR" sz="2200" b="1" dirty="0" err="1">
                <a:latin typeface="Times New Roman" panose="02020603050405020304" pitchFamily="18" charset="0"/>
              </a:rPr>
              <a:t>product</a:t>
            </a:r>
            <a:r>
              <a:rPr lang="tr-TR" sz="2200" b="1" dirty="0">
                <a:latin typeface="Times New Roman" panose="02020603050405020304" pitchFamily="18" charset="0"/>
              </a:rPr>
              <a:t>): </a:t>
            </a:r>
            <a:r>
              <a:rPr lang="tr-TR" sz="2200" dirty="0">
                <a:latin typeface="Times New Roman" panose="02020603050405020304" pitchFamily="18" charset="0"/>
              </a:rPr>
              <a:t>A ve B bulanık kümelerinin üyelik fonksiyonu ile bulanık kesişimi, üyelik fonksiyonu aşağıda gösterilen bulanık kümedir: </a:t>
            </a:r>
          </a:p>
          <a:p>
            <a:pPr marL="342900" lvl="1" indent="-342900" algn="just">
              <a:lnSpc>
                <a:spcPts val="2800"/>
              </a:lnSpc>
              <a:spcBef>
                <a:spcPts val="0"/>
              </a:spcBef>
              <a:spcAft>
                <a:spcPts val="600"/>
              </a:spcAft>
            </a:pPr>
            <a:endParaRPr lang="tr-TR" sz="2200" dirty="0">
              <a:latin typeface="Times New Roman" panose="02020603050405020304" pitchFamily="18" charset="0"/>
            </a:endParaRPr>
          </a:p>
        </p:txBody>
      </p:sp>
      <p:pic>
        <p:nvPicPr>
          <p:cNvPr id="3" name="Resim 2">
            <a:extLst>
              <a:ext uri="{FF2B5EF4-FFF2-40B4-BE49-F238E27FC236}">
                <a16:creationId xmlns:a16="http://schemas.microsoft.com/office/drawing/2014/main" id="{A3647D89-B837-D497-ADEA-2A72981EBDEF}"/>
              </a:ext>
            </a:extLst>
          </p:cNvPr>
          <p:cNvPicPr>
            <a:picLocks noChangeAspect="1"/>
          </p:cNvPicPr>
          <p:nvPr/>
        </p:nvPicPr>
        <p:blipFill>
          <a:blip r:embed="rId3"/>
          <a:stretch>
            <a:fillRect/>
          </a:stretch>
        </p:blipFill>
        <p:spPr>
          <a:xfrm>
            <a:off x="2488590" y="2644980"/>
            <a:ext cx="5074386" cy="432000"/>
          </a:xfrm>
          <a:prstGeom prst="rect">
            <a:avLst/>
          </a:prstGeom>
        </p:spPr>
      </p:pic>
      <p:pic>
        <p:nvPicPr>
          <p:cNvPr id="13" name="Resim 12">
            <a:extLst>
              <a:ext uri="{FF2B5EF4-FFF2-40B4-BE49-F238E27FC236}">
                <a16:creationId xmlns:a16="http://schemas.microsoft.com/office/drawing/2014/main" id="{7433CE55-6256-90BE-BC9C-9965ED4787BC}"/>
              </a:ext>
            </a:extLst>
          </p:cNvPr>
          <p:cNvPicPr>
            <a:picLocks noChangeAspect="1"/>
          </p:cNvPicPr>
          <p:nvPr/>
        </p:nvPicPr>
        <p:blipFill>
          <a:blip r:embed="rId4"/>
          <a:stretch>
            <a:fillRect/>
          </a:stretch>
        </p:blipFill>
        <p:spPr>
          <a:xfrm>
            <a:off x="2673108" y="1268691"/>
            <a:ext cx="4705350" cy="495300"/>
          </a:xfrm>
          <a:prstGeom prst="rect">
            <a:avLst/>
          </a:prstGeom>
        </p:spPr>
      </p:pic>
      <p:pic>
        <p:nvPicPr>
          <p:cNvPr id="15" name="Resim 14">
            <a:extLst>
              <a:ext uri="{FF2B5EF4-FFF2-40B4-BE49-F238E27FC236}">
                <a16:creationId xmlns:a16="http://schemas.microsoft.com/office/drawing/2014/main" id="{A19AC6D9-2B95-8051-DC31-EA2F0F093628}"/>
              </a:ext>
            </a:extLst>
          </p:cNvPr>
          <p:cNvPicPr>
            <a:picLocks noChangeAspect="1"/>
          </p:cNvPicPr>
          <p:nvPr/>
        </p:nvPicPr>
        <p:blipFill>
          <a:blip r:embed="rId5"/>
          <a:stretch>
            <a:fillRect/>
          </a:stretch>
        </p:blipFill>
        <p:spPr>
          <a:xfrm>
            <a:off x="2488590" y="4026162"/>
            <a:ext cx="6294932" cy="468000"/>
          </a:xfrm>
          <a:prstGeom prst="rect">
            <a:avLst/>
          </a:prstGeom>
        </p:spPr>
      </p:pic>
      <p:pic>
        <p:nvPicPr>
          <p:cNvPr id="16" name="Resim 15">
            <a:extLst>
              <a:ext uri="{FF2B5EF4-FFF2-40B4-BE49-F238E27FC236}">
                <a16:creationId xmlns:a16="http://schemas.microsoft.com/office/drawing/2014/main" id="{85302297-808D-BE34-79E0-B143E4CE1616}"/>
              </a:ext>
            </a:extLst>
          </p:cNvPr>
          <p:cNvPicPr>
            <a:picLocks noChangeAspect="1"/>
          </p:cNvPicPr>
          <p:nvPr/>
        </p:nvPicPr>
        <p:blipFill>
          <a:blip r:embed="rId6"/>
          <a:stretch>
            <a:fillRect/>
          </a:stretch>
        </p:blipFill>
        <p:spPr>
          <a:xfrm>
            <a:off x="3459715" y="5430749"/>
            <a:ext cx="4938357" cy="1152000"/>
          </a:xfrm>
          <a:prstGeom prst="rect">
            <a:avLst/>
          </a:prstGeom>
        </p:spPr>
      </p:pic>
    </p:spTree>
    <p:extLst>
      <p:ext uri="{BB962C8B-B14F-4D97-AF65-F5344CB8AC3E}">
        <p14:creationId xmlns:p14="http://schemas.microsoft.com/office/powerpoint/2010/main" val="15195058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rtl="0"/>
            <a:r>
              <a:rPr lang="tr-TR" sz="2800" dirty="0"/>
              <a:t>Bazı İleri 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83</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indent="0" algn="ctr">
              <a:lnSpc>
                <a:spcPts val="2800"/>
              </a:lnSpc>
              <a:spcBef>
                <a:spcPts val="0"/>
              </a:spcBef>
              <a:spcAft>
                <a:spcPts val="600"/>
              </a:spcAft>
              <a:buNone/>
            </a:pPr>
            <a:endParaRPr lang="tr-TR" sz="2200" b="1" dirty="0">
              <a:latin typeface="Times New Roman" panose="02020603050405020304" pitchFamily="18" charset="0"/>
            </a:endParaRPr>
          </a:p>
          <a:p>
            <a:pPr marL="0" lvl="1" indent="0" algn="ctr">
              <a:lnSpc>
                <a:spcPts val="2800"/>
              </a:lnSpc>
              <a:spcBef>
                <a:spcPts val="0"/>
              </a:spcBef>
              <a:spcAft>
                <a:spcPts val="600"/>
              </a:spcAft>
              <a:buNone/>
            </a:pPr>
            <a:r>
              <a:rPr lang="tr-TR" sz="2200" b="1" dirty="0">
                <a:latin typeface="Times New Roman" panose="02020603050405020304" pitchFamily="18" charset="0"/>
              </a:rPr>
              <a:t>Bulanık kümelerin mühendislik uygulamalarının kullanılan operatörler:</a:t>
            </a:r>
          </a:p>
          <a:p>
            <a:pPr marL="0" lvl="1" indent="0" algn="ctr">
              <a:lnSpc>
                <a:spcPts val="2800"/>
              </a:lnSpc>
              <a:spcBef>
                <a:spcPts val="0"/>
              </a:spcBef>
              <a:spcAft>
                <a:spcPts val="600"/>
              </a:spcAft>
              <a:buNone/>
            </a:pPr>
            <a:endParaRPr lang="tr-TR" sz="2200" b="1" dirty="0">
              <a:latin typeface="Times New Roman" panose="02020603050405020304" pitchFamily="18" charset="0"/>
            </a:endParaRPr>
          </a:p>
          <a:p>
            <a:pPr marL="0" lvl="1" indent="0">
              <a:lnSpc>
                <a:spcPts val="2800"/>
              </a:lnSpc>
              <a:spcBef>
                <a:spcPts val="0"/>
              </a:spcBef>
              <a:spcAft>
                <a:spcPts val="1200"/>
              </a:spcAft>
              <a:buNone/>
            </a:pPr>
            <a:r>
              <a:rPr lang="tr-TR" sz="2200" dirty="0">
                <a:latin typeface="Times New Roman" panose="02020603050405020304" pitchFamily="18" charset="0"/>
              </a:rPr>
              <a:t>• Bulanık kesişme için </a:t>
            </a:r>
            <a:r>
              <a:rPr lang="tr-TR" sz="2200" dirty="0" err="1">
                <a:solidFill>
                  <a:schemeClr val="accent1"/>
                </a:solidFill>
                <a:latin typeface="Times New Roman" panose="02020603050405020304" pitchFamily="18" charset="0"/>
              </a:rPr>
              <a:t>min</a:t>
            </a:r>
            <a:r>
              <a:rPr lang="tr-TR" sz="2200" dirty="0">
                <a:solidFill>
                  <a:schemeClr val="accent1"/>
                </a:solidFill>
                <a:latin typeface="Times New Roman" panose="02020603050405020304" pitchFamily="18" charset="0"/>
              </a:rPr>
              <a:t> veya cebirsel çarpım </a:t>
            </a:r>
            <a:r>
              <a:rPr lang="tr-TR" sz="2200" dirty="0">
                <a:latin typeface="Times New Roman" panose="02020603050405020304" pitchFamily="18" charset="0"/>
              </a:rPr>
              <a:t>t-</a:t>
            </a:r>
            <a:r>
              <a:rPr lang="tr-TR" sz="2200" dirty="0" err="1">
                <a:latin typeface="Times New Roman" panose="02020603050405020304" pitchFamily="18" charset="0"/>
              </a:rPr>
              <a:t>norm’u</a:t>
            </a:r>
            <a:r>
              <a:rPr lang="tr-TR" sz="2200" dirty="0">
                <a:latin typeface="Times New Roman" panose="02020603050405020304" pitchFamily="18" charset="0"/>
              </a:rPr>
              <a:t>;</a:t>
            </a:r>
          </a:p>
          <a:p>
            <a:pPr marL="0" lvl="1" indent="0">
              <a:lnSpc>
                <a:spcPts val="2800"/>
              </a:lnSpc>
              <a:spcBef>
                <a:spcPts val="0"/>
              </a:spcBef>
              <a:spcAft>
                <a:spcPts val="1200"/>
              </a:spcAft>
              <a:buNone/>
            </a:pPr>
            <a:r>
              <a:rPr lang="tr-TR" sz="2200" dirty="0">
                <a:latin typeface="Times New Roman" panose="02020603050405020304" pitchFamily="18" charset="0"/>
              </a:rPr>
              <a:t>• Bulanık birleşme için </a:t>
            </a:r>
            <a:r>
              <a:rPr lang="tr-TR" sz="2200" dirty="0" err="1">
                <a:solidFill>
                  <a:schemeClr val="accent1"/>
                </a:solidFill>
                <a:latin typeface="Times New Roman" panose="02020603050405020304" pitchFamily="18" charset="0"/>
              </a:rPr>
              <a:t>max</a:t>
            </a:r>
            <a:r>
              <a:rPr lang="tr-TR" sz="2200" dirty="0">
                <a:latin typeface="Times New Roman" panose="02020603050405020304" pitchFamily="18" charset="0"/>
              </a:rPr>
              <a:t> t-</a:t>
            </a:r>
            <a:r>
              <a:rPr lang="tr-TR" sz="2200" dirty="0" err="1">
                <a:latin typeface="Times New Roman" panose="02020603050405020304" pitchFamily="18" charset="0"/>
              </a:rPr>
              <a:t>conorm’u</a:t>
            </a:r>
            <a:r>
              <a:rPr lang="tr-TR" sz="2200" dirty="0">
                <a:latin typeface="Times New Roman" panose="02020603050405020304" pitchFamily="18" charset="0"/>
              </a:rPr>
              <a:t>;</a:t>
            </a:r>
          </a:p>
          <a:p>
            <a:pPr marL="0" lvl="1" indent="0">
              <a:lnSpc>
                <a:spcPts val="2800"/>
              </a:lnSpc>
              <a:spcBef>
                <a:spcPts val="0"/>
              </a:spcBef>
              <a:spcAft>
                <a:spcPts val="1200"/>
              </a:spcAft>
              <a:buNone/>
            </a:pPr>
            <a:r>
              <a:rPr lang="tr-TR" sz="2200" dirty="0">
                <a:latin typeface="Times New Roman" panose="02020603050405020304" pitchFamily="18" charset="0"/>
              </a:rPr>
              <a:t>• Bulanık tümleme için </a:t>
            </a:r>
            <a:r>
              <a:rPr lang="tr-TR" sz="2200" dirty="0">
                <a:solidFill>
                  <a:schemeClr val="accent1"/>
                </a:solidFill>
                <a:latin typeface="Times New Roman" panose="02020603050405020304" pitchFamily="18" charset="0"/>
              </a:rPr>
              <a:t>1-µA(x)</a:t>
            </a:r>
            <a:r>
              <a:rPr lang="tr-TR" sz="2200" dirty="0">
                <a:latin typeface="Times New Roman" panose="02020603050405020304" pitchFamily="18" charset="0"/>
              </a:rPr>
              <a:t> üyelik fonksiyonu.</a:t>
            </a:r>
          </a:p>
          <a:p>
            <a:pPr marL="0" lvl="1" indent="0" algn="ctr">
              <a:lnSpc>
                <a:spcPts val="2800"/>
              </a:lnSpc>
              <a:spcBef>
                <a:spcPts val="0"/>
              </a:spcBef>
              <a:spcAft>
                <a:spcPts val="600"/>
              </a:spcAft>
              <a:buNone/>
            </a:pPr>
            <a:endParaRPr lang="tr-TR" sz="2200" dirty="0">
              <a:latin typeface="Times New Roman" panose="02020603050405020304" pitchFamily="18" charset="0"/>
            </a:endParaRPr>
          </a:p>
        </p:txBody>
      </p:sp>
    </p:spTree>
    <p:extLst>
      <p:ext uri="{BB962C8B-B14F-4D97-AF65-F5344CB8AC3E}">
        <p14:creationId xmlns:p14="http://schemas.microsoft.com/office/powerpoint/2010/main" val="152422394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rtl="0"/>
            <a:r>
              <a:rPr lang="tr-TR" sz="2800" dirty="0"/>
              <a:t>Bazı İleri 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84</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indent="0" algn="ctr">
              <a:lnSpc>
                <a:spcPts val="2800"/>
              </a:lnSpc>
              <a:spcBef>
                <a:spcPts val="0"/>
              </a:spcBef>
              <a:spcAft>
                <a:spcPts val="600"/>
              </a:spcAft>
              <a:buNone/>
            </a:pPr>
            <a:r>
              <a:rPr lang="tr-TR" sz="2200" b="1" dirty="0">
                <a:latin typeface="Times New Roman" panose="02020603050405020304" pitchFamily="18" charset="0"/>
              </a:rPr>
              <a:t>Bulanık kümede bazı işlemler (Özet Tablo)</a:t>
            </a:r>
            <a:endParaRPr lang="tr-TR" sz="2200" dirty="0">
              <a:latin typeface="Times New Roman" panose="02020603050405020304" pitchFamily="18" charset="0"/>
            </a:endParaRPr>
          </a:p>
        </p:txBody>
      </p:sp>
      <p:pic>
        <p:nvPicPr>
          <p:cNvPr id="2" name="Resim 1">
            <a:extLst>
              <a:ext uri="{FF2B5EF4-FFF2-40B4-BE49-F238E27FC236}">
                <a16:creationId xmlns:a16="http://schemas.microsoft.com/office/drawing/2014/main" id="{FA8D89A3-7332-79D1-1E9C-7FBB5D58F1A4}"/>
              </a:ext>
            </a:extLst>
          </p:cNvPr>
          <p:cNvPicPr>
            <a:picLocks noChangeAspect="1"/>
          </p:cNvPicPr>
          <p:nvPr/>
        </p:nvPicPr>
        <p:blipFill>
          <a:blip r:embed="rId3"/>
          <a:stretch>
            <a:fillRect/>
          </a:stretch>
        </p:blipFill>
        <p:spPr>
          <a:xfrm>
            <a:off x="2999007" y="1417007"/>
            <a:ext cx="5798172" cy="5304468"/>
          </a:xfrm>
          <a:prstGeom prst="rect">
            <a:avLst/>
          </a:prstGeom>
        </p:spPr>
      </p:pic>
    </p:spTree>
    <p:extLst>
      <p:ext uri="{BB962C8B-B14F-4D97-AF65-F5344CB8AC3E}">
        <p14:creationId xmlns:p14="http://schemas.microsoft.com/office/powerpoint/2010/main" val="26311129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marL="0" lvl="1" indent="0" algn="ctr">
              <a:lnSpc>
                <a:spcPts val="2800"/>
              </a:lnSpc>
              <a:spcBef>
                <a:spcPts val="0"/>
              </a:spcBef>
              <a:spcAft>
                <a:spcPts val="600"/>
              </a:spcAft>
              <a:buNone/>
            </a:pPr>
            <a:r>
              <a:rPr lang="tr-TR" sz="2800" b="1" dirty="0">
                <a:latin typeface="Times New Roman" panose="02020603050405020304" pitchFamily="18" charset="0"/>
              </a:rPr>
              <a:t>Ödev-5</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85</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5632938" cy="5633392"/>
          </a:xfrm>
        </p:spPr>
        <p:txBody>
          <a:bodyPr>
            <a:normAutofit/>
          </a:bodyPr>
          <a:lstStyle/>
          <a:p>
            <a:r>
              <a:rPr lang="tr-TR" sz="2000" b="1" dirty="0">
                <a:latin typeface="Times New Roman" panose="02020603050405020304" pitchFamily="18" charset="0"/>
                <a:cs typeface="Times New Roman" panose="02020603050405020304" pitchFamily="18" charset="0"/>
              </a:rPr>
              <a:t>Girişler: Sıcaklık</a:t>
            </a:r>
          </a:p>
          <a:p>
            <a:r>
              <a:rPr lang="tr-TR" sz="2000" b="1" dirty="0">
                <a:latin typeface="Times New Roman" panose="02020603050405020304" pitchFamily="18" charset="0"/>
                <a:cs typeface="Times New Roman" panose="02020603050405020304" pitchFamily="18" charset="0"/>
              </a:rPr>
              <a:t>Evrensel Küme: </a:t>
            </a:r>
            <a:r>
              <a:rPr lang="tr-TR" sz="2000" b="1" dirty="0" err="1">
                <a:latin typeface="Times New Roman" panose="02020603050405020304" pitchFamily="18" charset="0"/>
                <a:cs typeface="Times New Roman" panose="02020603050405020304" pitchFamily="18" charset="0"/>
              </a:rPr>
              <a:t>np.arange</a:t>
            </a:r>
            <a:r>
              <a:rPr lang="tr-TR" sz="2000" b="1" dirty="0">
                <a:latin typeface="Times New Roman" panose="02020603050405020304" pitchFamily="18" charset="0"/>
                <a:cs typeface="Times New Roman" panose="02020603050405020304" pitchFamily="18" charset="0"/>
              </a:rPr>
              <a:t>(20,81,1)</a:t>
            </a:r>
          </a:p>
          <a:p>
            <a:r>
              <a:rPr lang="tr-TR" sz="2000" b="1" dirty="0" err="1">
                <a:latin typeface="Times New Roman" panose="02020603050405020304" pitchFamily="18" charset="0"/>
                <a:cs typeface="Times New Roman" panose="02020603050405020304" pitchFamily="18" charset="0"/>
              </a:rPr>
              <a:t>Low</a:t>
            </a:r>
            <a:r>
              <a:rPr lang="tr-TR" sz="2000" b="1" dirty="0">
                <a:latin typeface="Times New Roman" panose="02020603050405020304" pitchFamily="18" charset="0"/>
                <a:cs typeface="Times New Roman" panose="02020603050405020304" pitchFamily="18" charset="0"/>
              </a:rPr>
              <a:t>:[20,25,35,40]</a:t>
            </a:r>
          </a:p>
          <a:p>
            <a:r>
              <a:rPr lang="tr-TR" sz="2000" b="1" dirty="0" err="1">
                <a:latin typeface="Times New Roman" panose="02020603050405020304" pitchFamily="18" charset="0"/>
                <a:cs typeface="Times New Roman" panose="02020603050405020304" pitchFamily="18" charset="0"/>
              </a:rPr>
              <a:t>Medium</a:t>
            </a:r>
            <a:r>
              <a:rPr lang="tr-TR" sz="2000" b="1" dirty="0">
                <a:latin typeface="Times New Roman" panose="02020603050405020304" pitchFamily="18" charset="0"/>
                <a:cs typeface="Times New Roman" panose="02020603050405020304" pitchFamily="18" charset="0"/>
              </a:rPr>
              <a:t>:[30,42,55,80]</a:t>
            </a:r>
          </a:p>
          <a:p>
            <a:pPr algn="just"/>
            <a:r>
              <a:rPr lang="tr-TR" sz="2000" dirty="0">
                <a:latin typeface="Times New Roman" panose="02020603050405020304" pitchFamily="18" charset="0"/>
                <a:cs typeface="Times New Roman" panose="02020603050405020304" pitchFamily="18" charset="0"/>
              </a:rPr>
              <a:t>Yukarıdaki bilgilere göre </a:t>
            </a:r>
            <a:r>
              <a:rPr lang="tr-TR" sz="2000" dirty="0" err="1">
                <a:latin typeface="Times New Roman" panose="02020603050405020304" pitchFamily="18" charset="0"/>
                <a:cs typeface="Times New Roman" panose="02020603050405020304" pitchFamily="18" charset="0"/>
              </a:rPr>
              <a:t>Low</a:t>
            </a:r>
            <a:r>
              <a:rPr lang="tr-TR" sz="2000" dirty="0">
                <a:latin typeface="Times New Roman" panose="02020603050405020304" pitchFamily="18" charset="0"/>
                <a:cs typeface="Times New Roman" panose="02020603050405020304" pitchFamily="18" charset="0"/>
              </a:rPr>
              <a:t> ve </a:t>
            </a:r>
            <a:r>
              <a:rPr lang="tr-TR" sz="2000" dirty="0" err="1">
                <a:latin typeface="Times New Roman" panose="02020603050405020304" pitchFamily="18" charset="0"/>
                <a:cs typeface="Times New Roman" panose="02020603050405020304" pitchFamily="18" charset="0"/>
              </a:rPr>
              <a:t>Med</a:t>
            </a:r>
            <a:r>
              <a:rPr lang="tr-TR" sz="2000" dirty="0">
                <a:latin typeface="Times New Roman" panose="02020603050405020304" pitchFamily="18" charset="0"/>
                <a:cs typeface="Times New Roman" panose="02020603050405020304" pitchFamily="18" charset="0"/>
              </a:rPr>
              <a:t> bulanık kümelerinin Birleşimini ve kesişimini tüm t-norm ve s-norm yöntemlerine göre hesaplayıp görselleştiren Python programını yazın. Bu ödev cevabı öğrencilerle paylaşılmayacaktır. Her öğrenci kendisi yapacaktır.</a:t>
            </a:r>
          </a:p>
          <a:p>
            <a:pPr marL="0" lvl="1" indent="0" algn="ctr">
              <a:lnSpc>
                <a:spcPts val="2800"/>
              </a:lnSpc>
              <a:spcBef>
                <a:spcPts val="0"/>
              </a:spcBef>
              <a:spcAft>
                <a:spcPts val="600"/>
              </a:spcAft>
              <a:buNone/>
            </a:pPr>
            <a:endParaRPr lang="tr-TR" sz="2200" b="1" dirty="0">
              <a:latin typeface="Times New Roman" panose="02020603050405020304" pitchFamily="18" charset="0"/>
            </a:endParaRPr>
          </a:p>
        </p:txBody>
      </p:sp>
      <p:pic>
        <p:nvPicPr>
          <p:cNvPr id="10" name="Resim 9">
            <a:extLst>
              <a:ext uri="{FF2B5EF4-FFF2-40B4-BE49-F238E27FC236}">
                <a16:creationId xmlns:a16="http://schemas.microsoft.com/office/drawing/2014/main" id="{B71D06C4-E5A4-DB2E-A34A-AD4051CD0EE5}"/>
              </a:ext>
            </a:extLst>
          </p:cNvPr>
          <p:cNvPicPr>
            <a:picLocks noChangeAspect="1"/>
          </p:cNvPicPr>
          <p:nvPr/>
        </p:nvPicPr>
        <p:blipFill>
          <a:blip r:embed="rId3"/>
          <a:stretch>
            <a:fillRect/>
          </a:stretch>
        </p:blipFill>
        <p:spPr>
          <a:xfrm>
            <a:off x="6550136" y="1334836"/>
            <a:ext cx="5422588" cy="3651947"/>
          </a:xfrm>
          <a:prstGeom prst="rect">
            <a:avLst/>
          </a:prstGeom>
        </p:spPr>
      </p:pic>
    </p:spTree>
    <p:extLst>
      <p:ext uri="{BB962C8B-B14F-4D97-AF65-F5344CB8AC3E}">
        <p14:creationId xmlns:p14="http://schemas.microsoft.com/office/powerpoint/2010/main" val="164190160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ayt Numarası Yer Tutucusu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rtlCol="0"/>
          <a:lstStyle/>
          <a:p>
            <a:pPr rtl="0"/>
            <a:fld id="{D8DA9DAA-006C-4F4B-980E-E3DF019B24E2}" type="slidenum">
              <a:rPr lang="tr-TR" smtClean="0"/>
              <a:pPr rtl="0"/>
              <a:t>86</a:t>
            </a:fld>
            <a:endParaRPr lang="tr-TR"/>
          </a:p>
        </p:txBody>
      </p:sp>
      <p:sp>
        <p:nvSpPr>
          <p:cNvPr id="23" name="Alt Bilgi Yer Tutucusu 22">
            <a:extLst>
              <a:ext uri="{FF2B5EF4-FFF2-40B4-BE49-F238E27FC236}">
                <a16:creationId xmlns:a16="http://schemas.microsoft.com/office/drawing/2014/main" id="{DE8D546E-0F46-4CC0-B2B1-8B2430D00C0C}"/>
              </a:ext>
            </a:extLst>
          </p:cNvPr>
          <p:cNvSpPr>
            <a:spLocks noGrp="1"/>
          </p:cNvSpPr>
          <p:nvPr>
            <p:ph type="ftr" sz="quarter" idx="11"/>
          </p:nvPr>
        </p:nvSpPr>
        <p:spPr/>
        <p:txBody>
          <a:bodyPr rtlCol="0"/>
          <a:lstStyle/>
          <a:p>
            <a:pPr rtl="0"/>
            <a:r>
              <a:rPr lang="tr-TR" dirty="0"/>
              <a:t>Bulanık Mantık</a:t>
            </a:r>
          </a:p>
        </p:txBody>
      </p:sp>
      <p:pic>
        <p:nvPicPr>
          <p:cNvPr id="9" name="Resim Yer Tutucusu 8" descr="gün batımı sırasında dağlar">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3"/>
          <a:srcRect t="41" b="41"/>
          <a:stretch/>
        </p:blipFill>
        <p:spPr/>
      </p:pic>
      <p:pic>
        <p:nvPicPr>
          <p:cNvPr id="11" name="Resim Yer Tutucusu 10" descr="gün batımı sırasında dağlar">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4"/>
          <a:srcRect t="347" b="347"/>
          <a:stretch/>
        </p:blipFill>
        <p:spPr/>
      </p:pic>
      <p:sp>
        <p:nvSpPr>
          <p:cNvPr id="6" name="Başlık 5">
            <a:extLst>
              <a:ext uri="{FF2B5EF4-FFF2-40B4-BE49-F238E27FC236}">
                <a16:creationId xmlns:a16="http://schemas.microsoft.com/office/drawing/2014/main" id="{FF777B66-94CB-491C-AC6B-BDAC98E21D57}"/>
              </a:ext>
            </a:extLst>
          </p:cNvPr>
          <p:cNvSpPr>
            <a:spLocks noGrp="1"/>
          </p:cNvSpPr>
          <p:nvPr>
            <p:ph type="title"/>
          </p:nvPr>
        </p:nvSpPr>
        <p:spPr/>
        <p:txBody>
          <a:bodyPr rtlCol="0"/>
          <a:lstStyle/>
          <a:p>
            <a:pPr rtl="0"/>
            <a:r>
              <a:rPr lang="tr-TR" dirty="0"/>
              <a:t>SORULAR…</a:t>
            </a:r>
          </a:p>
        </p:txBody>
      </p:sp>
      <p:pic>
        <p:nvPicPr>
          <p:cNvPr id="15" name="Resim Yer Tutucusu 14" descr="alacakaranlık gökyüzünün altındaki dağlar">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5"/>
          <a:srcRect l="16" r="16"/>
          <a:stretch/>
        </p:blipFill>
        <p:spPr/>
      </p:pic>
      <p:pic>
        <p:nvPicPr>
          <p:cNvPr id="13" name="Resim Yer Tutucusu 12" descr="şafaktan hemen önce, karanlık gökyüzünün altındaki dağlar">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6"/>
          <a:srcRect t="108" b="108"/>
          <a:stretch/>
        </p:blipFill>
        <p:spPr/>
      </p:pic>
    </p:spTree>
    <p:extLst>
      <p:ext uri="{BB962C8B-B14F-4D97-AF65-F5344CB8AC3E}">
        <p14:creationId xmlns:p14="http://schemas.microsoft.com/office/powerpoint/2010/main" val="92731315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algn="ctr" rtl="0"/>
            <a:r>
              <a:rPr lang="tr-TR" sz="2800" dirty="0"/>
              <a:t>Kaynakça</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87</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dirty="0">
                <a:latin typeface="Times New Roman" panose="02020603050405020304" pitchFamily="18" charset="0"/>
              </a:rPr>
              <a:t>Bay, Ö. F., Bulanık Mantık Ders Notları, Gazi Üniversitesi, Teknoloji Fakültesi.</a:t>
            </a:r>
          </a:p>
          <a:p>
            <a:pPr marL="342900" lvl="1" indent="-342900" algn="just">
              <a:lnSpc>
                <a:spcPts val="2800"/>
              </a:lnSpc>
              <a:spcBef>
                <a:spcPts val="0"/>
              </a:spcBef>
              <a:spcAft>
                <a:spcPts val="600"/>
              </a:spcAft>
            </a:pPr>
            <a:r>
              <a:rPr lang="tr-TR" sz="2200" dirty="0">
                <a:latin typeface="Times New Roman" panose="02020603050405020304" pitchFamily="18" charset="0"/>
              </a:rPr>
              <a:t>Elmas, Ç., 2003a, “Bulanık Mantık Denetleyiciler”, Seçkin Yayıncılık, 1. Baskı, Ankara, Türkiye.</a:t>
            </a:r>
          </a:p>
          <a:p>
            <a:pPr marL="342900" lvl="1" indent="-342900" algn="just">
              <a:lnSpc>
                <a:spcPts val="2800"/>
              </a:lnSpc>
              <a:spcBef>
                <a:spcPts val="0"/>
              </a:spcBef>
              <a:spcAft>
                <a:spcPts val="600"/>
              </a:spcAft>
            </a:pPr>
            <a:r>
              <a:rPr lang="tr-TR" sz="2200" dirty="0">
                <a:latin typeface="Times New Roman" panose="02020603050405020304" pitchFamily="18" charset="0"/>
              </a:rPr>
              <a:t>Baykal, N.,, Timur Beyan: Bulanık Mantık İlke ve Temelleri, Ankara, Bıçaklar Kitabevi, 2004, s.9.</a:t>
            </a:r>
          </a:p>
          <a:p>
            <a:pPr marL="342900" lvl="1" indent="-342900" algn="just">
              <a:lnSpc>
                <a:spcPts val="2800"/>
              </a:lnSpc>
              <a:spcBef>
                <a:spcPts val="0"/>
              </a:spcBef>
              <a:spcAft>
                <a:spcPts val="600"/>
              </a:spcAft>
            </a:pPr>
            <a:r>
              <a:rPr lang="tr-TR" sz="2200" dirty="0">
                <a:latin typeface="Times New Roman" panose="02020603050405020304" pitchFamily="18" charset="0"/>
              </a:rPr>
              <a:t>ÇOBANOĞLU, B., Ders Notları, http://www.cobanoglu.fws1.com/bulanik.htm </a:t>
            </a:r>
          </a:p>
          <a:p>
            <a:pPr marL="342900" lvl="1" indent="-342900" algn="just">
              <a:lnSpc>
                <a:spcPts val="2800"/>
              </a:lnSpc>
              <a:spcBef>
                <a:spcPts val="0"/>
              </a:spcBef>
              <a:spcAft>
                <a:spcPts val="600"/>
              </a:spcAft>
            </a:pPr>
            <a:r>
              <a:rPr lang="tr-TR" sz="2200" dirty="0">
                <a:latin typeface="Times New Roman" panose="02020603050405020304" pitchFamily="18" charset="0"/>
              </a:rPr>
              <a:t>Sen, Z., Modern Mantık, _</a:t>
            </a:r>
            <a:r>
              <a:rPr lang="tr-TR" sz="2200" dirty="0" err="1">
                <a:latin typeface="Times New Roman" panose="02020603050405020304" pitchFamily="18" charset="0"/>
              </a:rPr>
              <a:t>stanbul</a:t>
            </a:r>
            <a:r>
              <a:rPr lang="tr-TR" sz="2200" dirty="0">
                <a:latin typeface="Times New Roman" panose="02020603050405020304" pitchFamily="18" charset="0"/>
              </a:rPr>
              <a:t>, Bilge Kültür Sanat Yayıncılık,</a:t>
            </a:r>
          </a:p>
          <a:p>
            <a:pPr marL="342900" lvl="1" indent="-342900" algn="just">
              <a:lnSpc>
                <a:spcPts val="2800"/>
              </a:lnSpc>
              <a:spcBef>
                <a:spcPts val="0"/>
              </a:spcBef>
              <a:spcAft>
                <a:spcPts val="600"/>
              </a:spcAft>
            </a:pPr>
            <a:r>
              <a:rPr lang="tr-TR" sz="2200" dirty="0" err="1">
                <a:latin typeface="Times New Roman" panose="02020603050405020304" pitchFamily="18" charset="0"/>
              </a:rPr>
              <a:t>Daş</a:t>
            </a:r>
            <a:r>
              <a:rPr lang="tr-TR" sz="2200" dirty="0">
                <a:latin typeface="Times New Roman" panose="02020603050405020304" pitchFamily="18" charset="0"/>
              </a:rPr>
              <a:t>, İ., 2003. Matematikte Bulanık Sayılar. (Yüksek Lisans Tezi), Yıldız Teknik </a:t>
            </a:r>
          </a:p>
          <a:p>
            <a:pPr marL="342900" lvl="1" indent="-342900" algn="just">
              <a:lnSpc>
                <a:spcPts val="2800"/>
              </a:lnSpc>
              <a:spcBef>
                <a:spcPts val="0"/>
              </a:spcBef>
              <a:spcAft>
                <a:spcPts val="600"/>
              </a:spcAft>
            </a:pPr>
            <a:r>
              <a:rPr lang="tr-TR" sz="2200" dirty="0">
                <a:latin typeface="Times New Roman" panose="02020603050405020304" pitchFamily="18" charset="0"/>
              </a:rPr>
              <a:t>Üniversitesi Fen Bilimleri Enstitüsü, İstanbul.</a:t>
            </a:r>
          </a:p>
          <a:p>
            <a:pPr marL="342900" lvl="1" indent="-342900" algn="just">
              <a:lnSpc>
                <a:spcPts val="2800"/>
              </a:lnSpc>
              <a:spcBef>
                <a:spcPts val="0"/>
              </a:spcBef>
              <a:spcAft>
                <a:spcPts val="600"/>
              </a:spcAft>
            </a:pPr>
            <a:r>
              <a:rPr lang="tr-TR" sz="2200" dirty="0">
                <a:latin typeface="Times New Roman" panose="02020603050405020304" pitchFamily="18" charset="0"/>
              </a:rPr>
              <a:t>https://websitem.karatekin.edu.tr/user_files/zafercivelek/files/20190216_187604f5aaae4f89be554bbd63451325.pdf</a:t>
            </a:r>
          </a:p>
          <a:p>
            <a:pPr marL="342900" lvl="1" indent="-342900" algn="just">
              <a:lnSpc>
                <a:spcPts val="2800"/>
              </a:lnSpc>
              <a:spcBef>
                <a:spcPts val="0"/>
              </a:spcBef>
              <a:spcAft>
                <a:spcPts val="600"/>
              </a:spcAft>
            </a:pPr>
            <a:r>
              <a:rPr lang="tr-TR" sz="2200" dirty="0">
                <a:latin typeface="Times New Roman" panose="02020603050405020304" pitchFamily="18" charset="0"/>
              </a:rPr>
              <a:t>https://medium.com/deep-learning-turkiye/python-ile-bulan%C4%B1k-mant%C4%B1k-modellemesi-74459dc27308</a:t>
            </a:r>
          </a:p>
          <a:p>
            <a:pPr marL="0" lvl="1" indent="0" algn="ctr">
              <a:lnSpc>
                <a:spcPts val="2800"/>
              </a:lnSpc>
              <a:spcBef>
                <a:spcPts val="0"/>
              </a:spcBef>
              <a:spcAft>
                <a:spcPts val="600"/>
              </a:spcAft>
              <a:buNone/>
            </a:pPr>
            <a:endParaRPr lang="tr-TR" sz="2200" dirty="0">
              <a:latin typeface="Times New Roman" panose="02020603050405020304" pitchFamily="18" charset="0"/>
            </a:endParaRPr>
          </a:p>
        </p:txBody>
      </p:sp>
    </p:spTree>
    <p:extLst>
      <p:ext uri="{BB962C8B-B14F-4D97-AF65-F5344CB8AC3E}">
        <p14:creationId xmlns:p14="http://schemas.microsoft.com/office/powerpoint/2010/main" val="970365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KESKİN KÜMELER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9</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49480"/>
            <a:ext cx="10515600" cy="5243421"/>
          </a:xfrm>
        </p:spPr>
        <p:txBody>
          <a:bodyPr>
            <a:normAutofit/>
          </a:bodyPr>
          <a:lstStyle/>
          <a:p>
            <a:pPr>
              <a:lnSpc>
                <a:spcPts val="2300"/>
              </a:lnSpc>
              <a:spcBef>
                <a:spcPts val="0"/>
              </a:spcBef>
              <a:spcAft>
                <a:spcPts val="1200"/>
              </a:spcAft>
            </a:pPr>
            <a:r>
              <a:rPr lang="tr-TR" sz="2200" b="1" dirty="0">
                <a:solidFill>
                  <a:schemeClr val="accent2"/>
                </a:solidFill>
                <a:latin typeface="Times New Roman" panose="02020603050405020304" pitchFamily="18" charset="0"/>
                <a:cs typeface="Times New Roman" panose="02020603050405020304" pitchFamily="18" charset="0"/>
              </a:rPr>
              <a:t>Evrensel Küme: </a:t>
            </a:r>
            <a:r>
              <a:rPr lang="tr-TR" sz="2200" dirty="0">
                <a:latin typeface="Times New Roman" panose="02020603050405020304" pitchFamily="18" charset="0"/>
                <a:cs typeface="Times New Roman" panose="02020603050405020304" pitchFamily="18" charset="0"/>
              </a:rPr>
              <a:t>Belirli bir konu veya uygulamayı ilgilendiren muhtemel bütün elemanları içeren kümeye denir.</a:t>
            </a:r>
          </a:p>
          <a:p>
            <a:pPr>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Keskin küme üç farklı şekilde tanımlanabilir.</a:t>
            </a:r>
          </a:p>
          <a:p>
            <a:pPr>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A keskin kümesi, U evrensel kümesi içinde bir küme olsun:</a:t>
            </a:r>
          </a:p>
          <a:p>
            <a:pPr marL="0" indent="0">
              <a:lnSpc>
                <a:spcPts val="2300"/>
              </a:lnSpc>
              <a:spcBef>
                <a:spcPts val="0"/>
              </a:spcBef>
              <a:spcAft>
                <a:spcPts val="1200"/>
              </a:spcAft>
              <a:buNone/>
            </a:pPr>
            <a:r>
              <a:rPr lang="tr-TR" sz="2200" b="1" dirty="0">
                <a:solidFill>
                  <a:schemeClr val="accent2"/>
                </a:solidFill>
                <a:latin typeface="Times New Roman" panose="02020603050405020304" pitchFamily="18" charset="0"/>
                <a:cs typeface="Times New Roman" panose="02020603050405020304" pitchFamily="18" charset="0"/>
              </a:rPr>
              <a:t>1. Listeleme Metodu: </a:t>
            </a:r>
            <a:r>
              <a:rPr lang="tr-TR" sz="2200" dirty="0">
                <a:latin typeface="Times New Roman" panose="02020603050405020304" pitchFamily="18" charset="0"/>
                <a:cs typeface="Times New Roman" panose="02020603050405020304" pitchFamily="18" charset="0"/>
              </a:rPr>
              <a:t>Kümenin bütün elemanları listelenir.</a:t>
            </a:r>
          </a:p>
          <a:p>
            <a:pPr marL="914400" lvl="2" indent="0">
              <a:lnSpc>
                <a:spcPts val="2300"/>
              </a:lnSpc>
              <a:spcBef>
                <a:spcPts val="0"/>
              </a:spcBef>
              <a:spcAft>
                <a:spcPts val="1200"/>
              </a:spcAft>
              <a:buNone/>
            </a:pPr>
            <a:r>
              <a:rPr lang="tr-TR" sz="2200" dirty="0">
                <a:latin typeface="Times New Roman" panose="02020603050405020304" pitchFamily="18" charset="0"/>
                <a:cs typeface="Times New Roman" panose="02020603050405020304" pitchFamily="18" charset="0"/>
              </a:rPr>
              <a:t>Örnek:</a:t>
            </a:r>
          </a:p>
          <a:p>
            <a:pPr marL="914400" lvl="2" indent="0">
              <a:lnSpc>
                <a:spcPts val="2300"/>
              </a:lnSpc>
              <a:spcBef>
                <a:spcPts val="0"/>
              </a:spcBef>
              <a:spcAft>
                <a:spcPts val="1200"/>
              </a:spcAft>
              <a:buNone/>
            </a:pPr>
            <a:r>
              <a:rPr lang="tr-TR" sz="2200" dirty="0">
                <a:latin typeface="Times New Roman" panose="02020603050405020304" pitchFamily="18" charset="0"/>
                <a:cs typeface="Times New Roman" panose="02020603050405020304" pitchFamily="18" charset="0"/>
              </a:rPr>
              <a:t>Evrensel küme(U): 1,2,3,4,5,……,100,…</a:t>
            </a:r>
          </a:p>
          <a:p>
            <a:pPr marL="914400" lvl="2" indent="0">
              <a:lnSpc>
                <a:spcPts val="2300"/>
              </a:lnSpc>
              <a:spcBef>
                <a:spcPts val="0"/>
              </a:spcBef>
              <a:spcAft>
                <a:spcPts val="1200"/>
              </a:spcAft>
              <a:buNone/>
            </a:pPr>
            <a:r>
              <a:rPr lang="tr-TR" sz="2200" dirty="0">
                <a:latin typeface="Times New Roman" panose="02020603050405020304" pitchFamily="18" charset="0"/>
                <a:cs typeface="Times New Roman" panose="02020603050405020304" pitchFamily="18" charset="0"/>
              </a:rPr>
              <a:t>Küme(A): 3,4,5,6</a:t>
            </a:r>
          </a:p>
          <a:p>
            <a:pPr marL="0" indent="0">
              <a:lnSpc>
                <a:spcPts val="2300"/>
              </a:lnSpc>
              <a:spcBef>
                <a:spcPts val="0"/>
              </a:spcBef>
              <a:spcAft>
                <a:spcPts val="1200"/>
              </a:spcAft>
              <a:buNone/>
            </a:pPr>
            <a:r>
              <a:rPr lang="tr-TR" sz="2200" b="1" dirty="0">
                <a:solidFill>
                  <a:schemeClr val="accent2"/>
                </a:solidFill>
                <a:latin typeface="Times New Roman" panose="02020603050405020304" pitchFamily="18" charset="0"/>
                <a:cs typeface="Times New Roman" panose="02020603050405020304" pitchFamily="18" charset="0"/>
              </a:rPr>
              <a:t>2. Kural Metodu: </a:t>
            </a:r>
            <a:r>
              <a:rPr lang="tr-TR" sz="2200" dirty="0">
                <a:latin typeface="Times New Roman" panose="02020603050405020304" pitchFamily="18" charset="0"/>
                <a:cs typeface="Times New Roman" panose="02020603050405020304" pitchFamily="18" charset="0"/>
              </a:rPr>
              <a:t>Küme elemanları bir kural ile belirtilir. Bu metot daha geneldir.</a:t>
            </a:r>
          </a:p>
          <a:p>
            <a:pPr marL="0" indent="0">
              <a:lnSpc>
                <a:spcPts val="2300"/>
              </a:lnSpc>
              <a:spcBef>
                <a:spcPts val="0"/>
              </a:spcBef>
              <a:spcAft>
                <a:spcPts val="1200"/>
              </a:spcAft>
              <a:buNone/>
            </a:pPr>
            <a:r>
              <a:rPr lang="tr-TR" sz="2200" dirty="0">
                <a:latin typeface="Times New Roman" panose="02020603050405020304" pitchFamily="18" charset="0"/>
                <a:cs typeface="Times New Roman" panose="02020603050405020304" pitchFamily="18" charset="0"/>
              </a:rPr>
              <a:t>	Örnek: </a:t>
            </a:r>
            <a:r>
              <a:rPr lang="tr-TR" sz="2200" dirty="0" err="1">
                <a:latin typeface="Times New Roman" panose="02020603050405020304" pitchFamily="18" charset="0"/>
                <a:cs typeface="Times New Roman" panose="02020603050405020304" pitchFamily="18" charset="0"/>
              </a:rPr>
              <a:t>Abs</a:t>
            </a:r>
            <a:r>
              <a:rPr lang="tr-TR" sz="2200" dirty="0">
                <a:latin typeface="Times New Roman" panose="02020603050405020304" pitchFamily="18" charset="0"/>
                <a:cs typeface="Times New Roman" panose="02020603050405020304" pitchFamily="18" charset="0"/>
              </a:rPr>
              <a:t>(x)&lt;3 kuralına uyan sadece gerçek x sayıları kümesi</a:t>
            </a:r>
          </a:p>
          <a:p>
            <a:pPr>
              <a:lnSpc>
                <a:spcPts val="2300"/>
              </a:lnSpc>
              <a:spcBef>
                <a:spcPts val="0"/>
              </a:spcBef>
              <a:spcAft>
                <a:spcPts val="1200"/>
              </a:spcAft>
            </a:pPr>
            <a:endParaRPr lang="tr-TR" sz="2200" dirty="0">
              <a:latin typeface="Times New Roman" panose="02020603050405020304" pitchFamily="18" charset="0"/>
              <a:cs typeface="Times New Roman" panose="02020603050405020304" pitchFamily="18" charset="0"/>
            </a:endParaRPr>
          </a:p>
          <a:p>
            <a:pPr>
              <a:lnSpc>
                <a:spcPts val="2300"/>
              </a:lnSpc>
              <a:spcBef>
                <a:spcPts val="0"/>
              </a:spcBef>
              <a:spcAft>
                <a:spcPts val="1200"/>
              </a:spcAft>
            </a:pPr>
            <a:endParaRPr lang="tr-TR" sz="2200" dirty="0">
              <a:latin typeface="Times New Roman" panose="02020603050405020304" pitchFamily="18" charset="0"/>
              <a:cs typeface="Times New Roman" panose="02020603050405020304" pitchFamily="18" charset="0"/>
            </a:endParaRPr>
          </a:p>
        </p:txBody>
      </p:sp>
      <p:pic>
        <p:nvPicPr>
          <p:cNvPr id="2" name="Resim 1">
            <a:extLst>
              <a:ext uri="{FF2B5EF4-FFF2-40B4-BE49-F238E27FC236}">
                <a16:creationId xmlns:a16="http://schemas.microsoft.com/office/drawing/2014/main" id="{86517E79-7995-EBD5-590D-D703EF1825F2}"/>
              </a:ext>
            </a:extLst>
          </p:cNvPr>
          <p:cNvPicPr>
            <a:picLocks noChangeAspect="1"/>
          </p:cNvPicPr>
          <p:nvPr/>
        </p:nvPicPr>
        <p:blipFill>
          <a:blip r:embed="rId3"/>
          <a:stretch>
            <a:fillRect/>
          </a:stretch>
        </p:blipFill>
        <p:spPr>
          <a:xfrm>
            <a:off x="3226508" y="5173980"/>
            <a:ext cx="3839845" cy="1547495"/>
          </a:xfrm>
          <a:prstGeom prst="rect">
            <a:avLst/>
          </a:prstGeom>
        </p:spPr>
      </p:pic>
    </p:spTree>
    <p:extLst>
      <p:ext uri="{BB962C8B-B14F-4D97-AF65-F5344CB8AC3E}">
        <p14:creationId xmlns:p14="http://schemas.microsoft.com/office/powerpoint/2010/main" val="2478230869"/>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85_TF89338750_Win32.potx" id="{7F167A53-1BFB-47B1-B18D-80965C855A21}" vid="{3E5DCE5D-3C45-4BA8-AE8E-27C7B8135B92}"/>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C8E00D1-8EA3-4E42-801D-0253E1EAFC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{B9600D50-79FC-4702-97E9-0C6F6FCBBC9D}tf89338750_win32</Template>
  <TotalTime>5354</TotalTime>
  <Words>4971</Words>
  <Application>Microsoft Office PowerPoint</Application>
  <PresentationFormat>Geniş ekran</PresentationFormat>
  <Paragraphs>644</Paragraphs>
  <Slides>87</Slides>
  <Notes>87</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87</vt:i4>
      </vt:variant>
    </vt:vector>
  </HeadingPairs>
  <TitlesOfParts>
    <vt:vector size="95" baseType="lpstr">
      <vt:lpstr>Arial</vt:lpstr>
      <vt:lpstr>Calibri</vt:lpstr>
      <vt:lpstr>Cambria Math</vt:lpstr>
      <vt:lpstr>Symbol</vt:lpstr>
      <vt:lpstr>Times New Roman</vt:lpstr>
      <vt:lpstr>Univers</vt:lpstr>
      <vt:lpstr>Wingdings</vt:lpstr>
      <vt:lpstr>GradientUnivers</vt:lpstr>
      <vt:lpstr>BULANIK MANTIK</vt:lpstr>
      <vt:lpstr>BULANIK MANTIK</vt:lpstr>
      <vt:lpstr>Bölüm 2 : Hedefleri</vt:lpstr>
      <vt:lpstr>Bölüm 2 : Ana Başlıkları</vt:lpstr>
      <vt:lpstr>Bölüm 2 : Ana Başlıkları</vt:lpstr>
      <vt:lpstr>Bazı Sorular !</vt:lpstr>
      <vt:lpstr>KESKİN KÜMELER</vt:lpstr>
      <vt:lpstr>KESKİN KÜMELER</vt:lpstr>
      <vt:lpstr>KESKİN KÜMELER</vt:lpstr>
      <vt:lpstr>KESKİN KÜMELER</vt:lpstr>
      <vt:lpstr>KESKİN KÜMELER</vt:lpstr>
      <vt:lpstr>KESKİN KÜMELER</vt:lpstr>
      <vt:lpstr>SORU 1?</vt:lpstr>
      <vt:lpstr>HAYIR!</vt:lpstr>
      <vt:lpstr>PowerPoint Sunusu</vt:lpstr>
      <vt:lpstr>Bulanık Kümeler (FuzzySets)</vt:lpstr>
      <vt:lpstr>Bulanık Kümeler (FuzzySets)</vt:lpstr>
      <vt:lpstr>Bulanık Kümeler (FuzzySets)</vt:lpstr>
      <vt:lpstr>Bulanık Kümeler (FuzzySets)</vt:lpstr>
      <vt:lpstr>Bulanık Kümeler (FuzzySets)</vt:lpstr>
      <vt:lpstr>Bulanık Kümeler (FuzzySets)</vt:lpstr>
      <vt:lpstr>Bulanık Kümeler (FuzzySets)</vt:lpstr>
      <vt:lpstr>Soru 1 Cevabı(devam):</vt:lpstr>
      <vt:lpstr>Soru 1 Cevabı(devam):</vt:lpstr>
      <vt:lpstr>Bulanık Küme Gösterimleri</vt:lpstr>
      <vt:lpstr>Bulanık Küme Gösterimleri</vt:lpstr>
      <vt:lpstr>Bulanık Küme Gösterimleri</vt:lpstr>
      <vt:lpstr>Bulanık Küme Gösterimleri-&gt;SurekliElemanlıKume.py</vt:lpstr>
      <vt:lpstr>Bulanık Küme Gösterimleri-</vt:lpstr>
      <vt:lpstr>Ayrık Evrensel Küme</vt:lpstr>
      <vt:lpstr>Ayrık Evrensel Küme</vt:lpstr>
      <vt:lpstr>Evrensel Küme</vt:lpstr>
      <vt:lpstr>İnsanların boylarına göre evrensel küme örneği </vt:lpstr>
      <vt:lpstr>Örnek Bulanık Kümler:</vt:lpstr>
      <vt:lpstr>SÖZEL DEĞİŞKENLER (LinguisticVariables)</vt:lpstr>
      <vt:lpstr>SÖZEL DEĞİŞKENLER-Örnek</vt:lpstr>
      <vt:lpstr>SÖZEL DEĞİŞKENLER-Örnek</vt:lpstr>
      <vt:lpstr>SÖZEL DEĞİŞKENLER-Örnek</vt:lpstr>
      <vt:lpstr>SÖZEL DEĞİŞKENLER-Örnek</vt:lpstr>
      <vt:lpstr>SÖZEL DEĞİŞKENLER-Örnek</vt:lpstr>
      <vt:lpstr>SÖZEL DEĞİŞKENLER-Örnek</vt:lpstr>
      <vt:lpstr>SÖZEL DEĞİŞKENLER-Örnek</vt:lpstr>
      <vt:lpstr>Üyelik Dereceleri ve Üyelik Fonksiyonları </vt:lpstr>
      <vt:lpstr>Üyelik Dereceleri ve Üyelik Fonksiyonları </vt:lpstr>
      <vt:lpstr>Üyelik Dereceleri ve Üyelik Fonksiyonları </vt:lpstr>
      <vt:lpstr>Üyelik Dereceleri ve Üyelik Fonksiyonları </vt:lpstr>
      <vt:lpstr>Üyelik Dereceleri ve Üyelik Fonksiyonları </vt:lpstr>
      <vt:lpstr>Üyelik Dereceleri ve Üyelik Fonksiyonları </vt:lpstr>
      <vt:lpstr>Üyelik Dereceleri ve Üyelik Fonksiyonları </vt:lpstr>
      <vt:lpstr>Üyelik Dereceleri ve Üyelik Fonksiyonları </vt:lpstr>
      <vt:lpstr>Üyelik Dereceleri ve Üyelik Fonksiyonları </vt:lpstr>
      <vt:lpstr>Üyelik Dereceleri ve Üyelik Fonksiyonları </vt:lpstr>
      <vt:lpstr>Üyelik Dereceleri ve Üyelik Fonksiyonları </vt:lpstr>
      <vt:lpstr>Üyelik Dereceleri ve Üyelik Fonksiyonları-&gt;piUyelikFonksiyonu.py</vt:lpstr>
      <vt:lpstr>Üyelik Dereceleri ve Üyelik Fonksiyonları-&gt;piUyelikoptimize.py</vt:lpstr>
      <vt:lpstr>Bulanık Kümelerle İlgili Terminolojiler</vt:lpstr>
      <vt:lpstr>Bulanık Kümelerle İlgili Terminolojiler</vt:lpstr>
      <vt:lpstr>Bulanık Kümelerle İlgili Terminolojiler</vt:lpstr>
      <vt:lpstr>Bulanık Kümelerle İlgili Terminolojiler</vt:lpstr>
      <vt:lpstr>Bulanık Kümelerle İlgili Terminolojiler</vt:lpstr>
      <vt:lpstr>Bulanık Kümelerle İlgili Terminolojiler</vt:lpstr>
      <vt:lpstr>Bulanık Kümelerle İlgili Terminolojiler</vt:lpstr>
      <vt:lpstr>Küme İşlemleri</vt:lpstr>
      <vt:lpstr>Keskin küme işlemleri</vt:lpstr>
      <vt:lpstr>Keskin küme işlemleri</vt:lpstr>
      <vt:lpstr>Keskin küme işlemleri</vt:lpstr>
      <vt:lpstr>Keskin küme işlemleri</vt:lpstr>
      <vt:lpstr>Diğer keskin küme işlemleri</vt:lpstr>
      <vt:lpstr>Diğer keskin küme işlemleri</vt:lpstr>
      <vt:lpstr>Bulanık Küme İşlemleri</vt:lpstr>
      <vt:lpstr>Bulanık Küme İşlemleri</vt:lpstr>
      <vt:lpstr>Bulanık Küme İşlemleri</vt:lpstr>
      <vt:lpstr>Bulanık Küme İşlemleri</vt:lpstr>
      <vt:lpstr>Bulanık Küme İşlemleri</vt:lpstr>
      <vt:lpstr>Bulanık Küme İşlemleri</vt:lpstr>
      <vt:lpstr>Bulanık Küme İşlemleri</vt:lpstr>
      <vt:lpstr>Üyelik Fonksiyonlarını Değiştiren Bulanık Küme İşlemleri</vt:lpstr>
      <vt:lpstr>Üyelik Fonksiyonlarını Değiştiren Bulanık Küme İşlemleri</vt:lpstr>
      <vt:lpstr>Üyelik Fonksiyonlarını Değiştiren Bulanık Küme İşlemleri</vt:lpstr>
      <vt:lpstr>Bazı İleri Bulanık Küme İşlemleri</vt:lpstr>
      <vt:lpstr>Bazı İleri Bulanık Küme İşlemleri</vt:lpstr>
      <vt:lpstr>Bazı İleri Bulanık Küme İşlemleri</vt:lpstr>
      <vt:lpstr>Bazı İleri Bulanık Küme İşlemleri</vt:lpstr>
      <vt:lpstr>Bazı İleri Bulanık Küme İşlemleri</vt:lpstr>
      <vt:lpstr>Ödev-5</vt:lpstr>
      <vt:lpstr>SORULAR…</vt:lpstr>
      <vt:lpstr>Kaynakça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BULANIK MANTIK</dc:title>
  <dc:creator>Abdulkadir Karacı</dc:creator>
  <cp:lastModifiedBy>Abdulkadir Karacı</cp:lastModifiedBy>
  <cp:revision>226</cp:revision>
  <dcterms:created xsi:type="dcterms:W3CDTF">2022-09-22T13:24:45Z</dcterms:created>
  <dcterms:modified xsi:type="dcterms:W3CDTF">2022-10-20T09:33:59Z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