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715BD9-5BC0-4901-A4E1-F1EA96DC68D6}">
  <a:tblStyle styleId="{17715BD9-5BC0-4901-A4E1-F1EA96DC68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2643e240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2643e240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e27483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e27483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643e240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643e240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643e240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643e240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2643e240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2643e240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643e240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643e240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643e240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643e240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643e240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643e240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643e240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2643e240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b95343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b95343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Deep Comedy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Lorenzo Mario Amorosa - 0000948133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Sami Mohammed Osman - 0000929408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Future Work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5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From syntactic approach to semantic approach: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The Divine Comedy is plenty of </a:t>
            </a:r>
            <a:r>
              <a:rPr b="1" lang="it">
                <a:solidFill>
                  <a:srgbClr val="000000"/>
                </a:solidFill>
              </a:rPr>
              <a:t>metaphors </a:t>
            </a:r>
            <a:r>
              <a:rPr lang="it">
                <a:solidFill>
                  <a:srgbClr val="000000"/>
                </a:solidFill>
              </a:rPr>
              <a:t>and </a:t>
            </a:r>
            <a:r>
              <a:rPr b="1" lang="it">
                <a:solidFill>
                  <a:srgbClr val="000000"/>
                </a:solidFill>
              </a:rPr>
              <a:t>allegories</a:t>
            </a:r>
            <a:r>
              <a:rPr lang="it">
                <a:solidFill>
                  <a:srgbClr val="000000"/>
                </a:solidFill>
              </a:rPr>
              <a:t>, which bind together images and words. The information is surely denser in words or in a terzina, but it is explicitly clearer in the </a:t>
            </a:r>
            <a:r>
              <a:rPr b="1" lang="it">
                <a:solidFill>
                  <a:srgbClr val="000000"/>
                </a:solidFill>
              </a:rPr>
              <a:t>associated image</a:t>
            </a:r>
            <a:r>
              <a:rPr lang="it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The neural network should ideally learn to associate words in a given terzina and its rhymes to the relative images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100" y="1170125"/>
            <a:ext cx="3520500" cy="201548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2315925" y="3339225"/>
            <a:ext cx="606000" cy="68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5089650" y="3532075"/>
            <a:ext cx="4054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                                IMAGES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		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       TEXT          			               TEXT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Divine Comedy                              Deep Comedy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5695550" y="3574475"/>
            <a:ext cx="942600" cy="57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 rot="5400000">
            <a:off x="7829750" y="3467075"/>
            <a:ext cx="525000" cy="915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/>
              <a:t>Thank you for the attention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it" sz="2200">
                <a:solidFill>
                  <a:srgbClr val="000000"/>
                </a:solidFill>
              </a:rPr>
              <a:t>Data Processing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it" sz="2200">
                <a:solidFill>
                  <a:srgbClr val="000000"/>
                </a:solidFill>
              </a:rPr>
              <a:t>Subword-Level Tokenization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it" sz="2200">
                <a:solidFill>
                  <a:srgbClr val="000000"/>
                </a:solidFill>
              </a:rPr>
              <a:t>Dataset Partitioning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it" sz="2200">
                <a:solidFill>
                  <a:srgbClr val="000000"/>
                </a:solidFill>
              </a:rPr>
              <a:t>First Attempts - RNN, LSTM &amp; GRU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it" sz="2200">
                <a:solidFill>
                  <a:srgbClr val="000000"/>
                </a:solidFill>
              </a:rPr>
              <a:t>Final Model - Transformer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it" sz="2200">
                <a:solidFill>
                  <a:srgbClr val="000000"/>
                </a:solidFill>
              </a:rPr>
              <a:t>Results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it" sz="2200">
                <a:solidFill>
                  <a:srgbClr val="000000"/>
                </a:solidFill>
              </a:rPr>
              <a:t>Future Work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Processing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1152475"/>
            <a:ext cx="3999900" cy="29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11700" y="1152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{17715BD9-5BC0-4901-A4E1-F1EA96DC68D6}</a:tableStyleId>
              </a:tblPr>
              <a:tblGrid>
                <a:gridCol w="3999900"/>
              </a:tblGrid>
              <a:tr h="28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INFERNO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- Canto 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Nel mezzo del cammin di nostra vita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mi ritrovai per una selva oscura,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ché la diritta via era smarrita.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Ahi quanto a dir qual era è cosa dura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esta selva selvaggia e aspra e forte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che nel pensier rinova la paura!</a:t>
                      </a:r>
                      <a:endParaRPr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p15"/>
          <p:cNvGraphicFramePr/>
          <p:nvPr/>
        </p:nvGraphicFramePr>
        <p:xfrm>
          <a:off x="4832400" y="1152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{17715BD9-5BC0-4901-A4E1-F1EA96DC68D6}</a:tableStyleId>
              </a:tblPr>
              <a:tblGrid>
                <a:gridCol w="3999900"/>
              </a:tblGrid>
              <a:tr h="294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=SOCA=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=SOC=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Nel mezzo del cammin di nostra vita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mi ritrovai per una selva oscura,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ché la diritta via era smarrita.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=TER=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Ahi quanto a dir qual era è cosa dura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esta selva selvaggia e aspra e forte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che nel pensier rinova la paura!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=TER=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311700" y="4286200"/>
            <a:ext cx="8520600" cy="74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It helps to learn text structure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Tags: “SOCA”, “EOCA”, “SOC”, “EOC”, “TER”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Subword-Level Tokenization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311700" y="3204600"/>
            <a:ext cx="8520600" cy="1804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It often resembles hyphenation, so it helps to learn </a:t>
            </a:r>
            <a:r>
              <a:rPr lang="it" sz="1800">
                <a:solidFill>
                  <a:srgbClr val="000000"/>
                </a:solidFill>
              </a:rPr>
              <a:t>hendecasyllabic</a:t>
            </a:r>
            <a:r>
              <a:rPr lang="it" sz="1800">
                <a:solidFill>
                  <a:srgbClr val="000000"/>
                </a:solidFill>
              </a:rPr>
              <a:t> scheme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Generation corpus: Divine Comedy; Maximum token length: 3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3478 tokens, example: '=TER=', '=SOC=', '=EOC=', '=SOCA=', '=EOCA=', 'to', 'con', 'ta', 'dis', 'te', ...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Better performance with respect to char level or word level tokenization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11700" y="1152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{17715BD9-5BC0-4901-A4E1-F1EA96DC68D6}</a:tableStyleId>
              </a:tblPr>
              <a:tblGrid>
                <a:gridCol w="3999900"/>
              </a:tblGrid>
              <a:tr h="16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=SOCA=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=SOC=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Nel mezzo del cammin di nostra vita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mi ritrovai per una selva oscura,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ché la diritta via era smarrita.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=TER=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4832400" y="1152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{17715BD9-5BC0-4901-A4E1-F1EA96DC68D6}</a:tableStyleId>
              </a:tblPr>
              <a:tblGrid>
                <a:gridCol w="3999900"/>
              </a:tblGrid>
              <a:tr h="17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=SOCA=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=SOC=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Nel mez zo del cam min di nos tra vit a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mi rit rov ai per una sel va osc ura ,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ché la dir itt a via era sma rri ta 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=TER=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</a:t>
            </a:r>
            <a:r>
              <a:rPr lang="it"/>
              <a:t>Partitioning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311700" y="3204600"/>
            <a:ext cx="8520600" cy="136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it" sz="1800">
                <a:solidFill>
                  <a:srgbClr val="000000"/>
                </a:solidFill>
              </a:rPr>
              <a:t>Sequence to Sequence</a:t>
            </a:r>
            <a:r>
              <a:rPr lang="it" sz="1800">
                <a:solidFill>
                  <a:srgbClr val="000000"/>
                </a:solidFill>
              </a:rPr>
              <a:t> task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Input: sample made of three verses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Target: the input sample plus the following verse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It helps to learn the rhyming scheme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311700" y="148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{17715BD9-5BC0-4901-A4E1-F1EA96DC68D6}</a:tableStyleId>
              </a:tblPr>
              <a:tblGrid>
                <a:gridCol w="3999900"/>
              </a:tblGrid>
              <a:tr h="1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mi ritrovai per una selva oscura,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ché la diritta via era smarrita.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=TER=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7"/>
          <p:cNvGraphicFramePr/>
          <p:nvPr/>
        </p:nvGraphicFramePr>
        <p:xfrm>
          <a:off x="4832400" y="148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{17715BD9-5BC0-4901-A4E1-F1EA96DC68D6}</a:tableStyleId>
              </a:tblPr>
              <a:tblGrid>
                <a:gridCol w="3999900"/>
              </a:tblGrid>
              <a:tr h="13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mi ritrovai per una selva oscura,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ché la diritta via era smarrita.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=TER=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</a:rPr>
                        <a:t>Ahi quanto a dir qual era è cosa dura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311700" y="1111125"/>
            <a:ext cx="3999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Input</a:t>
            </a:r>
            <a:endParaRPr sz="2000"/>
          </a:p>
        </p:txBody>
      </p:sp>
      <p:sp>
        <p:nvSpPr>
          <p:cNvPr id="88" name="Google Shape;88;p17"/>
          <p:cNvSpPr txBox="1"/>
          <p:nvPr/>
        </p:nvSpPr>
        <p:spPr>
          <a:xfrm>
            <a:off x="4832400" y="1111125"/>
            <a:ext cx="3999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Target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First Attempts - RNN, LSTM &amp; GRU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8723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Trying de facto standard approaches to text generation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Bad performance in the generation of a deep canto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Hyperparameters: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it" sz="1800">
                <a:solidFill>
                  <a:srgbClr val="000000"/>
                </a:solidFill>
              </a:rPr>
              <a:t>Embedding layer dimension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it" sz="1800">
                <a:solidFill>
                  <a:srgbClr val="000000"/>
                </a:solidFill>
              </a:rPr>
              <a:t>Kind of RNN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it" sz="1800">
                <a:solidFill>
                  <a:srgbClr val="000000"/>
                </a:solidFill>
              </a:rPr>
              <a:t>Number of RNN layers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025" y="445013"/>
            <a:ext cx="163503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Final Model - Transformer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8723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chemeClr val="dk1"/>
                </a:solidFill>
              </a:rPr>
              <a:t>Overcome the structural limits of RNNs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Great ability to generalize in </a:t>
            </a:r>
            <a:r>
              <a:rPr i="1" lang="it">
                <a:solidFill>
                  <a:srgbClr val="000000"/>
                </a:solidFill>
              </a:rPr>
              <a:t>Neural Machine Translation</a:t>
            </a:r>
            <a:r>
              <a:rPr lang="it">
                <a:solidFill>
                  <a:srgbClr val="000000"/>
                </a:solidFill>
              </a:rPr>
              <a:t> tasks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>
                <a:solidFill>
                  <a:srgbClr val="000000"/>
                </a:solidFill>
              </a:rPr>
              <a:t>Hyperparameters: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it" sz="1800">
                <a:solidFill>
                  <a:srgbClr val="000000"/>
                </a:solidFill>
              </a:rPr>
              <a:t>Number of layers for Encoder and Decoder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it" sz="1800">
                <a:solidFill>
                  <a:srgbClr val="000000"/>
                </a:solidFill>
              </a:rPr>
              <a:t>Number of heads for Multi-Head Attention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it" sz="1800">
                <a:solidFill>
                  <a:srgbClr val="000000"/>
                </a:solidFill>
              </a:rPr>
              <a:t>Embedding layers dimension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it" sz="1800">
                <a:solidFill>
                  <a:srgbClr val="000000"/>
                </a:solidFill>
              </a:rPr>
              <a:t>Feed Forward layers dimension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625" y="214312"/>
            <a:ext cx="3200774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311700" y="3270300"/>
            <a:ext cx="3999900" cy="168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We tried several hyperparameters configurations, the best ones produced the metrics above and the deep canto on the right (</a:t>
            </a:r>
            <a:r>
              <a:rPr i="1" lang="it" sz="1800">
                <a:solidFill>
                  <a:srgbClr val="000000"/>
                </a:solidFill>
              </a:rPr>
              <a:t>temperature_factor</a:t>
            </a:r>
            <a:r>
              <a:rPr lang="it" sz="1800">
                <a:solidFill>
                  <a:srgbClr val="000000"/>
                </a:solidFill>
              </a:rPr>
              <a:t> = 1)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311700" y="1152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{17715BD9-5BC0-4901-A4E1-F1EA96DC68D6}</a:tableStyleId>
              </a:tblPr>
              <a:tblGrid>
                <a:gridCol w="3999900"/>
              </a:tblGrid>
              <a:tr h="16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Hendecasyllabicness: 0.904,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Plagiarism:          0.959,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Repetitivity:        0.998,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Rhymeness:           0.896,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 Structuredness: 0.996,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Putative Tercets:    62,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Well-Formed Tercets: 62.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Google Shape;110;p20"/>
          <p:cNvGraphicFramePr/>
          <p:nvPr/>
        </p:nvGraphicFramePr>
        <p:xfrm>
          <a:off x="4572000" y="79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{17715BD9-5BC0-4901-A4E1-F1EA96DC68D6}</a:tableStyleId>
              </a:tblPr>
              <a:tblGrid>
                <a:gridCol w="4260300"/>
              </a:tblGrid>
              <a:tr h="39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In quel che piace a me l'hanno in ira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fosse in quel che ci ha fatto in ira,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secondo che Dio convien che più spira.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Se venir sù l'allor vi disira",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disse 'l maestro mio sanza parte accende,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"quel bene ha mestier di là si tira".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E io l'accorgor; né lo ritene,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ho io d'i pianeti che far l'esser legge,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né ferma qui pena che non m'accende.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E 'l savio come me stesse cade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de la mente lor di quei che 'l ciel chiaro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</a:rPr>
                        <a:t>tutte quante a la quattro strade.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>
                          <a:solidFill>
                            <a:schemeClr val="dk1"/>
                          </a:solidFill>
                        </a:rPr>
                        <a:t>[...]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comparison</a:t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952500" y="20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{17715BD9-5BC0-4901-A4E1-F1EA96DC68D6}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/>
                        <a:t>Ngrams plagiarism test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/>
                        <a:t>4°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/>
                        <a:t>W</a:t>
                      </a:r>
                      <a:r>
                        <a:rPr lang="it" sz="1600"/>
                        <a:t>ell formed tercets / Putative tercets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/>
                        <a:t>1°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/>
                        <a:t>Average structuredness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/>
                        <a:t>3°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/>
                        <a:t>Average hendecasyllabicness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/>
                        <a:t>4°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/>
                        <a:t>Average rhymeness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700"/>
                        <a:t>3°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21"/>
          <p:cNvSpPr txBox="1"/>
          <p:nvPr/>
        </p:nvSpPr>
        <p:spPr>
          <a:xfrm>
            <a:off x="311700" y="1238750"/>
            <a:ext cx="7984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Results of </a:t>
            </a:r>
            <a:r>
              <a:rPr b="1" lang="it" sz="1700"/>
              <a:t>8</a:t>
            </a:r>
            <a:r>
              <a:rPr lang="it" sz="1700"/>
              <a:t> groups </a:t>
            </a:r>
            <a:r>
              <a:rPr lang="it" sz="1700">
                <a:solidFill>
                  <a:schemeClr val="dk1"/>
                </a:solidFill>
              </a:rPr>
              <a:t>are considered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