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6"/>
  </p:notesMasterIdLst>
  <p:sldIdLst>
    <p:sldId id="509" r:id="rId2"/>
    <p:sldId id="510" r:id="rId3"/>
    <p:sldId id="511" r:id="rId4"/>
    <p:sldId id="512" r:id="rId5"/>
  </p:sldIdLst>
  <p:sldSz cx="12192000" cy="6858000"/>
  <p:notesSz cx="9601200" cy="15087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vCbDi6FyoVEeuW6jJkt0g==" hashData="9JytyR1S+vBPEZC1EIOD9o/pD7LLMKHF/DJd37nW03p8SLrxV79K/xoYlYtCWmuGDO4PXgzyWm/LjKkvdE9Xt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3080" autoAdjust="0"/>
  </p:normalViewPr>
  <p:slideViewPr>
    <p:cSldViewPr snapToGrid="0">
      <p:cViewPr>
        <p:scale>
          <a:sx n="90" d="100"/>
          <a:sy n="90" d="100"/>
        </p:scale>
        <p:origin x="-16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757000"/>
          </a:xfrm>
          <a:prstGeom prst="rect">
            <a:avLst/>
          </a:prstGeom>
        </p:spPr>
        <p:txBody>
          <a:bodyPr vert="horz" lIns="141067" tIns="70534" rIns="141067" bIns="70534" rtlCol="0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757000"/>
          </a:xfrm>
          <a:prstGeom prst="rect">
            <a:avLst/>
          </a:prstGeom>
        </p:spPr>
        <p:txBody>
          <a:bodyPr vert="horz" lIns="141067" tIns="70534" rIns="141067" bIns="70534" rtlCol="0"/>
          <a:lstStyle>
            <a:lvl1pPr algn="r">
              <a:defRPr sz="1900"/>
            </a:lvl1pPr>
          </a:lstStyle>
          <a:p>
            <a:fld id="{7D883510-4E6F-4B33-BF31-936592105F26}" type="datetimeFigureOut">
              <a:rPr lang="fr-FR" smtClean="0"/>
              <a:t>11/03/2015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6225" y="1885950"/>
            <a:ext cx="9048750" cy="509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67" tIns="70534" rIns="141067" bIns="7053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8"/>
            <a:ext cx="7680960" cy="5940743"/>
          </a:xfrm>
          <a:prstGeom prst="rect">
            <a:avLst/>
          </a:prstGeom>
        </p:spPr>
        <p:txBody>
          <a:bodyPr vert="horz" lIns="141067" tIns="70534" rIns="141067" bIns="7053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8"/>
          </a:xfrm>
          <a:prstGeom prst="rect">
            <a:avLst/>
          </a:prstGeom>
        </p:spPr>
        <p:txBody>
          <a:bodyPr vert="horz" lIns="141067" tIns="70534" rIns="141067" bIns="70534" rtlCol="0" anchor="b"/>
          <a:lstStyle>
            <a:lvl1pPr algn="l">
              <a:defRPr sz="19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8"/>
          </a:xfrm>
          <a:prstGeom prst="rect">
            <a:avLst/>
          </a:prstGeom>
        </p:spPr>
        <p:txBody>
          <a:bodyPr vert="horz" lIns="141067" tIns="70534" rIns="141067" bIns="70534" rtlCol="0" anchor="b"/>
          <a:lstStyle>
            <a:lvl1pPr algn="r">
              <a:defRPr sz="1900"/>
            </a:lvl1pPr>
          </a:lstStyle>
          <a:p>
            <a:fld id="{95BC554C-3E27-4241-9A01-DC4B76F8C8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73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323508" y="472571"/>
            <a:ext cx="853068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E92890E-DA75-44FB-90C4-415325DC7C39}" type="datetime1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347883" y="3435079"/>
            <a:ext cx="4804317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9C55-DCC9-45FD-9428-888634F85B6F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D50-7C3B-4FD7-AABD-43B72524FED8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67752" y="528327"/>
            <a:ext cx="964580" cy="365125"/>
          </a:xfrm>
        </p:spPr>
        <p:txBody>
          <a:bodyPr/>
          <a:lstStyle/>
          <a:p>
            <a:fld id="{38E072F8-34ED-49B6-9EDD-BAE3C97AEE0F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392488" y="3479684"/>
            <a:ext cx="4715107" cy="365125"/>
          </a:xfrm>
        </p:spPr>
        <p:txBody>
          <a:bodyPr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51025" y="545054"/>
            <a:ext cx="998034" cy="365125"/>
          </a:xfrm>
        </p:spPr>
        <p:txBody>
          <a:bodyPr/>
          <a:lstStyle/>
          <a:p>
            <a:fld id="{211B3B5C-01E2-497F-9735-36F2645A8EB8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414792" y="3501986"/>
            <a:ext cx="4670502" cy="365125"/>
          </a:xfrm>
        </p:spPr>
        <p:txBody>
          <a:bodyPr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577-8C72-49DB-972F-7CAD217B7394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B36B-CE19-46DA-9B7F-4AB073ECF721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99D2-399A-464B-B459-452A96180349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81E7-409B-4C3E-8E76-573D795EEB80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A5-537F-4303-BB8E-CC1CB8388F98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0C34-E6B8-42D4-88BA-C86FF172AF97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8F90FB-ECC9-47C5-896F-7D05EF63C4A8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LS4</a:t>
            </a:r>
            <a:br>
              <a:rPr lang="en-US" dirty="0" smtClean="0"/>
            </a:br>
            <a:r>
              <a:rPr lang="en-US" sz="4000" dirty="0" smtClean="0"/>
              <a:t>Infix to Postfix Expression and Evaluation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00330" y="4572000"/>
            <a:ext cx="564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 2 3 + - 3 8 2 / + * 2 $ 3 +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83702" y="2833339"/>
            <a:ext cx="687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((6 - (2 </a:t>
            </a:r>
            <a:r>
              <a:rPr lang="en-US" sz="3600" dirty="0"/>
              <a:t>+ </a:t>
            </a:r>
            <a:r>
              <a:rPr lang="en-US" sz="3600" dirty="0" smtClean="0"/>
              <a:t>3)) * (3 + 8 </a:t>
            </a:r>
            <a:r>
              <a:rPr lang="en-US" sz="3600" dirty="0"/>
              <a:t>/ </a:t>
            </a:r>
            <a:r>
              <a:rPr lang="en-US" sz="3600" dirty="0" smtClean="0"/>
              <a:t>2)) $ 2 + 3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974974" y="1988002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 stands for exponentiation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12923" y="3662246"/>
            <a:ext cx="8853" cy="9097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7038" y="380211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421775" y="5281082"/>
            <a:ext cx="8853" cy="9097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27037" y="55512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64109" y="611959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34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67197"/>
              </p:ext>
            </p:extLst>
          </p:nvPr>
        </p:nvGraphicFramePr>
        <p:xfrm>
          <a:off x="5620511" y="2780036"/>
          <a:ext cx="900852" cy="37078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0852"/>
              </a:tblGrid>
              <a:tr h="6171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39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83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270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618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LS4</a:t>
            </a:r>
            <a:br>
              <a:rPr lang="en-US" dirty="0" smtClean="0"/>
            </a:br>
            <a:r>
              <a:rPr lang="en-US" sz="4000" dirty="0" smtClean="0"/>
              <a:t>Postfix Evaluation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7005" y="179561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5057" y="180499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1005" y="176956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-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6009" y="180953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496194" y="176956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088411" y="176956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3977" y="176956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317632" y="1795154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/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3557" y="1769565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022681" y="184576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320408" y="176956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8288492" y="1769563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86031" y="179515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7974337" y="176956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7673436" y="176956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$</a:t>
            </a:r>
            <a:endParaRPr lang="en-US" sz="3600" dirty="0"/>
          </a:p>
        </p:txBody>
      </p:sp>
      <p:sp>
        <p:nvSpPr>
          <p:cNvPr id="35" name="Rectangle 34"/>
          <p:cNvSpPr/>
          <p:nvPr/>
        </p:nvSpPr>
        <p:spPr>
          <a:xfrm>
            <a:off x="351649" y="3292914"/>
            <a:ext cx="31694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Push each operands.</a:t>
            </a:r>
          </a:p>
          <a:p>
            <a:r>
              <a:rPr lang="en-US" dirty="0" smtClean="0"/>
              <a:t>Whenever a operator</a:t>
            </a:r>
          </a:p>
          <a:p>
            <a:r>
              <a:rPr lang="en-US" dirty="0" smtClean="0"/>
              <a:t>is encountered, pop 2 </a:t>
            </a:r>
          </a:p>
          <a:p>
            <a:r>
              <a:rPr lang="en-US" dirty="0" smtClean="0"/>
              <a:t>elements and apply the</a:t>
            </a:r>
          </a:p>
          <a:p>
            <a:r>
              <a:rPr lang="en-US" dirty="0" smtClean="0"/>
              <a:t>operator to those popped</a:t>
            </a:r>
            <a:br>
              <a:rPr lang="en-US" dirty="0" smtClean="0"/>
            </a:br>
            <a:r>
              <a:rPr lang="en-US" dirty="0" smtClean="0"/>
              <a:t>elements and push back the</a:t>
            </a:r>
            <a:br>
              <a:rPr lang="en-US" dirty="0" smtClean="0"/>
            </a:br>
            <a:r>
              <a:rPr lang="en-US" dirty="0" smtClean="0"/>
              <a:t>result onto the stack.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93281" y="119943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5885868" y="119943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878942" y="117384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879098" y="122502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5695784" y="114882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49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5707681" y="1148257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85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21081 0.5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4" y="2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1763 0.4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4271 0.404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3 0.4949 L -0.0069 0.129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1828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332 0.133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6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0.40462 L 0.0319 0.131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00469 0.5817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81 0.5912 L 0.02865 0.133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229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5781 0.1317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65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58171 L -0.1164 0.2187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-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00156 0.6780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05625 0.4990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02617 0.4097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0095 0.3175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17 0.40972 L -0.15143 0.133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1358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-0.18347 0.122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611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1 0.31759 L -0.12278 0.1347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00521 0.4965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49652 L -0.18281 0.22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-1326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21133 0.1321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659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25 0.49907 L -0.05234 0.133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0351 0.5780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67801 L -0.18008 0.2224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-2217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24219 0.128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6435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57801 L -0.11055 0.2199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3" y="-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0091 0.6743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12175 0.4986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67431 L -0.17838 0.2217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21528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9987 0.13565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6782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74 0.49861 L -0.22578 0.13519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xit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00365 0.6854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1754 0.49861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2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68542 L -0.17994 0.2222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-23171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-0.34701 0.146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57" y="731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39 0.49861 L -0.27409 0.13866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-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00261 0.68565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14" grpId="0"/>
      <p:bldP spid="14" grpId="1"/>
      <p:bldP spid="14" grpId="2"/>
      <p:bldP spid="15" grpId="0"/>
      <p:bldP spid="15" grpId="1"/>
      <p:bldP spid="16" grpId="0"/>
      <p:bldP spid="16" grpId="1"/>
      <p:bldP spid="17" grpId="0"/>
      <p:bldP spid="17" grpId="1"/>
      <p:bldP spid="17" grpId="2"/>
      <p:bldP spid="18" grpId="0" build="allAtOnce"/>
      <p:bldP spid="18" grpId="1" build="allAtOnce"/>
      <p:bldP spid="19" grpId="0" build="allAtOnce"/>
      <p:bldP spid="20" grpId="0" build="allAtOnce"/>
      <p:bldP spid="21" grpId="0" build="allAtOnce"/>
      <p:bldP spid="22" grpId="0" build="allAtOnce"/>
      <p:bldP spid="23" grpId="0"/>
      <p:bldP spid="23" grpId="1"/>
      <p:bldP spid="23" grpId="2"/>
      <p:bldP spid="27" grpId="0" build="allAtOnce"/>
      <p:bldP spid="31" grpId="0"/>
      <p:bldP spid="31" grpId="1"/>
      <p:bldP spid="31" grpId="2"/>
      <p:bldP spid="32" grpId="0"/>
      <p:bldP spid="32" grpId="1"/>
      <p:bldP spid="32" grpId="2"/>
      <p:bldP spid="33" grpId="0" build="allAtOnce"/>
      <p:bldP spid="36" grpId="0"/>
      <p:bldP spid="36" grpId="1"/>
      <p:bldP spid="36" grpId="2"/>
      <p:bldP spid="36" grpId="3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9" grpId="0"/>
      <p:bldP spid="39" grpId="1"/>
      <p:bldP spid="39" grpId="2"/>
      <p:bldP spid="39" grpId="3"/>
      <p:bldP spid="39" grpId="4"/>
      <p:bldP spid="39" grpId="5"/>
      <p:bldP spid="39" grpId="6"/>
      <p:bldP spid="39" grpId="7"/>
      <p:bldP spid="40" grpId="0"/>
      <p:bldP spid="40" grpId="1"/>
      <p:bldP spid="40" grpId="2"/>
      <p:bldP spid="40" grpId="3"/>
      <p:bldP spid="41" grpId="0"/>
      <p:bldP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LS4</a:t>
            </a:r>
            <a:br>
              <a:rPr lang="en-US" dirty="0" smtClean="0"/>
            </a:br>
            <a:r>
              <a:rPr lang="en-US" sz="4000" dirty="0" smtClean="0"/>
              <a:t>Infix to Postfix Expression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0344" y="2235330"/>
            <a:ext cx="7414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( ( A – ( B + # C ) ) * D ) $ </a:t>
            </a:r>
            <a:r>
              <a:rPr lang="en-US" sz="3600" dirty="0" smtClean="0"/>
              <a:t>( E </a:t>
            </a:r>
            <a:r>
              <a:rPr lang="en-US" sz="3600" dirty="0"/>
              <a:t>+ F )</a:t>
            </a:r>
            <a:endParaRPr lang="en-US" sz="3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114800" y="3662246"/>
            <a:ext cx="15734" cy="23575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80938" y="4328042"/>
            <a:ext cx="2577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Precedence</a:t>
            </a:r>
            <a:endParaRPr lang="en-US" sz="3600" dirty="0"/>
          </a:p>
        </p:txBody>
      </p:sp>
      <p:sp>
        <p:nvSpPr>
          <p:cNvPr id="37" name="Rectangle 36"/>
          <p:cNvSpPr/>
          <p:nvPr/>
        </p:nvSpPr>
        <p:spPr>
          <a:xfrm>
            <a:off x="4343085" y="3878276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Exponentiation</a:t>
            </a:r>
            <a:endParaRPr lang="en-US" sz="3600" dirty="0"/>
          </a:p>
        </p:txBody>
      </p:sp>
      <p:sp>
        <p:nvSpPr>
          <p:cNvPr id="38" name="Rectangle 37"/>
          <p:cNvSpPr/>
          <p:nvPr/>
        </p:nvSpPr>
        <p:spPr>
          <a:xfrm>
            <a:off x="4369575" y="4548058"/>
            <a:ext cx="5386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Multiplication / Division</a:t>
            </a:r>
            <a:endParaRPr lang="en-US" sz="3600" dirty="0"/>
          </a:p>
        </p:txBody>
      </p:sp>
      <p:sp>
        <p:nvSpPr>
          <p:cNvPr id="39" name="Rectangle 38"/>
          <p:cNvSpPr/>
          <p:nvPr/>
        </p:nvSpPr>
        <p:spPr>
          <a:xfrm>
            <a:off x="4369575" y="5198056"/>
            <a:ext cx="5142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Addition / </a:t>
            </a:r>
            <a:r>
              <a:rPr lang="en-US" sz="3600" dirty="0" err="1" smtClean="0"/>
              <a:t>Substraction</a:t>
            </a:r>
            <a:endParaRPr lang="en-US" sz="3600" dirty="0"/>
          </a:p>
        </p:txBody>
      </p:sp>
      <p:sp>
        <p:nvSpPr>
          <p:cNvPr id="40" name="Rectangle 39"/>
          <p:cNvSpPr/>
          <p:nvPr/>
        </p:nvSpPr>
        <p:spPr>
          <a:xfrm>
            <a:off x="8008428" y="1865998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 stands for unary minus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63846"/>
              </p:ext>
            </p:extLst>
          </p:nvPr>
        </p:nvGraphicFramePr>
        <p:xfrm>
          <a:off x="3797065" y="2990233"/>
          <a:ext cx="780289" cy="37078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0289"/>
              </a:tblGrid>
              <a:tr h="6171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39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83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270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618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LS4</a:t>
            </a:r>
            <a:br>
              <a:rPr lang="en-US" dirty="0" smtClean="0"/>
            </a:br>
            <a:r>
              <a:rPr lang="en-US" sz="4000" dirty="0" smtClean="0"/>
              <a:t>Infix to Postfix Expression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BS Degree - Data Structures (INFO 205) 2014-2015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0137" y="3281762"/>
            <a:ext cx="26436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Push operators.</a:t>
            </a:r>
            <a:br>
              <a:rPr lang="en-US" dirty="0"/>
            </a:br>
            <a:r>
              <a:rPr lang="en-US" dirty="0"/>
              <a:t>At each point, an</a:t>
            </a:r>
          </a:p>
          <a:p>
            <a:r>
              <a:rPr lang="en-US" dirty="0"/>
              <a:t>operator on the stack</a:t>
            </a:r>
          </a:p>
          <a:p>
            <a:r>
              <a:rPr lang="en-US" dirty="0"/>
              <a:t>has a lower precedence</a:t>
            </a:r>
          </a:p>
          <a:p>
            <a:r>
              <a:rPr lang="en-US" dirty="0"/>
              <a:t>than all the operators</a:t>
            </a:r>
          </a:p>
          <a:p>
            <a:r>
              <a:rPr lang="en-US" dirty="0"/>
              <a:t>above 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20080" y="1587635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8562230" y="1611191"/>
            <a:ext cx="620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F 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8219259" y="1611191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7778013" y="1623733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7183497" y="16237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$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6386185" y="1641475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6086540" y="1638629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*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5794058" y="1602317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5521425" y="1611191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4971252" y="1632311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4559114" y="16237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#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4112162" y="1632311"/>
            <a:ext cx="46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3648629" y="1634886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3318580" y="1623735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( 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2937234" y="1632311"/>
            <a:ext cx="569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– 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2417015" y="1654018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2089995" y="1623735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( 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1774524" y="1623736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( 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9055388" y="1587634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263681" y="305274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MS Mincho" panose="02020609040205080304" pitchFamily="49" charset="-128"/>
              </a:rPr>
              <a:t>int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stackable(char o1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, char 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o2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)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{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	switch(o1)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	{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		</a:t>
            </a:r>
            <a:b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</a:b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		</a:t>
            </a:r>
            <a:b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</a:b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	</a:t>
            </a:r>
            <a:b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</a:b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</a:b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	</a:t>
            </a:r>
            <a:b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</a:b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</a:b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		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	}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}</a:t>
            </a:r>
            <a:endParaRPr lang="en-US" sz="2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8886" y="5088296"/>
            <a:ext cx="41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		case ')': return (o2=='(');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65211" y="4157763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case '(': return 1;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46346" y="4776668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case 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'#': 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return 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(o2!='#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'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);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26098" y="5941220"/>
            <a:ext cx="457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case 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'$': 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return (o2!='#' &amp;&amp; o2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!='$');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5211" y="5376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case '*':case '/': return (o2=='(' || 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     </a:t>
            </a:r>
            <a:b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</a:b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                                 o2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=='+'||o2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=='-');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164511" y="4479478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case '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+': 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case '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-': 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return 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(o2=='(</a:t>
            </a:r>
            <a:r>
              <a:rPr lang="en-US" dirty="0">
                <a:latin typeface="Verdana" panose="020B0604030504040204" pitchFamily="34" charset="0"/>
                <a:ea typeface="MS Mincho" panose="02020609040205080304" pitchFamily="49" charset="-128"/>
              </a:rPr>
              <a:t>'</a:t>
            </a:r>
            <a:r>
              <a:rPr lang="en-US" dirty="0" smtClean="0">
                <a:latin typeface="Verdana" panose="020B0604030504040204" pitchFamily="34" charset="0"/>
                <a:ea typeface="MS Mincho" panose="02020609040205080304" pitchFamily="49" charset="-128"/>
              </a:rPr>
              <a:t>);</a:t>
            </a:r>
            <a:endParaRPr lang="en-US" sz="28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58933" y="1581495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(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76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175 0.637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3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15118 0.553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2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4805 0.1118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08203 0.451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05351 0.3694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11419 0.1175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1185 0.2780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04688 0.1946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1849 0.1166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7 0.19467 L -0.11446 0.1085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5 0.27801 L -0.0431 0.1166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3 0.45185 L 0.08099 0.1134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17344 0.5546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2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16393 0.1166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8 0.55162 L -0.10131 0.1254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26732 0.6402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29206 0.5599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57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0.2125 0.1164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47 0.4548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26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24388 0.1210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1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01 0.45486 L -0.17643 0.129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58 0.63773 L -0.0638 0.12754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2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8" grpId="0"/>
      <p:bldP spid="18" grpId="1"/>
      <p:bldP spid="19" grpId="0"/>
      <p:bldP spid="20" grpId="0"/>
      <p:bldP spid="21" grpId="0"/>
      <p:bldP spid="22" grpId="0"/>
      <p:bldP spid="22" grpId="1"/>
      <p:bldP spid="23" grpId="0"/>
      <p:bldP spid="23" grpId="1"/>
      <p:bldP spid="24" grpId="0"/>
      <p:bldP spid="25" grpId="0"/>
      <p:bldP spid="25" grpId="1"/>
      <p:bldP spid="26" grpId="0"/>
      <p:bldP spid="26" grpId="1"/>
      <p:bldP spid="27" grpId="0"/>
      <p:bldP spid="28" grpId="0"/>
      <p:bldP spid="28" grpId="1"/>
      <p:bldP spid="29" grpId="0"/>
      <p:bldP spid="29" grpId="1"/>
      <p:bldP spid="30" grpId="0"/>
      <p:bldP spid="3" grpId="0"/>
      <p:bldP spid="5" grpId="0"/>
      <p:bldP spid="31" grpId="0"/>
      <p:bldP spid="33" grpId="0"/>
      <p:bldP spid="35" grpId="0"/>
      <p:bldP spid="36" grpId="0"/>
      <p:bldP spid="37" grpId="0"/>
      <p:bldP spid="38" grpId="0"/>
      <p:bldP spid="38" grpId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3309</TotalTime>
  <Words>242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 Mincho</vt:lpstr>
      <vt:lpstr>Arial</vt:lpstr>
      <vt:lpstr>Calibri</vt:lpstr>
      <vt:lpstr>Century Schoolbook</vt:lpstr>
      <vt:lpstr>Times New Roman</vt:lpstr>
      <vt:lpstr>Verdana</vt:lpstr>
      <vt:lpstr>Wingdings 2</vt:lpstr>
      <vt:lpstr>View</vt:lpstr>
      <vt:lpstr>LS4 Infix to Postfix Expression and Evaluation</vt:lpstr>
      <vt:lpstr>LS4 Postfix Evaluation</vt:lpstr>
      <vt:lpstr>LS4 Infix to Postfix Expression</vt:lpstr>
      <vt:lpstr>LS4 Infix to Postfix Expression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</dc:creator>
  <cp:lastModifiedBy>Home</cp:lastModifiedBy>
  <cp:revision>264</cp:revision>
  <cp:lastPrinted>2013-09-06T04:49:09Z</cp:lastPrinted>
  <dcterms:created xsi:type="dcterms:W3CDTF">2013-09-02T14:56:54Z</dcterms:created>
  <dcterms:modified xsi:type="dcterms:W3CDTF">2015-03-11T21:35:04Z</dcterms:modified>
</cp:coreProperties>
</file>