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2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492fdff5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492fdff5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494e4e5d46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494e4e5d46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496ded13b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496ded13b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496ded13b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496ded13b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496ded13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496ded13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496ded13b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496ded13b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494e4e5d46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494e4e5d46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494e4e5d46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494e4e5d46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494e4e5d46_0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494e4e5d46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494e4e5d46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494e4e5d46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494e4e5d46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494e4e5d46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94e4e5d46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94e4e5d46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494e4e5d46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494e4e5d46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496ded13b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496ded13b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vzone/cvzone"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teachablemachine.withgoogle.com/train"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3"/>
          <p:cNvPicPr preferRelativeResize="0"/>
          <p:nvPr/>
        </p:nvPicPr>
        <p:blipFill rotWithShape="1">
          <a:blip r:embed="rId3">
            <a:alphaModFix/>
          </a:blip>
          <a:srcRect b="11754"/>
          <a:stretch/>
        </p:blipFill>
        <p:spPr>
          <a:xfrm>
            <a:off x="0" y="0"/>
            <a:ext cx="9143998" cy="5143500"/>
          </a:xfrm>
          <a:prstGeom prst="rect">
            <a:avLst/>
          </a:prstGeom>
          <a:noFill/>
          <a:ln>
            <a:noFill/>
          </a:ln>
          <a:effectLst>
            <a:outerShdw blurRad="57150" dist="19050" dir="5400000" algn="bl" rotWithShape="0">
              <a:srgbClr val="000000">
                <a:alpha val="99000"/>
              </a:srgbClr>
            </a:outerShdw>
          </a:effectLst>
        </p:spPr>
      </p:pic>
      <p:sp>
        <p:nvSpPr>
          <p:cNvPr id="86" name="Google Shape;86;p13"/>
          <p:cNvSpPr txBox="1">
            <a:spLocks noGrp="1"/>
          </p:cNvSpPr>
          <p:nvPr>
            <p:ph type="ctrTitle"/>
          </p:nvPr>
        </p:nvSpPr>
        <p:spPr>
          <a:xfrm>
            <a:off x="0" y="-63125"/>
            <a:ext cx="98136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b="1" i="1" dirty="0">
                <a:solidFill>
                  <a:srgbClr val="FFFF00"/>
                </a:solidFill>
                <a:highlight>
                  <a:schemeClr val="dk1"/>
                </a:highlight>
              </a:rPr>
              <a:t>SIGN LANGUAGE RECOGNITION SYSTEM</a:t>
            </a:r>
            <a:endParaRPr b="1" i="1" dirty="0">
              <a:solidFill>
                <a:srgbClr val="FFFF00"/>
              </a:solidFill>
              <a:highlight>
                <a:schemeClr val="dk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2"/>
          <p:cNvPicPr preferRelativeResize="0"/>
          <p:nvPr/>
        </p:nvPicPr>
        <p:blipFill>
          <a:blip r:embed="rId3">
            <a:alphaModFix/>
          </a:blip>
          <a:stretch>
            <a:fillRect/>
          </a:stretch>
        </p:blipFill>
        <p:spPr>
          <a:xfrm>
            <a:off x="515155" y="845846"/>
            <a:ext cx="9144000" cy="5076824"/>
          </a:xfrm>
          <a:prstGeom prst="rect">
            <a:avLst/>
          </a:prstGeom>
          <a:noFill/>
          <a:ln>
            <a:noFill/>
          </a:ln>
        </p:spPr>
      </p:pic>
      <p:pic>
        <p:nvPicPr>
          <p:cNvPr id="143" name="Google Shape;143;p22"/>
          <p:cNvPicPr preferRelativeResize="0"/>
          <p:nvPr/>
        </p:nvPicPr>
        <p:blipFill rotWithShape="1">
          <a:blip r:embed="rId4">
            <a:alphaModFix/>
          </a:blip>
          <a:srcRect l="86195" r="1" b="76377"/>
          <a:stretch/>
        </p:blipFill>
        <p:spPr>
          <a:xfrm>
            <a:off x="7068375" y="1246275"/>
            <a:ext cx="945876" cy="1215025"/>
          </a:xfrm>
          <a:prstGeom prst="rect">
            <a:avLst/>
          </a:prstGeom>
          <a:noFill/>
          <a:ln w="152400"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FUTURE DIRECTIONS</a:t>
            </a:r>
            <a:endParaRPr b="1"/>
          </a:p>
        </p:txBody>
      </p:sp>
      <p:sp>
        <p:nvSpPr>
          <p:cNvPr id="149" name="Google Shape;149;p23"/>
          <p:cNvSpPr txBox="1">
            <a:spLocks noGrp="1"/>
          </p:cNvSpPr>
          <p:nvPr>
            <p:ph type="body" idx="1"/>
          </p:nvPr>
        </p:nvSpPr>
        <p:spPr>
          <a:xfrm>
            <a:off x="177400" y="1243300"/>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In future we can develop an app using this system which will help deaf people to type mail and messages through gestures.</a:t>
            </a:r>
            <a:endParaRPr dirty="0"/>
          </a:p>
          <a:p>
            <a:pPr marL="457200" lvl="0" indent="-342900" algn="l" rtl="0">
              <a:spcBef>
                <a:spcPts val="0"/>
              </a:spcBef>
              <a:spcAft>
                <a:spcPts val="0"/>
              </a:spcAft>
              <a:buSzPts val="1800"/>
              <a:buAutoNum type="arabicPeriod"/>
            </a:pPr>
            <a:r>
              <a:rPr lang="en" dirty="0"/>
              <a:t>In future we can develop a voice assistant in this system for the deaf and dumb  people to communicate with normal ones fluently.</a:t>
            </a:r>
            <a:endParaRPr dirty="0"/>
          </a:p>
          <a:p>
            <a:pPr marL="457200" lvl="0" indent="-342900" algn="l" rtl="0">
              <a:spcBef>
                <a:spcPts val="0"/>
              </a:spcBef>
              <a:spcAft>
                <a:spcPts val="0"/>
              </a:spcAft>
              <a:buSzPts val="1800"/>
              <a:buAutoNum type="arabicPeriod"/>
            </a:pPr>
            <a:r>
              <a:rPr lang="en" dirty="0"/>
              <a:t>And vice versa we can create a voice translator which will translate the voice of normal person to sign language for the understanding of deaf and dumb people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4"/>
          <p:cNvPicPr preferRelativeResize="0"/>
          <p:nvPr/>
        </p:nvPicPr>
        <p:blipFill rotWithShape="1">
          <a:blip r:embed="rId3">
            <a:alphaModFix/>
          </a:blip>
          <a:srcRect b="9066"/>
          <a:stretch/>
        </p:blipFill>
        <p:spPr>
          <a:xfrm>
            <a:off x="0" y="0"/>
            <a:ext cx="9143998"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CONTRIBUTION</a:t>
            </a:r>
            <a:endParaRPr b="1"/>
          </a:p>
        </p:txBody>
      </p:sp>
      <p:sp>
        <p:nvSpPr>
          <p:cNvPr id="160" name="Google Shape;160;p25"/>
          <p:cNvSpPr txBox="1">
            <a:spLocks noGrp="1"/>
          </p:cNvSpPr>
          <p:nvPr>
            <p:ph type="body" idx="1"/>
          </p:nvPr>
        </p:nvSpPr>
        <p:spPr>
          <a:xfrm>
            <a:off x="311700" y="128360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ctr" rtl="0">
              <a:spcBef>
                <a:spcPts val="1200"/>
              </a:spcBef>
              <a:spcAft>
                <a:spcPts val="0"/>
              </a:spcAft>
              <a:buNone/>
            </a:pPr>
            <a:r>
              <a:rPr lang="en" sz="2300" b="1" i="1">
                <a:highlight>
                  <a:schemeClr val="lt1"/>
                </a:highlight>
              </a:rPr>
              <a:t>“The strength of the team is each individual member.</a:t>
            </a:r>
            <a:endParaRPr sz="2300" b="1" i="1">
              <a:highlight>
                <a:schemeClr val="lt1"/>
              </a:highlight>
            </a:endParaRPr>
          </a:p>
          <a:p>
            <a:pPr marL="0" lvl="0" indent="0" algn="ctr" rtl="0">
              <a:spcBef>
                <a:spcPts val="1200"/>
              </a:spcBef>
              <a:spcAft>
                <a:spcPts val="1200"/>
              </a:spcAft>
              <a:buNone/>
            </a:pPr>
            <a:r>
              <a:rPr lang="en" sz="2300" b="1" i="1">
                <a:highlight>
                  <a:schemeClr val="lt1"/>
                </a:highlight>
              </a:rPr>
              <a:t>The strength of each member is the team”</a:t>
            </a:r>
            <a:endParaRPr sz="2300" b="1" i="1">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t>REFERENCES</a:t>
            </a:r>
            <a:endParaRPr b="1" dirty="0"/>
          </a:p>
        </p:txBody>
      </p:sp>
      <p:sp>
        <p:nvSpPr>
          <p:cNvPr id="166" name="Google Shape;166;p26"/>
          <p:cNvSpPr txBox="1">
            <a:spLocks noGrp="1"/>
          </p:cNvSpPr>
          <p:nvPr>
            <p:ph type="body" idx="1"/>
          </p:nvPr>
        </p:nvSpPr>
        <p:spPr>
          <a:xfrm>
            <a:off x="395075" y="1579050"/>
            <a:ext cx="8520600" cy="33390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AutoNum type="arabicPeriod"/>
            </a:pPr>
            <a:r>
              <a:rPr lang="en" sz="2200" u="sng" dirty="0">
                <a:solidFill>
                  <a:schemeClr val="hlink"/>
                </a:solidFill>
                <a:hlinkClick r:id="rId3"/>
              </a:rPr>
              <a:t>https://github.com/cvzone/cvzone</a:t>
            </a:r>
            <a:endParaRPr sz="2200" dirty="0"/>
          </a:p>
          <a:p>
            <a:pPr marL="457200" lvl="0" indent="-368300" algn="l" rtl="0">
              <a:spcBef>
                <a:spcPts val="0"/>
              </a:spcBef>
              <a:spcAft>
                <a:spcPts val="0"/>
              </a:spcAft>
              <a:buSzPts val="2200"/>
              <a:buAutoNum type="arabicPeriod"/>
            </a:pPr>
            <a:r>
              <a:rPr lang="en" sz="2200" u="sng" dirty="0">
                <a:solidFill>
                  <a:schemeClr val="hlink"/>
                </a:solidFill>
                <a:hlinkClick r:id="rId4"/>
              </a:rPr>
              <a:t>https://teachablemachine.withgoogle.com/train</a:t>
            </a:r>
            <a:endParaRPr sz="2200" dirty="0"/>
          </a:p>
          <a:p>
            <a:pPr marL="457200" lvl="0" indent="0" algn="l" rtl="0">
              <a:spcBef>
                <a:spcPts val="1200"/>
              </a:spcBef>
              <a:spcAft>
                <a:spcPts val="12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7"/>
          <p:cNvPicPr preferRelativeResize="0"/>
          <p:nvPr/>
        </p:nvPicPr>
        <p:blipFill>
          <a:blip r:embed="rId3">
            <a:alphaModFix/>
          </a:blip>
          <a:stretch>
            <a:fillRect/>
          </a:stretch>
        </p:blipFill>
        <p:spPr>
          <a:xfrm>
            <a:off x="0" y="94675"/>
            <a:ext cx="9144000" cy="5048825"/>
          </a:xfrm>
          <a:prstGeom prst="rect">
            <a:avLst/>
          </a:prstGeom>
          <a:noFill/>
          <a:ln>
            <a:noFill/>
          </a:ln>
        </p:spPr>
      </p:pic>
      <p:sp>
        <p:nvSpPr>
          <p:cNvPr id="172" name="Google Shape;172;p27"/>
          <p:cNvSpPr txBox="1"/>
          <p:nvPr/>
        </p:nvSpPr>
        <p:spPr>
          <a:xfrm>
            <a:off x="2350875" y="2571750"/>
            <a:ext cx="3565800" cy="7731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2600" b="1">
                <a:highlight>
                  <a:srgbClr val="FFFF00"/>
                </a:highlight>
                <a:latin typeface="Roboto"/>
                <a:ea typeface="Roboto"/>
                <a:cs typeface="Roboto"/>
                <a:sym typeface="Roboto"/>
              </a:rPr>
              <a:t>ANY QUESTIONS?</a:t>
            </a:r>
            <a:endParaRPr sz="2600" b="1">
              <a:highlight>
                <a:srgbClr val="FFFF00"/>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2743200" lvl="0" indent="0" algn="just" rtl="0">
              <a:spcBef>
                <a:spcPts val="0"/>
              </a:spcBef>
              <a:spcAft>
                <a:spcPts val="0"/>
              </a:spcAft>
              <a:buNone/>
            </a:pPr>
            <a:r>
              <a:rPr lang="en" b="1"/>
              <a:t>GROUP MEMBERS</a:t>
            </a:r>
            <a:endParaRPr b="1"/>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400" b="1"/>
              <a:t>BSEF19M035 USAMA JAVED</a:t>
            </a:r>
            <a:endParaRPr sz="2400" b="1"/>
          </a:p>
          <a:p>
            <a:pPr marL="0" lvl="0" indent="0" algn="ctr" rtl="0">
              <a:spcBef>
                <a:spcPts val="1200"/>
              </a:spcBef>
              <a:spcAft>
                <a:spcPts val="0"/>
              </a:spcAft>
              <a:buNone/>
            </a:pPr>
            <a:r>
              <a:rPr lang="en" sz="2400" b="1"/>
              <a:t>BSEF19M045 SAMI AHMAD</a:t>
            </a:r>
            <a:endParaRPr sz="2400" b="1"/>
          </a:p>
          <a:p>
            <a:pPr marL="0" lvl="0" indent="0" algn="ctr" rtl="0">
              <a:spcBef>
                <a:spcPts val="1200"/>
              </a:spcBef>
              <a:spcAft>
                <a:spcPts val="0"/>
              </a:spcAft>
              <a:buNone/>
            </a:pPr>
            <a:r>
              <a:rPr lang="en" sz="2400" b="1"/>
              <a:t>BSEF19M018 BASSAM MALIK</a:t>
            </a:r>
            <a:endParaRPr sz="2400" b="1"/>
          </a:p>
          <a:p>
            <a:pPr marL="0" lvl="0" indent="0" algn="ctr" rtl="0">
              <a:spcBef>
                <a:spcPts val="1200"/>
              </a:spcBef>
              <a:spcAft>
                <a:spcPts val="1200"/>
              </a:spcAft>
              <a:buNone/>
            </a:pPr>
            <a:r>
              <a:rPr lang="en" sz="2400" b="1"/>
              <a:t>BSEF19M052 HANNAN SHAMI</a:t>
            </a:r>
            <a:endParaRPr sz="2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PROBLEM STATEMENT</a:t>
            </a:r>
            <a:endParaRPr b="1"/>
          </a:p>
        </p:txBody>
      </p:sp>
      <p:sp>
        <p:nvSpPr>
          <p:cNvPr id="98" name="Google Shape;98;p15"/>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900"/>
          </a:p>
          <a:p>
            <a:pPr marL="0" lvl="0" indent="0" algn="l" rtl="0">
              <a:spcBef>
                <a:spcPts val="1200"/>
              </a:spcBef>
              <a:spcAft>
                <a:spcPts val="0"/>
              </a:spcAft>
              <a:buNone/>
            </a:pPr>
            <a:r>
              <a:rPr lang="en" sz="1900"/>
              <a:t>This project is developed to understand the sign language of the</a:t>
            </a:r>
            <a:endParaRPr sz="1900"/>
          </a:p>
          <a:p>
            <a:pPr marL="0" lvl="0" indent="0" algn="l" rtl="0">
              <a:spcBef>
                <a:spcPts val="1200"/>
              </a:spcBef>
              <a:spcAft>
                <a:spcPts val="0"/>
              </a:spcAft>
              <a:buNone/>
            </a:pPr>
            <a:r>
              <a:rPr lang="en" sz="1900"/>
              <a:t>people who are unable to speak and convert the meaning of those signs</a:t>
            </a:r>
            <a:endParaRPr sz="1900"/>
          </a:p>
          <a:p>
            <a:pPr marL="0" lvl="0" indent="0" algn="l" rtl="0">
              <a:spcBef>
                <a:spcPts val="1200"/>
              </a:spcBef>
              <a:spcAft>
                <a:spcPts val="0"/>
              </a:spcAft>
              <a:buNone/>
            </a:pPr>
            <a:r>
              <a:rPr lang="en" sz="1900"/>
              <a:t>in text form and show them to the individual who wants to communicate with</a:t>
            </a:r>
            <a:endParaRPr sz="1900"/>
          </a:p>
          <a:p>
            <a:pPr marL="0" lvl="0" indent="0" algn="l" rtl="0">
              <a:spcBef>
                <a:spcPts val="1200"/>
              </a:spcBef>
              <a:spcAft>
                <a:spcPts val="1200"/>
              </a:spcAft>
              <a:buNone/>
            </a:pPr>
            <a:r>
              <a:rPr lang="en" sz="1900"/>
              <a:t> the voiceless person.</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485250" y="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HOW TO UNDERSTAND THEM?</a:t>
            </a:r>
            <a:endParaRPr b="1"/>
          </a:p>
        </p:txBody>
      </p:sp>
      <p:pic>
        <p:nvPicPr>
          <p:cNvPr id="104" name="Google Shape;104;p16"/>
          <p:cNvPicPr preferRelativeResize="0"/>
          <p:nvPr/>
        </p:nvPicPr>
        <p:blipFill rotWithShape="1">
          <a:blip r:embed="rId3">
            <a:alphaModFix/>
          </a:blip>
          <a:srcRect b="8809"/>
          <a:stretch/>
        </p:blipFill>
        <p:spPr>
          <a:xfrm>
            <a:off x="0" y="607800"/>
            <a:ext cx="9143998" cy="444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APPLICATIONS</a:t>
            </a:r>
            <a:endParaRPr b="1"/>
          </a:p>
        </p:txBody>
      </p:sp>
      <p:sp>
        <p:nvSpPr>
          <p:cNvPr id="110" name="Google Shape;110;p17"/>
          <p:cNvSpPr txBox="1">
            <a:spLocks noGrp="1"/>
          </p:cNvSpPr>
          <p:nvPr>
            <p:ph type="body" idx="1"/>
          </p:nvPr>
        </p:nvSpPr>
        <p:spPr>
          <a:xfrm>
            <a:off x="311700" y="152532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chemeClr val="dk1"/>
                </a:solidFill>
              </a:rPr>
              <a:t>Why is our problem worth solving?</a:t>
            </a:r>
            <a:endParaRPr sz="2000" b="1">
              <a:solidFill>
                <a:schemeClr val="dk1"/>
              </a:solidFill>
            </a:endParaRPr>
          </a:p>
          <a:p>
            <a:pPr marL="0" lvl="0" indent="0" algn="l" rtl="0">
              <a:spcBef>
                <a:spcPts val="1200"/>
              </a:spcBef>
              <a:spcAft>
                <a:spcPts val="1200"/>
              </a:spcAft>
              <a:buNone/>
            </a:pPr>
            <a:r>
              <a:rPr lang="en" sz="1900"/>
              <a:t>There is a huge communication gap between the deaf and normal people. Deaf people can’t communicate with normal one’s because normal people can’t understand their sign gestures. So to fill this gap we need a system which can convert those sign gestures to text.</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AMERICAN SIGN LANGUAGE</a:t>
            </a:r>
            <a:endParaRPr b="1"/>
          </a:p>
        </p:txBody>
      </p:sp>
      <p:sp>
        <p:nvSpPr>
          <p:cNvPr id="116" name="Google Shape;116;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7" name="Google Shape;117;p18"/>
          <p:cNvPicPr preferRelativeResize="0"/>
          <p:nvPr/>
        </p:nvPicPr>
        <p:blipFill rotWithShape="1">
          <a:blip r:embed="rId3">
            <a:alphaModFix/>
          </a:blip>
          <a:srcRect b="25345"/>
          <a:stretch/>
        </p:blipFill>
        <p:spPr>
          <a:xfrm>
            <a:off x="311700" y="1229875"/>
            <a:ext cx="8520600" cy="333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00" b="1"/>
              <a:t>PROPOSED SOLUTION</a:t>
            </a:r>
            <a:endParaRPr sz="2800" b="1"/>
          </a:p>
        </p:txBody>
      </p:sp>
      <p:sp>
        <p:nvSpPr>
          <p:cNvPr id="123" name="Google Shape;123;p19"/>
          <p:cNvSpPr txBox="1">
            <a:spLocks noGrp="1"/>
          </p:cNvSpPr>
          <p:nvPr>
            <p:ph type="body" idx="1"/>
          </p:nvPr>
        </p:nvSpPr>
        <p:spPr>
          <a:xfrm>
            <a:off x="311700" y="1431300"/>
            <a:ext cx="8520600" cy="33390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AutoNum type="arabicPeriod"/>
            </a:pPr>
            <a:r>
              <a:rPr lang="en" sz="2000"/>
              <a:t>Used Approximately 500 images for every character from A to Z for model training.</a:t>
            </a:r>
            <a:endParaRPr sz="2000"/>
          </a:p>
          <a:p>
            <a:pPr marL="457200" lvl="0" indent="-355600" algn="l" rtl="0">
              <a:spcBef>
                <a:spcPts val="0"/>
              </a:spcBef>
              <a:spcAft>
                <a:spcPts val="0"/>
              </a:spcAft>
              <a:buSzPts val="2000"/>
              <a:buAutoNum type="arabicPeriod"/>
            </a:pPr>
            <a:r>
              <a:rPr lang="en" sz="2000"/>
              <a:t>Used </a:t>
            </a:r>
            <a:r>
              <a:rPr lang="en" sz="2000" b="1"/>
              <a:t>CvZone </a:t>
            </a:r>
            <a:r>
              <a:rPr lang="en" sz="2000"/>
              <a:t>library for hand detection in live webcam.</a:t>
            </a:r>
            <a:endParaRPr sz="2000"/>
          </a:p>
          <a:p>
            <a:pPr marL="457200" lvl="0" indent="-355600" algn="l" rtl="0">
              <a:spcBef>
                <a:spcPts val="0"/>
              </a:spcBef>
              <a:spcAft>
                <a:spcPts val="0"/>
              </a:spcAft>
              <a:buSzPts val="2000"/>
              <a:buAutoNum type="arabicPeriod"/>
            </a:pPr>
            <a:r>
              <a:rPr lang="en" sz="2000"/>
              <a:t>Sent those images frame by frame to model for prediction.</a:t>
            </a:r>
            <a:endParaRPr sz="2000"/>
          </a:p>
          <a:p>
            <a:pPr marL="457200" lvl="0" indent="-355600" algn="l" rtl="0">
              <a:spcBef>
                <a:spcPts val="0"/>
              </a:spcBef>
              <a:spcAft>
                <a:spcPts val="0"/>
              </a:spcAft>
              <a:buSzPts val="2000"/>
              <a:buAutoNum type="arabicPeriod"/>
            </a:pPr>
            <a:r>
              <a:rPr lang="en" sz="2000"/>
              <a:t>Displayed the prediction on the same screen using cvZone.</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RESULTS</a:t>
            </a:r>
            <a:endParaRPr b="1"/>
          </a:p>
        </p:txBody>
      </p:sp>
      <p:sp>
        <p:nvSpPr>
          <p:cNvPr id="129" name="Google Shape;129;p20"/>
          <p:cNvSpPr txBox="1">
            <a:spLocks noGrp="1"/>
          </p:cNvSpPr>
          <p:nvPr>
            <p:ph type="body" idx="1"/>
          </p:nvPr>
        </p:nvSpPr>
        <p:spPr>
          <a:xfrm>
            <a:off x="311700" y="902250"/>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ACCURACY:	60-70%</a:t>
            </a:r>
            <a:endParaRPr b="1"/>
          </a:p>
        </p:txBody>
      </p:sp>
      <p:pic>
        <p:nvPicPr>
          <p:cNvPr id="130" name="Google Shape;130;p20"/>
          <p:cNvPicPr preferRelativeResize="0"/>
          <p:nvPr/>
        </p:nvPicPr>
        <p:blipFill>
          <a:blip r:embed="rId3">
            <a:alphaModFix/>
          </a:blip>
          <a:stretch>
            <a:fillRect/>
          </a:stretch>
        </p:blipFill>
        <p:spPr>
          <a:xfrm>
            <a:off x="0" y="1325325"/>
            <a:ext cx="9144000" cy="3818174"/>
          </a:xfrm>
          <a:prstGeom prst="rect">
            <a:avLst/>
          </a:prstGeom>
          <a:noFill/>
          <a:ln>
            <a:noFill/>
          </a:ln>
        </p:spPr>
      </p:pic>
      <p:pic>
        <p:nvPicPr>
          <p:cNvPr id="131" name="Google Shape;131;p20"/>
          <p:cNvPicPr preferRelativeResize="0"/>
          <p:nvPr/>
        </p:nvPicPr>
        <p:blipFill rotWithShape="1">
          <a:blip r:embed="rId4">
            <a:alphaModFix/>
          </a:blip>
          <a:srcRect l="46597" t="46686" r="43012" b="25767"/>
          <a:stretch/>
        </p:blipFill>
        <p:spPr>
          <a:xfrm>
            <a:off x="7667950" y="1974125"/>
            <a:ext cx="712049" cy="1382600"/>
          </a:xfrm>
          <a:prstGeom prst="rect">
            <a:avLst/>
          </a:prstGeom>
          <a:noFill/>
          <a:ln w="114300" cap="flat" cmpd="sng">
            <a:solidFill>
              <a:srgbClr val="00FFFF"/>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1"/>
          <p:cNvPicPr preferRelativeResize="0"/>
          <p:nvPr/>
        </p:nvPicPr>
        <p:blipFill>
          <a:blip r:embed="rId3">
            <a:alphaModFix/>
          </a:blip>
          <a:stretch>
            <a:fillRect/>
          </a:stretch>
        </p:blipFill>
        <p:spPr>
          <a:xfrm>
            <a:off x="592428" y="734096"/>
            <a:ext cx="9144000" cy="5143500"/>
          </a:xfrm>
          <a:prstGeom prst="rect">
            <a:avLst/>
          </a:prstGeom>
          <a:noFill/>
          <a:ln>
            <a:noFill/>
          </a:ln>
        </p:spPr>
      </p:pic>
      <p:pic>
        <p:nvPicPr>
          <p:cNvPr id="137" name="Google Shape;137;p21"/>
          <p:cNvPicPr preferRelativeResize="0"/>
          <p:nvPr/>
        </p:nvPicPr>
        <p:blipFill rotWithShape="1">
          <a:blip r:embed="rId4">
            <a:alphaModFix/>
          </a:blip>
          <a:srcRect l="20124" r="67725" b="74673"/>
          <a:stretch/>
        </p:blipFill>
        <p:spPr>
          <a:xfrm>
            <a:off x="7587675" y="1087800"/>
            <a:ext cx="832626" cy="1302649"/>
          </a:xfrm>
          <a:prstGeom prst="rect">
            <a:avLst/>
          </a:prstGeom>
          <a:noFill/>
          <a:ln w="114300" cap="flat" cmpd="sng">
            <a:solidFill>
              <a:srgbClr val="00FFFF"/>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1325</TotalTime>
  <Words>300</Words>
  <Application>Microsoft Office PowerPoint</Application>
  <PresentationFormat>On-screen Show (16:9)</PresentationFormat>
  <Paragraphs>36</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Roboto</vt:lpstr>
      <vt:lpstr>Arial</vt:lpstr>
      <vt:lpstr>Geometric</vt:lpstr>
      <vt:lpstr>SIGN LANGUAGE RECOGNITION SYSTEM</vt:lpstr>
      <vt:lpstr>GROUP MEMBERS</vt:lpstr>
      <vt:lpstr>PROBLEM STATEMENT</vt:lpstr>
      <vt:lpstr>HOW TO UNDERSTAND THEM?</vt:lpstr>
      <vt:lpstr>APPLICATIONS</vt:lpstr>
      <vt:lpstr>AMERICAN SIGN LANGUAGE</vt:lpstr>
      <vt:lpstr>PROPOSED SOLUTION</vt:lpstr>
      <vt:lpstr>RESULTS</vt:lpstr>
      <vt:lpstr>PowerPoint Presentation</vt:lpstr>
      <vt:lpstr>PowerPoint Presentation</vt:lpstr>
      <vt:lpstr>FUTURE DIRECTIONS</vt:lpstr>
      <vt:lpstr>PowerPoint Presentation</vt:lpstr>
      <vt:lpstr>CONTRIBUTION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RECOGNITION SYSTEM</dc:title>
  <cp:lastModifiedBy>sami</cp:lastModifiedBy>
  <cp:revision>2</cp:revision>
  <dcterms:modified xsi:type="dcterms:W3CDTF">2022-09-07T03:48:43Z</dcterms:modified>
</cp:coreProperties>
</file>