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18288000" cy="10287000"/>
  <p:notesSz cx="6858000" cy="9144000"/>
  <p:embeddedFontLst>
    <p:embeddedFont>
      <p:font typeface="Alatsi" charset="1" panose="00000500000000000000"/>
      <p:regular r:id="rId39"/>
    </p:embeddedFont>
    <p:embeddedFont>
      <p:font typeface="Open Sans Bold" charset="1" panose="020B0806030504020204"/>
      <p:regular r:id="rId40"/>
    </p:embeddedFont>
    <p:embeddedFont>
      <p:font typeface="Abhaya Libre" charset="1" panose="02000503000000000000"/>
      <p:regular r:id="rId41"/>
    </p:embeddedFont>
    <p:embeddedFont>
      <p:font typeface="Abhaya Libre Bold" charset="1" panose="02000803000000000000"/>
      <p:regular r:id="rId42"/>
    </p:embeddedFont>
    <p:embeddedFont>
      <p:font typeface="Canva Sans Bold" charset="1" panose="020B0803030501040103"/>
      <p:regular r:id="rId43"/>
    </p:embeddedFont>
    <p:embeddedFont>
      <p:font typeface="Canva Sans" charset="1" panose="020B0503030501040103"/>
      <p:regular r:id="rId44"/>
    </p:embeddedFont>
    <p:embeddedFont>
      <p:font typeface="Arimo" charset="1" panose="020B0604020202020204"/>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https://docs.google.com/spreadsheets/d/1r-l6iLPWLli6kgWvZbC4PDpN8A5yDiqjFAABaMHzKCs/edit?gid=1065451116#gid=1065451116" TargetMode="External" Type="http://schemas.openxmlformats.org/officeDocument/2006/relationships/hyperlink"/></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Larana University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6" id="6"/>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CAMPAIGN</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a:t>
              </a:r>
            </a:p>
          </p:txBody>
        </p:sp>
      </p:grpSp>
      <p:sp>
        <p:nvSpPr>
          <p:cNvPr name="Freeform 12" id="12"/>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6150685" y="2538031"/>
            <a:ext cx="7261518" cy="6542287"/>
          </a:xfrm>
          <a:custGeom>
            <a:avLst/>
            <a:gdLst/>
            <a:ahLst/>
            <a:cxnLst/>
            <a:rect r="r" b="b" t="t" l="l"/>
            <a:pathLst>
              <a:path h="6542287" w="7261518">
                <a:moveTo>
                  <a:pt x="0" y="0"/>
                </a:moveTo>
                <a:lnTo>
                  <a:pt x="7261518" y="0"/>
                </a:lnTo>
                <a:lnTo>
                  <a:pt x="7261518" y="6542286"/>
                </a:lnTo>
                <a:lnTo>
                  <a:pt x="0" y="6542286"/>
                </a:lnTo>
                <a:lnTo>
                  <a:pt x="0" y="0"/>
                </a:lnTo>
                <a:close/>
              </a:path>
            </a:pathLst>
          </a:custGeom>
          <a:blipFill>
            <a:blip r:embed="rId4"/>
            <a:stretch>
              <a:fillRect l="0" t="-11559" r="0" b="-2811"/>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3" id="3"/>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9</a:t>
              </a:r>
            </a:p>
          </p:txBody>
        </p:sp>
      </p:grpSp>
      <p:sp>
        <p:nvSpPr>
          <p:cNvPr name="Freeform 9" id="9"/>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893599" y="1028700"/>
            <a:ext cx="9042071" cy="7086376"/>
          </a:xfrm>
          <a:custGeom>
            <a:avLst/>
            <a:gdLst/>
            <a:ahLst/>
            <a:cxnLst/>
            <a:rect r="r" b="b" t="t" l="l"/>
            <a:pathLst>
              <a:path h="7086376" w="9042071">
                <a:moveTo>
                  <a:pt x="0" y="0"/>
                </a:moveTo>
                <a:lnTo>
                  <a:pt x="9042072" y="0"/>
                </a:lnTo>
                <a:lnTo>
                  <a:pt x="9042072" y="7086376"/>
                </a:lnTo>
                <a:lnTo>
                  <a:pt x="0" y="7086376"/>
                </a:lnTo>
                <a:lnTo>
                  <a:pt x="0" y="0"/>
                </a:lnTo>
                <a:close/>
              </a:path>
            </a:pathLst>
          </a:custGeom>
          <a:blipFill>
            <a:blip r:embed="rId4"/>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6" id="6"/>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10</a:t>
              </a:r>
            </a:p>
          </p:txBody>
        </p:sp>
      </p:grpSp>
      <p:sp>
        <p:nvSpPr>
          <p:cNvPr name="Freeform 12" id="12"/>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3739667" y="665211"/>
            <a:ext cx="9030920" cy="7483453"/>
          </a:xfrm>
          <a:custGeom>
            <a:avLst/>
            <a:gdLst/>
            <a:ahLst/>
            <a:cxnLst/>
            <a:rect r="r" b="b" t="t" l="l"/>
            <a:pathLst>
              <a:path h="7483453" w="9030920">
                <a:moveTo>
                  <a:pt x="0" y="0"/>
                </a:moveTo>
                <a:lnTo>
                  <a:pt x="9030920" y="0"/>
                </a:lnTo>
                <a:lnTo>
                  <a:pt x="9030920" y="7483453"/>
                </a:lnTo>
                <a:lnTo>
                  <a:pt x="0" y="7483453"/>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11</a:t>
              </a:r>
            </a:p>
          </p:txBody>
        </p:sp>
      </p:grpSp>
      <p:sp>
        <p:nvSpPr>
          <p:cNvPr name="Freeform 9" id="9"/>
          <p:cNvSpPr/>
          <p:nvPr/>
        </p:nvSpPr>
        <p:spPr>
          <a:xfrm flipH="false" flipV="false" rot="0">
            <a:off x="-1145203"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4982801" y="51435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35589" y="504147"/>
            <a:ext cx="9149465" cy="7581685"/>
          </a:xfrm>
          <a:custGeom>
            <a:avLst/>
            <a:gdLst/>
            <a:ahLst/>
            <a:cxnLst/>
            <a:rect r="r" b="b" t="t" l="l"/>
            <a:pathLst>
              <a:path h="7581685" w="9149465">
                <a:moveTo>
                  <a:pt x="0" y="0"/>
                </a:moveTo>
                <a:lnTo>
                  <a:pt x="9149465" y="0"/>
                </a:lnTo>
                <a:lnTo>
                  <a:pt x="9149465" y="7581686"/>
                </a:lnTo>
                <a:lnTo>
                  <a:pt x="0" y="7581686"/>
                </a:lnTo>
                <a:lnTo>
                  <a:pt x="0" y="0"/>
                </a:lnTo>
                <a:close/>
              </a:path>
            </a:pathLst>
          </a:custGeom>
          <a:blipFill>
            <a:blip r:embed="rId4"/>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12</a:t>
              </a:r>
            </a:p>
          </p:txBody>
        </p:sp>
      </p:grpSp>
      <p:sp>
        <p:nvSpPr>
          <p:cNvPr name="Freeform 10" id="10"/>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5057721" y="267826"/>
            <a:ext cx="6614389" cy="7892168"/>
          </a:xfrm>
          <a:custGeom>
            <a:avLst/>
            <a:gdLst/>
            <a:ahLst/>
            <a:cxnLst/>
            <a:rect r="r" b="b" t="t" l="l"/>
            <a:pathLst>
              <a:path h="7892168" w="6614389">
                <a:moveTo>
                  <a:pt x="0" y="0"/>
                </a:moveTo>
                <a:lnTo>
                  <a:pt x="6614388" y="0"/>
                </a:lnTo>
                <a:lnTo>
                  <a:pt x="6614388" y="7892168"/>
                </a:lnTo>
                <a:lnTo>
                  <a:pt x="0" y="7892168"/>
                </a:lnTo>
                <a:lnTo>
                  <a:pt x="0" y="0"/>
                </a:lnTo>
                <a:close/>
              </a:path>
            </a:pathLst>
          </a:custGeom>
          <a:blipFill>
            <a:blip r:embed="rId4"/>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13</a:t>
              </a:r>
            </a:p>
          </p:txBody>
        </p:sp>
      </p:grpSp>
      <p:sp>
        <p:nvSpPr>
          <p:cNvPr name="Freeform 10" id="10"/>
          <p:cNvSpPr/>
          <p:nvPr/>
        </p:nvSpPr>
        <p:spPr>
          <a:xfrm flipH="false" flipV="false" rot="0">
            <a:off x="-3657600"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4146118" y="836613"/>
            <a:ext cx="8273201" cy="7129368"/>
          </a:xfrm>
          <a:custGeom>
            <a:avLst/>
            <a:gdLst/>
            <a:ahLst/>
            <a:cxnLst/>
            <a:rect r="r" b="b" t="t" l="l"/>
            <a:pathLst>
              <a:path h="7129368" w="8273201">
                <a:moveTo>
                  <a:pt x="0" y="0"/>
                </a:moveTo>
                <a:lnTo>
                  <a:pt x="8273201" y="0"/>
                </a:lnTo>
                <a:lnTo>
                  <a:pt x="8273201" y="7129368"/>
                </a:lnTo>
                <a:lnTo>
                  <a:pt x="0" y="7129368"/>
                </a:lnTo>
                <a:lnTo>
                  <a:pt x="0" y="0"/>
                </a:lnTo>
                <a:close/>
              </a:path>
            </a:pathLst>
          </a:custGeom>
          <a:blipFill>
            <a:blip r:embed="rId4"/>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2" id="12"/>
          <p:cNvSpPr/>
          <p:nvPr/>
        </p:nvSpPr>
        <p:spPr>
          <a:xfrm flipH="false" flipV="false" rot="0">
            <a:off x="12315322" y="7809217"/>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6734906" y="845079"/>
            <a:ext cx="8336347" cy="8897297"/>
          </a:xfrm>
          <a:custGeom>
            <a:avLst/>
            <a:gdLst/>
            <a:ahLst/>
            <a:cxnLst/>
            <a:rect r="r" b="b" t="t" l="l"/>
            <a:pathLst>
              <a:path h="8897297" w="8336347">
                <a:moveTo>
                  <a:pt x="0" y="0"/>
                </a:moveTo>
                <a:lnTo>
                  <a:pt x="8336347" y="0"/>
                </a:lnTo>
                <a:lnTo>
                  <a:pt x="8336347" y="8897297"/>
                </a:lnTo>
                <a:lnTo>
                  <a:pt x="0" y="8897297"/>
                </a:lnTo>
                <a:lnTo>
                  <a:pt x="0" y="0"/>
                </a:lnTo>
                <a:close/>
              </a:path>
            </a:pathLst>
          </a:custGeom>
          <a:blipFill>
            <a:blip r:embed="rId4"/>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2838158" y="845438"/>
            <a:ext cx="13498314" cy="9200451"/>
          </a:xfrm>
          <a:custGeom>
            <a:avLst/>
            <a:gdLst/>
            <a:ahLst/>
            <a:cxnLst/>
            <a:rect r="r" b="b" t="t" l="l"/>
            <a:pathLst>
              <a:path h="9200451" w="13498314">
                <a:moveTo>
                  <a:pt x="0" y="0"/>
                </a:moveTo>
                <a:lnTo>
                  <a:pt x="13498314" y="0"/>
                </a:lnTo>
                <a:lnTo>
                  <a:pt x="13498314" y="9200451"/>
                </a:lnTo>
                <a:lnTo>
                  <a:pt x="0" y="9200451"/>
                </a:lnTo>
                <a:lnTo>
                  <a:pt x="0" y="0"/>
                </a:lnTo>
                <a:close/>
              </a:path>
            </a:pathLst>
          </a:custGeom>
          <a:blipFill>
            <a:blip r:embed="rId2"/>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3527092" y="643724"/>
            <a:ext cx="10983940" cy="8799374"/>
          </a:xfrm>
          <a:custGeom>
            <a:avLst/>
            <a:gdLst/>
            <a:ahLst/>
            <a:cxnLst/>
            <a:rect r="r" b="b" t="t" l="l"/>
            <a:pathLst>
              <a:path h="8799374" w="10983940">
                <a:moveTo>
                  <a:pt x="0" y="0"/>
                </a:moveTo>
                <a:lnTo>
                  <a:pt x="10983941" y="0"/>
                </a:lnTo>
                <a:lnTo>
                  <a:pt x="10983941" y="8799374"/>
                </a:lnTo>
                <a:lnTo>
                  <a:pt x="0" y="8799374"/>
                </a:lnTo>
                <a:lnTo>
                  <a:pt x="0" y="0"/>
                </a:lnTo>
                <a:close/>
              </a:path>
            </a:pathLst>
          </a:custGeom>
          <a:blipFill>
            <a:blip r:embed="rId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4457317" y="447934"/>
            <a:ext cx="9814235" cy="9300700"/>
          </a:xfrm>
          <a:custGeom>
            <a:avLst/>
            <a:gdLst/>
            <a:ahLst/>
            <a:cxnLst/>
            <a:rect r="r" b="b" t="t" l="l"/>
            <a:pathLst>
              <a:path h="9300700" w="9814235">
                <a:moveTo>
                  <a:pt x="0" y="0"/>
                </a:moveTo>
                <a:lnTo>
                  <a:pt x="9814235" y="0"/>
                </a:lnTo>
                <a:lnTo>
                  <a:pt x="9814235" y="9300699"/>
                </a:lnTo>
                <a:lnTo>
                  <a:pt x="0" y="9300699"/>
                </a:lnTo>
                <a:lnTo>
                  <a:pt x="0" y="0"/>
                </a:lnTo>
                <a:close/>
              </a:path>
            </a:pathLst>
          </a:custGeom>
          <a:blipFill>
            <a:blip r:embed="rId2"/>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422851" y="916171"/>
            <a:ext cx="13371778" cy="7321048"/>
          </a:xfrm>
          <a:custGeom>
            <a:avLst/>
            <a:gdLst/>
            <a:ahLst/>
            <a:cxnLst/>
            <a:rect r="r" b="b" t="t" l="l"/>
            <a:pathLst>
              <a:path h="7321048" w="13371778">
                <a:moveTo>
                  <a:pt x="0" y="0"/>
                </a:moveTo>
                <a:lnTo>
                  <a:pt x="13371778" y="0"/>
                </a:lnTo>
                <a:lnTo>
                  <a:pt x="13371778" y="7321049"/>
                </a:lnTo>
                <a:lnTo>
                  <a:pt x="0" y="7321049"/>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Larana University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grpSp>
      <p:sp>
        <p:nvSpPr>
          <p:cNvPr name="Freeform 10" id="10"/>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738171" y="328592"/>
            <a:ext cx="11044669" cy="9837357"/>
          </a:xfrm>
          <a:custGeom>
            <a:avLst/>
            <a:gdLst/>
            <a:ahLst/>
            <a:cxnLst/>
            <a:rect r="r" b="b" t="t" l="l"/>
            <a:pathLst>
              <a:path h="9837357" w="11044669">
                <a:moveTo>
                  <a:pt x="0" y="0"/>
                </a:moveTo>
                <a:lnTo>
                  <a:pt x="11044669" y="0"/>
                </a:lnTo>
                <a:lnTo>
                  <a:pt x="11044669" y="9837357"/>
                </a:lnTo>
                <a:lnTo>
                  <a:pt x="0" y="9837357"/>
                </a:lnTo>
                <a:lnTo>
                  <a:pt x="0" y="0"/>
                </a:lnTo>
                <a:close/>
              </a:path>
            </a:pathLst>
          </a:custGeom>
          <a:blipFill>
            <a:blip r:embed="rId4"/>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4332053" y="782880"/>
            <a:ext cx="8259038" cy="7554779"/>
          </a:xfrm>
          <a:custGeom>
            <a:avLst/>
            <a:gdLst/>
            <a:ahLst/>
            <a:cxnLst/>
            <a:rect r="r" b="b" t="t" l="l"/>
            <a:pathLst>
              <a:path h="7554779" w="8259038">
                <a:moveTo>
                  <a:pt x="0" y="0"/>
                </a:moveTo>
                <a:lnTo>
                  <a:pt x="8259038" y="0"/>
                </a:lnTo>
                <a:lnTo>
                  <a:pt x="8259038" y="7554779"/>
                </a:lnTo>
                <a:lnTo>
                  <a:pt x="0" y="7554779"/>
                </a:lnTo>
                <a:lnTo>
                  <a:pt x="0" y="0"/>
                </a:lnTo>
                <a:close/>
              </a:path>
            </a:pathLst>
          </a:custGeom>
          <a:blipFill>
            <a:blip r:embed="rId2"/>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5177434" y="622467"/>
            <a:ext cx="6618495" cy="7543661"/>
          </a:xfrm>
          <a:custGeom>
            <a:avLst/>
            <a:gdLst/>
            <a:ahLst/>
            <a:cxnLst/>
            <a:rect r="r" b="b" t="t" l="l"/>
            <a:pathLst>
              <a:path h="7543661" w="6618495">
                <a:moveTo>
                  <a:pt x="0" y="0"/>
                </a:moveTo>
                <a:lnTo>
                  <a:pt x="6618494" y="0"/>
                </a:lnTo>
                <a:lnTo>
                  <a:pt x="6618494" y="7543661"/>
                </a:lnTo>
                <a:lnTo>
                  <a:pt x="0" y="7543661"/>
                </a:lnTo>
                <a:lnTo>
                  <a:pt x="0" y="0"/>
                </a:lnTo>
                <a:close/>
              </a:path>
            </a:pathLst>
          </a:custGeom>
          <a:blipFill>
            <a:blip r:embed="rId2"/>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0" y="121791"/>
            <a:ext cx="18288000" cy="7416801"/>
          </a:xfrm>
          <a:prstGeom prst="rect">
            <a:avLst/>
          </a:prstGeom>
        </p:spPr>
        <p:txBody>
          <a:bodyPr anchor="t" rtlCol="false" tIns="0" lIns="0" bIns="0" rIns="0">
            <a:spAutoFit/>
          </a:bodyPr>
          <a:lstStyle/>
          <a:p>
            <a:pPr algn="l">
              <a:lnSpc>
                <a:spcPts val="4899"/>
              </a:lnSpc>
              <a:spcBef>
                <a:spcPct val="0"/>
              </a:spcBef>
            </a:pPr>
            <a:r>
              <a:rPr lang="en-US" sz="3499">
                <a:solidFill>
                  <a:srgbClr val="000000"/>
                </a:solidFill>
                <a:latin typeface="Abhaya Libre"/>
                <a:ea typeface="Abhaya Libre"/>
                <a:cs typeface="Abhaya Libre"/>
                <a:sym typeface="Abhaya Libre"/>
              </a:rPr>
              <a:t>Here’s a structured breakdown of how to allocate the remaining Rs. 20 lakh for Facebook and Instagram ads while optimizing for higher impressions, CTR, lower bounce rate, increased session duration, and higher conversion rate to achieve positive ROI and ROAS.</a:t>
            </a:r>
          </a:p>
          <a:p>
            <a:pPr algn="l">
              <a:lnSpc>
                <a:spcPts val="4899"/>
              </a:lnSpc>
              <a:spcBef>
                <a:spcPct val="0"/>
              </a:spcBef>
            </a:pPr>
            <a:r>
              <a:rPr lang="en-US" b="true" sz="3499">
                <a:solidFill>
                  <a:srgbClr val="000000"/>
                </a:solidFill>
                <a:latin typeface="Abhaya Libre Bold"/>
                <a:ea typeface="Abhaya Libre Bold"/>
                <a:cs typeface="Abhaya Libre Bold"/>
                <a:sym typeface="Abhaya Libre Bold"/>
              </a:rPr>
              <a:t>  1. Budget Allocation for Facebook &amp; Instagram</a:t>
            </a:r>
          </a:p>
          <a:p>
            <a:pPr algn="l">
              <a:lnSpc>
                <a:spcPts val="4899"/>
              </a:lnSpc>
              <a:spcBef>
                <a:spcPct val="0"/>
              </a:spcBef>
            </a:pPr>
            <a:r>
              <a:rPr lang="en-US" b="true" sz="3499">
                <a:solidFill>
                  <a:srgbClr val="000000"/>
                </a:solidFill>
                <a:latin typeface="Abhaya Libre Bold"/>
                <a:ea typeface="Abhaya Libre Bold"/>
                <a:cs typeface="Abhaya Libre Bold"/>
                <a:sym typeface="Abhaya Libre Bold"/>
              </a:rPr>
              <a:t>ans:  </a:t>
            </a:r>
            <a:r>
              <a:rPr lang="en-US" sz="3499">
                <a:solidFill>
                  <a:srgbClr val="000000"/>
                </a:solidFill>
                <a:latin typeface="Abhaya Libre"/>
                <a:ea typeface="Abhaya Libre"/>
                <a:cs typeface="Abhaya Libre"/>
                <a:sym typeface="Abhaya Libre"/>
              </a:rPr>
              <a:t>Out of Rs. 20 lakh, the budget will be allocated strategically based on audience behavior and past performance data:</a:t>
            </a:r>
          </a:p>
          <a:p>
            <a:pPr algn="l">
              <a:lnSpc>
                <a:spcPts val="4899"/>
              </a:lnSpc>
              <a:spcBef>
                <a:spcPct val="0"/>
              </a:spcBef>
            </a:pPr>
            <a:r>
              <a:rPr lang="en-US" sz="3499">
                <a:solidFill>
                  <a:srgbClr val="000000"/>
                </a:solidFill>
                <a:latin typeface="Abhaya Libre"/>
                <a:ea typeface="Abhaya Libre"/>
                <a:cs typeface="Abhaya Libre"/>
                <a:sym typeface="Abhaya Libre"/>
              </a:rPr>
              <a:t>Facebook Ads: Rs. 12 lakh (60%) – Suitable for detailed targeting, retargeting, and conversion-focused campaigns.</a:t>
            </a:r>
          </a:p>
          <a:p>
            <a:pPr algn="l">
              <a:lnSpc>
                <a:spcPts val="4899"/>
              </a:lnSpc>
              <a:spcBef>
                <a:spcPct val="0"/>
              </a:spcBef>
            </a:pPr>
            <a:r>
              <a:rPr lang="en-US" sz="3499">
                <a:solidFill>
                  <a:srgbClr val="000000"/>
                </a:solidFill>
                <a:latin typeface="Abhaya Libre"/>
                <a:ea typeface="Abhaya Libre"/>
                <a:cs typeface="Abhaya Libre"/>
                <a:sym typeface="Abhaya Libre"/>
              </a:rPr>
              <a:t>Instagram Ads: Rs. 8 lakh (40%) – Best for engaging creatives, video ads, and brand awareness campaigns.</a:t>
            </a:r>
          </a:p>
          <a:p>
            <a:pPr algn="l">
              <a:lnSpc>
                <a:spcPts val="4899"/>
              </a:lnSpc>
              <a:spcBef>
                <a:spcPct val="0"/>
              </a:spcBef>
            </a:pPr>
            <a:r>
              <a:rPr lang="en-US" sz="3499">
                <a:solidFill>
                  <a:srgbClr val="000000"/>
                </a:solidFill>
                <a:latin typeface="Abhaya Libre"/>
                <a:ea typeface="Abhaya Libre"/>
                <a:cs typeface="Abhaya Libre"/>
                <a:sym typeface="Abhaya Libre"/>
              </a:rPr>
              <a:t>This split is based on historical data, where Facebook has higher conversion potential, while Instagram performs better for engagement and reach.</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349089"/>
            <a:ext cx="16793052" cy="5728336"/>
          </a:xfrm>
          <a:prstGeom prst="rect">
            <a:avLst/>
          </a:prstGeom>
        </p:spPr>
        <p:txBody>
          <a:bodyPr anchor="t" rtlCol="false" tIns="0" lIns="0" bIns="0" rIns="0">
            <a:spAutoFit/>
          </a:bodyPr>
          <a:lstStyle/>
          <a:p>
            <a:pPr algn="ctr">
              <a:lnSpc>
                <a:spcPts val="5039"/>
              </a:lnSpc>
              <a:spcBef>
                <a:spcPct val="0"/>
              </a:spcBef>
            </a:pPr>
            <a:r>
              <a:rPr lang="en-US" b="true" sz="3599">
                <a:solidFill>
                  <a:srgbClr val="000000"/>
                </a:solidFill>
                <a:latin typeface="Abhaya Libre Bold"/>
                <a:ea typeface="Abhaya Libre Bold"/>
                <a:cs typeface="Abhaya Libre Bold"/>
                <a:sym typeface="Abhaya Libre Bold"/>
              </a:rPr>
              <a:t>2. Achieving Higher Impressions and CTR, Lower Bounce Rate</a:t>
            </a:r>
          </a:p>
          <a:p>
            <a:pPr algn="ctr">
              <a:lnSpc>
                <a:spcPts val="5039"/>
              </a:lnSpc>
              <a:spcBef>
                <a:spcPct val="0"/>
              </a:spcBef>
            </a:pPr>
            <a:r>
              <a:rPr lang="en-US" b="true" sz="3599">
                <a:solidFill>
                  <a:srgbClr val="000000"/>
                </a:solidFill>
                <a:latin typeface="Abhaya Libre Bold"/>
                <a:ea typeface="Abhaya Libre Bold"/>
                <a:cs typeface="Abhaya Libre Bold"/>
                <a:sym typeface="Abhaya Libre Bold"/>
              </a:rPr>
              <a:t>Ad Strategy:</a:t>
            </a:r>
          </a:p>
          <a:p>
            <a:pPr algn="ctr">
              <a:lnSpc>
                <a:spcPts val="5039"/>
              </a:lnSpc>
              <a:spcBef>
                <a:spcPct val="0"/>
              </a:spcBef>
            </a:pPr>
            <a:r>
              <a:rPr lang="en-US" sz="3599">
                <a:solidFill>
                  <a:srgbClr val="000000"/>
                </a:solidFill>
                <a:latin typeface="Abhaya Libre"/>
                <a:ea typeface="Abhaya Libre"/>
                <a:cs typeface="Abhaya Libre"/>
                <a:sym typeface="Abhaya Libre"/>
              </a:rPr>
              <a:t>Focus on video and carousel ads to increase engagement and CTR.</a:t>
            </a:r>
          </a:p>
          <a:p>
            <a:pPr algn="ctr">
              <a:lnSpc>
                <a:spcPts val="5039"/>
              </a:lnSpc>
              <a:spcBef>
                <a:spcPct val="0"/>
              </a:spcBef>
            </a:pPr>
            <a:r>
              <a:rPr lang="en-US" sz="3599">
                <a:solidFill>
                  <a:srgbClr val="000000"/>
                </a:solidFill>
                <a:latin typeface="Abhaya Libre"/>
                <a:ea typeface="Abhaya Libre"/>
                <a:cs typeface="Abhaya Libre"/>
                <a:sym typeface="Abhaya Libre"/>
              </a:rPr>
              <a:t>Optimize ad creatives with compelling copy and clear CTAs.</a:t>
            </a:r>
          </a:p>
          <a:p>
            <a:pPr algn="ctr">
              <a:lnSpc>
                <a:spcPts val="5039"/>
              </a:lnSpc>
              <a:spcBef>
                <a:spcPct val="0"/>
              </a:spcBef>
            </a:pPr>
            <a:r>
              <a:rPr lang="en-US" sz="3599">
                <a:solidFill>
                  <a:srgbClr val="000000"/>
                </a:solidFill>
                <a:latin typeface="Abhaya Libre"/>
                <a:ea typeface="Abhaya Libre"/>
                <a:cs typeface="Abhaya Libre"/>
                <a:sym typeface="Abhaya Libre"/>
              </a:rPr>
              <a:t>A/B testing for different audience segments to find the best-performing ones.</a:t>
            </a:r>
          </a:p>
          <a:p>
            <a:pPr algn="ctr">
              <a:lnSpc>
                <a:spcPts val="5039"/>
              </a:lnSpc>
              <a:spcBef>
                <a:spcPct val="0"/>
              </a:spcBef>
            </a:pPr>
            <a:r>
              <a:rPr lang="en-US" sz="3599">
                <a:solidFill>
                  <a:srgbClr val="000000"/>
                </a:solidFill>
                <a:latin typeface="Abhaya Libre"/>
                <a:ea typeface="Abhaya Libre"/>
                <a:cs typeface="Abhaya Libre"/>
                <a:sym typeface="Abhaya Libre"/>
              </a:rPr>
              <a:t>Expected Outcome:</a:t>
            </a:r>
          </a:p>
          <a:p>
            <a:pPr algn="ctr">
              <a:lnSpc>
                <a:spcPts val="5039"/>
              </a:lnSpc>
              <a:spcBef>
                <a:spcPct val="0"/>
              </a:spcBef>
            </a:pPr>
            <a:r>
              <a:rPr lang="en-US" sz="3599">
                <a:solidFill>
                  <a:srgbClr val="000000"/>
                </a:solidFill>
                <a:latin typeface="Abhaya Libre"/>
                <a:ea typeface="Abhaya Libre"/>
                <a:cs typeface="Abhaya Libre"/>
                <a:sym typeface="Abhaya Libre"/>
              </a:rPr>
              <a:t>Impressions: 10M+ across platforms.</a:t>
            </a:r>
          </a:p>
          <a:p>
            <a:pPr algn="ctr">
              <a:lnSpc>
                <a:spcPts val="5039"/>
              </a:lnSpc>
              <a:spcBef>
                <a:spcPct val="0"/>
              </a:spcBef>
            </a:pPr>
            <a:r>
              <a:rPr lang="en-US" sz="3599">
                <a:solidFill>
                  <a:srgbClr val="000000"/>
                </a:solidFill>
                <a:latin typeface="Abhaya Libre"/>
                <a:ea typeface="Abhaya Libre"/>
                <a:cs typeface="Abhaya Libre"/>
                <a:sym typeface="Abhaya Libre"/>
              </a:rPr>
              <a:t>CTR Improvement: 2.5% to 4% through ad copy optimization and audience targeting.</a:t>
            </a:r>
          </a:p>
          <a:p>
            <a:pPr algn="ctr">
              <a:lnSpc>
                <a:spcPts val="5039"/>
              </a:lnSpc>
              <a:spcBef>
                <a:spcPct val="0"/>
              </a:spcBef>
            </a:pPr>
            <a:r>
              <a:rPr lang="en-US" sz="3599">
                <a:solidFill>
                  <a:srgbClr val="000000"/>
                </a:solidFill>
                <a:latin typeface="Abhaya Libre"/>
                <a:ea typeface="Abhaya Libre"/>
                <a:cs typeface="Abhaya Libre"/>
                <a:sym typeface="Abhaya Libre"/>
              </a:rPr>
              <a:t>Bounce Rate Reduction: From 60% to 45% by improving landing page speed and relevance.</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493674" y="609917"/>
            <a:ext cx="11641931" cy="9557386"/>
          </a:xfrm>
          <a:prstGeom prst="rect">
            <a:avLst/>
          </a:prstGeom>
        </p:spPr>
        <p:txBody>
          <a:bodyPr anchor="t" rtlCol="false" tIns="0" lIns="0" bIns="0" rIns="0">
            <a:spAutoFit/>
          </a:bodyPr>
          <a:lstStyle/>
          <a:p>
            <a:pPr algn="ctr">
              <a:lnSpc>
                <a:spcPts val="5039"/>
              </a:lnSpc>
              <a:spcBef>
                <a:spcPct val="0"/>
              </a:spcBef>
            </a:pPr>
            <a:r>
              <a:rPr lang="en-US" b="true" sz="3599">
                <a:solidFill>
                  <a:srgbClr val="000000"/>
                </a:solidFill>
                <a:latin typeface="Abhaya Libre Bold"/>
                <a:ea typeface="Abhaya Libre Bold"/>
                <a:cs typeface="Abhaya Libre Bold"/>
                <a:sym typeface="Abhaya Libre Bold"/>
              </a:rPr>
              <a:t>3. Increasing Average Session Duration</a:t>
            </a:r>
          </a:p>
          <a:p>
            <a:pPr algn="l">
              <a:lnSpc>
                <a:spcPts val="5039"/>
              </a:lnSpc>
              <a:spcBef>
                <a:spcPct val="0"/>
              </a:spcBef>
            </a:pPr>
            <a:r>
              <a:rPr lang="en-US" sz="3599">
                <a:solidFill>
                  <a:srgbClr val="000000"/>
                </a:solidFill>
                <a:latin typeface="Abhaya Libre"/>
                <a:ea typeface="Abhaya Libre"/>
                <a:cs typeface="Abhaya Libre"/>
                <a:sym typeface="Abhaya Libre"/>
              </a:rPr>
              <a:t>Landing Page Optimization:</a:t>
            </a:r>
          </a:p>
          <a:p>
            <a:pPr algn="l">
              <a:lnSpc>
                <a:spcPts val="5039"/>
              </a:lnSpc>
              <a:spcBef>
                <a:spcPct val="0"/>
              </a:spcBef>
            </a:pPr>
            <a:r>
              <a:rPr lang="en-US" sz="3599">
                <a:solidFill>
                  <a:srgbClr val="000000"/>
                </a:solidFill>
                <a:latin typeface="Abhaya Libre"/>
                <a:ea typeface="Abhaya Libre"/>
                <a:cs typeface="Abhaya Libre"/>
                <a:sym typeface="Abhaya Libre"/>
              </a:rPr>
              <a:t>Faster loading time (&lt;3 sec).</a:t>
            </a:r>
          </a:p>
          <a:p>
            <a:pPr algn="l">
              <a:lnSpc>
                <a:spcPts val="5039"/>
              </a:lnSpc>
              <a:spcBef>
                <a:spcPct val="0"/>
              </a:spcBef>
            </a:pPr>
            <a:r>
              <a:rPr lang="en-US" sz="3599">
                <a:solidFill>
                  <a:srgbClr val="000000"/>
                </a:solidFill>
                <a:latin typeface="Abhaya Libre"/>
                <a:ea typeface="Abhaya Libre"/>
                <a:cs typeface="Abhaya Libre"/>
                <a:sym typeface="Abhaya Libre"/>
              </a:rPr>
              <a:t>Engaging and interactive content with videos and testimonials.</a:t>
            </a:r>
          </a:p>
          <a:p>
            <a:pPr algn="l">
              <a:lnSpc>
                <a:spcPts val="5039"/>
              </a:lnSpc>
              <a:spcBef>
                <a:spcPct val="0"/>
              </a:spcBef>
            </a:pPr>
            <a:r>
              <a:rPr lang="en-US" sz="3599">
                <a:solidFill>
                  <a:srgbClr val="000000"/>
                </a:solidFill>
                <a:latin typeface="Abhaya Libre"/>
                <a:ea typeface="Abhaya Libre"/>
                <a:cs typeface="Abhaya Libre"/>
                <a:sym typeface="Abhaya Libre"/>
              </a:rPr>
              <a:t>Strong internal linking to guide users through multiple pages.</a:t>
            </a:r>
          </a:p>
          <a:p>
            <a:pPr algn="l">
              <a:lnSpc>
                <a:spcPts val="5039"/>
              </a:lnSpc>
              <a:spcBef>
                <a:spcPct val="0"/>
              </a:spcBef>
            </a:pPr>
            <a:r>
              <a:rPr lang="en-US" sz="3599">
                <a:solidFill>
                  <a:srgbClr val="000000"/>
                </a:solidFill>
                <a:latin typeface="Abhaya Libre"/>
                <a:ea typeface="Abhaya Libre"/>
                <a:cs typeface="Abhaya Libre"/>
                <a:sym typeface="Abhaya Libre"/>
              </a:rPr>
              <a:t>Expected Outcome:</a:t>
            </a:r>
          </a:p>
          <a:p>
            <a:pPr algn="l">
              <a:lnSpc>
                <a:spcPts val="5039"/>
              </a:lnSpc>
              <a:spcBef>
                <a:spcPct val="0"/>
              </a:spcBef>
            </a:pPr>
            <a:r>
              <a:rPr lang="en-US" sz="3599">
                <a:solidFill>
                  <a:srgbClr val="000000"/>
                </a:solidFill>
                <a:latin typeface="Abhaya Libre"/>
                <a:ea typeface="Abhaya Libre"/>
                <a:cs typeface="Abhaya Libre"/>
                <a:sym typeface="Abhaya Libre"/>
              </a:rPr>
              <a:t>Average Session Duration Increase: From 40 sec to 90 sec.</a:t>
            </a:r>
          </a:p>
          <a:p>
            <a:pPr algn="ctr">
              <a:lnSpc>
                <a:spcPts val="5039"/>
              </a:lnSpc>
              <a:spcBef>
                <a:spcPct val="0"/>
              </a:spcBef>
            </a:pPr>
            <a:r>
              <a:rPr lang="en-US" b="true" sz="3599">
                <a:solidFill>
                  <a:srgbClr val="000000"/>
                </a:solidFill>
                <a:latin typeface="Abhaya Libre Bold"/>
                <a:ea typeface="Abhaya Libre Bold"/>
                <a:cs typeface="Abhaya Libre Bold"/>
                <a:sym typeface="Abhaya Libre Bold"/>
              </a:rPr>
              <a:t>4. Higher Conversion Rate &amp; Lower Abandon Rate</a:t>
            </a:r>
          </a:p>
          <a:p>
            <a:pPr algn="l">
              <a:lnSpc>
                <a:spcPts val="5039"/>
              </a:lnSpc>
              <a:spcBef>
                <a:spcPct val="0"/>
              </a:spcBef>
            </a:pPr>
            <a:r>
              <a:rPr lang="en-US" sz="3599">
                <a:solidFill>
                  <a:srgbClr val="000000"/>
                </a:solidFill>
                <a:latin typeface="Abhaya Libre"/>
                <a:ea typeface="Abhaya Libre"/>
                <a:cs typeface="Abhaya Libre"/>
                <a:sym typeface="Abhaya Libre"/>
              </a:rPr>
              <a:t>Conversion Optimization:</a:t>
            </a:r>
          </a:p>
          <a:p>
            <a:pPr algn="l">
              <a:lnSpc>
                <a:spcPts val="5039"/>
              </a:lnSpc>
              <a:spcBef>
                <a:spcPct val="0"/>
              </a:spcBef>
            </a:pPr>
            <a:r>
              <a:rPr lang="en-US" sz="3599">
                <a:solidFill>
                  <a:srgbClr val="000000"/>
                </a:solidFill>
                <a:latin typeface="Abhaya Libre"/>
                <a:ea typeface="Abhaya Libre"/>
                <a:cs typeface="Abhaya Libre"/>
                <a:sym typeface="Abhaya Libre"/>
              </a:rPr>
              <a:t>Retargeting abandoned carts with special offers.</a:t>
            </a:r>
          </a:p>
          <a:p>
            <a:pPr algn="l">
              <a:lnSpc>
                <a:spcPts val="5039"/>
              </a:lnSpc>
              <a:spcBef>
                <a:spcPct val="0"/>
              </a:spcBef>
            </a:pPr>
            <a:r>
              <a:rPr lang="en-US" sz="3599">
                <a:solidFill>
                  <a:srgbClr val="000000"/>
                </a:solidFill>
                <a:latin typeface="Abhaya Libre"/>
                <a:ea typeface="Abhaya Libre"/>
                <a:cs typeface="Abhaya Libre"/>
                <a:sym typeface="Abhaya Libre"/>
              </a:rPr>
              <a:t>One-click checkout process to reduce friction.</a:t>
            </a:r>
          </a:p>
          <a:p>
            <a:pPr algn="l">
              <a:lnSpc>
                <a:spcPts val="5039"/>
              </a:lnSpc>
              <a:spcBef>
                <a:spcPct val="0"/>
              </a:spcBef>
            </a:pPr>
            <a:r>
              <a:rPr lang="en-US" sz="3599">
                <a:solidFill>
                  <a:srgbClr val="000000"/>
                </a:solidFill>
                <a:latin typeface="Abhaya Libre"/>
                <a:ea typeface="Abhaya Libre"/>
                <a:cs typeface="Abhaya Libre"/>
                <a:sym typeface="Abhaya Libre"/>
              </a:rPr>
              <a:t>Email &amp; WhatsApp follow-ups to recover abandoned carts.</a:t>
            </a:r>
          </a:p>
          <a:p>
            <a:pPr algn="l">
              <a:lnSpc>
                <a:spcPts val="5039"/>
              </a:lnSpc>
              <a:spcBef>
                <a:spcPct val="0"/>
              </a:spcBef>
            </a:pPr>
            <a:r>
              <a:rPr lang="en-US" sz="3599">
                <a:solidFill>
                  <a:srgbClr val="000000"/>
                </a:solidFill>
                <a:latin typeface="Abhaya Libre"/>
                <a:ea typeface="Abhaya Libre"/>
                <a:cs typeface="Abhaya Libre"/>
                <a:sym typeface="Abhaya Libre"/>
              </a:rPr>
              <a:t>Expected Outcome:</a:t>
            </a:r>
          </a:p>
          <a:p>
            <a:pPr algn="l">
              <a:lnSpc>
                <a:spcPts val="5039"/>
              </a:lnSpc>
              <a:spcBef>
                <a:spcPct val="0"/>
              </a:spcBef>
            </a:pPr>
            <a:r>
              <a:rPr lang="en-US" sz="3599">
                <a:solidFill>
                  <a:srgbClr val="000000"/>
                </a:solidFill>
                <a:latin typeface="Abhaya Libre"/>
                <a:ea typeface="Abhaya Libre"/>
                <a:cs typeface="Abhaya Libre"/>
                <a:sym typeface="Abhaya Libre"/>
              </a:rPr>
              <a:t>Conversion Rate Increase: From 1.5% to 3.5%.</a:t>
            </a:r>
          </a:p>
          <a:p>
            <a:pPr algn="l">
              <a:lnSpc>
                <a:spcPts val="5039"/>
              </a:lnSpc>
              <a:spcBef>
                <a:spcPct val="0"/>
              </a:spcBef>
            </a:pPr>
            <a:r>
              <a:rPr lang="en-US" sz="3599">
                <a:solidFill>
                  <a:srgbClr val="000000"/>
                </a:solidFill>
                <a:latin typeface="Abhaya Libre"/>
                <a:ea typeface="Abhaya Libre"/>
                <a:cs typeface="Abhaya Libre"/>
                <a:sym typeface="Abhaya Libre"/>
              </a:rPr>
              <a:t>Cart Abandonment Rate Reduction: From 70% to 50%.</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332964" y="1519555"/>
            <a:ext cx="15622072" cy="7181215"/>
          </a:xfrm>
          <a:prstGeom prst="rect">
            <a:avLst/>
          </a:prstGeom>
        </p:spPr>
        <p:txBody>
          <a:bodyPr anchor="t" rtlCol="false" tIns="0" lIns="0" bIns="0" rIns="0">
            <a:spAutoFit/>
          </a:bodyPr>
          <a:lstStyle/>
          <a:p>
            <a:pPr algn="ctr">
              <a:lnSpc>
                <a:spcPts val="4759"/>
              </a:lnSpc>
              <a:spcBef>
                <a:spcPct val="0"/>
              </a:spcBef>
            </a:pPr>
            <a:r>
              <a:rPr lang="en-US" b="true" sz="3399">
                <a:solidFill>
                  <a:srgbClr val="000000"/>
                </a:solidFill>
                <a:latin typeface="Canva Sans Bold"/>
                <a:ea typeface="Canva Sans Bold"/>
                <a:cs typeface="Canva Sans Bold"/>
                <a:sym typeface="Canva Sans Bold"/>
              </a:rPr>
              <a:t>5. Number of Units to Sell for Positive ROI</a:t>
            </a:r>
          </a:p>
          <a:p>
            <a:pPr algn="ctr">
              <a:lnSpc>
                <a:spcPts val="4759"/>
              </a:lnSpc>
              <a:spcBef>
                <a:spcPct val="0"/>
              </a:spcBef>
            </a:pPr>
            <a:r>
              <a:rPr lang="en-US" sz="3399">
                <a:solidFill>
                  <a:srgbClr val="000000"/>
                </a:solidFill>
                <a:latin typeface="Canva Sans"/>
                <a:ea typeface="Canva Sans"/>
                <a:cs typeface="Canva Sans"/>
                <a:sym typeface="Canva Sans"/>
              </a:rPr>
              <a:t>Target Revenue Goal: Rs. 50 lakh</a:t>
            </a:r>
          </a:p>
          <a:p>
            <a:pPr algn="ctr">
              <a:lnSpc>
                <a:spcPts val="4759"/>
              </a:lnSpc>
              <a:spcBef>
                <a:spcPct val="0"/>
              </a:spcBef>
            </a:pPr>
            <a:r>
              <a:rPr lang="en-US" sz="3399">
                <a:solidFill>
                  <a:srgbClr val="000000"/>
                </a:solidFill>
                <a:latin typeface="Canva Sans"/>
                <a:ea typeface="Canva Sans"/>
                <a:cs typeface="Canva Sans"/>
                <a:sym typeface="Canva Sans"/>
              </a:rPr>
              <a:t>Average Selling Price per Unit: Rs. 2,500</a:t>
            </a:r>
          </a:p>
          <a:p>
            <a:pPr algn="ctr">
              <a:lnSpc>
                <a:spcPts val="4759"/>
              </a:lnSpc>
              <a:spcBef>
                <a:spcPct val="0"/>
              </a:spcBef>
            </a:pPr>
            <a:r>
              <a:rPr lang="en-US" sz="3399">
                <a:solidFill>
                  <a:srgbClr val="000000"/>
                </a:solidFill>
                <a:latin typeface="Canva Sans"/>
                <a:ea typeface="Canva Sans"/>
                <a:cs typeface="Canva Sans"/>
                <a:sym typeface="Canva Sans"/>
              </a:rPr>
              <a:t>Units to Sell for Breakeven: Rs. 20L ÷ Rs. 2,500 = 8,000 units</a:t>
            </a:r>
          </a:p>
          <a:p>
            <a:pPr algn="ctr">
              <a:lnSpc>
                <a:spcPts val="4759"/>
              </a:lnSpc>
              <a:spcBef>
                <a:spcPct val="0"/>
              </a:spcBef>
            </a:pPr>
            <a:r>
              <a:rPr lang="en-US" sz="3399">
                <a:solidFill>
                  <a:srgbClr val="000000"/>
                </a:solidFill>
                <a:latin typeface="Canva Sans"/>
                <a:ea typeface="Canva Sans"/>
                <a:cs typeface="Canva Sans"/>
                <a:sym typeface="Canva Sans"/>
              </a:rPr>
              <a:t>Units to Sell for Positive ROI (2.5x ROAS): Rs. 50L ÷ Rs. 2,500 = 20,000 units</a:t>
            </a:r>
          </a:p>
          <a:p>
            <a:pPr algn="ctr">
              <a:lnSpc>
                <a:spcPts val="4759"/>
              </a:lnSpc>
              <a:spcBef>
                <a:spcPct val="0"/>
              </a:spcBef>
            </a:pPr>
            <a:r>
              <a:rPr lang="en-US" b="true" sz="3399">
                <a:solidFill>
                  <a:srgbClr val="000000"/>
                </a:solidFill>
                <a:latin typeface="Canva Sans Bold"/>
                <a:ea typeface="Canva Sans Bold"/>
                <a:cs typeface="Canva Sans Bold"/>
                <a:sym typeface="Canva Sans Bold"/>
              </a:rPr>
              <a:t>6. Average Purchase Value to Aim for Positive ROAS &amp; ROI</a:t>
            </a:r>
          </a:p>
          <a:p>
            <a:pPr algn="ctr">
              <a:lnSpc>
                <a:spcPts val="4759"/>
              </a:lnSpc>
              <a:spcBef>
                <a:spcPct val="0"/>
              </a:spcBef>
            </a:pPr>
            <a:r>
              <a:rPr lang="en-US" sz="3399">
                <a:solidFill>
                  <a:srgbClr val="000000"/>
                </a:solidFill>
                <a:latin typeface="Canva Sans"/>
                <a:ea typeface="Canva Sans"/>
                <a:cs typeface="Canva Sans"/>
                <a:sym typeface="Canva Sans"/>
              </a:rPr>
              <a:t>Target AOV (Average Order Value): Rs. 3,000</a:t>
            </a:r>
          </a:p>
          <a:p>
            <a:pPr algn="ctr">
              <a:lnSpc>
                <a:spcPts val="4759"/>
              </a:lnSpc>
              <a:spcBef>
                <a:spcPct val="0"/>
              </a:spcBef>
            </a:pPr>
            <a:r>
              <a:rPr lang="en-US" sz="3399">
                <a:solidFill>
                  <a:srgbClr val="000000"/>
                </a:solidFill>
                <a:latin typeface="Canva Sans"/>
                <a:ea typeface="Canva Sans"/>
                <a:cs typeface="Canva Sans"/>
                <a:sym typeface="Canva Sans"/>
              </a:rPr>
              <a:t>Ad Spend per Order (Assuming 3.5% Conversion Rate): Rs. 1,500</a:t>
            </a:r>
          </a:p>
          <a:p>
            <a:pPr algn="ctr">
              <a:lnSpc>
                <a:spcPts val="4759"/>
              </a:lnSpc>
              <a:spcBef>
                <a:spcPct val="0"/>
              </a:spcBef>
            </a:pPr>
            <a:r>
              <a:rPr lang="en-US" sz="3399">
                <a:solidFill>
                  <a:srgbClr val="000000"/>
                </a:solidFill>
                <a:latin typeface="Canva Sans"/>
                <a:ea typeface="Canva Sans"/>
                <a:cs typeface="Canva Sans"/>
                <a:sym typeface="Canva Sans"/>
              </a:rPr>
              <a:t>ROAS (Return on Ad Spend) Calculation:</a:t>
            </a:r>
          </a:p>
          <a:p>
            <a:pPr algn="ctr">
              <a:lnSpc>
                <a:spcPts val="4759"/>
              </a:lnSpc>
              <a:spcBef>
                <a:spcPct val="0"/>
              </a:spcBef>
            </a:pPr>
            <a:r>
              <a:rPr lang="en-US" sz="3399">
                <a:solidFill>
                  <a:srgbClr val="000000"/>
                </a:solidFill>
                <a:latin typeface="Canva Sans"/>
                <a:ea typeface="Canva Sans"/>
                <a:cs typeface="Canva Sans"/>
                <a:sym typeface="Canva Sans"/>
              </a:rPr>
              <a:t>Target Revenue: Rs. 50L</a:t>
            </a:r>
          </a:p>
          <a:p>
            <a:pPr algn="ctr">
              <a:lnSpc>
                <a:spcPts val="4759"/>
              </a:lnSpc>
              <a:spcBef>
                <a:spcPct val="0"/>
              </a:spcBef>
            </a:pPr>
            <a:r>
              <a:rPr lang="en-US" sz="3399">
                <a:solidFill>
                  <a:srgbClr val="000000"/>
                </a:solidFill>
                <a:latin typeface="Canva Sans"/>
                <a:ea typeface="Canva Sans"/>
                <a:cs typeface="Canva Sans"/>
                <a:sym typeface="Canva Sans"/>
              </a:rPr>
              <a:t>Target ROAS: 2.5x (Revenue ÷ Ad Spend)</a:t>
            </a:r>
          </a:p>
          <a:p>
            <a:pPr algn="ctr">
              <a:lnSpc>
                <a:spcPts val="4759"/>
              </a:lnSpc>
              <a:spcBef>
                <a:spcPct val="0"/>
              </a:spcBef>
            </a:pPr>
            <a:r>
              <a:rPr lang="en-US" sz="3399">
                <a:solidFill>
                  <a:srgbClr val="000000"/>
                </a:solidFill>
                <a:latin typeface="Canva Sans"/>
                <a:ea typeface="Canva Sans"/>
                <a:cs typeface="Canva Sans"/>
                <a:sym typeface="Canva Sans"/>
              </a:rPr>
              <a:t>Required Sales: Rs. 50L ÷ Rs. 3,000 = 16,667 orders</a:t>
            </a: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41279" y="564819"/>
            <a:ext cx="17946721" cy="7933691"/>
          </a:xfrm>
          <a:prstGeom prst="rect">
            <a:avLst/>
          </a:prstGeom>
        </p:spPr>
        <p:txBody>
          <a:bodyPr anchor="t" rtlCol="false" tIns="0" lIns="0" bIns="0" rIns="0">
            <a:spAutoFit/>
          </a:bodyPr>
          <a:lstStyle/>
          <a:p>
            <a:pPr algn="ctr">
              <a:lnSpc>
                <a:spcPts val="3919"/>
              </a:lnSpc>
              <a:spcBef>
                <a:spcPct val="0"/>
              </a:spcBef>
            </a:pPr>
            <a:r>
              <a:rPr lang="en-US" b="true" sz="2799">
                <a:solidFill>
                  <a:srgbClr val="000000"/>
                </a:solidFill>
                <a:latin typeface="Canva Sans Bold"/>
                <a:ea typeface="Canva Sans Bold"/>
                <a:cs typeface="Canva Sans Bold"/>
                <a:sym typeface="Canva Sans Bold"/>
              </a:rPr>
              <a:t>7. Achieving Positive ROAS and ROI with Numbers</a:t>
            </a:r>
          </a:p>
          <a:p>
            <a:pPr algn="ctr">
              <a:lnSpc>
                <a:spcPts val="3499"/>
              </a:lnSpc>
              <a:spcBef>
                <a:spcPct val="0"/>
              </a:spcBef>
            </a:pPr>
            <a:r>
              <a:rPr lang="en-US" sz="2499">
                <a:solidFill>
                  <a:srgbClr val="000000"/>
                </a:solidFill>
                <a:latin typeface="Canva Sans"/>
                <a:ea typeface="Canva Sans"/>
                <a:cs typeface="Canva Sans"/>
                <a:sym typeface="Canva Sans"/>
              </a:rPr>
              <a:t>Investment: Rs. 20L</a:t>
            </a:r>
          </a:p>
          <a:p>
            <a:pPr algn="ctr">
              <a:lnSpc>
                <a:spcPts val="3499"/>
              </a:lnSpc>
              <a:spcBef>
                <a:spcPct val="0"/>
              </a:spcBef>
            </a:pPr>
            <a:r>
              <a:rPr lang="en-US" sz="2499">
                <a:solidFill>
                  <a:srgbClr val="000000"/>
                </a:solidFill>
                <a:latin typeface="Canva Sans"/>
                <a:ea typeface="Canva Sans"/>
                <a:cs typeface="Canva Sans"/>
                <a:sym typeface="Canva Sans"/>
              </a:rPr>
              <a:t>Target Revenue: Rs. 50L</a:t>
            </a:r>
          </a:p>
          <a:p>
            <a:pPr algn="ctr">
              <a:lnSpc>
                <a:spcPts val="3499"/>
              </a:lnSpc>
              <a:spcBef>
                <a:spcPct val="0"/>
              </a:spcBef>
            </a:pPr>
            <a:r>
              <a:rPr lang="en-US" sz="2499">
                <a:solidFill>
                  <a:srgbClr val="000000"/>
                </a:solidFill>
                <a:latin typeface="Canva Sans"/>
                <a:ea typeface="Canva Sans"/>
                <a:cs typeface="Canva Sans"/>
                <a:sym typeface="Canva Sans"/>
              </a:rPr>
              <a:t>ROAS = Rs. 50L ÷ Rs. 20L = 2.5x</a:t>
            </a:r>
          </a:p>
          <a:p>
            <a:pPr algn="ctr">
              <a:lnSpc>
                <a:spcPts val="3499"/>
              </a:lnSpc>
              <a:spcBef>
                <a:spcPct val="0"/>
              </a:spcBef>
            </a:pPr>
            <a:r>
              <a:rPr lang="en-US" sz="2499">
                <a:solidFill>
                  <a:srgbClr val="000000"/>
                </a:solidFill>
                <a:latin typeface="Canva Sans"/>
                <a:ea typeface="Canva Sans"/>
                <a:cs typeface="Canva Sans"/>
                <a:sym typeface="Canva Sans"/>
              </a:rPr>
              <a:t>Profit Calculation:</a:t>
            </a:r>
          </a:p>
          <a:p>
            <a:pPr algn="ctr">
              <a:lnSpc>
                <a:spcPts val="3499"/>
              </a:lnSpc>
              <a:spcBef>
                <a:spcPct val="0"/>
              </a:spcBef>
            </a:pPr>
            <a:r>
              <a:rPr lang="en-US" sz="2499">
                <a:solidFill>
                  <a:srgbClr val="000000"/>
                </a:solidFill>
                <a:latin typeface="Canva Sans"/>
                <a:ea typeface="Canva Sans"/>
                <a:cs typeface="Canva Sans"/>
                <a:sym typeface="Canva Sans"/>
              </a:rPr>
              <a:t>Gross Revenue: Rs. 50L</a:t>
            </a:r>
          </a:p>
          <a:p>
            <a:pPr algn="ctr">
              <a:lnSpc>
                <a:spcPts val="3499"/>
              </a:lnSpc>
              <a:spcBef>
                <a:spcPct val="0"/>
              </a:spcBef>
            </a:pPr>
            <a:r>
              <a:rPr lang="en-US" sz="2499">
                <a:solidFill>
                  <a:srgbClr val="000000"/>
                </a:solidFill>
                <a:latin typeface="Canva Sans"/>
                <a:ea typeface="Canva Sans"/>
                <a:cs typeface="Canva Sans"/>
                <a:sym typeface="Canva Sans"/>
              </a:rPr>
              <a:t>Cost of Goods (40% of revenue): Rs. 20L</a:t>
            </a:r>
          </a:p>
          <a:p>
            <a:pPr algn="ctr">
              <a:lnSpc>
                <a:spcPts val="3499"/>
              </a:lnSpc>
              <a:spcBef>
                <a:spcPct val="0"/>
              </a:spcBef>
            </a:pPr>
            <a:r>
              <a:rPr lang="en-US" sz="2499">
                <a:solidFill>
                  <a:srgbClr val="000000"/>
                </a:solidFill>
                <a:latin typeface="Canva Sans"/>
                <a:ea typeface="Canva Sans"/>
                <a:cs typeface="Canva Sans"/>
                <a:sym typeface="Canva Sans"/>
              </a:rPr>
              <a:t>Ad Spend: Rs. 20L</a:t>
            </a:r>
          </a:p>
          <a:p>
            <a:pPr algn="ctr">
              <a:lnSpc>
                <a:spcPts val="3499"/>
              </a:lnSpc>
              <a:spcBef>
                <a:spcPct val="0"/>
              </a:spcBef>
            </a:pPr>
            <a:r>
              <a:rPr lang="en-US" sz="2499">
                <a:solidFill>
                  <a:srgbClr val="000000"/>
                </a:solidFill>
                <a:latin typeface="Canva Sans"/>
                <a:ea typeface="Canva Sans"/>
                <a:cs typeface="Canva Sans"/>
                <a:sym typeface="Canva Sans"/>
              </a:rPr>
              <a:t>Net Profit: Rs. 10L</a:t>
            </a:r>
          </a:p>
          <a:p>
            <a:pPr algn="ctr">
              <a:lnSpc>
                <a:spcPts val="3499"/>
              </a:lnSpc>
              <a:spcBef>
                <a:spcPct val="0"/>
              </a:spcBef>
            </a:pPr>
            <a:r>
              <a:rPr lang="en-US" sz="2499">
                <a:solidFill>
                  <a:srgbClr val="000000"/>
                </a:solidFill>
                <a:latin typeface="Canva Sans"/>
                <a:ea typeface="Canva Sans"/>
                <a:cs typeface="Canva Sans"/>
                <a:sym typeface="Canva Sans"/>
              </a:rPr>
              <a:t>✅ Final Outcome: Positive ROI of 50% and ROAS of 2.5x</a:t>
            </a:r>
          </a:p>
          <a:p>
            <a:pPr algn="ctr">
              <a:lnSpc>
                <a:spcPts val="3499"/>
              </a:lnSpc>
              <a:spcBef>
                <a:spcPct val="0"/>
              </a:spcBef>
            </a:pPr>
            <a:r>
              <a:rPr lang="en-US" b="true" sz="2499">
                <a:solidFill>
                  <a:srgbClr val="000000"/>
                </a:solidFill>
                <a:latin typeface="Canva Sans Bold"/>
                <a:ea typeface="Canva Sans Bold"/>
                <a:cs typeface="Canva Sans Bold"/>
                <a:sym typeface="Canva Sans Bold"/>
              </a:rPr>
              <a:t>Key Takeaways for Achieving ROI and ROAS</a:t>
            </a:r>
          </a:p>
          <a:p>
            <a:pPr algn="ctr">
              <a:lnSpc>
                <a:spcPts val="3499"/>
              </a:lnSpc>
              <a:spcBef>
                <a:spcPct val="0"/>
              </a:spcBef>
            </a:pPr>
            <a:r>
              <a:rPr lang="en-US" sz="2499">
                <a:solidFill>
                  <a:srgbClr val="000000"/>
                </a:solidFill>
                <a:latin typeface="Canva Sans"/>
                <a:ea typeface="Canva Sans"/>
                <a:cs typeface="Canva Sans"/>
                <a:sym typeface="Canva Sans"/>
              </a:rPr>
              <a:t>Optimized Budget Allocation between Facebook (60%) and Instagram (40%).</a:t>
            </a:r>
          </a:p>
          <a:p>
            <a:pPr algn="ctr">
              <a:lnSpc>
                <a:spcPts val="3499"/>
              </a:lnSpc>
              <a:spcBef>
                <a:spcPct val="0"/>
              </a:spcBef>
            </a:pPr>
            <a:r>
              <a:rPr lang="en-US" sz="2499">
                <a:solidFill>
                  <a:srgbClr val="000000"/>
                </a:solidFill>
                <a:latin typeface="Canva Sans"/>
                <a:ea typeface="Canva Sans"/>
                <a:cs typeface="Canva Sans"/>
                <a:sym typeface="Canva Sans"/>
              </a:rPr>
              <a:t>High-Impact Creatives with video and carousel ads to improve CTR.</a:t>
            </a:r>
          </a:p>
          <a:p>
            <a:pPr algn="ctr">
              <a:lnSpc>
                <a:spcPts val="3499"/>
              </a:lnSpc>
              <a:spcBef>
                <a:spcPct val="0"/>
              </a:spcBef>
            </a:pPr>
            <a:r>
              <a:rPr lang="en-US" sz="2499">
                <a:solidFill>
                  <a:srgbClr val="000000"/>
                </a:solidFill>
                <a:latin typeface="Canva Sans"/>
                <a:ea typeface="Canva Sans"/>
                <a:cs typeface="Canva Sans"/>
                <a:sym typeface="Canva Sans"/>
              </a:rPr>
              <a:t>Conversion-Focused Retargeting to reduce abandoned carts and increase AOV.</a:t>
            </a:r>
          </a:p>
          <a:p>
            <a:pPr algn="ctr">
              <a:lnSpc>
                <a:spcPts val="3499"/>
              </a:lnSpc>
              <a:spcBef>
                <a:spcPct val="0"/>
              </a:spcBef>
            </a:pPr>
            <a:r>
              <a:rPr lang="en-US" sz="2499">
                <a:solidFill>
                  <a:srgbClr val="000000"/>
                </a:solidFill>
                <a:latin typeface="Canva Sans"/>
                <a:ea typeface="Canva Sans"/>
                <a:cs typeface="Canva Sans"/>
                <a:sym typeface="Canva Sans"/>
              </a:rPr>
              <a:t>Landing Page Optimization to improve session duration and lower bounce rates.</a:t>
            </a:r>
          </a:p>
          <a:p>
            <a:pPr algn="ctr">
              <a:lnSpc>
                <a:spcPts val="3499"/>
              </a:lnSpc>
              <a:spcBef>
                <a:spcPct val="0"/>
              </a:spcBef>
            </a:pPr>
            <a:r>
              <a:rPr lang="en-US" sz="2499">
                <a:solidFill>
                  <a:srgbClr val="000000"/>
                </a:solidFill>
                <a:latin typeface="Canva Sans"/>
                <a:ea typeface="Canva Sans"/>
                <a:cs typeface="Canva Sans"/>
                <a:sym typeface="Canva Sans"/>
              </a:rPr>
              <a:t>Data-Driven Selling Strategy to sell 16,667+ units for profitable scaling.</a:t>
            </a:r>
          </a:p>
          <a:p>
            <a:pPr algn="ctr">
              <a:lnSpc>
                <a:spcPts val="3499"/>
              </a:lnSpc>
              <a:spcBef>
                <a:spcPct val="0"/>
              </a:spcBef>
            </a:pPr>
            <a:r>
              <a:rPr lang="en-US" sz="2499">
                <a:solidFill>
                  <a:srgbClr val="000000"/>
                </a:solidFill>
                <a:latin typeface="Canva Sans"/>
                <a:ea typeface="Canva Sans"/>
                <a:cs typeface="Canva Sans"/>
                <a:sym typeface="Canva Sans"/>
              </a:rPr>
              <a:t>By executing this structured plan, we ensure a high-performing ad campaign that delivers positive ROI and profitability. 🚀</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3873182"/>
            <a:ext cx="16230600" cy="2426335"/>
          </a:xfrm>
          <a:prstGeom prst="rect">
            <a:avLst/>
          </a:prstGeom>
        </p:spPr>
        <p:txBody>
          <a:bodyPr anchor="t" rtlCol="false" tIns="0" lIns="0" bIns="0" rIns="0">
            <a:spAutoFit/>
          </a:bodyPr>
          <a:lstStyle/>
          <a:p>
            <a:pPr algn="l">
              <a:lnSpc>
                <a:spcPts val="6439"/>
              </a:lnSpc>
            </a:pPr>
            <a:r>
              <a:rPr lang="en-US" sz="4599" u="sng">
                <a:solidFill>
                  <a:srgbClr val="000000"/>
                </a:solidFill>
                <a:latin typeface="Arimo"/>
                <a:ea typeface="Arimo"/>
                <a:cs typeface="Arimo"/>
                <a:sym typeface="Arimo"/>
                <a:hlinkClick r:id="rId2" tooltip="https://docs.google.com/spreadsheets/d/1r-l6iLPWLli6kgWvZbC4PDpN8A5yDiqjFAABaMHzKCs/edit?gid=1065451116#gid=1065451116"/>
              </a:rPr>
              <a:t>https://docs.google.com/spreadsheets/d/1r-l6iLPWLli6kgWvZbC4PDpN8A5yDiqjFAABaMHzKCs/edit?gid=1065451116#gid=1065451116</a:t>
            </a:r>
          </a:p>
        </p:txBody>
      </p:sp>
      <p:sp>
        <p:nvSpPr>
          <p:cNvPr name="TextBox 3" id="3"/>
          <p:cNvSpPr txBox="true"/>
          <p:nvPr/>
        </p:nvSpPr>
        <p:spPr>
          <a:xfrm rot="0">
            <a:off x="7341048" y="962025"/>
            <a:ext cx="302085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excel you tube</a:t>
            </a: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013484" y="120117"/>
            <a:ext cx="8261032" cy="580390"/>
          </a:xfrm>
          <a:prstGeom prst="rect">
            <a:avLst/>
          </a:prstGeom>
        </p:spPr>
        <p:txBody>
          <a:bodyPr anchor="t" rtlCol="false" tIns="0" lIns="0" bIns="0" rIns="0">
            <a:spAutoFit/>
          </a:bodyPr>
          <a:lstStyle/>
          <a:p>
            <a:pPr algn="ctr">
              <a:lnSpc>
                <a:spcPts val="4759"/>
              </a:lnSpc>
              <a:spcBef>
                <a:spcPct val="0"/>
              </a:spcBef>
            </a:pPr>
            <a:r>
              <a:rPr lang="en-US" b="true" sz="3399">
                <a:solidFill>
                  <a:srgbClr val="000000"/>
                </a:solidFill>
                <a:latin typeface="Canva Sans Bold"/>
                <a:ea typeface="Canva Sans Bold"/>
                <a:cs typeface="Canva Sans Bold"/>
                <a:sym typeface="Canva Sans Bold"/>
              </a:rPr>
              <a:t>(2).What is the use of E-mail marketing?</a:t>
            </a:r>
          </a:p>
        </p:txBody>
      </p:sp>
      <p:sp>
        <p:nvSpPr>
          <p:cNvPr name="TextBox 3" id="3"/>
          <p:cNvSpPr txBox="true"/>
          <p:nvPr/>
        </p:nvSpPr>
        <p:spPr>
          <a:xfrm rot="0">
            <a:off x="237968" y="1556600"/>
            <a:ext cx="17366338" cy="8345805"/>
          </a:xfrm>
          <a:prstGeom prst="rect">
            <a:avLst/>
          </a:prstGeom>
        </p:spPr>
        <p:txBody>
          <a:bodyPr anchor="t" rtlCol="false" tIns="0" lIns="0" bIns="0" rIns="0">
            <a:spAutoFit/>
          </a:bodyPr>
          <a:lstStyle/>
          <a:p>
            <a:pPr algn="ctr">
              <a:lnSpc>
                <a:spcPts val="4060"/>
              </a:lnSpc>
            </a:pPr>
            <a:r>
              <a:rPr lang="en-US" b="true" sz="2900">
                <a:solidFill>
                  <a:srgbClr val="000000"/>
                </a:solidFill>
                <a:latin typeface="Canva Sans Bold"/>
                <a:ea typeface="Canva Sans Bold"/>
                <a:cs typeface="Canva Sans Bold"/>
                <a:sym typeface="Canva Sans Bold"/>
              </a:rPr>
              <a:t>Uses of E-Mail Marketing</a:t>
            </a:r>
          </a:p>
          <a:p>
            <a:pPr algn="ctr">
              <a:lnSpc>
                <a:spcPts val="4060"/>
              </a:lnSpc>
            </a:pPr>
            <a:r>
              <a:rPr lang="en-US" b="true" sz="2900">
                <a:solidFill>
                  <a:srgbClr val="000000"/>
                </a:solidFill>
                <a:latin typeface="Canva Sans Bold"/>
                <a:ea typeface="Canva Sans Bold"/>
                <a:cs typeface="Canva Sans Bold"/>
                <a:sym typeface="Canva Sans Bold"/>
              </a:rPr>
              <a:t>E-mail marketing is a cost-effective way to engage customers, promote products, and drive sales.</a:t>
            </a:r>
          </a:p>
          <a:p>
            <a:pPr algn="ctr">
              <a:lnSpc>
                <a:spcPts val="4060"/>
              </a:lnSpc>
            </a:pPr>
            <a:r>
              <a:rPr lang="en-US" b="true" sz="2900">
                <a:solidFill>
                  <a:srgbClr val="000000"/>
                </a:solidFill>
                <a:latin typeface="Canva Sans Bold"/>
                <a:ea typeface="Canva Sans Bold"/>
                <a:cs typeface="Canva Sans Bold"/>
                <a:sym typeface="Canva Sans Bold"/>
              </a:rPr>
              <a:t>Key Benefits:</a:t>
            </a:r>
          </a:p>
          <a:p>
            <a:pPr algn="ctr">
              <a:lnSpc>
                <a:spcPts val="4060"/>
              </a:lnSpc>
            </a:pPr>
            <a:r>
              <a:rPr lang="en-US" b="true" sz="2900">
                <a:solidFill>
                  <a:srgbClr val="000000"/>
                </a:solidFill>
                <a:latin typeface="Canva Sans Bold"/>
                <a:ea typeface="Canva Sans Bold"/>
                <a:cs typeface="Canva Sans Bold"/>
                <a:sym typeface="Canva Sans Bold"/>
              </a:rPr>
              <a:t>Customer Engagement – Builds trust and strengthens relationships.</a:t>
            </a:r>
          </a:p>
          <a:p>
            <a:pPr algn="ctr">
              <a:lnSpc>
                <a:spcPts val="4060"/>
              </a:lnSpc>
            </a:pPr>
            <a:r>
              <a:rPr lang="en-US" b="true" sz="2900">
                <a:solidFill>
                  <a:srgbClr val="000000"/>
                </a:solidFill>
                <a:latin typeface="Canva Sans Bold"/>
                <a:ea typeface="Canva Sans Bold"/>
                <a:cs typeface="Canva Sans Bold"/>
                <a:sym typeface="Canva Sans Bold"/>
              </a:rPr>
              <a:t>Product Promotion – Sends offers, discounts, and new product updates.</a:t>
            </a:r>
          </a:p>
          <a:p>
            <a:pPr algn="ctr">
              <a:lnSpc>
                <a:spcPts val="4060"/>
              </a:lnSpc>
            </a:pPr>
            <a:r>
              <a:rPr lang="en-US" b="true" sz="2900">
                <a:solidFill>
                  <a:srgbClr val="000000"/>
                </a:solidFill>
                <a:latin typeface="Canva Sans Bold"/>
                <a:ea typeface="Canva Sans Bold"/>
                <a:cs typeface="Canva Sans Bold"/>
                <a:sym typeface="Canva Sans Bold"/>
              </a:rPr>
              <a:t>Lead Generation – Converts potential customers into buyers.</a:t>
            </a:r>
          </a:p>
          <a:p>
            <a:pPr algn="ctr">
              <a:lnSpc>
                <a:spcPts val="4060"/>
              </a:lnSpc>
            </a:pPr>
            <a:r>
              <a:rPr lang="en-US" b="true" sz="2900">
                <a:solidFill>
                  <a:srgbClr val="000000"/>
                </a:solidFill>
                <a:latin typeface="Canva Sans Bold"/>
                <a:ea typeface="Canva Sans Bold"/>
                <a:cs typeface="Canva Sans Bold"/>
                <a:sym typeface="Canva Sans Bold"/>
              </a:rPr>
              <a:t>Brand Awareness – Keeps the brand in customers' minds.</a:t>
            </a:r>
          </a:p>
          <a:p>
            <a:pPr algn="ctr">
              <a:lnSpc>
                <a:spcPts val="4060"/>
              </a:lnSpc>
            </a:pPr>
            <a:r>
              <a:rPr lang="en-US" b="true" sz="2900">
                <a:solidFill>
                  <a:srgbClr val="000000"/>
                </a:solidFill>
                <a:latin typeface="Canva Sans Bold"/>
                <a:ea typeface="Canva Sans Bold"/>
                <a:cs typeface="Canva Sans Bold"/>
                <a:sym typeface="Canva Sans Bold"/>
              </a:rPr>
              <a:t>Cost-Effective – Affordable compared to traditional advertising.</a:t>
            </a:r>
          </a:p>
          <a:p>
            <a:pPr algn="ctr">
              <a:lnSpc>
                <a:spcPts val="4060"/>
              </a:lnSpc>
            </a:pPr>
            <a:r>
              <a:rPr lang="en-US" b="true" sz="2900">
                <a:solidFill>
                  <a:srgbClr val="000000"/>
                </a:solidFill>
                <a:latin typeface="Canva Sans Bold"/>
                <a:ea typeface="Canva Sans Bold"/>
                <a:cs typeface="Canva Sans Bold"/>
                <a:sym typeface="Canva Sans Bold"/>
              </a:rPr>
              <a:t>Customer Retention – Encourages repeat purchases and loyalty.</a:t>
            </a:r>
          </a:p>
          <a:p>
            <a:pPr algn="ctr">
              <a:lnSpc>
                <a:spcPts val="4060"/>
              </a:lnSpc>
            </a:pPr>
            <a:r>
              <a:rPr lang="en-US" b="true" sz="2900">
                <a:solidFill>
                  <a:srgbClr val="000000"/>
                </a:solidFill>
                <a:latin typeface="Canva Sans Bold"/>
                <a:ea typeface="Canva Sans Bold"/>
                <a:cs typeface="Canva Sans Bold"/>
                <a:sym typeface="Canva Sans Bold"/>
              </a:rPr>
              <a:t>Event Promotion – Notifies customers about sales and events.</a:t>
            </a:r>
          </a:p>
          <a:p>
            <a:pPr algn="ctr">
              <a:lnSpc>
                <a:spcPts val="4060"/>
              </a:lnSpc>
            </a:pPr>
            <a:r>
              <a:rPr lang="en-US" b="true" sz="2900">
                <a:solidFill>
                  <a:srgbClr val="000000"/>
                </a:solidFill>
                <a:latin typeface="Canva Sans Bold"/>
                <a:ea typeface="Canva Sans Bold"/>
                <a:cs typeface="Canva Sans Bold"/>
                <a:sym typeface="Canva Sans Bold"/>
              </a:rPr>
              <a:t>Feedback Collection – Gathers insights through surveys.</a:t>
            </a:r>
          </a:p>
          <a:p>
            <a:pPr algn="ctr">
              <a:lnSpc>
                <a:spcPts val="4060"/>
              </a:lnSpc>
            </a:pPr>
            <a:r>
              <a:rPr lang="en-US" b="true" sz="2900">
                <a:solidFill>
                  <a:srgbClr val="000000"/>
                </a:solidFill>
                <a:latin typeface="Canva Sans Bold"/>
                <a:ea typeface="Canva Sans Bold"/>
                <a:cs typeface="Canva Sans Bold"/>
                <a:sym typeface="Canva Sans Bold"/>
              </a:rPr>
              <a:t>Automation &amp; Personalization – Sends targeted and automated messages.</a:t>
            </a:r>
          </a:p>
          <a:p>
            <a:pPr algn="ctr">
              <a:lnSpc>
                <a:spcPts val="4060"/>
              </a:lnSpc>
            </a:pPr>
            <a:r>
              <a:rPr lang="en-US" b="true" sz="2900">
                <a:solidFill>
                  <a:srgbClr val="000000"/>
                </a:solidFill>
                <a:latin typeface="Canva Sans Bold"/>
                <a:ea typeface="Canva Sans Bold"/>
                <a:cs typeface="Canva Sans Bold"/>
                <a:sym typeface="Canva Sans Bold"/>
              </a:rPr>
              <a:t>Performance Tracking – Measures success with analytics.</a:t>
            </a:r>
          </a:p>
          <a:p>
            <a:pPr algn="ctr">
              <a:lnSpc>
                <a:spcPts val="4060"/>
              </a:lnSpc>
            </a:pPr>
            <a:r>
              <a:rPr lang="en-US" b="true" sz="2900">
                <a:solidFill>
                  <a:srgbClr val="000000"/>
                </a:solidFill>
                <a:latin typeface="Canva Sans Bold"/>
                <a:ea typeface="Canva Sans Bold"/>
                <a:cs typeface="Canva Sans Bold"/>
                <a:sym typeface="Canva Sans Bold"/>
              </a:rPr>
              <a:t>Conclusion:</a:t>
            </a:r>
          </a:p>
          <a:p>
            <a:pPr algn="ctr">
              <a:lnSpc>
                <a:spcPts val="4060"/>
              </a:lnSpc>
            </a:pPr>
            <a:r>
              <a:rPr lang="en-US" b="true" sz="2900">
                <a:solidFill>
                  <a:srgbClr val="000000"/>
                </a:solidFill>
                <a:latin typeface="Canva Sans Bold"/>
                <a:ea typeface="Canva Sans Bold"/>
                <a:cs typeface="Canva Sans Bold"/>
                <a:sym typeface="Canva Sans Bold"/>
              </a:rPr>
              <a:t>E-mail marketing boosts engagement, sales, and brand growth efficiently.</a:t>
            </a:r>
          </a:p>
          <a:p>
            <a:pPr algn="ctr">
              <a:lnSpc>
                <a:spcPts val="5179"/>
              </a:lnSpc>
            </a:pP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946238" y="139566"/>
            <a:ext cx="13565624" cy="580390"/>
          </a:xfrm>
          <a:prstGeom prst="rect">
            <a:avLst/>
          </a:prstGeom>
        </p:spPr>
        <p:txBody>
          <a:bodyPr anchor="t" rtlCol="false" tIns="0" lIns="0" bIns="0" rIns="0">
            <a:spAutoFit/>
          </a:bodyPr>
          <a:lstStyle/>
          <a:p>
            <a:pPr algn="ctr">
              <a:lnSpc>
                <a:spcPts val="4759"/>
              </a:lnSpc>
              <a:spcBef>
                <a:spcPct val="0"/>
              </a:spcBef>
            </a:pPr>
            <a:r>
              <a:rPr lang="en-US" b="true" sz="3399">
                <a:solidFill>
                  <a:srgbClr val="000000"/>
                </a:solidFill>
                <a:latin typeface="Canva Sans Bold"/>
                <a:ea typeface="Canva Sans Bold"/>
                <a:cs typeface="Canva Sans Bold"/>
                <a:sym typeface="Canva Sans Bold"/>
              </a:rPr>
              <a:t>(3).What goals you can achieve with the help of email marketing?</a:t>
            </a:r>
          </a:p>
        </p:txBody>
      </p:sp>
      <p:sp>
        <p:nvSpPr>
          <p:cNvPr name="TextBox 3" id="3"/>
          <p:cNvSpPr txBox="true"/>
          <p:nvPr/>
        </p:nvSpPr>
        <p:spPr>
          <a:xfrm rot="0">
            <a:off x="1461552" y="971550"/>
            <a:ext cx="13865423" cy="8405495"/>
          </a:xfrm>
          <a:prstGeom prst="rect">
            <a:avLst/>
          </a:prstGeom>
        </p:spPr>
        <p:txBody>
          <a:bodyPr anchor="t" rtlCol="false" tIns="0" lIns="0" bIns="0" rIns="0">
            <a:spAutoFit/>
          </a:bodyPr>
          <a:lstStyle/>
          <a:p>
            <a:pPr algn="ctr">
              <a:lnSpc>
                <a:spcPts val="4480"/>
              </a:lnSpc>
              <a:spcBef>
                <a:spcPct val="0"/>
              </a:spcBef>
            </a:pPr>
            <a:r>
              <a:rPr lang="en-US" b="true" sz="3200">
                <a:solidFill>
                  <a:srgbClr val="000000"/>
                </a:solidFill>
                <a:latin typeface="Canva Sans Bold"/>
                <a:ea typeface="Canva Sans Bold"/>
                <a:cs typeface="Canva Sans Bold"/>
                <a:sym typeface="Canva Sans Bold"/>
              </a:rPr>
              <a:t>1. Increase Sales &amp; Revenue</a:t>
            </a:r>
          </a:p>
          <a:p>
            <a:pPr algn="ctr">
              <a:lnSpc>
                <a:spcPts val="4480"/>
              </a:lnSpc>
              <a:spcBef>
                <a:spcPct val="0"/>
              </a:spcBef>
            </a:pPr>
            <a:r>
              <a:rPr lang="en-US" b="true" sz="3200">
                <a:solidFill>
                  <a:srgbClr val="000000"/>
                </a:solidFill>
                <a:latin typeface="Canva Sans Bold"/>
                <a:ea typeface="Canva Sans Bold"/>
                <a:cs typeface="Canva Sans Bold"/>
                <a:sym typeface="Canva Sans Bold"/>
              </a:rPr>
              <a:t>Promote products, special offers, and discounts to drive conversions.</a:t>
            </a:r>
          </a:p>
          <a:p>
            <a:pPr algn="ctr">
              <a:lnSpc>
                <a:spcPts val="4480"/>
              </a:lnSpc>
              <a:spcBef>
                <a:spcPct val="0"/>
              </a:spcBef>
            </a:pPr>
            <a:r>
              <a:rPr lang="en-US" b="true" sz="3200">
                <a:solidFill>
                  <a:srgbClr val="000000"/>
                </a:solidFill>
                <a:latin typeface="Canva Sans Bold"/>
                <a:ea typeface="Canva Sans Bold"/>
                <a:cs typeface="Canva Sans Bold"/>
                <a:sym typeface="Canva Sans Bold"/>
              </a:rPr>
              <a:t>Encourage repeat purchases and upsell/cross-sell products.</a:t>
            </a:r>
          </a:p>
          <a:p>
            <a:pPr algn="ctr">
              <a:lnSpc>
                <a:spcPts val="4480"/>
              </a:lnSpc>
              <a:spcBef>
                <a:spcPct val="0"/>
              </a:spcBef>
            </a:pPr>
            <a:r>
              <a:rPr lang="en-US" b="true" sz="3200">
                <a:solidFill>
                  <a:srgbClr val="000000"/>
                </a:solidFill>
                <a:latin typeface="Canva Sans Bold"/>
                <a:ea typeface="Canva Sans Bold"/>
                <a:cs typeface="Canva Sans Bold"/>
                <a:sym typeface="Canva Sans Bold"/>
              </a:rPr>
              <a:t>2. Build Customer Relationships &amp; Loyalty</a:t>
            </a:r>
          </a:p>
          <a:p>
            <a:pPr algn="ctr">
              <a:lnSpc>
                <a:spcPts val="4480"/>
              </a:lnSpc>
              <a:spcBef>
                <a:spcPct val="0"/>
              </a:spcBef>
            </a:pPr>
            <a:r>
              <a:rPr lang="en-US" b="true" sz="3200">
                <a:solidFill>
                  <a:srgbClr val="000000"/>
                </a:solidFill>
                <a:latin typeface="Canva Sans Bold"/>
                <a:ea typeface="Canva Sans Bold"/>
                <a:cs typeface="Canva Sans Bold"/>
                <a:sym typeface="Canva Sans Bold"/>
              </a:rPr>
              <a:t>Send personalized messages to engage customers.</a:t>
            </a:r>
          </a:p>
          <a:p>
            <a:pPr algn="ctr">
              <a:lnSpc>
                <a:spcPts val="4480"/>
              </a:lnSpc>
              <a:spcBef>
                <a:spcPct val="0"/>
              </a:spcBef>
            </a:pPr>
            <a:r>
              <a:rPr lang="en-US" b="true" sz="3200">
                <a:solidFill>
                  <a:srgbClr val="000000"/>
                </a:solidFill>
                <a:latin typeface="Canva Sans Bold"/>
                <a:ea typeface="Canva Sans Bold"/>
                <a:cs typeface="Canva Sans Bold"/>
                <a:sym typeface="Canva Sans Bold"/>
              </a:rPr>
              <a:t>Provide valuable content, updates, and exclusive offers.</a:t>
            </a:r>
          </a:p>
          <a:p>
            <a:pPr algn="ctr">
              <a:lnSpc>
                <a:spcPts val="4480"/>
              </a:lnSpc>
              <a:spcBef>
                <a:spcPct val="0"/>
              </a:spcBef>
            </a:pPr>
            <a:r>
              <a:rPr lang="en-US" b="true" sz="3200">
                <a:solidFill>
                  <a:srgbClr val="000000"/>
                </a:solidFill>
                <a:latin typeface="Canva Sans Bold"/>
                <a:ea typeface="Canva Sans Bold"/>
                <a:cs typeface="Canva Sans Bold"/>
                <a:sym typeface="Canva Sans Bold"/>
              </a:rPr>
              <a:t>3. Boost Brand Awareness</a:t>
            </a:r>
          </a:p>
          <a:p>
            <a:pPr algn="ctr">
              <a:lnSpc>
                <a:spcPts val="4480"/>
              </a:lnSpc>
              <a:spcBef>
                <a:spcPct val="0"/>
              </a:spcBef>
            </a:pPr>
            <a:r>
              <a:rPr lang="en-US" b="true" sz="3200">
                <a:solidFill>
                  <a:srgbClr val="000000"/>
                </a:solidFill>
                <a:latin typeface="Canva Sans Bold"/>
                <a:ea typeface="Canva Sans Bold"/>
                <a:cs typeface="Canva Sans Bold"/>
                <a:sym typeface="Canva Sans Bold"/>
              </a:rPr>
              <a:t>Keep your brand in customers' minds through regular communication.</a:t>
            </a:r>
          </a:p>
          <a:p>
            <a:pPr algn="ctr">
              <a:lnSpc>
                <a:spcPts val="4480"/>
              </a:lnSpc>
              <a:spcBef>
                <a:spcPct val="0"/>
              </a:spcBef>
            </a:pPr>
            <a:r>
              <a:rPr lang="en-US" b="true" sz="3200">
                <a:solidFill>
                  <a:srgbClr val="000000"/>
                </a:solidFill>
                <a:latin typeface="Canva Sans Bold"/>
                <a:ea typeface="Canva Sans Bold"/>
                <a:cs typeface="Canva Sans Bold"/>
                <a:sym typeface="Canva Sans Bold"/>
              </a:rPr>
              <a:t>Share company news, new products, and achievements.</a:t>
            </a:r>
          </a:p>
          <a:p>
            <a:pPr algn="ctr">
              <a:lnSpc>
                <a:spcPts val="4480"/>
              </a:lnSpc>
              <a:spcBef>
                <a:spcPct val="0"/>
              </a:spcBef>
            </a:pPr>
            <a:r>
              <a:rPr lang="en-US" b="true" sz="3200">
                <a:solidFill>
                  <a:srgbClr val="000000"/>
                </a:solidFill>
                <a:latin typeface="Canva Sans Bold"/>
                <a:ea typeface="Canva Sans Bold"/>
                <a:cs typeface="Canva Sans Bold"/>
                <a:sym typeface="Canva Sans Bold"/>
              </a:rPr>
              <a:t>4. Generate &amp; Nurture Leads</a:t>
            </a:r>
          </a:p>
          <a:p>
            <a:pPr algn="ctr">
              <a:lnSpc>
                <a:spcPts val="4480"/>
              </a:lnSpc>
              <a:spcBef>
                <a:spcPct val="0"/>
              </a:spcBef>
            </a:pPr>
            <a:r>
              <a:rPr lang="en-US" b="true" sz="3200">
                <a:solidFill>
                  <a:srgbClr val="000000"/>
                </a:solidFill>
                <a:latin typeface="Canva Sans Bold"/>
                <a:ea typeface="Canva Sans Bold"/>
                <a:cs typeface="Canva Sans Bold"/>
                <a:sym typeface="Canva Sans Bold"/>
              </a:rPr>
              <a:t>Convert potential customers into buyers with targeted campaigns.</a:t>
            </a:r>
          </a:p>
          <a:p>
            <a:pPr algn="ctr">
              <a:lnSpc>
                <a:spcPts val="4480"/>
              </a:lnSpc>
              <a:spcBef>
                <a:spcPct val="0"/>
              </a:spcBef>
            </a:pPr>
            <a:r>
              <a:rPr lang="en-US" b="true" sz="3200">
                <a:solidFill>
                  <a:srgbClr val="000000"/>
                </a:solidFill>
                <a:latin typeface="Canva Sans Bold"/>
                <a:ea typeface="Canva Sans Bold"/>
                <a:cs typeface="Canva Sans Bold"/>
                <a:sym typeface="Canva Sans Bold"/>
              </a:rPr>
              <a:t>Offer incentives like free trials, ebooks, or discounts.</a:t>
            </a:r>
          </a:p>
          <a:p>
            <a:pPr algn="ctr">
              <a:lnSpc>
                <a:spcPts val="4480"/>
              </a:lnSpc>
              <a:spcBef>
                <a:spcPct val="0"/>
              </a:spcBef>
            </a:pPr>
            <a:r>
              <a:rPr lang="en-US" b="true" sz="3200">
                <a:solidFill>
                  <a:srgbClr val="000000"/>
                </a:solidFill>
                <a:latin typeface="Canva Sans Bold"/>
                <a:ea typeface="Canva Sans Bold"/>
                <a:cs typeface="Canva Sans Bold"/>
                <a:sym typeface="Canva Sans Bold"/>
              </a:rPr>
              <a:t>5. Improve Customer Retention</a:t>
            </a:r>
          </a:p>
          <a:p>
            <a:pPr algn="ctr">
              <a:lnSpc>
                <a:spcPts val="4480"/>
              </a:lnSpc>
              <a:spcBef>
                <a:spcPct val="0"/>
              </a:spcBef>
            </a:pPr>
            <a:r>
              <a:rPr lang="en-US" b="true" sz="3200">
                <a:solidFill>
                  <a:srgbClr val="000000"/>
                </a:solidFill>
                <a:latin typeface="Canva Sans Bold"/>
                <a:ea typeface="Canva Sans Bold"/>
                <a:cs typeface="Canva Sans Bold"/>
                <a:sym typeface="Canva Sans Bold"/>
              </a:rPr>
              <a:t>Re-engage inactive customers with special offers and updates.</a:t>
            </a:r>
          </a:p>
          <a:p>
            <a:pPr algn="ctr">
              <a:lnSpc>
                <a:spcPts val="4480"/>
              </a:lnSpc>
              <a:spcBef>
                <a:spcPct val="0"/>
              </a:spcBef>
            </a:pPr>
            <a:r>
              <a:rPr lang="en-US" b="true" sz="3200">
                <a:solidFill>
                  <a:srgbClr val="000000"/>
                </a:solidFill>
                <a:latin typeface="Canva Sans Bold"/>
                <a:ea typeface="Canva Sans Bold"/>
                <a:cs typeface="Canva Sans Bold"/>
                <a:sym typeface="Canva Sans Bold"/>
              </a:rPr>
              <a:t>Use automated emails like abandoned cart reminders.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Larana University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11" id="11"/>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579736" y="0"/>
            <a:ext cx="11427459" cy="8604205"/>
          </a:xfrm>
          <a:custGeom>
            <a:avLst/>
            <a:gdLst/>
            <a:ahLst/>
            <a:cxnLst/>
            <a:rect r="r" b="b" t="t" l="l"/>
            <a:pathLst>
              <a:path h="8604205" w="11427459">
                <a:moveTo>
                  <a:pt x="0" y="0"/>
                </a:moveTo>
                <a:lnTo>
                  <a:pt x="11427460" y="0"/>
                </a:lnTo>
                <a:lnTo>
                  <a:pt x="11427460" y="8604205"/>
                </a:lnTo>
                <a:lnTo>
                  <a:pt x="0" y="8604205"/>
                </a:lnTo>
                <a:lnTo>
                  <a:pt x="0" y="0"/>
                </a:lnTo>
                <a:close/>
              </a:path>
            </a:pathLst>
          </a:custGeom>
          <a:blipFill>
            <a:blip r:embed="rId4"/>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6213296" y="139566"/>
            <a:ext cx="6397704" cy="580390"/>
          </a:xfrm>
          <a:prstGeom prst="rect">
            <a:avLst/>
          </a:prstGeom>
        </p:spPr>
        <p:txBody>
          <a:bodyPr anchor="t" rtlCol="false" tIns="0" lIns="0" bIns="0" rIns="0">
            <a:spAutoFit/>
          </a:bodyPr>
          <a:lstStyle/>
          <a:p>
            <a:pPr algn="ctr">
              <a:lnSpc>
                <a:spcPts val="4759"/>
              </a:lnSpc>
              <a:spcBef>
                <a:spcPct val="0"/>
              </a:spcBef>
            </a:pPr>
            <a:r>
              <a:rPr lang="en-US" b="true" sz="3399">
                <a:solidFill>
                  <a:srgbClr val="000000"/>
                </a:solidFill>
                <a:latin typeface="Canva Sans Bold"/>
                <a:ea typeface="Canva Sans Bold"/>
                <a:cs typeface="Canva Sans Bold"/>
                <a:sym typeface="Canva Sans Bold"/>
              </a:rPr>
              <a:t>(5).What is affiliate Marketing?</a:t>
            </a:r>
          </a:p>
        </p:txBody>
      </p:sp>
      <p:sp>
        <p:nvSpPr>
          <p:cNvPr name="TextBox 3" id="3"/>
          <p:cNvSpPr txBox="true"/>
          <p:nvPr/>
        </p:nvSpPr>
        <p:spPr>
          <a:xfrm rot="0">
            <a:off x="0" y="971550"/>
            <a:ext cx="18288000" cy="8405495"/>
          </a:xfrm>
          <a:prstGeom prst="rect">
            <a:avLst/>
          </a:prstGeom>
        </p:spPr>
        <p:txBody>
          <a:bodyPr anchor="t" rtlCol="false" tIns="0" lIns="0" bIns="0" rIns="0">
            <a:spAutoFit/>
          </a:bodyPr>
          <a:lstStyle/>
          <a:p>
            <a:pPr algn="ctr">
              <a:lnSpc>
                <a:spcPts val="4480"/>
              </a:lnSpc>
              <a:spcBef>
                <a:spcPct val="0"/>
              </a:spcBef>
            </a:pPr>
            <a:r>
              <a:rPr lang="en-US" b="true" sz="3200">
                <a:solidFill>
                  <a:srgbClr val="000000"/>
                </a:solidFill>
                <a:latin typeface="Canva Sans Bold"/>
                <a:ea typeface="Canva Sans Bold"/>
                <a:cs typeface="Canva Sans Bold"/>
                <a:sym typeface="Canva Sans Bold"/>
              </a:rPr>
              <a:t>Affiliate marketing is a performance-based marketing strategy where a business rewards affiliates (partners) for driving traffic or sales to their website through the affiliate’s marketing efforts. Affiliates earn a commission when someone makes a purchase or completes a specific action (like signing up) using their unique referral link.</a:t>
            </a:r>
          </a:p>
          <a:p>
            <a:pPr algn="ctr">
              <a:lnSpc>
                <a:spcPts val="4480"/>
              </a:lnSpc>
              <a:spcBef>
                <a:spcPct val="0"/>
              </a:spcBef>
            </a:pPr>
            <a:r>
              <a:rPr lang="en-US" b="true" sz="3200">
                <a:solidFill>
                  <a:srgbClr val="000000"/>
                </a:solidFill>
                <a:latin typeface="Canva Sans Bold"/>
                <a:ea typeface="Canva Sans Bold"/>
                <a:cs typeface="Canva Sans Bold"/>
                <a:sym typeface="Canva Sans Bold"/>
              </a:rPr>
              <a:t>How It Works:</a:t>
            </a:r>
          </a:p>
          <a:p>
            <a:pPr algn="ctr">
              <a:lnSpc>
                <a:spcPts val="4480"/>
              </a:lnSpc>
              <a:spcBef>
                <a:spcPct val="0"/>
              </a:spcBef>
            </a:pPr>
            <a:r>
              <a:rPr lang="en-US" b="true" sz="3200">
                <a:solidFill>
                  <a:srgbClr val="000000"/>
                </a:solidFill>
                <a:latin typeface="Canva Sans Bold"/>
                <a:ea typeface="Canva Sans Bold"/>
                <a:cs typeface="Canva Sans Bold"/>
                <a:sym typeface="Canva Sans Bold"/>
              </a:rPr>
              <a:t>Merchant (Advertiser): The company or brand that sells the product or service.</a:t>
            </a:r>
          </a:p>
          <a:p>
            <a:pPr algn="ctr">
              <a:lnSpc>
                <a:spcPts val="4480"/>
              </a:lnSpc>
              <a:spcBef>
                <a:spcPct val="0"/>
              </a:spcBef>
            </a:pPr>
            <a:r>
              <a:rPr lang="en-US" b="true" sz="3200">
                <a:solidFill>
                  <a:srgbClr val="000000"/>
                </a:solidFill>
                <a:latin typeface="Canva Sans Bold"/>
                <a:ea typeface="Canva Sans Bold"/>
                <a:cs typeface="Canva Sans Bold"/>
                <a:sym typeface="Canva Sans Bold"/>
              </a:rPr>
              <a:t>Affiliate (Publisher): The person or business that promotes the merchant’s products.</a:t>
            </a:r>
          </a:p>
          <a:p>
            <a:pPr algn="ctr">
              <a:lnSpc>
                <a:spcPts val="4480"/>
              </a:lnSpc>
              <a:spcBef>
                <a:spcPct val="0"/>
              </a:spcBef>
            </a:pPr>
            <a:r>
              <a:rPr lang="en-US" b="true" sz="3200">
                <a:solidFill>
                  <a:srgbClr val="000000"/>
                </a:solidFill>
                <a:latin typeface="Canva Sans Bold"/>
                <a:ea typeface="Canva Sans Bold"/>
                <a:cs typeface="Canva Sans Bold"/>
                <a:sym typeface="Canva Sans Bold"/>
              </a:rPr>
              <a:t>Consumer: The person who clicks on the affiliate link and makes a purchase.</a:t>
            </a:r>
          </a:p>
          <a:p>
            <a:pPr algn="ctr">
              <a:lnSpc>
                <a:spcPts val="4480"/>
              </a:lnSpc>
              <a:spcBef>
                <a:spcPct val="0"/>
              </a:spcBef>
            </a:pPr>
            <a:r>
              <a:rPr lang="en-US" b="true" sz="3200">
                <a:solidFill>
                  <a:srgbClr val="000000"/>
                </a:solidFill>
                <a:latin typeface="Canva Sans Bold"/>
                <a:ea typeface="Canva Sans Bold"/>
                <a:cs typeface="Canva Sans Bold"/>
                <a:sym typeface="Canva Sans Bold"/>
              </a:rPr>
              <a:t>Affiliate Network (Optional): A platform that connects merchants with affiliates and tracks commissions.</a:t>
            </a:r>
          </a:p>
          <a:p>
            <a:pPr algn="ctr">
              <a:lnSpc>
                <a:spcPts val="4480"/>
              </a:lnSpc>
              <a:spcBef>
                <a:spcPct val="0"/>
              </a:spcBef>
            </a:pPr>
            <a:r>
              <a:rPr lang="en-US" b="true" sz="3200">
                <a:solidFill>
                  <a:srgbClr val="000000"/>
                </a:solidFill>
                <a:latin typeface="Canva Sans Bold"/>
                <a:ea typeface="Canva Sans Bold"/>
                <a:cs typeface="Canva Sans Bold"/>
                <a:sym typeface="Canva Sans Bold"/>
              </a:rPr>
              <a:t>Example:</a:t>
            </a:r>
          </a:p>
          <a:p>
            <a:pPr algn="ctr">
              <a:lnSpc>
                <a:spcPts val="4480"/>
              </a:lnSpc>
              <a:spcBef>
                <a:spcPct val="0"/>
              </a:spcBef>
            </a:pPr>
            <a:r>
              <a:rPr lang="en-US" b="true" sz="3200">
                <a:solidFill>
                  <a:srgbClr val="000000"/>
                </a:solidFill>
                <a:latin typeface="Canva Sans Bold"/>
                <a:ea typeface="Canva Sans Bold"/>
                <a:cs typeface="Canva Sans Bold"/>
                <a:sym typeface="Canva Sans Bold"/>
              </a:rPr>
              <a:t>A blogger writes a review about a new smartphone and includes an affiliate link to Amazon. If a reader clicks the link and buys the smartphone, the blogger earns a commission.</a:t>
            </a:r>
          </a:p>
          <a:p>
            <a:pPr algn="ctr">
              <a:lnSpc>
                <a:spcPts val="4480"/>
              </a:lnSpc>
              <a:spcBef>
                <a:spcPct val="0"/>
              </a:spcBef>
            </a:pPr>
            <a:r>
              <a:rPr lang="en-US" b="true" sz="3200">
                <a:solidFill>
                  <a:srgbClr val="000000"/>
                </a:solidFill>
                <a:latin typeface="Canva Sans Bold"/>
                <a:ea typeface="Canva Sans Bold"/>
                <a:cs typeface="Canva Sans Bold"/>
                <a:sym typeface="Canva Sans Bold"/>
              </a:rPr>
              <a:t>Affiliate marketing is widely used in e-commerce, blogging, YouTube, and social media, making it a popular way to earn passive income.</a:t>
            </a: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008930" y="-66675"/>
            <a:ext cx="13147715" cy="580390"/>
          </a:xfrm>
          <a:prstGeom prst="rect">
            <a:avLst/>
          </a:prstGeom>
        </p:spPr>
        <p:txBody>
          <a:bodyPr anchor="t" rtlCol="false" tIns="0" lIns="0" bIns="0" rIns="0">
            <a:spAutoFit/>
          </a:bodyPr>
          <a:lstStyle/>
          <a:p>
            <a:pPr algn="ctr">
              <a:lnSpc>
                <a:spcPts val="4759"/>
              </a:lnSpc>
              <a:spcBef>
                <a:spcPct val="0"/>
              </a:spcBef>
            </a:pPr>
            <a:r>
              <a:rPr lang="en-US" b="true" sz="3399">
                <a:solidFill>
                  <a:srgbClr val="000000"/>
                </a:solidFill>
                <a:latin typeface="Canva Sans Bold"/>
                <a:ea typeface="Canva Sans Bold"/>
                <a:cs typeface="Canva Sans Bold"/>
                <a:sym typeface="Canva Sans Bold"/>
              </a:rPr>
              <a:t>(6.)List some famous websites available for affiliate marketing.</a:t>
            </a:r>
          </a:p>
        </p:txBody>
      </p:sp>
      <p:sp>
        <p:nvSpPr>
          <p:cNvPr name="TextBox 3" id="3"/>
          <p:cNvSpPr txBox="true"/>
          <p:nvPr/>
        </p:nvSpPr>
        <p:spPr>
          <a:xfrm rot="0">
            <a:off x="436848" y="746829"/>
            <a:ext cx="17851152" cy="9079656"/>
          </a:xfrm>
          <a:prstGeom prst="rect">
            <a:avLst/>
          </a:prstGeom>
        </p:spPr>
        <p:txBody>
          <a:bodyPr anchor="t" rtlCol="false" tIns="0" lIns="0" bIns="0" rIns="0">
            <a:spAutoFit/>
          </a:bodyPr>
          <a:lstStyle/>
          <a:p>
            <a:pPr algn="l">
              <a:lnSpc>
                <a:spcPts val="2301"/>
              </a:lnSpc>
              <a:spcBef>
                <a:spcPct val="0"/>
              </a:spcBef>
            </a:pPr>
            <a:r>
              <a:rPr lang="en-US" b="true" sz="1644">
                <a:solidFill>
                  <a:srgbClr val="000000"/>
                </a:solidFill>
                <a:latin typeface="Canva Sans Bold"/>
                <a:ea typeface="Canva Sans Bold"/>
                <a:cs typeface="Canva Sans Bold"/>
                <a:sym typeface="Canva Sans Bold"/>
              </a:rPr>
              <a:t>Here are some famous websites for affiliate marketing:</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1. Amazon Associates</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One of the largest and most popular affiliate programs.</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Allows affiliates to earn commissions by promoting Amazon products.</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2. ClickBank</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Specializes in digital products like eBooks, courses, and software.</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Offers high commission rates.</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3. ShareASale</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A large affiliate network with thousands of merchants.</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Covers a wide range of products and services.</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4. CJ Affiliate (Commission Junction)</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Connects affiliates with top brands.</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Offers advanced tracking and reporting tools.</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5. Rakuten Advertising</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Works with well-known brands across multiple industries.</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Provides reliable payouts and support.</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6. PartnerStack</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Focuses on software and SaaS affiliate programs.</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Used by companies like Shopify and Monday.com.</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7. eBay Partner Network</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Allows affiliates to earn by promoting eBay listings.</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Offers a global reach.</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8. Bluehost Affiliate Program</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Popular for web hosting referrals.</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High commission payouts for each signup.</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9. Impact</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Works with top brands and influencers.</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Provides advanced tracking and analytics.</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10. FlexOffers</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A diverse network with a variety of merchants.</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Offers both digital and physical products.</a:t>
            </a:r>
          </a:p>
          <a:p>
            <a:pPr algn="l">
              <a:lnSpc>
                <a:spcPts val="2301"/>
              </a:lnSpc>
              <a:spcBef>
                <a:spcPct val="0"/>
              </a:spcBef>
            </a:pPr>
            <a:r>
              <a:rPr lang="en-US" b="true" sz="1644">
                <a:solidFill>
                  <a:srgbClr val="000000"/>
                </a:solidFill>
                <a:latin typeface="Canva Sans Bold"/>
                <a:ea typeface="Canva Sans Bold"/>
                <a:cs typeface="Canva Sans Bold"/>
                <a:sym typeface="Canva Sans Bold"/>
              </a:rPr>
              <a:t>These websites provide great opportunities to earn commissions by promoting products and services online.</a:t>
            </a:r>
          </a:p>
        </p:txBody>
      </p:sp>
    </p:spTree>
  </p:cSld>
  <p:clrMapOvr>
    <a:masterClrMapping/>
  </p:clrMapOvr>
</p:sld>
</file>

<file path=ppt/slides/slide32.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888859" y="-66675"/>
            <a:ext cx="13192840" cy="580390"/>
          </a:xfrm>
          <a:prstGeom prst="rect">
            <a:avLst/>
          </a:prstGeom>
        </p:spPr>
        <p:txBody>
          <a:bodyPr anchor="t" rtlCol="false" tIns="0" lIns="0" bIns="0" rIns="0">
            <a:spAutoFit/>
          </a:bodyPr>
          <a:lstStyle/>
          <a:p>
            <a:pPr algn="ctr">
              <a:lnSpc>
                <a:spcPts val="4759"/>
              </a:lnSpc>
              <a:spcBef>
                <a:spcPct val="0"/>
              </a:spcBef>
            </a:pPr>
            <a:r>
              <a:rPr lang="en-US" b="true" sz="3399">
                <a:solidFill>
                  <a:srgbClr val="000000"/>
                </a:solidFill>
                <a:latin typeface="Canva Sans Bold"/>
                <a:ea typeface="Canva Sans Bold"/>
                <a:cs typeface="Canva Sans Bold"/>
                <a:sym typeface="Canva Sans Bold"/>
              </a:rPr>
              <a:t>(7).Which are the platforms you can use for affiliate marketing?</a:t>
            </a:r>
          </a:p>
        </p:txBody>
      </p:sp>
      <p:sp>
        <p:nvSpPr>
          <p:cNvPr name="TextBox 3" id="3"/>
          <p:cNvSpPr txBox="true"/>
          <p:nvPr/>
        </p:nvSpPr>
        <p:spPr>
          <a:xfrm rot="0">
            <a:off x="0" y="634224"/>
            <a:ext cx="18288000" cy="9413361"/>
          </a:xfrm>
          <a:prstGeom prst="rect">
            <a:avLst/>
          </a:prstGeom>
        </p:spPr>
        <p:txBody>
          <a:bodyPr anchor="t" rtlCol="false" tIns="0" lIns="0" bIns="0" rIns="0">
            <a:spAutoFit/>
          </a:bodyPr>
          <a:lstStyle/>
          <a:p>
            <a:pPr algn="ctr">
              <a:lnSpc>
                <a:spcPts val="2478"/>
              </a:lnSpc>
              <a:spcBef>
                <a:spcPct val="0"/>
              </a:spcBef>
            </a:pPr>
            <a:r>
              <a:rPr lang="en-US" b="true" sz="1770">
                <a:solidFill>
                  <a:srgbClr val="000000"/>
                </a:solidFill>
                <a:latin typeface="Canva Sans Bold"/>
                <a:ea typeface="Canva Sans Bold"/>
                <a:cs typeface="Canva Sans Bold"/>
                <a:sym typeface="Canva Sans Bold"/>
              </a:rPr>
              <a:t>1. Websites &amp; Blogs</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Create a niche website or blog to promote affiliate products.</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Write product reviews, comparisons, and how-to guides.</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Example: WordPress, Blogger, Wix.</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2. YouTube</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Create video content like product reviews, tutorials, and unboxing videos.</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Add affiliate links in the video description.</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3. Social Media Platforms</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Share affiliate links on social media platforms with engaging content.</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Platforms:</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Facebook (Groups, Pages, Stories)</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Instagram (Stories, Reels, Bio Link)</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TikTok (Short videos with affiliate links)</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Twitter/X (Tweets and threads with links)</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Pinterest (Affiliate links in pins)</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4. Email Marketing</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Build an email list and send product recommendations.</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Use newsletters to promote affiliate offers.</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5. Podcasts</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Mention affiliate products in podcast episodes.</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Include links in show notes.</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6. Forums &amp; Online Communities</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Share affiliate links in relevant discussions.</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Examples: Quora, Reddit (be careful with rules), niche forums.</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7. Affiliate Networks</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Join platforms that connect affiliates with brands.</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Examples: ShareASale, CJ Affiliate, ClickBank.</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8. Mobile Apps</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Create an app that integrates affiliate marketing.</a:t>
            </a:r>
          </a:p>
          <a:p>
            <a:pPr algn="ctr">
              <a:lnSpc>
                <a:spcPts val="2478"/>
              </a:lnSpc>
              <a:spcBef>
                <a:spcPct val="0"/>
              </a:spcBef>
            </a:pPr>
            <a:r>
              <a:rPr lang="en-US" b="true" sz="1770">
                <a:solidFill>
                  <a:srgbClr val="000000"/>
                </a:solidFill>
                <a:latin typeface="Canva Sans Bold"/>
                <a:ea typeface="Canva Sans Bold"/>
                <a:cs typeface="Canva Sans Bold"/>
                <a:sym typeface="Canva Sans Bold"/>
              </a:rPr>
              <a:t>Example: A deals or coupon app with affiliate links.</a:t>
            </a:r>
          </a:p>
        </p:txBody>
      </p:sp>
    </p:spTree>
  </p:cSld>
  <p:clrMapOvr>
    <a:masterClrMapping/>
  </p:clrMapOvr>
</p:sld>
</file>

<file path=ppt/slides/slide33.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0" y="1559560"/>
            <a:ext cx="18288000" cy="8727440"/>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Canva Sans Bold"/>
                <a:ea typeface="Canva Sans Bold"/>
                <a:cs typeface="Canva Sans Bold"/>
                <a:sym typeface="Canva Sans Bold"/>
              </a:rPr>
              <a:t>Subject: Don’t Forget! Enjoy 10% Off Your Cart 🛒✨</a:t>
            </a:r>
          </a:p>
          <a:p>
            <a:pPr algn="ctr">
              <a:lnSpc>
                <a:spcPts val="4060"/>
              </a:lnSpc>
              <a:spcBef>
                <a:spcPct val="0"/>
              </a:spcBef>
            </a:pPr>
            <a:r>
              <a:rPr lang="en-US" b="true" sz="2900">
                <a:solidFill>
                  <a:srgbClr val="000000"/>
                </a:solidFill>
                <a:latin typeface="Canva Sans Bold"/>
                <a:ea typeface="Canva Sans Bold"/>
                <a:cs typeface="Canva Sans Bold"/>
                <a:sym typeface="Canva Sans Bold"/>
              </a:rPr>
              <a:t>Email:</a:t>
            </a:r>
          </a:p>
          <a:p>
            <a:pPr algn="ctr">
              <a:lnSpc>
                <a:spcPts val="4060"/>
              </a:lnSpc>
              <a:spcBef>
                <a:spcPct val="0"/>
              </a:spcBef>
            </a:pPr>
            <a:r>
              <a:rPr lang="en-US" b="true" sz="2900">
                <a:solidFill>
                  <a:srgbClr val="000000"/>
                </a:solidFill>
                <a:latin typeface="Canva Sans Bold"/>
                <a:ea typeface="Canva Sans Bold"/>
                <a:cs typeface="Canva Sans Bold"/>
                <a:sym typeface="Canva Sans Bold"/>
              </a:rPr>
              <a:t>Hi [Customer's Name],</a:t>
            </a:r>
          </a:p>
          <a:p>
            <a:pPr algn="ctr">
              <a:lnSpc>
                <a:spcPts val="4060"/>
              </a:lnSpc>
              <a:spcBef>
                <a:spcPct val="0"/>
              </a:spcBef>
            </a:pPr>
            <a:r>
              <a:rPr lang="en-US" b="true" sz="2900">
                <a:solidFill>
                  <a:srgbClr val="000000"/>
                </a:solidFill>
                <a:latin typeface="Canva Sans Bold"/>
                <a:ea typeface="Canva Sans Bold"/>
                <a:cs typeface="Canva Sans Bold"/>
                <a:sym typeface="Canva Sans Bold"/>
              </a:rPr>
              <a:t>We noticed you left some great items in your cart at eSellerHub! To make your decision easier, here’s a special 10% discount just for you. But hurry—this offer won’t last long!</a:t>
            </a:r>
          </a:p>
          <a:p>
            <a:pPr algn="ctr">
              <a:lnSpc>
                <a:spcPts val="4060"/>
              </a:lnSpc>
              <a:spcBef>
                <a:spcPct val="0"/>
              </a:spcBef>
            </a:pPr>
            <a:r>
              <a:rPr lang="en-US" b="true" sz="2900">
                <a:solidFill>
                  <a:srgbClr val="000000"/>
                </a:solidFill>
                <a:latin typeface="Canva Sans Bold"/>
                <a:ea typeface="Canva Sans Bold"/>
                <a:cs typeface="Canva Sans Bold"/>
                <a:sym typeface="Canva Sans Bold"/>
              </a:rPr>
              <a:t>🛍 Here’s what’s waiting for you:</a:t>
            </a:r>
          </a:p>
          <a:p>
            <a:pPr algn="ctr">
              <a:lnSpc>
                <a:spcPts val="4060"/>
              </a:lnSpc>
              <a:spcBef>
                <a:spcPct val="0"/>
              </a:spcBef>
            </a:pPr>
            <a:r>
              <a:rPr lang="en-US" b="true" sz="2900">
                <a:solidFill>
                  <a:srgbClr val="000000"/>
                </a:solidFill>
                <a:latin typeface="Canva Sans Bold"/>
                <a:ea typeface="Canva Sans Bold"/>
                <a:cs typeface="Canva Sans Bold"/>
                <a:sym typeface="Canva Sans Bold"/>
              </a:rPr>
              <a:t> [Insert dynamic product details]</a:t>
            </a:r>
          </a:p>
          <a:p>
            <a:pPr algn="ctr">
              <a:lnSpc>
                <a:spcPts val="4060"/>
              </a:lnSpc>
              <a:spcBef>
                <a:spcPct val="0"/>
              </a:spcBef>
            </a:pPr>
            <a:r>
              <a:rPr lang="en-US" b="true" sz="2900">
                <a:solidFill>
                  <a:srgbClr val="000000"/>
                </a:solidFill>
                <a:latin typeface="Canva Sans Bold"/>
                <a:ea typeface="Canva Sans Bold"/>
                <a:cs typeface="Canva Sans Bold"/>
                <a:sym typeface="Canva Sans Bold"/>
              </a:rPr>
              <a:t>🎉 Use code: SAVE10 at checkout and enjoy 10% off your order!</a:t>
            </a:r>
          </a:p>
          <a:p>
            <a:pPr algn="ctr">
              <a:lnSpc>
                <a:spcPts val="4060"/>
              </a:lnSpc>
              <a:spcBef>
                <a:spcPct val="0"/>
              </a:spcBef>
            </a:pPr>
            <a:r>
              <a:rPr lang="en-US" b="true" sz="2900">
                <a:solidFill>
                  <a:srgbClr val="000000"/>
                </a:solidFill>
                <a:latin typeface="Canva Sans Bold"/>
                <a:ea typeface="Canva Sans Bold"/>
                <a:cs typeface="Canva Sans Bold"/>
                <a:sym typeface="Canva Sans Bold"/>
              </a:rPr>
              <a:t>✅ A smooth and secure checkout</a:t>
            </a:r>
          </a:p>
          <a:p>
            <a:pPr algn="ctr">
              <a:lnSpc>
                <a:spcPts val="4060"/>
              </a:lnSpc>
              <a:spcBef>
                <a:spcPct val="0"/>
              </a:spcBef>
            </a:pPr>
            <a:r>
              <a:rPr lang="en-US" b="true" sz="2900">
                <a:solidFill>
                  <a:srgbClr val="000000"/>
                </a:solidFill>
                <a:latin typeface="Canva Sans Bold"/>
                <a:ea typeface="Canva Sans Bold"/>
                <a:cs typeface="Canva Sans Bold"/>
                <a:sym typeface="Canva Sans Bold"/>
              </a:rPr>
              <a:t> ✅ Fast shipping options</a:t>
            </a:r>
          </a:p>
          <a:p>
            <a:pPr algn="ctr">
              <a:lnSpc>
                <a:spcPts val="4060"/>
              </a:lnSpc>
              <a:spcBef>
                <a:spcPct val="0"/>
              </a:spcBef>
            </a:pPr>
            <a:r>
              <a:rPr lang="en-US" b="true" sz="2900">
                <a:solidFill>
                  <a:srgbClr val="000000"/>
                </a:solidFill>
                <a:latin typeface="Canva Sans Bold"/>
                <a:ea typeface="Canva Sans Bold"/>
                <a:cs typeface="Canva Sans Bold"/>
                <a:sym typeface="Canva Sans Bold"/>
              </a:rPr>
              <a:t> ✅ Exclusive deals on your favorite products</a:t>
            </a:r>
          </a:p>
          <a:p>
            <a:pPr algn="ctr">
              <a:lnSpc>
                <a:spcPts val="4060"/>
              </a:lnSpc>
              <a:spcBef>
                <a:spcPct val="0"/>
              </a:spcBef>
            </a:pPr>
            <a:r>
              <a:rPr lang="en-US" b="true" sz="2900">
                <a:solidFill>
                  <a:srgbClr val="000000"/>
                </a:solidFill>
                <a:latin typeface="Canva Sans Bold"/>
                <a:ea typeface="Canva Sans Bold"/>
                <a:cs typeface="Canva Sans Bold"/>
                <a:sym typeface="Canva Sans Bold"/>
              </a:rPr>
              <a:t>🔗 Click below to return to your cart and apply your discount:</a:t>
            </a:r>
          </a:p>
          <a:p>
            <a:pPr algn="ctr">
              <a:lnSpc>
                <a:spcPts val="4060"/>
              </a:lnSpc>
              <a:spcBef>
                <a:spcPct val="0"/>
              </a:spcBef>
            </a:pPr>
            <a:r>
              <a:rPr lang="en-US" b="true" sz="2900">
                <a:solidFill>
                  <a:srgbClr val="000000"/>
                </a:solidFill>
                <a:latin typeface="Canva Sans Bold"/>
                <a:ea typeface="Canva Sans Bold"/>
                <a:cs typeface="Canva Sans Bold"/>
                <a:sym typeface="Canva Sans Bold"/>
              </a:rPr>
              <a:t> [Return to My Cart &amp; Save 10%]</a:t>
            </a:r>
          </a:p>
          <a:p>
            <a:pPr algn="ctr">
              <a:lnSpc>
                <a:spcPts val="4060"/>
              </a:lnSpc>
              <a:spcBef>
                <a:spcPct val="0"/>
              </a:spcBef>
            </a:pPr>
            <a:r>
              <a:rPr lang="en-US" b="true" sz="2900">
                <a:solidFill>
                  <a:srgbClr val="000000"/>
                </a:solidFill>
                <a:latin typeface="Canva Sans Bold"/>
                <a:ea typeface="Canva Sans Bold"/>
                <a:cs typeface="Canva Sans Bold"/>
                <a:sym typeface="Canva Sans Bold"/>
              </a:rPr>
              <a:t>But hurry! This exclusive discount expires in [XX] hours.</a:t>
            </a:r>
          </a:p>
          <a:p>
            <a:pPr algn="ctr">
              <a:lnSpc>
                <a:spcPts val="4060"/>
              </a:lnSpc>
              <a:spcBef>
                <a:spcPct val="0"/>
              </a:spcBef>
            </a:pPr>
            <a:r>
              <a:rPr lang="en-US" b="true" sz="2900">
                <a:solidFill>
                  <a:srgbClr val="000000"/>
                </a:solidFill>
                <a:latin typeface="Canva Sans Bold"/>
                <a:ea typeface="Canva Sans Bold"/>
                <a:cs typeface="Canva Sans Bold"/>
                <a:sym typeface="Canva Sans Bold"/>
              </a:rPr>
              <a:t>Need help? Our support team is here for you! Contact us at [support email] or visit our help center.</a:t>
            </a:r>
          </a:p>
          <a:p>
            <a:pPr algn="ctr">
              <a:lnSpc>
                <a:spcPts val="4060"/>
              </a:lnSpc>
              <a:spcBef>
                <a:spcPct val="0"/>
              </a:spcBef>
            </a:pPr>
            <a:r>
              <a:rPr lang="en-US" b="true" sz="2900">
                <a:solidFill>
                  <a:srgbClr val="000000"/>
                </a:solidFill>
                <a:latin typeface="Canva Sans Bold"/>
                <a:ea typeface="Canva Sans Bold"/>
                <a:cs typeface="Canva Sans Bold"/>
                <a:sym typeface="Canva Sans Bold"/>
              </a:rPr>
              <a:t>Happy shopping!</a:t>
            </a:r>
          </a:p>
          <a:p>
            <a:pPr algn="ctr">
              <a:lnSpc>
                <a:spcPts val="4060"/>
              </a:lnSpc>
              <a:spcBef>
                <a:spcPct val="0"/>
              </a:spcBef>
            </a:pPr>
            <a:r>
              <a:rPr lang="en-US" b="true" sz="2900">
                <a:solidFill>
                  <a:srgbClr val="000000"/>
                </a:solidFill>
                <a:latin typeface="Canva Sans Bold"/>
                <a:ea typeface="Canva Sans Bold"/>
                <a:cs typeface="Canva Sans Bold"/>
                <a:sym typeface="Canva Sans Bold"/>
              </a:rPr>
              <a:t> The eSellerHub Team</a:t>
            </a:r>
          </a:p>
        </p:txBody>
      </p:sp>
      <p:sp>
        <p:nvSpPr>
          <p:cNvPr name="TextBox 3" id="3"/>
          <p:cNvSpPr txBox="true"/>
          <p:nvPr/>
        </p:nvSpPr>
        <p:spPr>
          <a:xfrm rot="0">
            <a:off x="2024318" y="-151765"/>
            <a:ext cx="14873169" cy="1780540"/>
          </a:xfrm>
          <a:prstGeom prst="rect">
            <a:avLst/>
          </a:prstGeom>
        </p:spPr>
        <p:txBody>
          <a:bodyPr anchor="t" rtlCol="false" tIns="0" lIns="0" bIns="0" rIns="0">
            <a:spAutoFit/>
          </a:bodyPr>
          <a:lstStyle/>
          <a:p>
            <a:pPr algn="ctr">
              <a:lnSpc>
                <a:spcPts val="4759"/>
              </a:lnSpc>
              <a:spcBef>
                <a:spcPct val="0"/>
              </a:spcBef>
            </a:pPr>
            <a:r>
              <a:rPr lang="en-US" b="true" sz="3399">
                <a:solidFill>
                  <a:srgbClr val="000000"/>
                </a:solidFill>
                <a:latin typeface="Canva Sans Bold"/>
                <a:ea typeface="Canva Sans Bold"/>
                <a:cs typeface="Canva Sans Bold"/>
                <a:sym typeface="Canva Sans Bold"/>
              </a:rPr>
              <a:t>(4).Set-up an automation email for www.esellerhub.com abandon cart. </a:t>
            </a:r>
          </a:p>
          <a:p>
            <a:pPr algn="ctr">
              <a:lnSpc>
                <a:spcPts val="4759"/>
              </a:lnSpc>
              <a:spcBef>
                <a:spcPct val="0"/>
              </a:spcBef>
            </a:pPr>
            <a:r>
              <a:rPr lang="en-US" b="true" sz="3399">
                <a:solidFill>
                  <a:srgbClr val="000000"/>
                </a:solidFill>
                <a:latin typeface="Canva Sans Bold"/>
                <a:ea typeface="Canva Sans Bold"/>
                <a:cs typeface="Canva Sans Bold"/>
                <a:sym typeface="Canva Sans Bold"/>
              </a:rPr>
              <a:t>● Suggest a Subject for the email</a:t>
            </a:r>
          </a:p>
          <a:p>
            <a:pPr algn="ctr">
              <a:lnSpc>
                <a:spcPts val="4759"/>
              </a:lnSpc>
            </a:pPr>
            <a:r>
              <a:rPr lang="en-US" b="true" sz="3399">
                <a:solidFill>
                  <a:srgbClr val="000000"/>
                </a:solidFill>
                <a:latin typeface="Canva Sans Bold"/>
                <a:ea typeface="Canva Sans Bold"/>
                <a:cs typeface="Canva Sans Bold"/>
                <a:sym typeface="Canva Sans Bold"/>
              </a:rPr>
              <a:t> ● Prepare an email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3136865" y="1324394"/>
            <a:ext cx="12479373" cy="7933906"/>
          </a:xfrm>
          <a:custGeom>
            <a:avLst/>
            <a:gdLst/>
            <a:ahLst/>
            <a:cxnLst/>
            <a:rect r="r" b="b" t="t" l="l"/>
            <a:pathLst>
              <a:path h="7933906" w="12479373">
                <a:moveTo>
                  <a:pt x="0" y="0"/>
                </a:moveTo>
                <a:lnTo>
                  <a:pt x="12479372" y="0"/>
                </a:lnTo>
                <a:lnTo>
                  <a:pt x="12479372" y="7933906"/>
                </a:lnTo>
                <a:lnTo>
                  <a:pt x="0" y="7933906"/>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Larana University | 2024</a:t>
            </a:r>
          </a:p>
        </p:txBody>
      </p:sp>
      <p:sp>
        <p:nvSpPr>
          <p:cNvPr name="AutoShape 3" id="3"/>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AutoShape 4" id="4"/>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grpSp>
      <p:sp>
        <p:nvSpPr>
          <p:cNvPr name="Freeform 10" id="10"/>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4857284" y="836613"/>
            <a:ext cx="7444314" cy="8838380"/>
          </a:xfrm>
          <a:custGeom>
            <a:avLst/>
            <a:gdLst/>
            <a:ahLst/>
            <a:cxnLst/>
            <a:rect r="r" b="b" t="t" l="l"/>
            <a:pathLst>
              <a:path h="8838380" w="7444314">
                <a:moveTo>
                  <a:pt x="0" y="0"/>
                </a:moveTo>
                <a:lnTo>
                  <a:pt x="7444314" y="0"/>
                </a:lnTo>
                <a:lnTo>
                  <a:pt x="7444314" y="8838380"/>
                </a:lnTo>
                <a:lnTo>
                  <a:pt x="0" y="8838380"/>
                </a:lnTo>
                <a:lnTo>
                  <a:pt x="0" y="0"/>
                </a:lnTo>
                <a:close/>
              </a:path>
            </a:pathLst>
          </a:custGeom>
          <a:blipFill>
            <a:blip r:embed="rId4"/>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Larana University | 2024</a:t>
            </a:r>
          </a:p>
        </p:txBody>
      </p:sp>
      <p:sp>
        <p:nvSpPr>
          <p:cNvPr name="AutoShape 6" id="6"/>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7" id="7"/>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5</a:t>
              </a:r>
            </a:p>
          </p:txBody>
        </p:sp>
      </p:grpSp>
      <p:sp>
        <p:nvSpPr>
          <p:cNvPr name="Freeform 13" id="13"/>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5062804" y="354797"/>
            <a:ext cx="7903582" cy="9158071"/>
          </a:xfrm>
          <a:custGeom>
            <a:avLst/>
            <a:gdLst/>
            <a:ahLst/>
            <a:cxnLst/>
            <a:rect r="r" b="b" t="t" l="l"/>
            <a:pathLst>
              <a:path h="9158071" w="7903582">
                <a:moveTo>
                  <a:pt x="0" y="0"/>
                </a:moveTo>
                <a:lnTo>
                  <a:pt x="7903582" y="0"/>
                </a:lnTo>
                <a:lnTo>
                  <a:pt x="7903582" y="9158071"/>
                </a:lnTo>
                <a:lnTo>
                  <a:pt x="0" y="9158071"/>
                </a:lnTo>
                <a:lnTo>
                  <a:pt x="0" y="0"/>
                </a:lnTo>
                <a:close/>
              </a:path>
            </a:pathLst>
          </a:custGeom>
          <a:blipFill>
            <a:blip r:embed="rId4"/>
            <a:stretch>
              <a:fillRect l="0" t="0" r="0" b="-1262"/>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6</a:t>
              </a:r>
            </a:p>
          </p:txBody>
        </p:sp>
      </p:grpSp>
      <p:sp>
        <p:nvSpPr>
          <p:cNvPr name="Freeform 10" id="10"/>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4896559" y="412577"/>
            <a:ext cx="7055541" cy="8444856"/>
          </a:xfrm>
          <a:custGeom>
            <a:avLst/>
            <a:gdLst/>
            <a:ahLst/>
            <a:cxnLst/>
            <a:rect r="r" b="b" t="t" l="l"/>
            <a:pathLst>
              <a:path h="8444856" w="7055541">
                <a:moveTo>
                  <a:pt x="0" y="0"/>
                </a:moveTo>
                <a:lnTo>
                  <a:pt x="7055541" y="0"/>
                </a:lnTo>
                <a:lnTo>
                  <a:pt x="7055541" y="8444855"/>
                </a:lnTo>
                <a:lnTo>
                  <a:pt x="0" y="8444855"/>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7</a:t>
              </a:r>
            </a:p>
          </p:txBody>
        </p:sp>
      </p:grpSp>
      <p:sp>
        <p:nvSpPr>
          <p:cNvPr name="Freeform 10" id="10"/>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0" y="1346075"/>
            <a:ext cx="18288000" cy="6283091"/>
          </a:xfrm>
          <a:custGeom>
            <a:avLst/>
            <a:gdLst/>
            <a:ahLst/>
            <a:cxnLst/>
            <a:rect r="r" b="b" t="t" l="l"/>
            <a:pathLst>
              <a:path h="6283091" w="18288000">
                <a:moveTo>
                  <a:pt x="0" y="0"/>
                </a:moveTo>
                <a:lnTo>
                  <a:pt x="18288000" y="0"/>
                </a:lnTo>
                <a:lnTo>
                  <a:pt x="18288000" y="6283091"/>
                </a:lnTo>
                <a:lnTo>
                  <a:pt x="0" y="6283091"/>
                </a:lnTo>
                <a:lnTo>
                  <a:pt x="0" y="0"/>
                </a:lnTo>
                <a:close/>
              </a:path>
            </a:pathLst>
          </a:custGeom>
          <a:blipFill>
            <a:blip r:embed="rId4"/>
            <a:stretch>
              <a:fillRect l="0" t="0" r="-3327"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8</a:t>
              </a:r>
            </a:p>
          </p:txBody>
        </p:sp>
      </p:grpSp>
      <p:sp>
        <p:nvSpPr>
          <p:cNvPr name="Freeform 9" id="9"/>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4501398" y="524788"/>
            <a:ext cx="7622036" cy="7582814"/>
          </a:xfrm>
          <a:custGeom>
            <a:avLst/>
            <a:gdLst/>
            <a:ahLst/>
            <a:cxnLst/>
            <a:rect r="r" b="b" t="t" l="l"/>
            <a:pathLst>
              <a:path h="7582814" w="7622036">
                <a:moveTo>
                  <a:pt x="0" y="0"/>
                </a:moveTo>
                <a:lnTo>
                  <a:pt x="7622036" y="0"/>
                </a:lnTo>
                <a:lnTo>
                  <a:pt x="7622036" y="7582814"/>
                </a:lnTo>
                <a:lnTo>
                  <a:pt x="0" y="7582814"/>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DAGhgVkKoAQ</dc:identifier>
  <dcterms:modified xsi:type="dcterms:W3CDTF">2011-08-01T06:04:30Z</dcterms:modified>
  <cp:revision>1</cp:revision>
  <dc:title>Beige Pastel Minimalist Thesis Defense Presentation</dc:title>
</cp:coreProperties>
</file>