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332" r:id="rId3"/>
    <p:sldId id="300" r:id="rId4"/>
    <p:sldId id="301" r:id="rId5"/>
    <p:sldId id="302" r:id="rId6"/>
    <p:sldId id="303" r:id="rId7"/>
    <p:sldId id="304" r:id="rId8"/>
    <p:sldId id="342" r:id="rId9"/>
    <p:sldId id="341" r:id="rId10"/>
    <p:sldId id="343" r:id="rId11"/>
    <p:sldId id="334" r:id="rId12"/>
    <p:sldId id="333" r:id="rId13"/>
    <p:sldId id="337" r:id="rId14"/>
    <p:sldId id="336" r:id="rId15"/>
    <p:sldId id="339" r:id="rId16"/>
    <p:sldId id="3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C150C-0873-4D02-83D1-9065561743C6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42917-5B5A-482F-A1E5-695EBAF64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8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15EE79-CB55-4DD7-A348-9867753A57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95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3F63F-C6A1-7DE9-E659-EAB1D5E15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E5B2A-4976-9738-9A2D-A5BE63D29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B9B10-8C56-15ED-96B2-EB87F0F8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E41-6EAC-4FBE-9E77-B91AEC18492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31179-AB2F-0528-B515-B5857CD4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7ACA4-50E5-49B0-87F2-A90ED618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7906-ECFF-4C47-8EB1-6840D5D9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784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02F5-349A-A89D-8523-93D451A9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599DD-984E-C08C-CB84-F52A54EFC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579E-55F2-CB98-22FA-FD31C948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E41-6EAC-4FBE-9E77-B91AEC18492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3BC3-D5BE-4DCA-886C-868C19699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6B61-8FFD-EEC3-B030-66AD17F00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7906-ECFF-4C47-8EB1-6840D5D9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22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A1903-DC07-7283-4C02-98983C666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A6EE31-E4A5-3189-8FBE-F7AB53CFC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5E2D-28CD-B529-2140-15D648BA5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E41-6EAC-4FBE-9E77-B91AEC18492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33A91-655E-CA43-DBBB-15D989E0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42364-6384-D834-1737-12A67922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7906-ECFF-4C47-8EB1-6840D5D9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3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2BA8-5833-BE1E-0FB5-2C8B488A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3C0E-6133-E45F-47A2-C0B6E45C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7DE8C-2691-41DB-4CED-334FD312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E41-6EAC-4FBE-9E77-B91AEC18492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C0F1-B81C-6F81-7BD2-28CA5E4D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2E1A-F613-2CDD-B54C-6B19C1B85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7906-ECFF-4C47-8EB1-6840D5D9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8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411E-C594-55EA-8921-D81FD73A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8E6D6-F076-D410-7B1A-49B5FD851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9683-8367-B3FC-561F-02E1F1B0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E41-6EAC-4FBE-9E77-B91AEC18492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6EE82-CD8B-B0D4-7EA7-FBA39560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539BB-5F35-D002-EE06-B16257719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7906-ECFF-4C47-8EB1-6840D5D9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F07A-2045-70EB-D62D-914B5E10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86B00-D714-CB5F-AC50-9AECB9049F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2A6A9-8459-F04B-12B1-AB3F0436F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F9F02-B525-971C-9CA8-8B10FDBC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E41-6EAC-4FBE-9E77-B91AEC18492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B2667-D896-44F1-994B-0CBA4BF5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9AE45-8EEF-E6D6-A769-EEF963DEC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7906-ECFF-4C47-8EB1-6840D5D9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6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94591-0017-455E-8BD4-A4ADE562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CCB7A-9DC4-FB60-B82A-90639936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E67B3-7895-F287-EBC4-6BEC83E33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B4208E-5E8D-C5F6-0701-CBC55FF8B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19134-1F06-DD60-0E5A-823936239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22450-5C97-7EF3-DDF8-4AEEC1FD1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E41-6EAC-4FBE-9E77-B91AEC18492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EA3F3-B5D0-9FD2-7F3F-BB77D9C3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AE9D7-49E0-095A-A748-90B0E1731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7906-ECFF-4C47-8EB1-6840D5D9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6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7FB5B-C847-9917-4F54-7190C6A1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AB11A-3F9B-29A4-CE20-1E5B5F06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E41-6EAC-4FBE-9E77-B91AEC18492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19105-4CF8-36CD-B527-E923E3F0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2E852-FD18-B2A0-AD53-C4FC0F12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7906-ECFF-4C47-8EB1-6840D5D9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2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3BA5F-6877-F121-2E12-F7120020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E41-6EAC-4FBE-9E77-B91AEC18492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069A1-7409-0851-1112-C2CF9822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3F5B1-1D47-AC7B-2272-0CF39F5B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7906-ECFF-4C47-8EB1-6840D5D9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40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6628-4A7E-7BC8-ED46-608E86EF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CB99-571A-8540-DC8C-9F338954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0EB46-1475-FC07-5F3A-1A9482CD0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FB63F-2EA6-4405-89C2-5E4B84A0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E41-6EAC-4FBE-9E77-B91AEC18492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1DA64-AFC1-3948-C06A-57CDF680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B8145-4038-6249-341F-BFBB26EC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7906-ECFF-4C47-8EB1-6840D5D9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8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CCAC-3F23-201F-9569-4F8EA51E3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EFF8A-77B9-1F2C-0BEA-BC8DC49A1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201E1-5839-8A79-C917-9B5708015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D6D3D-00E5-0C1E-7CD1-896A2E35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AFE41-6EAC-4FBE-9E77-B91AEC18492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65CCC-5482-3B63-473E-A5B9DFFA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F4F45-869D-6FC9-0978-28175802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87906-ECFF-4C47-8EB1-6840D5D9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04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F6432-3E76-06E5-7EE5-C60C6003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6832B-3B18-52D6-C48D-FDC70C6B7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EA55A-5133-0708-456B-523465780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AFE41-6EAC-4FBE-9E77-B91AEC18492D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B85F4-5156-C515-073B-6B02ECFF6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0B943-BCC3-5FED-68D8-8AC604AFE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7906-ECFF-4C47-8EB1-6840D5D9D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1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8562"/>
            <a:ext cx="8229600" cy="990600"/>
          </a:xfrm>
        </p:spPr>
        <p:txBody>
          <a:bodyPr/>
          <a:lstStyle/>
          <a:p>
            <a:r>
              <a:rPr lang="en-US" dirty="0"/>
              <a:t>Show output in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52600" y="1219200"/>
            <a:ext cx="4724400" cy="2286000"/>
          </a:xfrm>
        </p:spPr>
        <p:txBody>
          <a:bodyPr>
            <a:normAutofit/>
          </a:bodyPr>
          <a:lstStyle/>
          <a:p>
            <a:r>
              <a:rPr lang="en-US" dirty="0"/>
              <a:t>Now, we would like to organize the  inputs and results a table.</a:t>
            </a:r>
          </a:p>
          <a:p>
            <a:r>
              <a:rPr lang="en-US" dirty="0">
                <a:solidFill>
                  <a:schemeClr val="tx1"/>
                </a:solidFill>
              </a:rPr>
              <a:t>We can use a </a:t>
            </a:r>
            <a:r>
              <a:rPr lang="en-US" dirty="0" err="1">
                <a:solidFill>
                  <a:schemeClr val="tx1"/>
                </a:solidFill>
              </a:rPr>
              <a:t>Jtable</a:t>
            </a:r>
            <a:r>
              <a:rPr lang="en-US" dirty="0">
                <a:solidFill>
                  <a:schemeClr val="tx1"/>
                </a:solidFill>
              </a:rPr>
              <a:t> component.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61" t="23971" r="40478" b="50262"/>
          <a:stretch/>
        </p:blipFill>
        <p:spPr bwMode="auto">
          <a:xfrm>
            <a:off x="2209800" y="3276600"/>
            <a:ext cx="5005676" cy="283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41" t="26967" r="6096" b="24045"/>
          <a:stretch/>
        </p:blipFill>
        <p:spPr bwMode="auto">
          <a:xfrm>
            <a:off x="7620000" y="3721667"/>
            <a:ext cx="2819400" cy="2090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629400" y="1446074"/>
            <a:ext cx="4038600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</a:t>
            </a:r>
            <a:r>
              <a:rPr lang="en-US" b="1" dirty="0"/>
              <a:t>Scroll pane </a:t>
            </a:r>
            <a:r>
              <a:rPr lang="en-US" dirty="0"/>
              <a:t>to your GUI.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</a:t>
            </a:r>
            <a:r>
              <a:rPr lang="en-US" b="1" dirty="0"/>
              <a:t>Table </a:t>
            </a:r>
            <a:r>
              <a:rPr lang="en-US" dirty="0"/>
              <a:t>to the </a:t>
            </a:r>
            <a:r>
              <a:rPr lang="en-US" b="1" dirty="0"/>
              <a:t>Scroll pane.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change your table settings&gt;&gt;click on the table&gt;&gt; </a:t>
            </a:r>
            <a:r>
              <a:rPr lang="en-US" b="1" dirty="0"/>
              <a:t>model </a:t>
            </a:r>
            <a:r>
              <a:rPr lang="en-US" dirty="0"/>
              <a:t>row  in the Properties&gt;&gt; Table Settings&gt;&gt;Insert, Delete, edit Titles.</a:t>
            </a:r>
            <a:r>
              <a:rPr lang="en-US" b="1" dirty="0"/>
              <a:t> </a:t>
            </a:r>
          </a:p>
        </p:txBody>
      </p:sp>
      <p:sp>
        <p:nvSpPr>
          <p:cNvPr id="5" name="Down Arrow 4"/>
          <p:cNvSpPr/>
          <p:nvPr/>
        </p:nvSpPr>
        <p:spPr>
          <a:xfrm>
            <a:off x="8648700" y="3276600"/>
            <a:ext cx="2667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99843" y="5105401"/>
            <a:ext cx="58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Row 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99843" y="5285602"/>
            <a:ext cx="580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Row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03145" y="604491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Col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1" y="6045701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Col 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23156" y="5181601"/>
            <a:ext cx="4992321" cy="138499"/>
          </a:xfrm>
          <a:prstGeom prst="rect">
            <a:avLst/>
          </a:prstGeom>
          <a:solidFill>
            <a:srgbClr val="81EB9A">
              <a:alpha val="3254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209801" y="5334001"/>
            <a:ext cx="4992321" cy="138499"/>
          </a:xfrm>
          <a:prstGeom prst="rect">
            <a:avLst/>
          </a:prstGeom>
          <a:solidFill>
            <a:srgbClr val="81EB9A">
              <a:alpha val="32549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62200" y="5181601"/>
            <a:ext cx="990600" cy="630643"/>
          </a:xfrm>
          <a:prstGeom prst="rect">
            <a:avLst/>
          </a:prstGeom>
          <a:solidFill>
            <a:srgbClr val="EB2BB9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90133" y="5199573"/>
            <a:ext cx="990600" cy="630643"/>
          </a:xfrm>
          <a:prstGeom prst="rect">
            <a:avLst/>
          </a:prstGeom>
          <a:solidFill>
            <a:srgbClr val="EB2BB9">
              <a:alpha val="5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5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  <p:bldP spid="14" grpId="0"/>
      <p:bldP spid="15" grpId="0"/>
      <p:bldP spid="16" grpId="0"/>
      <p:bldP spid="12" grpId="0" animBg="1"/>
      <p:bldP spid="20" grpId="0" animBg="1"/>
      <p:bldP spid="13" grpId="0" animBg="1"/>
      <p:bldP spid="2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new form from a button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Now you can show the results in the new form using the array list from your initial form (</a:t>
            </a:r>
            <a:r>
              <a:rPr lang="en-US" dirty="0" err="1"/>
              <a:t>timeform</a:t>
            </a:r>
            <a:r>
              <a:rPr lang="en-US" dirty="0"/>
              <a:t>)</a:t>
            </a:r>
          </a:p>
          <a:p>
            <a:r>
              <a:rPr lang="en-US" dirty="0"/>
              <a:t>This should be done as soon as opening the new </a:t>
            </a:r>
            <a:r>
              <a:rPr lang="en-US" dirty="0" err="1"/>
              <a:t>showresults</a:t>
            </a:r>
            <a:r>
              <a:rPr lang="en-US" dirty="0"/>
              <a:t> form </a:t>
            </a:r>
            <a:r>
              <a:rPr lang="en-US" dirty="0">
                <a:sym typeface="Wingdings" panose="05000000000000000000" pitchFamily="2" charset="2"/>
              </a:rPr>
              <a:t> in the constructor of the new form.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3795000"/>
            <a:ext cx="6477000" cy="1458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 public </a:t>
            </a:r>
            <a:r>
              <a:rPr lang="en-US" sz="1200" b="1" dirty="0" err="1">
                <a:latin typeface="Consolas" panose="020B0609020204030204" pitchFamily="49" charset="0"/>
              </a:rPr>
              <a:t>showresults</a:t>
            </a:r>
            <a:r>
              <a:rPr lang="en-US" sz="1200" b="1" dirty="0">
                <a:latin typeface="Consolas" panose="020B0609020204030204" pitchFamily="49" charset="0"/>
              </a:rPr>
              <a:t>() {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latin typeface="Consolas" panose="020B0609020204030204" pitchFamily="49" charset="0"/>
              </a:rPr>
              <a:t>initComponents</a:t>
            </a:r>
            <a:r>
              <a:rPr lang="en-US" sz="1200" b="1" dirty="0">
                <a:latin typeface="Consolas" panose="020B0609020204030204" pitchFamily="49" charset="0"/>
              </a:rPr>
              <a:t>();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        for (</a:t>
            </a:r>
            <a:r>
              <a:rPr lang="en-US" sz="1200" b="1" dirty="0" err="1"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=0; 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latin typeface="Consolas" panose="020B0609020204030204" pitchFamily="49" charset="0"/>
              </a:rPr>
              <a:t>timeform.results.size</a:t>
            </a:r>
            <a:r>
              <a:rPr lang="en-US" sz="1200" b="1" dirty="0">
                <a:latin typeface="Consolas" panose="020B0609020204030204" pitchFamily="49" charset="0"/>
              </a:rPr>
              <a:t>(); 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++){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latin typeface="Consolas" panose="020B0609020204030204" pitchFamily="49" charset="0"/>
              </a:rPr>
              <a:t>table.setValueAt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timeform.results.get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), </a:t>
            </a:r>
            <a:r>
              <a:rPr lang="en-US" sz="1200" b="1" dirty="0" err="1">
                <a:latin typeface="Consolas" panose="020B0609020204030204" pitchFamily="49" charset="0"/>
              </a:rPr>
              <a:t>i</a:t>
            </a:r>
            <a:r>
              <a:rPr lang="en-US" sz="1200" b="1" dirty="0">
                <a:latin typeface="Consolas" panose="020B0609020204030204" pitchFamily="49" charset="0"/>
              </a:rPr>
              <a:t>, 0); }</a:t>
            </a:r>
          </a:p>
        </p:txBody>
      </p:sp>
    </p:spTree>
    <p:extLst>
      <p:ext uri="{BB962C8B-B14F-4D97-AF65-F5344CB8AC3E}">
        <p14:creationId xmlns:p14="http://schemas.microsoft.com/office/powerpoint/2010/main" val="21224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2057400"/>
            <a:ext cx="8229600" cy="22860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rgbClr val="0070C0"/>
                </a:solidFill>
              </a:rPr>
              <a:t>Assignment1: Temperature Converter</a:t>
            </a:r>
          </a:p>
        </p:txBody>
      </p:sp>
    </p:spTree>
    <p:extLst>
      <p:ext uri="{BB962C8B-B14F-4D97-AF65-F5344CB8AC3E}">
        <p14:creationId xmlns:p14="http://schemas.microsoft.com/office/powerpoint/2010/main" val="26903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Assignment1: Temperature 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3581400"/>
          </a:xfrm>
        </p:spPr>
        <p:txBody>
          <a:bodyPr>
            <a:normAutofit/>
          </a:bodyPr>
          <a:lstStyle/>
          <a:p>
            <a:r>
              <a:rPr lang="en-US" sz="2200" dirty="0"/>
              <a:t>The main idea of this assignment is to create a temperature converter from Celsius to Fahrenheit or to Kelvin. </a:t>
            </a:r>
          </a:p>
          <a:p>
            <a:r>
              <a:rPr lang="en-US" sz="2200" dirty="0"/>
              <a:t>The entered values will be saved into a file. </a:t>
            </a:r>
          </a:p>
          <a:p>
            <a:r>
              <a:rPr lang="en-US" sz="2200" dirty="0"/>
              <a:t>They will be then read from the file, and  shown in a dynamically created table inside a dynamically created form</a:t>
            </a:r>
          </a:p>
          <a:p>
            <a:r>
              <a:rPr lang="en-US" sz="2200" dirty="0"/>
              <a:t>We need to create the following form: 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962400"/>
            <a:ext cx="44958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3470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action for Convert button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3581400"/>
          </a:xfrm>
        </p:spPr>
        <p:txBody>
          <a:bodyPr>
            <a:normAutofit/>
          </a:bodyPr>
          <a:lstStyle/>
          <a:p>
            <a:r>
              <a:rPr lang="en-US" sz="2200" dirty="0"/>
              <a:t>To convert from Celsius to Fahrenheit, we need to apply the following conversion equation: </a:t>
            </a:r>
          </a:p>
          <a:p>
            <a:pPr marL="0" indent="0" algn="ctr">
              <a:buNone/>
            </a:pPr>
            <a:r>
              <a:rPr lang="en-US" sz="1900" i="1" dirty="0"/>
              <a:t>Temperature in Fahrenheit = (Temperature in Celsius)*1.8 + 32</a:t>
            </a:r>
          </a:p>
          <a:p>
            <a:r>
              <a:rPr lang="en-US" sz="2200" dirty="0"/>
              <a:t>To convert from Celsius to Kelvin, we need a different equation: </a:t>
            </a:r>
          </a:p>
          <a:p>
            <a:pPr marL="0" indent="0" algn="ctr">
              <a:buNone/>
            </a:pPr>
            <a:r>
              <a:rPr lang="en-US" sz="1900" i="1" dirty="0"/>
              <a:t>Temperature in Kelvin = (Temperature in Celsius) + 273.15</a:t>
            </a:r>
          </a:p>
          <a:p>
            <a:endParaRPr lang="en-U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1676400" y="3276601"/>
            <a:ext cx="8610600" cy="30321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indent="0"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None/>
              <a:defRPr kumimoji="0" sz="1500" b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defRPr>
            </a:lvl1pPr>
            <a:lvl2pPr marL="548640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>
                <a:solidFill>
                  <a:schemeClr val="dk1"/>
                </a:solidFill>
              </a:defRPr>
            </a:lvl2pPr>
            <a:lvl3pPr marL="822960" indent="-2286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>
                <a:solidFill>
                  <a:schemeClr val="dk1"/>
                </a:solidFill>
              </a:defRPr>
            </a:lvl3pPr>
            <a:lvl4pPr marL="1097280" indent="-228600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>
                <a:solidFill>
                  <a:schemeClr val="dk1"/>
                </a:solidFill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>
                <a:solidFill>
                  <a:schemeClr val="dk1"/>
                </a:solidFill>
              </a:defRPr>
            </a:lvl5pPr>
            <a:lvl6pPr marL="1645920" indent="-182880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smtClean="0">
                <a:solidFill>
                  <a:schemeClr val="dk1"/>
                </a:solidFill>
              </a:defRPr>
            </a:lvl6pPr>
            <a:lvl7pPr marL="1828800" indent="-182880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smtClean="0">
                <a:solidFill>
                  <a:schemeClr val="dk1"/>
                </a:solidFill>
              </a:defRPr>
            </a:lvl7pPr>
            <a:lvl8pPr marL="2011680" indent="-182880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smtClean="0">
                <a:solidFill>
                  <a:schemeClr val="dk1"/>
                </a:solidFill>
              </a:defRPr>
            </a:lvl8pPr>
            <a:lvl9pPr marL="2194560" indent="-182880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smtClean="0">
                <a:solidFill>
                  <a:schemeClr val="dk1"/>
                </a:solidFill>
              </a:defRPr>
            </a:lvl9pPr>
          </a:lstStyle>
          <a:p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//Parse degrees Celsius as a double and convert to Fahrenheit.    </a:t>
            </a:r>
          </a:p>
          <a:p>
            <a:r>
              <a:rPr lang="en-US" altLang="en-US" dirty="0" err="1">
                <a:solidFill>
                  <a:schemeClr val="tx1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dirty="0" err="1">
                <a:solidFill>
                  <a:schemeClr val="tx1"/>
                </a:solidFill>
              </a:rPr>
              <a:t>tempFahr</a:t>
            </a:r>
            <a:r>
              <a:rPr lang="en-US" altLang="en-US" dirty="0">
                <a:solidFill>
                  <a:schemeClr val="tx1"/>
                </a:solidFill>
              </a:rPr>
              <a:t> = (</a:t>
            </a:r>
            <a:r>
              <a:rPr lang="en-US" altLang="en-US" dirty="0" err="1">
                <a:solidFill>
                  <a:schemeClr val="tx1"/>
                </a:solidFill>
              </a:rPr>
              <a:t>int</a:t>
            </a:r>
            <a:r>
              <a:rPr lang="en-US" altLang="en-US" dirty="0">
                <a:solidFill>
                  <a:schemeClr val="tx1"/>
                </a:solidFill>
              </a:rPr>
              <a:t>)((</a:t>
            </a:r>
            <a:r>
              <a:rPr lang="en-US" altLang="en-US" dirty="0" err="1">
                <a:solidFill>
                  <a:schemeClr val="tx1"/>
                </a:solidFill>
              </a:rPr>
              <a:t>Double.parseDouble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dirty="0" err="1">
                <a:solidFill>
                  <a:schemeClr val="tx1"/>
                </a:solidFill>
              </a:rPr>
              <a:t>tempTextField.getText</a:t>
            </a:r>
            <a:r>
              <a:rPr lang="en-US" altLang="en-US" dirty="0">
                <a:solidFill>
                  <a:schemeClr val="tx1"/>
                </a:solidFill>
              </a:rPr>
              <a:t>())) * 1.8 + 32);    </a:t>
            </a:r>
          </a:p>
          <a:p>
            <a:r>
              <a:rPr lang="en-US" altLang="en-US" dirty="0" err="1">
                <a:solidFill>
                  <a:schemeClr val="tx1"/>
                </a:solidFill>
              </a:rPr>
              <a:t>fahrenheitLabel.setText</a:t>
            </a:r>
            <a:r>
              <a:rPr lang="en-US" altLang="en-US" dirty="0">
                <a:solidFill>
                  <a:schemeClr val="tx1"/>
                </a:solidFill>
              </a:rPr>
              <a:t>(</a:t>
            </a:r>
            <a:r>
              <a:rPr lang="en-US" altLang="en-US" dirty="0" err="1">
                <a:solidFill>
                  <a:schemeClr val="tx1"/>
                </a:solidFill>
              </a:rPr>
              <a:t>tempFahr</a:t>
            </a:r>
            <a:r>
              <a:rPr lang="en-US" altLang="en-US" dirty="0">
                <a:solidFill>
                  <a:schemeClr val="tx1"/>
                </a:solidFill>
              </a:rPr>
              <a:t> + " Fahrenheit"); </a:t>
            </a:r>
          </a:p>
          <a:p>
            <a:r>
              <a:rPr lang="en-US" dirty="0"/>
              <a:t>//Parse degrees Celsius as a double and convert to Kelvin</a:t>
            </a:r>
          </a:p>
          <a:p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tempkel</a:t>
            </a:r>
            <a:r>
              <a:rPr lang="en-US" dirty="0">
                <a:solidFill>
                  <a:schemeClr val="tx1"/>
                </a:solidFill>
              </a:rPr>
              <a:t> =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)(</a:t>
            </a:r>
            <a:r>
              <a:rPr lang="en-US" dirty="0" err="1">
                <a:solidFill>
                  <a:schemeClr val="tx1"/>
                </a:solidFill>
              </a:rPr>
              <a:t>Double.parseDouble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tempTextField.getText</a:t>
            </a:r>
            <a:r>
              <a:rPr lang="en-US" dirty="0">
                <a:solidFill>
                  <a:schemeClr val="tx1"/>
                </a:solidFill>
              </a:rPr>
              <a:t>())+ 273.15);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kelvinLabel.setText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tempkel</a:t>
            </a:r>
            <a:r>
              <a:rPr lang="en-US" dirty="0">
                <a:solidFill>
                  <a:schemeClr val="tx1"/>
                </a:solidFill>
              </a:rPr>
              <a:t> + " Kelvin");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190" y="2936558"/>
            <a:ext cx="1600200" cy="68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05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The action for Save button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3581400"/>
          </a:xfrm>
        </p:spPr>
        <p:txBody>
          <a:bodyPr>
            <a:normAutofit/>
          </a:bodyPr>
          <a:lstStyle/>
          <a:p>
            <a:r>
              <a:rPr lang="en-US" sz="2200" dirty="0"/>
              <a:t>To convert from Celsius to Fahrenheit, we need to apply the following conversion equation: </a:t>
            </a:r>
          </a:p>
          <a:p>
            <a:pPr marL="0" indent="0" algn="ctr">
              <a:buNone/>
            </a:pPr>
            <a:r>
              <a:rPr lang="en-US" sz="1900" i="1" dirty="0"/>
              <a:t>Temperature in Fahrenheit = (Temperature in Celsius)*1.8 + 32</a:t>
            </a:r>
          </a:p>
          <a:p>
            <a:r>
              <a:rPr lang="en-US" sz="2200" dirty="0"/>
              <a:t>To convert from Celsius to Kelvin, we need a different equation: </a:t>
            </a:r>
          </a:p>
          <a:p>
            <a:pPr marL="0" indent="0" algn="ctr">
              <a:buNone/>
            </a:pPr>
            <a:r>
              <a:rPr lang="en-US" sz="1900" i="1" dirty="0"/>
              <a:t>Temperature in Kelvin = (Temperature in Celsius) + 273.15</a:t>
            </a:r>
          </a:p>
          <a:p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1676400" y="3276601"/>
            <a:ext cx="8610600" cy="30321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indent="0"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None/>
              <a:defRPr kumimoji="0" sz="1500" b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defRPr>
            </a:lvl1pPr>
            <a:lvl2pPr marL="548640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>
                <a:solidFill>
                  <a:schemeClr val="dk1"/>
                </a:solidFill>
              </a:defRPr>
            </a:lvl2pPr>
            <a:lvl3pPr marL="822960" indent="-2286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>
                <a:solidFill>
                  <a:schemeClr val="dk1"/>
                </a:solidFill>
              </a:defRPr>
            </a:lvl3pPr>
            <a:lvl4pPr marL="1097280" indent="-228600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>
                <a:solidFill>
                  <a:schemeClr val="dk1"/>
                </a:solidFill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>
                <a:solidFill>
                  <a:schemeClr val="dk1"/>
                </a:solidFill>
              </a:defRPr>
            </a:lvl5pPr>
            <a:lvl6pPr marL="1645920" indent="-182880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smtClean="0">
                <a:solidFill>
                  <a:schemeClr val="dk1"/>
                </a:solidFill>
              </a:defRPr>
            </a:lvl6pPr>
            <a:lvl7pPr marL="1828800" indent="-182880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smtClean="0">
                <a:solidFill>
                  <a:schemeClr val="dk1"/>
                </a:solidFill>
              </a:defRPr>
            </a:lvl7pPr>
            <a:lvl8pPr marL="2011680" indent="-182880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smtClean="0">
                <a:solidFill>
                  <a:schemeClr val="dk1"/>
                </a:solidFill>
              </a:defRPr>
            </a:lvl8pPr>
            <a:lvl9pPr marL="2194560" indent="-182880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smtClean="0">
                <a:solidFill>
                  <a:schemeClr val="dk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FileWriter</a:t>
            </a:r>
            <a:r>
              <a:rPr lang="en-US" dirty="0">
                <a:solidFill>
                  <a:schemeClr val="tx1"/>
                </a:solidFill>
              </a:rPr>
              <a:t> out;</a:t>
            </a:r>
          </a:p>
          <a:p>
            <a:r>
              <a:rPr lang="en-US" dirty="0">
                <a:solidFill>
                  <a:schemeClr val="tx1"/>
                </a:solidFill>
              </a:rPr>
              <a:t>        try 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out = new </a:t>
            </a:r>
            <a:r>
              <a:rPr lang="en-US" dirty="0" err="1">
                <a:solidFill>
                  <a:schemeClr val="tx1"/>
                </a:solidFill>
              </a:rPr>
              <a:t>FileWriter</a:t>
            </a:r>
            <a:r>
              <a:rPr lang="en-US" dirty="0">
                <a:solidFill>
                  <a:schemeClr val="tx1"/>
                </a:solidFill>
              </a:rPr>
              <a:t>("Temp.txt", true);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out.write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output.getText</a:t>
            </a:r>
            <a:r>
              <a:rPr lang="en-US" dirty="0">
                <a:solidFill>
                  <a:schemeClr val="tx1"/>
                </a:solidFill>
              </a:rPr>
              <a:t>()+"\n");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out.close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      } catch(</a:t>
            </a:r>
            <a:r>
              <a:rPr lang="en-US" dirty="0" err="1">
                <a:solidFill>
                  <a:schemeClr val="tx1"/>
                </a:solidFill>
              </a:rPr>
              <a:t>IOException</a:t>
            </a:r>
            <a:r>
              <a:rPr lang="en-US" dirty="0">
                <a:solidFill>
                  <a:schemeClr val="tx1"/>
                </a:solidFill>
              </a:rPr>
              <a:t> e) 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("Error appending to file " + "Temp.txt");</a:t>
            </a:r>
          </a:p>
          <a:p>
            <a:r>
              <a:rPr lang="en-US" dirty="0">
                <a:solidFill>
                  <a:schemeClr val="tx1"/>
                </a:solidFill>
              </a:rPr>
              <a:t>        }</a:t>
            </a:r>
            <a:endParaRPr lang="en-US" alt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038" y="3009900"/>
            <a:ext cx="1223963" cy="58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0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The action of Show results button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1690688"/>
            <a:ext cx="8610600" cy="4860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20000"/>
          </a:bodyPr>
          <a:lstStyle>
            <a:lvl1pPr indent="0"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None/>
              <a:defRPr kumimoji="0" sz="1500" b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defRPr>
            </a:lvl1pPr>
            <a:lvl2pPr marL="548640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>
                <a:solidFill>
                  <a:schemeClr val="dk1"/>
                </a:solidFill>
              </a:defRPr>
            </a:lvl2pPr>
            <a:lvl3pPr marL="822960" indent="-2286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>
                <a:solidFill>
                  <a:schemeClr val="dk1"/>
                </a:solidFill>
              </a:defRPr>
            </a:lvl3pPr>
            <a:lvl4pPr marL="1097280" indent="-228600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>
                <a:solidFill>
                  <a:schemeClr val="dk1"/>
                </a:solidFill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>
                <a:solidFill>
                  <a:schemeClr val="dk1"/>
                </a:solidFill>
              </a:defRPr>
            </a:lvl5pPr>
            <a:lvl6pPr marL="1645920" indent="-182880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smtClean="0">
                <a:solidFill>
                  <a:schemeClr val="dk1"/>
                </a:solidFill>
              </a:defRPr>
            </a:lvl6pPr>
            <a:lvl7pPr marL="1828800" indent="-182880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smtClean="0">
                <a:solidFill>
                  <a:schemeClr val="dk1"/>
                </a:solidFill>
              </a:defRPr>
            </a:lvl7pPr>
            <a:lvl8pPr marL="2011680" indent="-182880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smtClean="0">
                <a:solidFill>
                  <a:schemeClr val="dk1"/>
                </a:solidFill>
              </a:defRPr>
            </a:lvl8pPr>
            <a:lvl9pPr marL="2194560" indent="-182880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smtClean="0">
                <a:solidFill>
                  <a:schemeClr val="dk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ArrayList</a:t>
            </a:r>
            <a:r>
              <a:rPr lang="en-US" dirty="0">
                <a:solidFill>
                  <a:schemeClr val="tx1"/>
                </a:solidFill>
              </a:rPr>
              <a:t>&lt;String&gt; </a:t>
            </a:r>
            <a:r>
              <a:rPr lang="en-US" dirty="0" err="1">
                <a:solidFill>
                  <a:schemeClr val="tx1"/>
                </a:solidFill>
              </a:rPr>
              <a:t>myArr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ArrayList</a:t>
            </a:r>
            <a:r>
              <a:rPr lang="en-US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rows;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try {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FileInputStream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fStream</a:t>
            </a:r>
            <a:r>
              <a:rPr lang="en-US" dirty="0">
                <a:solidFill>
                  <a:schemeClr val="tx1"/>
                </a:solidFill>
              </a:rPr>
              <a:t> = new </a:t>
            </a:r>
            <a:r>
              <a:rPr lang="en-US" dirty="0" err="1">
                <a:solidFill>
                  <a:schemeClr val="tx1"/>
                </a:solidFill>
              </a:rPr>
              <a:t>FileInputStream</a:t>
            </a:r>
            <a:r>
              <a:rPr lang="en-US" dirty="0">
                <a:solidFill>
                  <a:schemeClr val="tx1"/>
                </a:solidFill>
              </a:rPr>
              <a:t>("Temp.txt");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BufferedReader</a:t>
            </a:r>
            <a:r>
              <a:rPr lang="en-US" dirty="0">
                <a:solidFill>
                  <a:schemeClr val="tx1"/>
                </a:solidFill>
              </a:rPr>
              <a:t> in = new </a:t>
            </a:r>
            <a:r>
              <a:rPr lang="en-US" dirty="0" err="1">
                <a:solidFill>
                  <a:schemeClr val="tx1"/>
                </a:solidFill>
              </a:rPr>
              <a:t>BufferedReader</a:t>
            </a:r>
            <a:r>
              <a:rPr lang="en-US" dirty="0">
                <a:solidFill>
                  <a:schemeClr val="tx1"/>
                </a:solidFill>
              </a:rPr>
              <a:t>(new </a:t>
            </a:r>
            <a:r>
              <a:rPr lang="en-US" dirty="0" err="1">
                <a:solidFill>
                  <a:schemeClr val="tx1"/>
                </a:solidFill>
              </a:rPr>
              <a:t>InputStreamReader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fStream</a:t>
            </a:r>
            <a:r>
              <a:rPr lang="en-US" dirty="0">
                <a:solidFill>
                  <a:schemeClr val="tx1"/>
                </a:solidFill>
              </a:rPr>
              <a:t>));</a:t>
            </a:r>
          </a:p>
          <a:p>
            <a:r>
              <a:rPr lang="en-US" dirty="0">
                <a:solidFill>
                  <a:schemeClr val="tx1"/>
                </a:solidFill>
              </a:rPr>
              <a:t>        while (</a:t>
            </a:r>
            <a:r>
              <a:rPr lang="en-US" dirty="0" err="1">
                <a:solidFill>
                  <a:schemeClr val="tx1"/>
                </a:solidFill>
              </a:rPr>
              <a:t>in.ready</a:t>
            </a:r>
            <a:r>
              <a:rPr lang="en-US" dirty="0">
                <a:solidFill>
                  <a:schemeClr val="tx1"/>
                </a:solidFill>
              </a:rPr>
              <a:t>()) 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myArr.add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in.readLine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  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in.close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      } </a:t>
            </a:r>
          </a:p>
          <a:p>
            <a:r>
              <a:rPr lang="en-US" dirty="0">
                <a:solidFill>
                  <a:schemeClr val="tx1"/>
                </a:solidFill>
              </a:rPr>
              <a:t>        catch (</a:t>
            </a:r>
            <a:r>
              <a:rPr lang="en-US" dirty="0" err="1">
                <a:solidFill>
                  <a:schemeClr val="tx1"/>
                </a:solidFill>
              </a:rPr>
              <a:t>IOException</a:t>
            </a:r>
            <a:r>
              <a:rPr lang="en-US" dirty="0">
                <a:solidFill>
                  <a:schemeClr val="tx1"/>
                </a:solidFill>
              </a:rPr>
              <a:t> e) 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System.out.println</a:t>
            </a:r>
            <a:r>
              <a:rPr lang="en-US" dirty="0">
                <a:solidFill>
                  <a:schemeClr val="tx1"/>
                </a:solidFill>
              </a:rPr>
              <a:t>("File input error");</a:t>
            </a:r>
          </a:p>
          <a:p>
            <a:r>
              <a:rPr lang="en-US" dirty="0">
                <a:solidFill>
                  <a:schemeClr val="tx1"/>
                </a:solidFill>
              </a:rPr>
              <a:t>        }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406" y="1319212"/>
            <a:ext cx="2132720" cy="5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81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The action of Show results button (part2)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" y="1447801"/>
            <a:ext cx="8610600" cy="486090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indent="0"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  <a:buFont typeface="Arial" panose="020B0604020202020204" pitchFamily="34" charset="0"/>
              <a:buNone/>
              <a:defRPr kumimoji="0" sz="1500" b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defRPr>
            </a:lvl1pPr>
            <a:lvl2pPr marL="548640" indent="-274320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>
                <a:solidFill>
                  <a:schemeClr val="dk1"/>
                </a:solidFill>
              </a:defRPr>
            </a:lvl2pPr>
            <a:lvl3pPr marL="822960" indent="-228600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>
                <a:solidFill>
                  <a:schemeClr val="dk1"/>
                </a:solidFill>
              </a:defRPr>
            </a:lvl3pPr>
            <a:lvl4pPr marL="1097280" indent="-228600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>
                <a:solidFill>
                  <a:schemeClr val="dk1"/>
                </a:solidFill>
              </a:defRPr>
            </a:lvl4pPr>
            <a:lvl5pPr marL="13716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>
                <a:solidFill>
                  <a:schemeClr val="dk1"/>
                </a:solidFill>
              </a:defRPr>
            </a:lvl5pPr>
            <a:lvl6pPr marL="1645920" indent="-182880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smtClean="0">
                <a:solidFill>
                  <a:schemeClr val="dk1"/>
                </a:solidFill>
              </a:defRPr>
            </a:lvl6pPr>
            <a:lvl7pPr marL="1828800" indent="-182880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smtClean="0">
                <a:solidFill>
                  <a:schemeClr val="dk1"/>
                </a:solidFill>
              </a:defRPr>
            </a:lvl7pPr>
            <a:lvl8pPr marL="2011680" indent="-182880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smtClean="0">
                <a:solidFill>
                  <a:schemeClr val="dk1"/>
                </a:solidFill>
              </a:defRPr>
            </a:lvl8pPr>
            <a:lvl9pPr marL="2194560" indent="-182880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smtClean="0">
                <a:solidFill>
                  <a:schemeClr val="dk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 rows = </a:t>
            </a:r>
            <a:r>
              <a:rPr lang="en-US" dirty="0" err="1">
                <a:solidFill>
                  <a:schemeClr val="tx1"/>
                </a:solidFill>
              </a:rPr>
              <a:t>myArr.size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JTable</a:t>
            </a:r>
            <a:r>
              <a:rPr lang="en-US" dirty="0">
                <a:solidFill>
                  <a:schemeClr val="tx1"/>
                </a:solidFill>
              </a:rPr>
              <a:t> table = new </a:t>
            </a:r>
            <a:r>
              <a:rPr lang="en-US" dirty="0" err="1">
                <a:solidFill>
                  <a:schemeClr val="tx1"/>
                </a:solidFill>
              </a:rPr>
              <a:t>JTable</a:t>
            </a:r>
            <a:r>
              <a:rPr lang="en-US" dirty="0">
                <a:solidFill>
                  <a:schemeClr val="tx1"/>
                </a:solidFill>
              </a:rPr>
              <a:t>(rows, 1);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 f = new </a:t>
            </a:r>
            <a:r>
              <a:rPr lang="en-US" dirty="0" err="1">
                <a:solidFill>
                  <a:schemeClr val="tx1"/>
                </a:solidFill>
              </a:rPr>
              <a:t>JFrame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f.setSize</a:t>
            </a:r>
            <a:r>
              <a:rPr lang="en-US" dirty="0">
                <a:solidFill>
                  <a:schemeClr val="tx1"/>
                </a:solidFill>
              </a:rPr>
              <a:t>(100, 300);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f.add</a:t>
            </a:r>
            <a:r>
              <a:rPr lang="en-US" dirty="0">
                <a:solidFill>
                  <a:schemeClr val="tx1"/>
                </a:solidFill>
              </a:rPr>
              <a:t>(new </a:t>
            </a:r>
            <a:r>
              <a:rPr lang="en-US" dirty="0" err="1">
                <a:solidFill>
                  <a:schemeClr val="tx1"/>
                </a:solidFill>
              </a:rPr>
              <a:t>JScrollPane</a:t>
            </a:r>
            <a:r>
              <a:rPr lang="en-US" dirty="0">
                <a:solidFill>
                  <a:schemeClr val="tx1"/>
                </a:solidFill>
              </a:rPr>
              <a:t>(table));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f.setVisible</a:t>
            </a:r>
            <a:r>
              <a:rPr lang="en-US" dirty="0">
                <a:solidFill>
                  <a:schemeClr val="tx1"/>
                </a:solidFill>
              </a:rPr>
              <a:t>(true);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  <a:r>
              <a:rPr lang="en-US" dirty="0" err="1">
                <a:solidFill>
                  <a:schemeClr val="tx1"/>
                </a:solidFill>
              </a:rPr>
              <a:t>table.getColumnModel</a:t>
            </a:r>
            <a:r>
              <a:rPr lang="en-US" dirty="0">
                <a:solidFill>
                  <a:schemeClr val="tx1"/>
                </a:solidFill>
              </a:rPr>
              <a:t>().</a:t>
            </a:r>
            <a:r>
              <a:rPr lang="en-US" dirty="0" err="1">
                <a:solidFill>
                  <a:schemeClr val="tx1"/>
                </a:solidFill>
              </a:rPr>
              <a:t>getColumn</a:t>
            </a:r>
            <a:r>
              <a:rPr lang="en-US" dirty="0">
                <a:solidFill>
                  <a:schemeClr val="tx1"/>
                </a:solidFill>
              </a:rPr>
              <a:t>(0).</a:t>
            </a:r>
            <a:r>
              <a:rPr lang="en-US" dirty="0" err="1">
                <a:solidFill>
                  <a:schemeClr val="tx1"/>
                </a:solidFill>
              </a:rPr>
              <a:t>setHeaderValue</a:t>
            </a:r>
            <a:r>
              <a:rPr lang="en-US" dirty="0">
                <a:solidFill>
                  <a:schemeClr val="tx1"/>
                </a:solidFill>
              </a:rPr>
              <a:t>("Temperature");</a:t>
            </a:r>
          </a:p>
          <a:p>
            <a:r>
              <a:rPr lang="en-US" dirty="0">
                <a:solidFill>
                  <a:schemeClr val="tx1"/>
                </a:solidFill>
              </a:rPr>
              <a:t>        </a:t>
            </a:r>
          </a:p>
          <a:p>
            <a:r>
              <a:rPr lang="en-US" dirty="0">
                <a:solidFill>
                  <a:schemeClr val="tx1"/>
                </a:solidFill>
              </a:rPr>
              <a:t>        for (</a:t>
            </a:r>
            <a:r>
              <a:rPr lang="en-US" dirty="0" err="1">
                <a:solidFill>
                  <a:schemeClr val="tx1"/>
                </a:solidFill>
              </a:rPr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=0;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&lt; rows;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 {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</a:t>
            </a:r>
            <a:r>
              <a:rPr lang="en-US" dirty="0" err="1">
                <a:solidFill>
                  <a:schemeClr val="tx1"/>
                </a:solidFill>
              </a:rPr>
              <a:t>table.setValueAt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myArr.get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),i,0);</a:t>
            </a:r>
          </a:p>
          <a:p>
            <a:r>
              <a:rPr lang="en-US" dirty="0">
                <a:solidFill>
                  <a:schemeClr val="tx1"/>
                </a:solidFill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778793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8562"/>
            <a:ext cx="8229600" cy="990600"/>
          </a:xfrm>
        </p:spPr>
        <p:txBody>
          <a:bodyPr/>
          <a:lstStyle/>
          <a:p>
            <a:r>
              <a:rPr lang="en-US" dirty="0"/>
              <a:t>Show output in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52600" y="1219200"/>
            <a:ext cx="8001000" cy="5410200"/>
          </a:xfrm>
        </p:spPr>
        <p:txBody>
          <a:bodyPr>
            <a:normAutofit/>
          </a:bodyPr>
          <a:lstStyle/>
          <a:p>
            <a:r>
              <a:rPr lang="en-US" dirty="0"/>
              <a:t>You can set the column header within your code using the following:</a:t>
            </a:r>
          </a:p>
          <a:p>
            <a:pPr marL="0" indent="0">
              <a:buNone/>
            </a:pPr>
            <a:r>
              <a:rPr lang="en-US" b="1" dirty="0" err="1"/>
              <a:t>table.getColumnModel</a:t>
            </a:r>
            <a:r>
              <a:rPr lang="en-US" b="1" dirty="0"/>
              <a:t>().</a:t>
            </a:r>
            <a:r>
              <a:rPr lang="en-US" b="1" dirty="0" err="1"/>
              <a:t>getColumn</a:t>
            </a:r>
            <a:r>
              <a:rPr lang="en-US" b="1" dirty="0"/>
              <a:t>(0).</a:t>
            </a:r>
            <a:r>
              <a:rPr lang="en-US" b="1" dirty="0" err="1"/>
              <a:t>setHeaderValue</a:t>
            </a:r>
            <a:r>
              <a:rPr lang="en-US" b="1" dirty="0"/>
              <a:t>(“Hours");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This should be done as soon as opening your form for the first time, which means in the constructor. </a:t>
            </a:r>
          </a:p>
        </p:txBody>
      </p:sp>
    </p:spTree>
    <p:extLst>
      <p:ext uri="{BB962C8B-B14F-4D97-AF65-F5344CB8AC3E}">
        <p14:creationId xmlns:p14="http://schemas.microsoft.com/office/powerpoint/2010/main" val="308119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output in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382000" cy="4937760"/>
          </a:xfrm>
        </p:spPr>
        <p:txBody>
          <a:bodyPr/>
          <a:lstStyle/>
          <a:p>
            <a:r>
              <a:rPr lang="en-US" dirty="0"/>
              <a:t>Set the Column headers as shown.</a:t>
            </a:r>
          </a:p>
          <a:p>
            <a:r>
              <a:rPr lang="en-US" dirty="0"/>
              <a:t>A</a:t>
            </a:r>
            <a:r>
              <a:rPr lang="en-US" dirty="0">
                <a:solidFill>
                  <a:schemeClr val="tx1"/>
                </a:solidFill>
              </a:rPr>
              <a:t>dd the code in the </a:t>
            </a:r>
            <a:r>
              <a:rPr lang="en-US" b="1" dirty="0">
                <a:solidFill>
                  <a:schemeClr val="tx1"/>
                </a:solidFill>
              </a:rPr>
              <a:t>Convert </a:t>
            </a:r>
            <a:r>
              <a:rPr lang="en-US" dirty="0">
                <a:solidFill>
                  <a:schemeClr val="tx1"/>
                </a:solidFill>
              </a:rPr>
              <a:t>button to show the inputs and results in the table.</a:t>
            </a:r>
          </a:p>
          <a:p>
            <a:r>
              <a:rPr lang="en-US" dirty="0"/>
              <a:t>To set a value in the table, you use</a:t>
            </a:r>
          </a:p>
          <a:p>
            <a:r>
              <a:rPr lang="en-US" dirty="0"/>
              <a:t> </a:t>
            </a:r>
            <a:r>
              <a:rPr lang="en-US" b="1" dirty="0" err="1"/>
              <a:t>setValueAt</a:t>
            </a:r>
            <a:r>
              <a:rPr lang="en-US" b="1" dirty="0"/>
              <a:t>(value, row, column) </a:t>
            </a:r>
            <a:r>
              <a:rPr lang="en-US" dirty="0"/>
              <a:t>method&gt;&gt;</a:t>
            </a:r>
          </a:p>
          <a:p>
            <a:pPr marL="0" indent="0">
              <a:buNone/>
            </a:pPr>
            <a:r>
              <a:rPr lang="en-US" dirty="0" err="1"/>
              <a:t>TableVariableName.setValueAt</a:t>
            </a:r>
            <a:r>
              <a:rPr lang="en-US" dirty="0"/>
              <a:t>( ).</a:t>
            </a:r>
          </a:p>
          <a:p>
            <a:r>
              <a:rPr lang="en-US" dirty="0">
                <a:solidFill>
                  <a:srgbClr val="FF0000"/>
                </a:solidFill>
              </a:rPr>
              <a:t>Note that the first row and column index is 0.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3" t="34606" r="36460" b="34832"/>
          <a:stretch/>
        </p:blipFill>
        <p:spPr bwMode="auto">
          <a:xfrm>
            <a:off x="4495801" y="4379360"/>
            <a:ext cx="3287731" cy="2095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10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output in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382000" cy="4937760"/>
          </a:xfrm>
        </p:spPr>
        <p:txBody>
          <a:bodyPr/>
          <a:lstStyle/>
          <a:p>
            <a:r>
              <a:rPr lang="en-US" dirty="0"/>
              <a:t>Modify the </a:t>
            </a:r>
            <a:r>
              <a:rPr lang="en-US" b="1" dirty="0"/>
              <a:t>Convert </a:t>
            </a:r>
            <a:r>
              <a:rPr lang="en-US" dirty="0"/>
              <a:t>Button action performed: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a string variable&gt;&gt;</a:t>
            </a:r>
            <a:r>
              <a:rPr lang="en-US" b="1" dirty="0"/>
              <a:t>String </a:t>
            </a:r>
            <a:r>
              <a:rPr lang="en-US" b="1" dirty="0" err="1"/>
              <a:t>resultVal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if else statements: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For hours: </a:t>
            </a:r>
            <a:r>
              <a:rPr lang="en-US" b="1" dirty="0" err="1"/>
              <a:t>resultVal</a:t>
            </a:r>
            <a:r>
              <a:rPr lang="en-US" b="1" dirty="0"/>
              <a:t>=d*24+h+m/60+ “hours”;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For minutes: </a:t>
            </a:r>
            <a:r>
              <a:rPr lang="en-US" b="1" dirty="0" err="1"/>
              <a:t>resultVal</a:t>
            </a:r>
            <a:r>
              <a:rPr lang="en-US" b="1" dirty="0"/>
              <a:t>=d*24*60+h*60+m+ “</a:t>
            </a:r>
            <a:r>
              <a:rPr lang="en-US" b="1" dirty="0" err="1"/>
              <a:t>mins</a:t>
            </a:r>
            <a:r>
              <a:rPr lang="en-US" b="1" dirty="0"/>
              <a:t>”;</a:t>
            </a:r>
          </a:p>
          <a:p>
            <a:pPr marL="788670" lvl="1" indent="-514350">
              <a:buFont typeface="+mj-lt"/>
              <a:buAutoNum type="arabicPeriod"/>
            </a:pPr>
            <a:r>
              <a:rPr lang="en-US" dirty="0"/>
              <a:t>For seconds: </a:t>
            </a:r>
            <a:r>
              <a:rPr lang="en-US" b="1" dirty="0" err="1"/>
              <a:t>resultVal</a:t>
            </a:r>
            <a:r>
              <a:rPr lang="en-US" b="1" dirty="0"/>
              <a:t>=d*24*60*60+h*60*60+m*60+ “sec”;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can now delete the result label from your design.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the table values.</a:t>
            </a:r>
          </a:p>
        </p:txBody>
      </p:sp>
    </p:spTree>
    <p:extLst>
      <p:ext uri="{BB962C8B-B14F-4D97-AF65-F5344CB8AC3E}">
        <p14:creationId xmlns:p14="http://schemas.microsoft.com/office/powerpoint/2010/main" val="202029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output in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382000" cy="493776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/>
          <a:p>
            <a:pPr marL="0" indent="0" defTabSz="685800">
              <a:lnSpc>
                <a:spcPct val="120000"/>
              </a:lnSpc>
              <a:spcBef>
                <a:spcPts val="750"/>
              </a:spcBef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</a:rPr>
              <a:t> row=0;// start from the first row index</a:t>
            </a:r>
          </a:p>
          <a:p>
            <a:pPr marL="0" indent="0" defTabSz="685800">
              <a:lnSpc>
                <a:spcPct val="120000"/>
              </a:lnSpc>
              <a:spcBef>
                <a:spcPts val="75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 //Test which time is selected</a:t>
            </a:r>
          </a:p>
          <a:p>
            <a:pPr marL="0" indent="0" defTabSz="685800">
              <a:lnSpc>
                <a:spcPct val="120000"/>
              </a:lnSpc>
              <a:spcBef>
                <a:spcPts val="75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    if(</a:t>
            </a:r>
            <a:r>
              <a:rPr lang="en-US" sz="2400" b="1" dirty="0" err="1">
                <a:latin typeface="Consolas" panose="020B0609020204030204" pitchFamily="49" charset="0"/>
              </a:rPr>
              <a:t>item.equals</a:t>
            </a:r>
            <a:r>
              <a:rPr lang="en-US" sz="2400" b="1" dirty="0">
                <a:latin typeface="Consolas" panose="020B0609020204030204" pitchFamily="49" charset="0"/>
              </a:rPr>
              <a:t>("Hours")){ </a:t>
            </a:r>
            <a:r>
              <a:rPr lang="en-US" sz="2400" b="1" dirty="0" err="1">
                <a:latin typeface="Consolas" panose="020B0609020204030204" pitchFamily="49" charset="0"/>
              </a:rPr>
              <a:t>resultVal</a:t>
            </a:r>
            <a:r>
              <a:rPr lang="en-US" sz="2400" b="1" dirty="0">
                <a:latin typeface="Consolas" panose="020B0609020204030204" pitchFamily="49" charset="0"/>
              </a:rPr>
              <a:t>=d*24+h+m/60+"hours";  }</a:t>
            </a:r>
          </a:p>
          <a:p>
            <a:pPr marL="0" indent="0" defTabSz="685800">
              <a:lnSpc>
                <a:spcPct val="120000"/>
              </a:lnSpc>
              <a:spcBef>
                <a:spcPts val="75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    else if(</a:t>
            </a:r>
            <a:r>
              <a:rPr lang="en-US" sz="2400" b="1" dirty="0" err="1">
                <a:latin typeface="Consolas" panose="020B0609020204030204" pitchFamily="49" charset="0"/>
              </a:rPr>
              <a:t>item.equals</a:t>
            </a:r>
            <a:r>
              <a:rPr lang="en-US" sz="2400" b="1" dirty="0">
                <a:latin typeface="Consolas" panose="020B0609020204030204" pitchFamily="49" charset="0"/>
              </a:rPr>
              <a:t>("Minutes")){ </a:t>
            </a:r>
            <a:r>
              <a:rPr lang="en-US" sz="2400" b="1" dirty="0" err="1">
                <a:latin typeface="Consolas" panose="020B0609020204030204" pitchFamily="49" charset="0"/>
              </a:rPr>
              <a:t>resultVal</a:t>
            </a:r>
            <a:r>
              <a:rPr lang="en-US" sz="2400" b="1" dirty="0">
                <a:latin typeface="Consolas" panose="020B0609020204030204" pitchFamily="49" charset="0"/>
              </a:rPr>
              <a:t>=d*24*60+h*60+m+"mins";  }</a:t>
            </a:r>
          </a:p>
          <a:p>
            <a:pPr marL="0" indent="0" defTabSz="685800">
              <a:lnSpc>
                <a:spcPct val="120000"/>
              </a:lnSpc>
              <a:spcBef>
                <a:spcPts val="75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    else{ </a:t>
            </a:r>
            <a:r>
              <a:rPr lang="en-US" sz="2400" b="1" dirty="0" err="1">
                <a:latin typeface="Consolas" panose="020B0609020204030204" pitchFamily="49" charset="0"/>
              </a:rPr>
              <a:t>resultVal</a:t>
            </a:r>
            <a:r>
              <a:rPr lang="en-US" sz="2400" b="1" dirty="0">
                <a:latin typeface="Consolas" panose="020B0609020204030204" pitchFamily="49" charset="0"/>
              </a:rPr>
              <a:t>=d*24*60*60+h*60*60+m*60+"sec"; }</a:t>
            </a:r>
          </a:p>
          <a:p>
            <a:pPr marL="0" indent="0" defTabSz="685800">
              <a:lnSpc>
                <a:spcPct val="120000"/>
              </a:lnSpc>
              <a:spcBef>
                <a:spcPts val="75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//set the values</a:t>
            </a:r>
          </a:p>
          <a:p>
            <a:pPr marL="0" indent="0" defTabSz="685800">
              <a:lnSpc>
                <a:spcPct val="120000"/>
              </a:lnSpc>
              <a:spcBef>
                <a:spcPts val="75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table.setValueAt</a:t>
            </a:r>
            <a:r>
              <a:rPr lang="en-US" sz="2400" b="1" dirty="0">
                <a:latin typeface="Consolas" panose="020B0609020204030204" pitchFamily="49" charset="0"/>
              </a:rPr>
              <a:t>(d, row, 0);</a:t>
            </a:r>
          </a:p>
          <a:p>
            <a:pPr marL="0" indent="0" defTabSz="685800">
              <a:lnSpc>
                <a:spcPct val="120000"/>
              </a:lnSpc>
              <a:spcBef>
                <a:spcPts val="75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table.setValueAt</a:t>
            </a:r>
            <a:r>
              <a:rPr lang="en-US" sz="2400" b="1" dirty="0">
                <a:latin typeface="Consolas" panose="020B0609020204030204" pitchFamily="49" charset="0"/>
              </a:rPr>
              <a:t>(h, row, 1);</a:t>
            </a:r>
          </a:p>
          <a:p>
            <a:pPr marL="0" indent="0" defTabSz="685800">
              <a:lnSpc>
                <a:spcPct val="120000"/>
              </a:lnSpc>
              <a:spcBef>
                <a:spcPts val="75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table.setValueAt</a:t>
            </a:r>
            <a:r>
              <a:rPr lang="en-US" sz="2400" b="1" dirty="0">
                <a:latin typeface="Consolas" panose="020B0609020204030204" pitchFamily="49" charset="0"/>
              </a:rPr>
              <a:t>(m, row, 2);</a:t>
            </a:r>
          </a:p>
          <a:p>
            <a:pPr marL="0" indent="0" defTabSz="685800">
              <a:lnSpc>
                <a:spcPct val="120000"/>
              </a:lnSpc>
              <a:spcBef>
                <a:spcPts val="75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    </a:t>
            </a:r>
            <a:r>
              <a:rPr lang="en-US" sz="2400" b="1" dirty="0" err="1">
                <a:latin typeface="Consolas" panose="020B0609020204030204" pitchFamily="49" charset="0"/>
              </a:rPr>
              <a:t>table.setValueAt</a:t>
            </a:r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resultVal</a:t>
            </a:r>
            <a:r>
              <a:rPr lang="en-US" sz="2400" b="1" dirty="0">
                <a:latin typeface="Consolas" panose="020B0609020204030204" pitchFamily="49" charset="0"/>
              </a:rPr>
              <a:t>, row, 3);</a:t>
            </a:r>
          </a:p>
          <a:p>
            <a:pPr marL="0" indent="0" defTabSz="685800">
              <a:lnSpc>
                <a:spcPct val="120000"/>
              </a:lnSpc>
              <a:spcBef>
                <a:spcPts val="750"/>
              </a:spcBef>
              <a:buNone/>
            </a:pPr>
            <a:r>
              <a:rPr lang="en-US" sz="2400" b="1" dirty="0">
                <a:latin typeface="Consolas" panose="020B0609020204030204" pitchFamily="49" charset="0"/>
              </a:rPr>
              <a:t>        row++;// Go to next row</a:t>
            </a:r>
          </a:p>
        </p:txBody>
      </p:sp>
      <p:sp>
        <p:nvSpPr>
          <p:cNvPr id="4" name="Explosion 2 3"/>
          <p:cNvSpPr/>
          <p:nvPr/>
        </p:nvSpPr>
        <p:spPr>
          <a:xfrm>
            <a:off x="7696200" y="228600"/>
            <a:ext cx="2057400" cy="914400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here 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57600" y="914400"/>
            <a:ext cx="3962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746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output in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382000" cy="4937760"/>
          </a:xfrm>
        </p:spPr>
        <p:txBody>
          <a:bodyPr>
            <a:noAutofit/>
          </a:bodyPr>
          <a:lstStyle/>
          <a:p>
            <a:r>
              <a:rPr lang="en-US" sz="2400" dirty="0"/>
              <a:t>Test your Application.</a:t>
            </a:r>
          </a:p>
          <a:p>
            <a:r>
              <a:rPr lang="en-US" sz="2400" dirty="0"/>
              <a:t>Is their any problem?</a:t>
            </a:r>
          </a:p>
          <a:p>
            <a:r>
              <a:rPr lang="en-US" sz="2400" dirty="0"/>
              <a:t>Why every operation is written in the same row (first row)?</a:t>
            </a:r>
          </a:p>
          <a:p>
            <a:r>
              <a:rPr lang="en-US" sz="2400" dirty="0"/>
              <a:t>How can we solve this problem?</a:t>
            </a:r>
          </a:p>
        </p:txBody>
      </p:sp>
    </p:spTree>
    <p:extLst>
      <p:ext uri="{BB962C8B-B14F-4D97-AF65-F5344CB8AC3E}">
        <p14:creationId xmlns:p14="http://schemas.microsoft.com/office/powerpoint/2010/main" val="424681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output in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382000" cy="4937760"/>
          </a:xfrm>
        </p:spPr>
        <p:txBody>
          <a:bodyPr>
            <a:noAutofit/>
          </a:bodyPr>
          <a:lstStyle/>
          <a:p>
            <a:r>
              <a:rPr lang="en-US" sz="2400" dirty="0"/>
              <a:t>Define </a:t>
            </a:r>
            <a:r>
              <a:rPr lang="en-US" sz="2400" b="1" dirty="0" err="1"/>
              <a:t>int</a:t>
            </a:r>
            <a:r>
              <a:rPr lang="en-US" sz="2400" b="1" dirty="0"/>
              <a:t> row </a:t>
            </a:r>
            <a:r>
              <a:rPr lang="en-US" sz="2400" dirty="0"/>
              <a:t>as an integer property for the </a:t>
            </a:r>
            <a:r>
              <a:rPr lang="en-US" sz="2400" b="1" dirty="0" err="1"/>
              <a:t>TimeConverter</a:t>
            </a:r>
            <a:r>
              <a:rPr lang="en-US" sz="2400" b="1" dirty="0"/>
              <a:t> </a:t>
            </a:r>
            <a:r>
              <a:rPr lang="en-US" sz="2400" dirty="0"/>
              <a:t>Frame.</a:t>
            </a:r>
          </a:p>
          <a:p>
            <a:r>
              <a:rPr lang="en-US" sz="2400" dirty="0"/>
              <a:t>Set the initial value &gt;&gt;</a:t>
            </a:r>
            <a:r>
              <a:rPr lang="en-US" sz="2400" b="1" dirty="0"/>
              <a:t>row=0; </a:t>
            </a:r>
            <a:r>
              <a:rPr lang="en-US" sz="2400" dirty="0"/>
              <a:t>in the constructor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233367" y="3048001"/>
            <a:ext cx="8001000" cy="281615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600" b="1" dirty="0">
                <a:latin typeface="Consolas" panose="020B0609020204030204" pitchFamily="49" charset="0"/>
              </a:rPr>
              <a:t>public class </a:t>
            </a:r>
            <a:r>
              <a:rPr lang="en-US" sz="1600" b="1" dirty="0" err="1">
                <a:latin typeface="Consolas" panose="020B0609020204030204" pitchFamily="49" charset="0"/>
              </a:rPr>
              <a:t>timeform</a:t>
            </a:r>
            <a:r>
              <a:rPr lang="en-US" sz="1600" b="1" dirty="0">
                <a:latin typeface="Consolas" panose="020B0609020204030204" pitchFamily="49" charset="0"/>
              </a:rPr>
              <a:t> extends </a:t>
            </a:r>
            <a:r>
              <a:rPr lang="en-US" sz="1600" b="1" dirty="0" err="1">
                <a:latin typeface="Consolas" panose="020B0609020204030204" pitchFamily="49" charset="0"/>
              </a:rPr>
              <a:t>javax.swing.JFrame</a:t>
            </a:r>
            <a:r>
              <a:rPr lang="en-US" sz="1600" b="1" dirty="0">
                <a:latin typeface="Consolas" panose="020B0609020204030204" pitchFamily="49" charset="0"/>
              </a:rPr>
              <a:t> {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600" b="1" dirty="0" err="1">
                <a:latin typeface="Consolas" panose="020B06090202040302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</a:rPr>
              <a:t> row;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600" b="1" dirty="0">
                <a:latin typeface="Consolas" panose="020B0609020204030204" pitchFamily="49" charset="0"/>
              </a:rPr>
              <a:t>public </a:t>
            </a:r>
            <a:r>
              <a:rPr lang="en-US" sz="1600" b="1" dirty="0" err="1">
                <a:latin typeface="Consolas" panose="020B0609020204030204" pitchFamily="49" charset="0"/>
              </a:rPr>
              <a:t>timeform</a:t>
            </a:r>
            <a:r>
              <a:rPr lang="en-US" sz="1600" b="1" dirty="0">
                <a:latin typeface="Consolas" panose="020B0609020204030204" pitchFamily="49" charset="0"/>
              </a:rPr>
              <a:t>() {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600" b="1" dirty="0">
                <a:latin typeface="Consolas" panose="020B0609020204030204" pitchFamily="49" charset="0"/>
              </a:rPr>
              <a:t>     </a:t>
            </a:r>
            <a:r>
              <a:rPr lang="en-US" sz="1600" b="1" dirty="0" err="1">
                <a:latin typeface="Consolas" panose="020B0609020204030204" pitchFamily="49" charset="0"/>
              </a:rPr>
              <a:t>initComponents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600" b="1" dirty="0">
                <a:latin typeface="Consolas" panose="020B0609020204030204" pitchFamily="49" charset="0"/>
              </a:rPr>
              <a:t>	</a:t>
            </a:r>
            <a:r>
              <a:rPr lang="en-US" sz="1600" b="1" dirty="0" err="1">
                <a:latin typeface="Consolas" panose="020B0609020204030204" pitchFamily="49" charset="0"/>
              </a:rPr>
              <a:t>table.getColumnModel</a:t>
            </a:r>
            <a:r>
              <a:rPr lang="en-US" sz="1600" b="1" dirty="0">
                <a:latin typeface="Consolas" panose="020B0609020204030204" pitchFamily="49" charset="0"/>
              </a:rPr>
              <a:t>().</a:t>
            </a:r>
            <a:r>
              <a:rPr lang="en-US" sz="1600" b="1" dirty="0" err="1">
                <a:latin typeface="Consolas" panose="020B0609020204030204" pitchFamily="49" charset="0"/>
              </a:rPr>
              <a:t>getColumn</a:t>
            </a:r>
            <a:r>
              <a:rPr lang="en-US" sz="1600" b="1" dirty="0">
                <a:latin typeface="Consolas" panose="020B0609020204030204" pitchFamily="49" charset="0"/>
              </a:rPr>
              <a:t>(0).</a:t>
            </a:r>
            <a:r>
              <a:rPr lang="en-US" sz="1600" b="1" dirty="0" err="1">
                <a:latin typeface="Consolas" panose="020B0609020204030204" pitchFamily="49" charset="0"/>
              </a:rPr>
              <a:t>setHeaderValue</a:t>
            </a:r>
            <a:r>
              <a:rPr lang="en-US" sz="1600" b="1" dirty="0">
                <a:latin typeface="Consolas" panose="020B0609020204030204" pitchFamily="49" charset="0"/>
              </a:rPr>
              <a:t>("Days");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600" b="1" dirty="0">
                <a:latin typeface="Consolas" panose="020B0609020204030204" pitchFamily="49" charset="0"/>
              </a:rPr>
              <a:t>        row=0;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600" b="1" dirty="0">
                <a:latin typeface="Consolas" panose="020B06090202040302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719671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new form from a button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form for showing the results called </a:t>
            </a:r>
            <a:r>
              <a:rPr lang="en-US" dirty="0" err="1"/>
              <a:t>showresults</a:t>
            </a:r>
            <a:r>
              <a:rPr lang="en-US" dirty="0"/>
              <a:t> for example.</a:t>
            </a:r>
          </a:p>
          <a:p>
            <a:r>
              <a:rPr lang="en-US" dirty="0"/>
              <a:t>In the </a:t>
            </a:r>
            <a:r>
              <a:rPr lang="en-US" dirty="0" err="1"/>
              <a:t>actionPerformed</a:t>
            </a:r>
            <a:r>
              <a:rPr lang="en-US" dirty="0"/>
              <a:t> of a new button on your initial form, you can add the code: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will create an instant from the class object with the name </a:t>
            </a:r>
            <a:r>
              <a:rPr lang="en-US" dirty="0" err="1"/>
              <a:t>anyname</a:t>
            </a:r>
            <a:r>
              <a:rPr lang="en-US" dirty="0"/>
              <a:t> and will make it visible on button click.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72400" y="3608366"/>
            <a:ext cx="4572000" cy="7858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/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showresults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anyname</a:t>
            </a:r>
            <a:r>
              <a:rPr lang="en-US" sz="1600" b="1" dirty="0">
                <a:latin typeface="Consolas" panose="020B0609020204030204" pitchFamily="49" charset="0"/>
              </a:rPr>
              <a:t>= new </a:t>
            </a:r>
            <a:r>
              <a:rPr lang="en-US" sz="1600" b="1" dirty="0" err="1">
                <a:latin typeface="Consolas" panose="020B0609020204030204" pitchFamily="49" charset="0"/>
              </a:rPr>
              <a:t>showresults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anyname.setVisible</a:t>
            </a:r>
            <a:r>
              <a:rPr lang="en-US" sz="1600" b="1" dirty="0">
                <a:latin typeface="Consolas" panose="020B0609020204030204" pitchFamily="49" charset="0"/>
              </a:rPr>
              <a:t>(true);</a:t>
            </a:r>
          </a:p>
        </p:txBody>
      </p:sp>
    </p:spTree>
    <p:extLst>
      <p:ext uri="{BB962C8B-B14F-4D97-AF65-F5344CB8AC3E}">
        <p14:creationId xmlns:p14="http://schemas.microsoft.com/office/powerpoint/2010/main" val="106964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results in an array list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752600" y="1185472"/>
            <a:ext cx="8001000" cy="25114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public class </a:t>
            </a:r>
            <a:r>
              <a:rPr lang="en-US" sz="1200" b="1" dirty="0" err="1">
                <a:latin typeface="Consolas" panose="020B0609020204030204" pitchFamily="49" charset="0"/>
              </a:rPr>
              <a:t>timeform</a:t>
            </a:r>
            <a:r>
              <a:rPr lang="en-US" sz="1200" b="1" dirty="0">
                <a:latin typeface="Consolas" panose="020B0609020204030204" pitchFamily="49" charset="0"/>
              </a:rPr>
              <a:t> extends </a:t>
            </a:r>
            <a:r>
              <a:rPr lang="en-US" sz="1200" b="1" dirty="0" err="1">
                <a:latin typeface="Consolas" panose="020B0609020204030204" pitchFamily="49" charset="0"/>
              </a:rPr>
              <a:t>javax.swing.JFrame</a:t>
            </a:r>
            <a:r>
              <a:rPr lang="en-US" sz="1200" b="1" dirty="0">
                <a:latin typeface="Consolas" panose="020B0609020204030204" pitchFamily="49" charset="0"/>
              </a:rPr>
              <a:t> {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private </a:t>
            </a:r>
            <a:r>
              <a:rPr lang="en-US" sz="1200" b="1" dirty="0" err="1">
                <a:latin typeface="Consolas" panose="020B0609020204030204" pitchFamily="49" charset="0"/>
              </a:rPr>
              <a:t>int</a:t>
            </a:r>
            <a:r>
              <a:rPr lang="en-US" sz="1200" b="1" dirty="0">
                <a:latin typeface="Consolas" panose="020B0609020204030204" pitchFamily="49" charset="0"/>
              </a:rPr>
              <a:t> row;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protected static </a:t>
            </a:r>
            <a:r>
              <a:rPr lang="en-US" sz="1200" b="1" dirty="0" err="1">
                <a:latin typeface="Consolas" panose="020B0609020204030204" pitchFamily="49" charset="0"/>
              </a:rPr>
              <a:t>ArrayList</a:t>
            </a:r>
            <a:r>
              <a:rPr lang="en-US" sz="1200" b="1" dirty="0">
                <a:latin typeface="Consolas" panose="020B0609020204030204" pitchFamily="49" charset="0"/>
              </a:rPr>
              <a:t>&lt;String&gt; results;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public </a:t>
            </a:r>
            <a:r>
              <a:rPr lang="en-US" sz="1200" b="1" dirty="0" err="1">
                <a:latin typeface="Consolas" panose="020B0609020204030204" pitchFamily="49" charset="0"/>
              </a:rPr>
              <a:t>timeform</a:t>
            </a:r>
            <a:r>
              <a:rPr lang="en-US" sz="1200" b="1" dirty="0">
                <a:latin typeface="Consolas" panose="020B0609020204030204" pitchFamily="49" charset="0"/>
              </a:rPr>
              <a:t>() {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     </a:t>
            </a:r>
            <a:r>
              <a:rPr lang="en-US" sz="1200" b="1" dirty="0" err="1">
                <a:latin typeface="Consolas" panose="020B0609020204030204" pitchFamily="49" charset="0"/>
              </a:rPr>
              <a:t>initComponents</a:t>
            </a:r>
            <a:r>
              <a:rPr lang="en-US" sz="1200" b="1" dirty="0">
                <a:latin typeface="Consolas" panose="020B0609020204030204" pitchFamily="49" charset="0"/>
              </a:rPr>
              <a:t>();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latin typeface="Consolas" panose="020B0609020204030204" pitchFamily="49" charset="0"/>
              </a:rPr>
              <a:t>table.getColumnModel</a:t>
            </a:r>
            <a:r>
              <a:rPr lang="en-US" sz="1200" b="1" dirty="0">
                <a:latin typeface="Consolas" panose="020B0609020204030204" pitchFamily="49" charset="0"/>
              </a:rPr>
              <a:t>().</a:t>
            </a:r>
            <a:r>
              <a:rPr lang="en-US" sz="1200" b="1" dirty="0" err="1">
                <a:latin typeface="Consolas" panose="020B0609020204030204" pitchFamily="49" charset="0"/>
              </a:rPr>
              <a:t>getColumn</a:t>
            </a:r>
            <a:r>
              <a:rPr lang="en-US" sz="1200" b="1" dirty="0">
                <a:latin typeface="Consolas" panose="020B0609020204030204" pitchFamily="49" charset="0"/>
              </a:rPr>
              <a:t>(0).</a:t>
            </a:r>
            <a:r>
              <a:rPr lang="en-US" sz="1200" b="1" dirty="0" err="1">
                <a:latin typeface="Consolas" panose="020B0609020204030204" pitchFamily="49" charset="0"/>
              </a:rPr>
              <a:t>setHeaderValue</a:t>
            </a:r>
            <a:r>
              <a:rPr lang="en-US" sz="1200" b="1" dirty="0">
                <a:latin typeface="Consolas" panose="020B0609020204030204" pitchFamily="49" charset="0"/>
              </a:rPr>
              <a:t>("Days");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        row=0;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        results = new </a:t>
            </a:r>
            <a:r>
              <a:rPr lang="en-US" sz="1200" b="1" dirty="0" err="1">
                <a:latin typeface="Consolas" panose="020B0609020204030204" pitchFamily="49" charset="0"/>
              </a:rPr>
              <a:t>ArrayList</a:t>
            </a:r>
            <a:r>
              <a:rPr lang="en-US" sz="1200" b="1" dirty="0">
                <a:latin typeface="Consolas" panose="020B0609020204030204" pitchFamily="49" charset="0"/>
              </a:rPr>
              <a:t>&lt;&gt;(); }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0479" y="3860276"/>
            <a:ext cx="8151043" cy="29977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if(</a:t>
            </a:r>
            <a:r>
              <a:rPr lang="en-US" sz="1200" b="1" dirty="0" err="1">
                <a:latin typeface="Consolas" panose="020B0609020204030204" pitchFamily="49" charset="0"/>
              </a:rPr>
              <a:t>combo.getSelectedItem</a:t>
            </a:r>
            <a:r>
              <a:rPr lang="en-US" sz="1200" b="1" dirty="0">
                <a:latin typeface="Consolas" panose="020B0609020204030204" pitchFamily="49" charset="0"/>
              </a:rPr>
              <a:t>()=="in hours") {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        result= D*24+H+M/60;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	</a:t>
            </a:r>
            <a:r>
              <a:rPr lang="en-US" sz="1200" b="1" dirty="0" err="1">
                <a:latin typeface="Consolas" panose="020B0609020204030204" pitchFamily="49" charset="0"/>
              </a:rPr>
              <a:t>results.add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Double.toString</a:t>
            </a:r>
            <a:r>
              <a:rPr lang="en-US" sz="1200" b="1" dirty="0">
                <a:latin typeface="Consolas" panose="020B0609020204030204" pitchFamily="49" charset="0"/>
              </a:rPr>
              <a:t>(result)+" Hours"); }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else if(</a:t>
            </a:r>
            <a:r>
              <a:rPr lang="en-US" sz="1200" b="1" dirty="0" err="1">
                <a:latin typeface="Consolas" panose="020B0609020204030204" pitchFamily="49" charset="0"/>
              </a:rPr>
              <a:t>combo.getSelectedItem</a:t>
            </a:r>
            <a:r>
              <a:rPr lang="en-US" sz="1200" b="1" dirty="0">
                <a:latin typeface="Consolas" panose="020B0609020204030204" pitchFamily="49" charset="0"/>
              </a:rPr>
              <a:t>()=="in minutes"){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        result= D*24*60+H*60+M;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latin typeface="Consolas" panose="020B0609020204030204" pitchFamily="49" charset="0"/>
              </a:rPr>
              <a:t>results.add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Double.toString</a:t>
            </a:r>
            <a:r>
              <a:rPr lang="en-US" sz="1200" b="1" dirty="0">
                <a:latin typeface="Consolas" panose="020B0609020204030204" pitchFamily="49" charset="0"/>
              </a:rPr>
              <a:t>(result)+" minutes"); }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else if(</a:t>
            </a:r>
            <a:r>
              <a:rPr lang="en-US" sz="1200" b="1" dirty="0" err="1">
                <a:latin typeface="Consolas" panose="020B0609020204030204" pitchFamily="49" charset="0"/>
              </a:rPr>
              <a:t>combo.getSelectedItem</a:t>
            </a:r>
            <a:r>
              <a:rPr lang="en-US" sz="1200" b="1" dirty="0">
                <a:latin typeface="Consolas" panose="020B0609020204030204" pitchFamily="49" charset="0"/>
              </a:rPr>
              <a:t>()=="in seconds"){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        result= D*24*3600+H*3600+M*60; </a:t>
            </a:r>
          </a:p>
          <a:p>
            <a:pPr defTabSz="685800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76000"/>
            </a:pPr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200" b="1" dirty="0" err="1">
                <a:latin typeface="Consolas" panose="020B0609020204030204" pitchFamily="49" charset="0"/>
              </a:rPr>
              <a:t>results.add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Double.toString</a:t>
            </a:r>
            <a:r>
              <a:rPr lang="en-US" sz="1200" b="1" dirty="0">
                <a:latin typeface="Consolas" panose="020B0609020204030204" pitchFamily="49" charset="0"/>
              </a:rPr>
              <a:t>(result)+" seconds"); } </a:t>
            </a:r>
          </a:p>
        </p:txBody>
      </p:sp>
      <p:sp>
        <p:nvSpPr>
          <p:cNvPr id="6" name="Isosceles Triangle 5"/>
          <p:cNvSpPr/>
          <p:nvPr/>
        </p:nvSpPr>
        <p:spPr>
          <a:xfrm>
            <a:off x="7569724" y="914400"/>
            <a:ext cx="2057400" cy="1219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Class constructor </a:t>
            </a:r>
          </a:p>
        </p:txBody>
      </p:sp>
      <p:sp>
        <p:nvSpPr>
          <p:cNvPr id="7" name="Isosceles Triangle 6"/>
          <p:cNvSpPr/>
          <p:nvPr/>
        </p:nvSpPr>
        <p:spPr>
          <a:xfrm>
            <a:off x="8303443" y="3813144"/>
            <a:ext cx="2057400" cy="1219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Set results in the array list</a:t>
            </a:r>
          </a:p>
        </p:txBody>
      </p:sp>
    </p:spTree>
    <p:extLst>
      <p:ext uri="{BB962C8B-B14F-4D97-AF65-F5344CB8AC3E}">
        <p14:creationId xmlns:p14="http://schemas.microsoft.com/office/powerpoint/2010/main" val="178851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1418</Words>
  <Application>Microsoft Office PowerPoint</Application>
  <PresentationFormat>Widescreen</PresentationFormat>
  <Paragraphs>161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Wingdings</vt:lpstr>
      <vt:lpstr>Office Theme</vt:lpstr>
      <vt:lpstr>Show output in a Table</vt:lpstr>
      <vt:lpstr>Show output in a Table</vt:lpstr>
      <vt:lpstr>Show output in a Table</vt:lpstr>
      <vt:lpstr>Show output in a Table</vt:lpstr>
      <vt:lpstr>Show output in a Table</vt:lpstr>
      <vt:lpstr>Show output in a Table</vt:lpstr>
      <vt:lpstr>Show output in a Table</vt:lpstr>
      <vt:lpstr>Open a new form from a button </vt:lpstr>
      <vt:lpstr>Write results in an array list</vt:lpstr>
      <vt:lpstr>Open a new form from a button </vt:lpstr>
      <vt:lpstr>Assignment1: Temperature Converter</vt:lpstr>
      <vt:lpstr>Assignment1: Temperature Converter</vt:lpstr>
      <vt:lpstr>The action for Convert button</vt:lpstr>
      <vt:lpstr> The action for Save button </vt:lpstr>
      <vt:lpstr> The action of Show results button </vt:lpstr>
      <vt:lpstr> The action of Show results button (part2)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output in a Table</dc:title>
  <dc:creator>Ibrahim EL BITAR</dc:creator>
  <cp:lastModifiedBy>Ibrahim EL BITAR</cp:lastModifiedBy>
  <cp:revision>2</cp:revision>
  <dcterms:created xsi:type="dcterms:W3CDTF">2024-07-18T13:04:23Z</dcterms:created>
  <dcterms:modified xsi:type="dcterms:W3CDTF">2024-07-18T13:06:51Z</dcterms:modified>
</cp:coreProperties>
</file>