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8" r:id="rId3"/>
    <p:sldId id="257" r:id="rId4"/>
    <p:sldId id="261" r:id="rId5"/>
    <p:sldId id="262" r:id="rId6"/>
    <p:sldId id="264" r:id="rId7"/>
    <p:sldId id="265" r:id="rId8"/>
    <p:sldId id="266" r:id="rId9"/>
    <p:sldId id="267" r:id="rId10"/>
    <p:sldId id="268" r:id="rId11"/>
    <p:sldId id="269" r:id="rId12"/>
    <p:sldId id="270" r:id="rId13"/>
    <p:sldId id="272" r:id="rId14"/>
    <p:sldId id="273" r:id="rId15"/>
    <p:sldId id="274" r:id="rId16"/>
    <p:sldId id="279" r:id="rId17"/>
    <p:sldId id="276" r:id="rId18"/>
    <p:sldId id="277" r:id="rId19"/>
    <p:sldId id="278" r:id="rId20"/>
    <p:sldId id="263" r:id="rId21"/>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0"/>
  </p:normalViewPr>
  <p:slideViewPr>
    <p:cSldViewPr snapToGrid="0">
      <p:cViewPr varScale="1">
        <p:scale>
          <a:sx n="107" d="100"/>
          <a:sy n="107" d="100"/>
        </p:scale>
        <p:origin x="73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74D886-B78E-402A-93DA-2FCE1387692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BB9EDF2-B69C-45F6-8E68-4EB4CFCBAE9D}">
      <dgm:prSet custT="1"/>
      <dgm:spPr/>
      <dgm:t>
        <a:bodyPr/>
        <a:lstStyle/>
        <a:p>
          <a:r>
            <a:rPr lang="en-US" sz="1800" dirty="0"/>
            <a:t>Goal-setting: Teachers can set goals for themselves and their students to guide their decisions on what directions to pursue and what resources to use. They can use exercises like the Gut-Level Teacher Reflection to determine what areas of their practice need the most attention. They can also attend professional development events, such as unconferences, to expose themselves to new tools and ideas.</a:t>
          </a:r>
        </a:p>
      </dgm:t>
    </dgm:pt>
    <dgm:pt modelId="{28C467AB-962B-4909-A757-C9E9C578A634}" type="parTrans" cxnId="{790B9D58-5249-40CB-9C56-B23295A83500}">
      <dgm:prSet/>
      <dgm:spPr/>
      <dgm:t>
        <a:bodyPr/>
        <a:lstStyle/>
        <a:p>
          <a:endParaRPr lang="en-US"/>
        </a:p>
      </dgm:t>
    </dgm:pt>
    <dgm:pt modelId="{8A5078F4-DE88-4083-B7C4-D1411ED96901}" type="sibTrans" cxnId="{790B9D58-5249-40CB-9C56-B23295A83500}">
      <dgm:prSet/>
      <dgm:spPr/>
      <dgm:t>
        <a:bodyPr/>
        <a:lstStyle/>
        <a:p>
          <a:endParaRPr lang="en-US"/>
        </a:p>
      </dgm:t>
    </dgm:pt>
    <dgm:pt modelId="{C1EBAB17-AB4E-494B-8715-737D0657708D}">
      <dgm:prSet custT="1"/>
      <dgm:spPr/>
      <dgm:t>
        <a:bodyPr/>
        <a:lstStyle/>
        <a:p>
          <a:r>
            <a:rPr lang="en-US" sz="2000" dirty="0"/>
            <a:t>Professional development: School districts can support teacher implementation of instructional priorities through training events, coaching, principal observation, staff and grade-level meetings, and evaluation systems. Teachers can also learn from each other by sharing their experiences and best practices.</a:t>
          </a:r>
        </a:p>
      </dgm:t>
    </dgm:pt>
    <dgm:pt modelId="{DA48964B-6AD4-4E0B-840B-DBEF7234940D}" type="parTrans" cxnId="{C7407618-3718-484C-BB62-CD66AA48976E}">
      <dgm:prSet/>
      <dgm:spPr/>
      <dgm:t>
        <a:bodyPr/>
        <a:lstStyle/>
        <a:p>
          <a:endParaRPr lang="en-US"/>
        </a:p>
      </dgm:t>
    </dgm:pt>
    <dgm:pt modelId="{B0AC79DD-B6B5-4A8D-A574-C04D8E679AD9}" type="sibTrans" cxnId="{C7407618-3718-484C-BB62-CD66AA48976E}">
      <dgm:prSet/>
      <dgm:spPr/>
      <dgm:t>
        <a:bodyPr/>
        <a:lstStyle/>
        <a:p>
          <a:endParaRPr lang="en-US"/>
        </a:p>
      </dgm:t>
    </dgm:pt>
    <dgm:pt modelId="{82CF28D1-FEB1-4AC3-8830-29130E88FFD1}">
      <dgm:prSet custT="1"/>
      <dgm:spPr/>
      <dgm:t>
        <a:bodyPr/>
        <a:lstStyle/>
        <a:p>
          <a:r>
            <a:rPr lang="en-US" sz="2000" dirty="0"/>
            <a:t>Reflective practice: Teachers can become more aware of their own decision-making processes by making their goals, resources, and orientations explicit and reflective. They can use tools like the Decision-Making for Teachers theory as a foundation for professional development.</a:t>
          </a:r>
        </a:p>
      </dgm:t>
    </dgm:pt>
    <dgm:pt modelId="{F99F8446-0EA5-4BB5-8A75-C3032B7FA989}" type="parTrans" cxnId="{8A400B0E-D6B2-46A3-8F95-A45040286FF5}">
      <dgm:prSet/>
      <dgm:spPr/>
      <dgm:t>
        <a:bodyPr/>
        <a:lstStyle/>
        <a:p>
          <a:endParaRPr lang="en-US"/>
        </a:p>
      </dgm:t>
    </dgm:pt>
    <dgm:pt modelId="{15D0B66E-EBB4-4111-BD00-6FFC6969FA5C}" type="sibTrans" cxnId="{8A400B0E-D6B2-46A3-8F95-A45040286FF5}">
      <dgm:prSet/>
      <dgm:spPr/>
      <dgm:t>
        <a:bodyPr/>
        <a:lstStyle/>
        <a:p>
          <a:endParaRPr lang="en-US"/>
        </a:p>
      </dgm:t>
    </dgm:pt>
    <dgm:pt modelId="{510646F6-CD75-41C5-A336-0AA25D840635}" type="pres">
      <dgm:prSet presAssocID="{D674D886-B78E-402A-93DA-2FCE13876922}" presName="root" presStyleCnt="0">
        <dgm:presLayoutVars>
          <dgm:dir/>
          <dgm:resizeHandles val="exact"/>
        </dgm:presLayoutVars>
      </dgm:prSet>
      <dgm:spPr/>
    </dgm:pt>
    <dgm:pt modelId="{C2504E41-AD47-4E97-A155-980B75C5F915}" type="pres">
      <dgm:prSet presAssocID="{ABB9EDF2-B69C-45F6-8E68-4EB4CFCBAE9D}" presName="compNode" presStyleCnt="0"/>
      <dgm:spPr/>
    </dgm:pt>
    <dgm:pt modelId="{0C284420-D31A-48CA-BD6F-39E4F706A200}" type="pres">
      <dgm:prSet presAssocID="{ABB9EDF2-B69C-45F6-8E68-4EB4CFCBAE9D}" presName="bgRect" presStyleLbl="bgShp" presStyleIdx="0" presStyleCnt="3"/>
      <dgm:spPr/>
    </dgm:pt>
    <dgm:pt modelId="{426FC8F1-6993-459D-94E6-066A76A4F181}" type="pres">
      <dgm:prSet presAssocID="{ABB9EDF2-B69C-45F6-8E68-4EB4CFCBAE9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EF5AFCC5-1920-4972-B53C-FAE87D655F74}" type="pres">
      <dgm:prSet presAssocID="{ABB9EDF2-B69C-45F6-8E68-4EB4CFCBAE9D}" presName="spaceRect" presStyleCnt="0"/>
      <dgm:spPr/>
    </dgm:pt>
    <dgm:pt modelId="{5DFA1DE2-2F49-4E6C-835A-150CC3EFAD33}" type="pres">
      <dgm:prSet presAssocID="{ABB9EDF2-B69C-45F6-8E68-4EB4CFCBAE9D}" presName="parTx" presStyleLbl="revTx" presStyleIdx="0" presStyleCnt="3">
        <dgm:presLayoutVars>
          <dgm:chMax val="0"/>
          <dgm:chPref val="0"/>
        </dgm:presLayoutVars>
      </dgm:prSet>
      <dgm:spPr/>
    </dgm:pt>
    <dgm:pt modelId="{A5AFD712-643D-4AAE-BEF0-E95BF6FE823A}" type="pres">
      <dgm:prSet presAssocID="{8A5078F4-DE88-4083-B7C4-D1411ED96901}" presName="sibTrans" presStyleCnt="0"/>
      <dgm:spPr/>
    </dgm:pt>
    <dgm:pt modelId="{768762C4-F344-4E1F-B63D-CEA32C701DC5}" type="pres">
      <dgm:prSet presAssocID="{C1EBAB17-AB4E-494B-8715-737D0657708D}" presName="compNode" presStyleCnt="0"/>
      <dgm:spPr/>
    </dgm:pt>
    <dgm:pt modelId="{075DF0E8-0380-44BC-B5B1-98E548AD594D}" type="pres">
      <dgm:prSet presAssocID="{C1EBAB17-AB4E-494B-8715-737D0657708D}" presName="bgRect" presStyleLbl="bgShp" presStyleIdx="1" presStyleCnt="3"/>
      <dgm:spPr/>
    </dgm:pt>
    <dgm:pt modelId="{809D45C9-5A6D-4530-823B-1077AF9906E9}" type="pres">
      <dgm:prSet presAssocID="{C1EBAB17-AB4E-494B-8715-737D0657708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hoolhouse"/>
        </a:ext>
      </dgm:extLst>
    </dgm:pt>
    <dgm:pt modelId="{B2BAC2A5-9F30-46D6-8CF9-DF28353A485A}" type="pres">
      <dgm:prSet presAssocID="{C1EBAB17-AB4E-494B-8715-737D0657708D}" presName="spaceRect" presStyleCnt="0"/>
      <dgm:spPr/>
    </dgm:pt>
    <dgm:pt modelId="{54ECE8C0-A9CF-4D80-B293-852A34CF789B}" type="pres">
      <dgm:prSet presAssocID="{C1EBAB17-AB4E-494B-8715-737D0657708D}" presName="parTx" presStyleLbl="revTx" presStyleIdx="1" presStyleCnt="3">
        <dgm:presLayoutVars>
          <dgm:chMax val="0"/>
          <dgm:chPref val="0"/>
        </dgm:presLayoutVars>
      </dgm:prSet>
      <dgm:spPr/>
    </dgm:pt>
    <dgm:pt modelId="{FF82B4D6-42A7-4B66-BBFE-EDE50933E2EC}" type="pres">
      <dgm:prSet presAssocID="{B0AC79DD-B6B5-4A8D-A574-C04D8E679AD9}" presName="sibTrans" presStyleCnt="0"/>
      <dgm:spPr/>
    </dgm:pt>
    <dgm:pt modelId="{2AE50933-188C-436F-BCEC-47BFF94799E7}" type="pres">
      <dgm:prSet presAssocID="{82CF28D1-FEB1-4AC3-8830-29130E88FFD1}" presName="compNode" presStyleCnt="0"/>
      <dgm:spPr/>
    </dgm:pt>
    <dgm:pt modelId="{CE557D98-A0B7-4FB5-8E9A-0D3693309A11}" type="pres">
      <dgm:prSet presAssocID="{82CF28D1-FEB1-4AC3-8830-29130E88FFD1}" presName="bgRect" presStyleLbl="bgShp" presStyleIdx="2" presStyleCnt="3"/>
      <dgm:spPr/>
    </dgm:pt>
    <dgm:pt modelId="{5E22471F-4701-411F-8D94-D57F13DDCB7E}" type="pres">
      <dgm:prSet presAssocID="{82CF28D1-FEB1-4AC3-8830-29130E88FFD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858169F8-5ADF-4050-8F82-1881A5026891}" type="pres">
      <dgm:prSet presAssocID="{82CF28D1-FEB1-4AC3-8830-29130E88FFD1}" presName="spaceRect" presStyleCnt="0"/>
      <dgm:spPr/>
    </dgm:pt>
    <dgm:pt modelId="{9F5113CB-3D47-40B6-99C2-AE80E457C70A}" type="pres">
      <dgm:prSet presAssocID="{82CF28D1-FEB1-4AC3-8830-29130E88FFD1}" presName="parTx" presStyleLbl="revTx" presStyleIdx="2" presStyleCnt="3">
        <dgm:presLayoutVars>
          <dgm:chMax val="0"/>
          <dgm:chPref val="0"/>
        </dgm:presLayoutVars>
      </dgm:prSet>
      <dgm:spPr/>
    </dgm:pt>
  </dgm:ptLst>
  <dgm:cxnLst>
    <dgm:cxn modelId="{8A400B0E-D6B2-46A3-8F95-A45040286FF5}" srcId="{D674D886-B78E-402A-93DA-2FCE13876922}" destId="{82CF28D1-FEB1-4AC3-8830-29130E88FFD1}" srcOrd="2" destOrd="0" parTransId="{F99F8446-0EA5-4BB5-8A75-C3032B7FA989}" sibTransId="{15D0B66E-EBB4-4111-BD00-6FFC6969FA5C}"/>
    <dgm:cxn modelId="{A9AAD10E-42FE-42EB-A27E-071AE58862F7}" type="presOf" srcId="{C1EBAB17-AB4E-494B-8715-737D0657708D}" destId="{54ECE8C0-A9CF-4D80-B293-852A34CF789B}" srcOrd="0" destOrd="0" presId="urn:microsoft.com/office/officeart/2018/2/layout/IconVerticalSolidList"/>
    <dgm:cxn modelId="{C7407618-3718-484C-BB62-CD66AA48976E}" srcId="{D674D886-B78E-402A-93DA-2FCE13876922}" destId="{C1EBAB17-AB4E-494B-8715-737D0657708D}" srcOrd="1" destOrd="0" parTransId="{DA48964B-6AD4-4E0B-840B-DBEF7234940D}" sibTransId="{B0AC79DD-B6B5-4A8D-A574-C04D8E679AD9}"/>
    <dgm:cxn modelId="{790B9D58-5249-40CB-9C56-B23295A83500}" srcId="{D674D886-B78E-402A-93DA-2FCE13876922}" destId="{ABB9EDF2-B69C-45F6-8E68-4EB4CFCBAE9D}" srcOrd="0" destOrd="0" parTransId="{28C467AB-962B-4909-A757-C9E9C578A634}" sibTransId="{8A5078F4-DE88-4083-B7C4-D1411ED96901}"/>
    <dgm:cxn modelId="{C9E3E87D-3B9E-4473-8861-E932C3242C76}" type="presOf" srcId="{D674D886-B78E-402A-93DA-2FCE13876922}" destId="{510646F6-CD75-41C5-A336-0AA25D840635}" srcOrd="0" destOrd="0" presId="urn:microsoft.com/office/officeart/2018/2/layout/IconVerticalSolidList"/>
    <dgm:cxn modelId="{5381D291-A8A0-4E63-BCFA-833B16BC8682}" type="presOf" srcId="{ABB9EDF2-B69C-45F6-8E68-4EB4CFCBAE9D}" destId="{5DFA1DE2-2F49-4E6C-835A-150CC3EFAD33}" srcOrd="0" destOrd="0" presId="urn:microsoft.com/office/officeart/2018/2/layout/IconVerticalSolidList"/>
    <dgm:cxn modelId="{CBE985DF-C882-4A46-9276-AFC678ACED4D}" type="presOf" srcId="{82CF28D1-FEB1-4AC3-8830-29130E88FFD1}" destId="{9F5113CB-3D47-40B6-99C2-AE80E457C70A}" srcOrd="0" destOrd="0" presId="urn:microsoft.com/office/officeart/2018/2/layout/IconVerticalSolidList"/>
    <dgm:cxn modelId="{95B8F919-8FBA-44D6-A4AD-4C93860CE992}" type="presParOf" srcId="{510646F6-CD75-41C5-A336-0AA25D840635}" destId="{C2504E41-AD47-4E97-A155-980B75C5F915}" srcOrd="0" destOrd="0" presId="urn:microsoft.com/office/officeart/2018/2/layout/IconVerticalSolidList"/>
    <dgm:cxn modelId="{457AFF29-BD0F-48C7-82F6-5E5D31B7EEAE}" type="presParOf" srcId="{C2504E41-AD47-4E97-A155-980B75C5F915}" destId="{0C284420-D31A-48CA-BD6F-39E4F706A200}" srcOrd="0" destOrd="0" presId="urn:microsoft.com/office/officeart/2018/2/layout/IconVerticalSolidList"/>
    <dgm:cxn modelId="{AE62C703-195B-41B2-A433-B67453F3EB88}" type="presParOf" srcId="{C2504E41-AD47-4E97-A155-980B75C5F915}" destId="{426FC8F1-6993-459D-94E6-066A76A4F181}" srcOrd="1" destOrd="0" presId="urn:microsoft.com/office/officeart/2018/2/layout/IconVerticalSolidList"/>
    <dgm:cxn modelId="{F417D52A-B263-4562-BDA2-B7C7B3BD3FE4}" type="presParOf" srcId="{C2504E41-AD47-4E97-A155-980B75C5F915}" destId="{EF5AFCC5-1920-4972-B53C-FAE87D655F74}" srcOrd="2" destOrd="0" presId="urn:microsoft.com/office/officeart/2018/2/layout/IconVerticalSolidList"/>
    <dgm:cxn modelId="{6F82EEA6-B8C2-4198-93C6-CCC23E47D10D}" type="presParOf" srcId="{C2504E41-AD47-4E97-A155-980B75C5F915}" destId="{5DFA1DE2-2F49-4E6C-835A-150CC3EFAD33}" srcOrd="3" destOrd="0" presId="urn:microsoft.com/office/officeart/2018/2/layout/IconVerticalSolidList"/>
    <dgm:cxn modelId="{4109027F-9FD2-4576-8A93-3B7EE186603D}" type="presParOf" srcId="{510646F6-CD75-41C5-A336-0AA25D840635}" destId="{A5AFD712-643D-4AAE-BEF0-E95BF6FE823A}" srcOrd="1" destOrd="0" presId="urn:microsoft.com/office/officeart/2018/2/layout/IconVerticalSolidList"/>
    <dgm:cxn modelId="{01FF763C-A3ED-43F7-8DBE-D7EE19B3A12E}" type="presParOf" srcId="{510646F6-CD75-41C5-A336-0AA25D840635}" destId="{768762C4-F344-4E1F-B63D-CEA32C701DC5}" srcOrd="2" destOrd="0" presId="urn:microsoft.com/office/officeart/2018/2/layout/IconVerticalSolidList"/>
    <dgm:cxn modelId="{1DD2B70C-FD32-4B41-834F-1272D2252F77}" type="presParOf" srcId="{768762C4-F344-4E1F-B63D-CEA32C701DC5}" destId="{075DF0E8-0380-44BC-B5B1-98E548AD594D}" srcOrd="0" destOrd="0" presId="urn:microsoft.com/office/officeart/2018/2/layout/IconVerticalSolidList"/>
    <dgm:cxn modelId="{BE41FC92-7F61-45AB-8049-36E2958124D8}" type="presParOf" srcId="{768762C4-F344-4E1F-B63D-CEA32C701DC5}" destId="{809D45C9-5A6D-4530-823B-1077AF9906E9}" srcOrd="1" destOrd="0" presId="urn:microsoft.com/office/officeart/2018/2/layout/IconVerticalSolidList"/>
    <dgm:cxn modelId="{8A692A86-501E-49BA-B3A8-05E7CB0124D1}" type="presParOf" srcId="{768762C4-F344-4E1F-B63D-CEA32C701DC5}" destId="{B2BAC2A5-9F30-46D6-8CF9-DF28353A485A}" srcOrd="2" destOrd="0" presId="urn:microsoft.com/office/officeart/2018/2/layout/IconVerticalSolidList"/>
    <dgm:cxn modelId="{0463653E-94F6-48A3-BE68-29615A1D3705}" type="presParOf" srcId="{768762C4-F344-4E1F-B63D-CEA32C701DC5}" destId="{54ECE8C0-A9CF-4D80-B293-852A34CF789B}" srcOrd="3" destOrd="0" presId="urn:microsoft.com/office/officeart/2018/2/layout/IconVerticalSolidList"/>
    <dgm:cxn modelId="{1BE759B9-3961-481C-B250-6D066C10AB70}" type="presParOf" srcId="{510646F6-CD75-41C5-A336-0AA25D840635}" destId="{FF82B4D6-42A7-4B66-BBFE-EDE50933E2EC}" srcOrd="3" destOrd="0" presId="urn:microsoft.com/office/officeart/2018/2/layout/IconVerticalSolidList"/>
    <dgm:cxn modelId="{CCE70EEA-1F1C-4802-AF96-E7B66333ED17}" type="presParOf" srcId="{510646F6-CD75-41C5-A336-0AA25D840635}" destId="{2AE50933-188C-436F-BCEC-47BFF94799E7}" srcOrd="4" destOrd="0" presId="urn:microsoft.com/office/officeart/2018/2/layout/IconVerticalSolidList"/>
    <dgm:cxn modelId="{402D7873-332C-4FF1-AB2C-7C72D4B0AC05}" type="presParOf" srcId="{2AE50933-188C-436F-BCEC-47BFF94799E7}" destId="{CE557D98-A0B7-4FB5-8E9A-0D3693309A11}" srcOrd="0" destOrd="0" presId="urn:microsoft.com/office/officeart/2018/2/layout/IconVerticalSolidList"/>
    <dgm:cxn modelId="{E07C0F64-9924-446D-A41B-7B4A75D362ED}" type="presParOf" srcId="{2AE50933-188C-436F-BCEC-47BFF94799E7}" destId="{5E22471F-4701-411F-8D94-D57F13DDCB7E}" srcOrd="1" destOrd="0" presId="urn:microsoft.com/office/officeart/2018/2/layout/IconVerticalSolidList"/>
    <dgm:cxn modelId="{90D12A64-4D2E-42C9-A09D-F5FCA4B6FB22}" type="presParOf" srcId="{2AE50933-188C-436F-BCEC-47BFF94799E7}" destId="{858169F8-5ADF-4050-8F82-1881A5026891}" srcOrd="2" destOrd="0" presId="urn:microsoft.com/office/officeart/2018/2/layout/IconVerticalSolidList"/>
    <dgm:cxn modelId="{E1D6D3C7-5F84-4D77-9C25-33B624BC2F94}" type="presParOf" srcId="{2AE50933-188C-436F-BCEC-47BFF94799E7}" destId="{9F5113CB-3D47-40B6-99C2-AE80E457C70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F3FC4E-5BE7-4C31-9C2F-1DCAA9F3723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90F45E4-93E2-4B9E-9DE7-C86531639E9B}">
      <dgm:prSet/>
      <dgm:spPr/>
      <dgm:t>
        <a:bodyPr/>
        <a:lstStyle/>
        <a:p>
          <a:pPr>
            <a:lnSpc>
              <a:spcPct val="100000"/>
            </a:lnSpc>
            <a:defRPr b="1"/>
          </a:pPr>
          <a:r>
            <a:rPr lang="en-US" dirty="0"/>
            <a:t>The MKT framework stands for Mathematical Knowledge for Teaching framework. It is a framework that describes the mathematical knowledge and skills that teachers need to carry out the work of teaching mathematics effectively.</a:t>
          </a:r>
        </a:p>
      </dgm:t>
    </dgm:pt>
    <dgm:pt modelId="{7ABEA4F3-78C3-4FE1-884C-4B1AAA168649}" type="parTrans" cxnId="{22A34FC4-1EFB-4B9A-B417-8B8CAE8A20BA}">
      <dgm:prSet/>
      <dgm:spPr/>
      <dgm:t>
        <a:bodyPr/>
        <a:lstStyle/>
        <a:p>
          <a:endParaRPr lang="en-US"/>
        </a:p>
      </dgm:t>
    </dgm:pt>
    <dgm:pt modelId="{15E11261-FF4D-4CFC-9120-B5F6808A845E}" type="sibTrans" cxnId="{22A34FC4-1EFB-4B9A-B417-8B8CAE8A20BA}">
      <dgm:prSet/>
      <dgm:spPr/>
      <dgm:t>
        <a:bodyPr/>
        <a:lstStyle/>
        <a:p>
          <a:endParaRPr lang="en-US"/>
        </a:p>
      </dgm:t>
    </dgm:pt>
    <dgm:pt modelId="{6CB6361D-F94A-4F02-A8BD-E2E198062FAD}">
      <dgm:prSet custT="1"/>
      <dgm:spPr/>
      <dgm:t>
        <a:bodyPr/>
        <a:lstStyle/>
        <a:p>
          <a:pPr>
            <a:lnSpc>
              <a:spcPct val="100000"/>
            </a:lnSpc>
            <a:defRPr b="1"/>
          </a:pPr>
          <a:r>
            <a:rPr lang="en-PK" sz="1800" b="1" dirty="0"/>
            <a:t>Common content knowledge (CCK)</a:t>
          </a:r>
          <a:r>
            <a:rPr lang="en-PK" sz="1800" dirty="0"/>
            <a:t>: </a:t>
          </a:r>
          <a:r>
            <a:rPr lang="en-PK" sz="1800" b="0" dirty="0"/>
            <a:t>This is the mathematical knowledge that is commonly found in settings other than teaching.</a:t>
          </a:r>
        </a:p>
        <a:p>
          <a:pPr>
            <a:lnSpc>
              <a:spcPct val="100000"/>
            </a:lnSpc>
            <a:buSzPts val="1000"/>
            <a:buFont typeface="Symbol" pitchFamily="2" charset="2"/>
            <a:buChar char=""/>
          </a:pPr>
          <a:r>
            <a:rPr lang="en-PK" sz="1800" b="1" dirty="0"/>
            <a:t>Specialized content knowledge (SCK)</a:t>
          </a:r>
          <a:r>
            <a:rPr lang="en-PK" sz="1800" dirty="0"/>
            <a:t>: This is the mathematical knowledge that is specific to teaching and learning mathematics.</a:t>
          </a:r>
        </a:p>
        <a:p>
          <a:pPr>
            <a:lnSpc>
              <a:spcPct val="100000"/>
            </a:lnSpc>
            <a:buSzPts val="1000"/>
            <a:buFont typeface="Symbol" pitchFamily="2" charset="2"/>
            <a:buChar char=""/>
          </a:pPr>
          <a:r>
            <a:rPr lang="en-PK" sz="1800" b="1" dirty="0"/>
            <a:t>Knowledge of content and students (KCS)</a:t>
          </a:r>
          <a:r>
            <a:rPr lang="en-PK" sz="1800" dirty="0"/>
            <a:t>: This is the knowledge that teachers have about how students learn mathematics and how to adapt instruction to meet their needs.</a:t>
          </a:r>
        </a:p>
        <a:p>
          <a:pPr>
            <a:lnSpc>
              <a:spcPct val="100000"/>
            </a:lnSpc>
            <a:buSzPts val="1000"/>
            <a:buFont typeface="Symbol" pitchFamily="2" charset="2"/>
            <a:buChar char=""/>
          </a:pPr>
          <a:r>
            <a:rPr lang="en-PK" sz="1800" b="1" dirty="0"/>
            <a:t>Knowledge of content and teaching (KCT)</a:t>
          </a:r>
          <a:r>
            <a:rPr lang="en-PK" sz="1800" dirty="0"/>
            <a:t>: This is the knowledge that teachers have about how to teach mathematics effectively, including pedagogical strategies, assessment, and curriculum design.</a:t>
          </a:r>
          <a:endParaRPr lang="en-US" sz="1800" dirty="0"/>
        </a:p>
      </dgm:t>
    </dgm:pt>
    <dgm:pt modelId="{F03BE904-71BE-4547-89D4-260AFA3E6D6A}" type="parTrans" cxnId="{D1D13DC6-9A53-4FBA-BC22-55C820DB8553}">
      <dgm:prSet/>
      <dgm:spPr/>
      <dgm:t>
        <a:bodyPr/>
        <a:lstStyle/>
        <a:p>
          <a:endParaRPr lang="en-US"/>
        </a:p>
      </dgm:t>
    </dgm:pt>
    <dgm:pt modelId="{6C4C51C1-6926-4C1B-921F-0E98CA1145CA}" type="sibTrans" cxnId="{D1D13DC6-9A53-4FBA-BC22-55C820DB8553}">
      <dgm:prSet/>
      <dgm:spPr/>
      <dgm:t>
        <a:bodyPr/>
        <a:lstStyle/>
        <a:p>
          <a:endParaRPr lang="en-US"/>
        </a:p>
      </dgm:t>
    </dgm:pt>
    <dgm:pt modelId="{8E8FBF97-8911-3048-9C9A-7B72FD7A4545}" type="pres">
      <dgm:prSet presAssocID="{E4F3FC4E-5BE7-4C31-9C2F-1DCAA9F37239}" presName="vert0" presStyleCnt="0">
        <dgm:presLayoutVars>
          <dgm:dir/>
          <dgm:animOne val="branch"/>
          <dgm:animLvl val="lvl"/>
        </dgm:presLayoutVars>
      </dgm:prSet>
      <dgm:spPr/>
    </dgm:pt>
    <dgm:pt modelId="{249781CF-5133-F54F-A466-DEF3E10BA7E1}" type="pres">
      <dgm:prSet presAssocID="{E90F45E4-93E2-4B9E-9DE7-C86531639E9B}" presName="thickLine" presStyleLbl="alignNode1" presStyleIdx="0" presStyleCnt="2"/>
      <dgm:spPr/>
    </dgm:pt>
    <dgm:pt modelId="{4555D165-9BD0-7C4F-8B1F-9C3BCFEA625C}" type="pres">
      <dgm:prSet presAssocID="{E90F45E4-93E2-4B9E-9DE7-C86531639E9B}" presName="horz1" presStyleCnt="0"/>
      <dgm:spPr/>
    </dgm:pt>
    <dgm:pt modelId="{164EC685-EF81-F947-96D8-18C2AA02562E}" type="pres">
      <dgm:prSet presAssocID="{E90F45E4-93E2-4B9E-9DE7-C86531639E9B}" presName="tx1" presStyleLbl="revTx" presStyleIdx="0" presStyleCnt="2" custScaleY="34157"/>
      <dgm:spPr/>
    </dgm:pt>
    <dgm:pt modelId="{379DC9A6-1C9B-9C4E-AB9A-06A099AD2BC6}" type="pres">
      <dgm:prSet presAssocID="{E90F45E4-93E2-4B9E-9DE7-C86531639E9B}" presName="vert1" presStyleCnt="0"/>
      <dgm:spPr/>
    </dgm:pt>
    <dgm:pt modelId="{8FE4BFB1-87BF-E64B-B44D-31FD9C8ACFA0}" type="pres">
      <dgm:prSet presAssocID="{6CB6361D-F94A-4F02-A8BD-E2E198062FAD}" presName="thickLine" presStyleLbl="alignNode1" presStyleIdx="1" presStyleCnt="2"/>
      <dgm:spPr/>
    </dgm:pt>
    <dgm:pt modelId="{BCDF56E3-3680-174B-B57D-49EF1F73D3EA}" type="pres">
      <dgm:prSet presAssocID="{6CB6361D-F94A-4F02-A8BD-E2E198062FAD}" presName="horz1" presStyleCnt="0"/>
      <dgm:spPr/>
    </dgm:pt>
    <dgm:pt modelId="{207ABD7C-4493-6B4D-8A7A-F75A89FA574E}" type="pres">
      <dgm:prSet presAssocID="{6CB6361D-F94A-4F02-A8BD-E2E198062FAD}" presName="tx1" presStyleLbl="revTx" presStyleIdx="1" presStyleCnt="2"/>
      <dgm:spPr/>
    </dgm:pt>
    <dgm:pt modelId="{477E8157-5454-DF49-8F10-596421C38D84}" type="pres">
      <dgm:prSet presAssocID="{6CB6361D-F94A-4F02-A8BD-E2E198062FAD}" presName="vert1" presStyleCnt="0"/>
      <dgm:spPr/>
    </dgm:pt>
  </dgm:ptLst>
  <dgm:cxnLst>
    <dgm:cxn modelId="{B7D95725-8090-BD40-A255-661E61D6ECA1}" type="presOf" srcId="{E90F45E4-93E2-4B9E-9DE7-C86531639E9B}" destId="{164EC685-EF81-F947-96D8-18C2AA02562E}" srcOrd="0" destOrd="0" presId="urn:microsoft.com/office/officeart/2008/layout/LinedList"/>
    <dgm:cxn modelId="{FFD7A36B-90DD-3646-B84C-311FB60F732E}" type="presOf" srcId="{6CB6361D-F94A-4F02-A8BD-E2E198062FAD}" destId="{207ABD7C-4493-6B4D-8A7A-F75A89FA574E}" srcOrd="0" destOrd="0" presId="urn:microsoft.com/office/officeart/2008/layout/LinedList"/>
    <dgm:cxn modelId="{10C9A778-7B97-CF44-8A69-DE586C5FD606}" type="presOf" srcId="{E4F3FC4E-5BE7-4C31-9C2F-1DCAA9F37239}" destId="{8E8FBF97-8911-3048-9C9A-7B72FD7A4545}" srcOrd="0" destOrd="0" presId="urn:microsoft.com/office/officeart/2008/layout/LinedList"/>
    <dgm:cxn modelId="{22A34FC4-1EFB-4B9A-B417-8B8CAE8A20BA}" srcId="{E4F3FC4E-5BE7-4C31-9C2F-1DCAA9F37239}" destId="{E90F45E4-93E2-4B9E-9DE7-C86531639E9B}" srcOrd="0" destOrd="0" parTransId="{7ABEA4F3-78C3-4FE1-884C-4B1AAA168649}" sibTransId="{15E11261-FF4D-4CFC-9120-B5F6808A845E}"/>
    <dgm:cxn modelId="{D1D13DC6-9A53-4FBA-BC22-55C820DB8553}" srcId="{E4F3FC4E-5BE7-4C31-9C2F-1DCAA9F37239}" destId="{6CB6361D-F94A-4F02-A8BD-E2E198062FAD}" srcOrd="1" destOrd="0" parTransId="{F03BE904-71BE-4547-89D4-260AFA3E6D6A}" sibTransId="{6C4C51C1-6926-4C1B-921F-0E98CA1145CA}"/>
    <dgm:cxn modelId="{DEBEAEBF-A8E8-6946-923F-CF04CA2BFD80}" type="presParOf" srcId="{8E8FBF97-8911-3048-9C9A-7B72FD7A4545}" destId="{249781CF-5133-F54F-A466-DEF3E10BA7E1}" srcOrd="0" destOrd="0" presId="urn:microsoft.com/office/officeart/2008/layout/LinedList"/>
    <dgm:cxn modelId="{E81F9F98-2D02-4A47-99F8-6C3A09B30FEC}" type="presParOf" srcId="{8E8FBF97-8911-3048-9C9A-7B72FD7A4545}" destId="{4555D165-9BD0-7C4F-8B1F-9C3BCFEA625C}" srcOrd="1" destOrd="0" presId="urn:microsoft.com/office/officeart/2008/layout/LinedList"/>
    <dgm:cxn modelId="{CA94F0A9-DF05-6E43-8272-C07C46D21B04}" type="presParOf" srcId="{4555D165-9BD0-7C4F-8B1F-9C3BCFEA625C}" destId="{164EC685-EF81-F947-96D8-18C2AA02562E}" srcOrd="0" destOrd="0" presId="urn:microsoft.com/office/officeart/2008/layout/LinedList"/>
    <dgm:cxn modelId="{8C0C2266-1A8E-3441-87EC-435A1F5929ED}" type="presParOf" srcId="{4555D165-9BD0-7C4F-8B1F-9C3BCFEA625C}" destId="{379DC9A6-1C9B-9C4E-AB9A-06A099AD2BC6}" srcOrd="1" destOrd="0" presId="urn:microsoft.com/office/officeart/2008/layout/LinedList"/>
    <dgm:cxn modelId="{887B3E0D-BCE1-C741-A23F-F6135B4B5195}" type="presParOf" srcId="{8E8FBF97-8911-3048-9C9A-7B72FD7A4545}" destId="{8FE4BFB1-87BF-E64B-B44D-31FD9C8ACFA0}" srcOrd="2" destOrd="0" presId="urn:microsoft.com/office/officeart/2008/layout/LinedList"/>
    <dgm:cxn modelId="{69665D65-C584-4D41-8FE4-3D6764416D7E}" type="presParOf" srcId="{8E8FBF97-8911-3048-9C9A-7B72FD7A4545}" destId="{BCDF56E3-3680-174B-B57D-49EF1F73D3EA}" srcOrd="3" destOrd="0" presId="urn:microsoft.com/office/officeart/2008/layout/LinedList"/>
    <dgm:cxn modelId="{6646AE8A-DC3F-A243-BF7B-E087F5BCF1C1}" type="presParOf" srcId="{BCDF56E3-3680-174B-B57D-49EF1F73D3EA}" destId="{207ABD7C-4493-6B4D-8A7A-F75A89FA574E}" srcOrd="0" destOrd="0" presId="urn:microsoft.com/office/officeart/2008/layout/LinedList"/>
    <dgm:cxn modelId="{DC609402-CA08-8040-9DC3-0E74BB96AF57}" type="presParOf" srcId="{BCDF56E3-3680-174B-B57D-49EF1F73D3EA}" destId="{477E8157-5454-DF49-8F10-596421C38D8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284420-D31A-48CA-BD6F-39E4F706A200}">
      <dsp:nvSpPr>
        <dsp:cNvPr id="0" name=""/>
        <dsp:cNvSpPr/>
      </dsp:nvSpPr>
      <dsp:spPr>
        <a:xfrm>
          <a:off x="0" y="2422"/>
          <a:ext cx="11006941" cy="135789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6FC8F1-6993-459D-94E6-066A76A4F181}">
      <dsp:nvSpPr>
        <dsp:cNvPr id="0" name=""/>
        <dsp:cNvSpPr/>
      </dsp:nvSpPr>
      <dsp:spPr>
        <a:xfrm>
          <a:off x="410763" y="307949"/>
          <a:ext cx="747572" cy="7468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FA1DE2-2F49-4E6C-835A-150CC3EFAD33}">
      <dsp:nvSpPr>
        <dsp:cNvPr id="0" name=""/>
        <dsp:cNvSpPr/>
      </dsp:nvSpPr>
      <dsp:spPr>
        <a:xfrm>
          <a:off x="1569099" y="2422"/>
          <a:ext cx="9292804" cy="1359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851" tIns="143851" rIns="143851" bIns="143851" numCol="1" spcCol="1270" anchor="ctr" anchorCtr="0">
          <a:noAutofit/>
        </a:bodyPr>
        <a:lstStyle/>
        <a:p>
          <a:pPr marL="0" lvl="0" indent="0" algn="l" defTabSz="800100">
            <a:lnSpc>
              <a:spcPct val="90000"/>
            </a:lnSpc>
            <a:spcBef>
              <a:spcPct val="0"/>
            </a:spcBef>
            <a:spcAft>
              <a:spcPct val="35000"/>
            </a:spcAft>
            <a:buNone/>
          </a:pPr>
          <a:r>
            <a:rPr lang="en-US" sz="1800" kern="1200" dirty="0"/>
            <a:t>Goal-setting: Teachers can set goals for themselves and their students to guide their decisions on what directions to pursue and what resources to use. They can use exercises like the Gut-Level Teacher Reflection to determine what areas of their practice need the most attention. They can also attend professional development events, such as unconferences, to expose themselves to new tools and ideas.</a:t>
          </a:r>
        </a:p>
      </dsp:txBody>
      <dsp:txXfrm>
        <a:off x="1569099" y="2422"/>
        <a:ext cx="9292804" cy="1359222"/>
      </dsp:txXfrm>
    </dsp:sp>
    <dsp:sp modelId="{075DF0E8-0380-44BC-B5B1-98E548AD594D}">
      <dsp:nvSpPr>
        <dsp:cNvPr id="0" name=""/>
        <dsp:cNvSpPr/>
      </dsp:nvSpPr>
      <dsp:spPr>
        <a:xfrm>
          <a:off x="0" y="1655531"/>
          <a:ext cx="11006941" cy="135789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9D45C9-5A6D-4530-823B-1077AF9906E9}">
      <dsp:nvSpPr>
        <dsp:cNvPr id="0" name=""/>
        <dsp:cNvSpPr/>
      </dsp:nvSpPr>
      <dsp:spPr>
        <a:xfrm>
          <a:off x="410763" y="1961058"/>
          <a:ext cx="747572" cy="7468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ECE8C0-A9CF-4D80-B293-852A34CF789B}">
      <dsp:nvSpPr>
        <dsp:cNvPr id="0" name=""/>
        <dsp:cNvSpPr/>
      </dsp:nvSpPr>
      <dsp:spPr>
        <a:xfrm>
          <a:off x="1569099" y="1655531"/>
          <a:ext cx="9292804" cy="1359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851" tIns="143851" rIns="143851" bIns="143851" numCol="1" spcCol="1270" anchor="ctr" anchorCtr="0">
          <a:noAutofit/>
        </a:bodyPr>
        <a:lstStyle/>
        <a:p>
          <a:pPr marL="0" lvl="0" indent="0" algn="l" defTabSz="889000">
            <a:lnSpc>
              <a:spcPct val="90000"/>
            </a:lnSpc>
            <a:spcBef>
              <a:spcPct val="0"/>
            </a:spcBef>
            <a:spcAft>
              <a:spcPct val="35000"/>
            </a:spcAft>
            <a:buNone/>
          </a:pPr>
          <a:r>
            <a:rPr lang="en-US" sz="2000" kern="1200" dirty="0"/>
            <a:t>Professional development: School districts can support teacher implementation of instructional priorities through training events, coaching, principal observation, staff and grade-level meetings, and evaluation systems. Teachers can also learn from each other by sharing their experiences and best practices.</a:t>
          </a:r>
        </a:p>
      </dsp:txBody>
      <dsp:txXfrm>
        <a:off x="1569099" y="1655531"/>
        <a:ext cx="9292804" cy="1359222"/>
      </dsp:txXfrm>
    </dsp:sp>
    <dsp:sp modelId="{CE557D98-A0B7-4FB5-8E9A-0D3693309A11}">
      <dsp:nvSpPr>
        <dsp:cNvPr id="0" name=""/>
        <dsp:cNvSpPr/>
      </dsp:nvSpPr>
      <dsp:spPr>
        <a:xfrm>
          <a:off x="0" y="3308640"/>
          <a:ext cx="11006941" cy="135789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22471F-4701-411F-8D94-D57F13DDCB7E}">
      <dsp:nvSpPr>
        <dsp:cNvPr id="0" name=""/>
        <dsp:cNvSpPr/>
      </dsp:nvSpPr>
      <dsp:spPr>
        <a:xfrm>
          <a:off x="410763" y="3614166"/>
          <a:ext cx="747572" cy="7468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5113CB-3D47-40B6-99C2-AE80E457C70A}">
      <dsp:nvSpPr>
        <dsp:cNvPr id="0" name=""/>
        <dsp:cNvSpPr/>
      </dsp:nvSpPr>
      <dsp:spPr>
        <a:xfrm>
          <a:off x="1569099" y="3308640"/>
          <a:ext cx="9292804" cy="1359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851" tIns="143851" rIns="143851" bIns="143851" numCol="1" spcCol="1270" anchor="ctr" anchorCtr="0">
          <a:noAutofit/>
        </a:bodyPr>
        <a:lstStyle/>
        <a:p>
          <a:pPr marL="0" lvl="0" indent="0" algn="l" defTabSz="889000">
            <a:lnSpc>
              <a:spcPct val="90000"/>
            </a:lnSpc>
            <a:spcBef>
              <a:spcPct val="0"/>
            </a:spcBef>
            <a:spcAft>
              <a:spcPct val="35000"/>
            </a:spcAft>
            <a:buNone/>
          </a:pPr>
          <a:r>
            <a:rPr lang="en-US" sz="2000" kern="1200" dirty="0"/>
            <a:t>Reflective practice: Teachers can become more aware of their own decision-making processes by making their goals, resources, and orientations explicit and reflective. They can use tools like the Decision-Making for Teachers theory as a foundation for professional development.</a:t>
          </a:r>
        </a:p>
      </dsp:txBody>
      <dsp:txXfrm>
        <a:off x="1569099" y="3308640"/>
        <a:ext cx="9292804" cy="13592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9781CF-5133-F54F-A466-DEF3E10BA7E1}">
      <dsp:nvSpPr>
        <dsp:cNvPr id="0" name=""/>
        <dsp:cNvSpPr/>
      </dsp:nvSpPr>
      <dsp:spPr>
        <a:xfrm>
          <a:off x="0" y="1174"/>
          <a:ext cx="57981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EC685-EF81-F947-96D8-18C2AA02562E}">
      <dsp:nvSpPr>
        <dsp:cNvPr id="0" name=""/>
        <dsp:cNvSpPr/>
      </dsp:nvSpPr>
      <dsp:spPr>
        <a:xfrm>
          <a:off x="0" y="1174"/>
          <a:ext cx="5798126" cy="1602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defRPr b="1"/>
          </a:pPr>
          <a:r>
            <a:rPr lang="en-US" sz="1800" kern="1200" dirty="0"/>
            <a:t>The MKT framework stands for Mathematical Knowledge for Teaching framework. It is a framework that describes the mathematical knowledge and skills that teachers need to carry out the work of teaching mathematics effectively.</a:t>
          </a:r>
        </a:p>
      </dsp:txBody>
      <dsp:txXfrm>
        <a:off x="0" y="1174"/>
        <a:ext cx="5798126" cy="1602744"/>
      </dsp:txXfrm>
    </dsp:sp>
    <dsp:sp modelId="{8FE4BFB1-87BF-E64B-B44D-31FD9C8ACFA0}">
      <dsp:nvSpPr>
        <dsp:cNvPr id="0" name=""/>
        <dsp:cNvSpPr/>
      </dsp:nvSpPr>
      <dsp:spPr>
        <a:xfrm>
          <a:off x="0" y="1603919"/>
          <a:ext cx="57981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7ABD7C-4493-6B4D-8A7A-F75A89FA574E}">
      <dsp:nvSpPr>
        <dsp:cNvPr id="0" name=""/>
        <dsp:cNvSpPr/>
      </dsp:nvSpPr>
      <dsp:spPr>
        <a:xfrm>
          <a:off x="0" y="1603919"/>
          <a:ext cx="5798126" cy="4692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defRPr b="1"/>
          </a:pPr>
          <a:r>
            <a:rPr lang="en-PK" sz="1800" b="1" kern="1200" dirty="0"/>
            <a:t>Common content knowledge (CCK)</a:t>
          </a:r>
          <a:r>
            <a:rPr lang="en-PK" sz="1800" kern="1200" dirty="0"/>
            <a:t>: </a:t>
          </a:r>
          <a:r>
            <a:rPr lang="en-PK" sz="1800" b="0" kern="1200" dirty="0"/>
            <a:t>This is the mathematical knowledge that is commonly found in settings other than teaching.</a:t>
          </a:r>
        </a:p>
        <a:p>
          <a:pPr marL="0" lvl="0" indent="0" algn="l" defTabSz="800100">
            <a:lnSpc>
              <a:spcPct val="100000"/>
            </a:lnSpc>
            <a:spcBef>
              <a:spcPct val="0"/>
            </a:spcBef>
            <a:spcAft>
              <a:spcPct val="35000"/>
            </a:spcAft>
            <a:buSzPts val="1000"/>
            <a:buFont typeface="Symbol" pitchFamily="2" charset="2"/>
            <a:buNone/>
          </a:pPr>
          <a:r>
            <a:rPr lang="en-PK" sz="1800" b="1" kern="1200" dirty="0"/>
            <a:t>Specialized content knowledge (SCK)</a:t>
          </a:r>
          <a:r>
            <a:rPr lang="en-PK" sz="1800" kern="1200" dirty="0"/>
            <a:t>: This is the mathematical knowledge that is specific to teaching and learning mathematics.</a:t>
          </a:r>
        </a:p>
        <a:p>
          <a:pPr marL="0" lvl="0" indent="0" algn="l" defTabSz="800100">
            <a:lnSpc>
              <a:spcPct val="100000"/>
            </a:lnSpc>
            <a:spcBef>
              <a:spcPct val="0"/>
            </a:spcBef>
            <a:spcAft>
              <a:spcPct val="35000"/>
            </a:spcAft>
            <a:buSzPts val="1000"/>
            <a:buFont typeface="Symbol" pitchFamily="2" charset="2"/>
            <a:buNone/>
          </a:pPr>
          <a:r>
            <a:rPr lang="en-PK" sz="1800" b="1" kern="1200" dirty="0"/>
            <a:t>Knowledge of content and students (KCS)</a:t>
          </a:r>
          <a:r>
            <a:rPr lang="en-PK" sz="1800" kern="1200" dirty="0"/>
            <a:t>: This is the knowledge that teachers have about how students learn mathematics and how to adapt instruction to meet their needs.</a:t>
          </a:r>
        </a:p>
        <a:p>
          <a:pPr marL="0" lvl="0" indent="0" algn="l" defTabSz="800100">
            <a:lnSpc>
              <a:spcPct val="100000"/>
            </a:lnSpc>
            <a:spcBef>
              <a:spcPct val="0"/>
            </a:spcBef>
            <a:spcAft>
              <a:spcPct val="35000"/>
            </a:spcAft>
            <a:buSzPts val="1000"/>
            <a:buFont typeface="Symbol" pitchFamily="2" charset="2"/>
            <a:buNone/>
          </a:pPr>
          <a:r>
            <a:rPr lang="en-PK" sz="1800" b="1" kern="1200" dirty="0"/>
            <a:t>Knowledge of content and teaching (KCT)</a:t>
          </a:r>
          <a:r>
            <a:rPr lang="en-PK" sz="1800" kern="1200" dirty="0"/>
            <a:t>: This is the knowledge that teachers have about how to teach mathematics effectively, including pedagogical strategies, assessment, and curriculum design.</a:t>
          </a:r>
          <a:endParaRPr lang="en-US" sz="1800" kern="1200" dirty="0"/>
        </a:p>
      </dsp:txBody>
      <dsp:txXfrm>
        <a:off x="0" y="1603919"/>
        <a:ext cx="5798126" cy="469228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A31288-89D8-204A-92F9-0C957689E4D6}" type="datetimeFigureOut">
              <a:rPr lang="en-PK" smtClean="0"/>
              <a:t>18/10/2023</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A2888A-A03D-544D-BADD-B6C28C97FA1E}" type="slidenum">
              <a:rPr lang="en-PK" smtClean="0"/>
              <a:t>‹#›</a:t>
            </a:fld>
            <a:endParaRPr lang="en-PK"/>
          </a:p>
        </p:txBody>
      </p:sp>
    </p:spTree>
    <p:extLst>
      <p:ext uri="{BB962C8B-B14F-4D97-AF65-F5344CB8AC3E}">
        <p14:creationId xmlns:p14="http://schemas.microsoft.com/office/powerpoint/2010/main" val="3931932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05A2888A-A03D-544D-BADD-B6C28C97FA1E}" type="slidenum">
              <a:rPr lang="en-PK" smtClean="0"/>
              <a:t>4</a:t>
            </a:fld>
            <a:endParaRPr lang="en-PK"/>
          </a:p>
        </p:txBody>
      </p:sp>
    </p:spTree>
    <p:extLst>
      <p:ext uri="{BB962C8B-B14F-4D97-AF65-F5344CB8AC3E}">
        <p14:creationId xmlns:p14="http://schemas.microsoft.com/office/powerpoint/2010/main" val="1753463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F4CE5-B7A7-DBCB-DF23-1AE0873B5D6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PK"/>
          </a:p>
        </p:txBody>
      </p:sp>
      <p:sp>
        <p:nvSpPr>
          <p:cNvPr id="3" name="Subtitle 2">
            <a:extLst>
              <a:ext uri="{FF2B5EF4-FFF2-40B4-BE49-F238E27FC236}">
                <a16:creationId xmlns:a16="http://schemas.microsoft.com/office/drawing/2014/main" id="{266FBD5E-39BA-FFB6-8778-B42BEBE16C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PK"/>
          </a:p>
        </p:txBody>
      </p:sp>
      <p:sp>
        <p:nvSpPr>
          <p:cNvPr id="4" name="Date Placeholder 3">
            <a:extLst>
              <a:ext uri="{FF2B5EF4-FFF2-40B4-BE49-F238E27FC236}">
                <a16:creationId xmlns:a16="http://schemas.microsoft.com/office/drawing/2014/main" id="{E8E0ABB4-F900-B220-5348-FEEFE4B03ED7}"/>
              </a:ext>
            </a:extLst>
          </p:cNvPr>
          <p:cNvSpPr>
            <a:spLocks noGrp="1"/>
          </p:cNvSpPr>
          <p:nvPr>
            <p:ph type="dt" sz="half" idx="10"/>
          </p:nvPr>
        </p:nvSpPr>
        <p:spPr/>
        <p:txBody>
          <a:bodyPr/>
          <a:lstStyle/>
          <a:p>
            <a:fld id="{61DA7098-580A-F245-82D2-94A436A65BE3}" type="datetimeFigureOut">
              <a:rPr lang="en-PK" smtClean="0"/>
              <a:t>18/10/2023</a:t>
            </a:fld>
            <a:endParaRPr lang="en-PK"/>
          </a:p>
        </p:txBody>
      </p:sp>
      <p:sp>
        <p:nvSpPr>
          <p:cNvPr id="5" name="Footer Placeholder 4">
            <a:extLst>
              <a:ext uri="{FF2B5EF4-FFF2-40B4-BE49-F238E27FC236}">
                <a16:creationId xmlns:a16="http://schemas.microsoft.com/office/drawing/2014/main" id="{86B49815-67A1-D2BE-CA7C-33581510004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2A4B665-EFF4-D468-24A4-1438213781E1}"/>
              </a:ext>
            </a:extLst>
          </p:cNvPr>
          <p:cNvSpPr>
            <a:spLocks noGrp="1"/>
          </p:cNvSpPr>
          <p:nvPr>
            <p:ph type="sldNum" sz="quarter" idx="12"/>
          </p:nvPr>
        </p:nvSpPr>
        <p:spPr/>
        <p:txBody>
          <a:bodyPr/>
          <a:lstStyle/>
          <a:p>
            <a:fld id="{846FEB18-4479-634F-9A06-A78BD77F6E2F}" type="slidenum">
              <a:rPr lang="en-PK" smtClean="0"/>
              <a:t>‹#›</a:t>
            </a:fld>
            <a:endParaRPr lang="en-PK"/>
          </a:p>
        </p:txBody>
      </p:sp>
    </p:spTree>
    <p:extLst>
      <p:ext uri="{BB962C8B-B14F-4D97-AF65-F5344CB8AC3E}">
        <p14:creationId xmlns:p14="http://schemas.microsoft.com/office/powerpoint/2010/main" val="607707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BC17A-004B-0C20-4AB3-318D140506E7}"/>
              </a:ext>
            </a:extLst>
          </p:cNvPr>
          <p:cNvSpPr>
            <a:spLocks noGrp="1"/>
          </p:cNvSpPr>
          <p:nvPr>
            <p:ph type="title"/>
          </p:nvPr>
        </p:nvSpPr>
        <p:spPr/>
        <p:txBody>
          <a:bodyPr/>
          <a:lstStyle/>
          <a:p>
            <a:r>
              <a:rPr lang="en-GB"/>
              <a:t>Click to edit Master title style</a:t>
            </a:r>
            <a:endParaRPr lang="en-PK"/>
          </a:p>
        </p:txBody>
      </p:sp>
      <p:sp>
        <p:nvSpPr>
          <p:cNvPr id="3" name="Vertical Text Placeholder 2">
            <a:extLst>
              <a:ext uri="{FF2B5EF4-FFF2-40B4-BE49-F238E27FC236}">
                <a16:creationId xmlns:a16="http://schemas.microsoft.com/office/drawing/2014/main" id="{83F7C83F-0340-1E30-452B-C2F5D22510F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Date Placeholder 3">
            <a:extLst>
              <a:ext uri="{FF2B5EF4-FFF2-40B4-BE49-F238E27FC236}">
                <a16:creationId xmlns:a16="http://schemas.microsoft.com/office/drawing/2014/main" id="{10B83659-AAB1-CFEE-162F-113383A0232B}"/>
              </a:ext>
            </a:extLst>
          </p:cNvPr>
          <p:cNvSpPr>
            <a:spLocks noGrp="1"/>
          </p:cNvSpPr>
          <p:nvPr>
            <p:ph type="dt" sz="half" idx="10"/>
          </p:nvPr>
        </p:nvSpPr>
        <p:spPr/>
        <p:txBody>
          <a:bodyPr/>
          <a:lstStyle/>
          <a:p>
            <a:fld id="{61DA7098-580A-F245-82D2-94A436A65BE3}" type="datetimeFigureOut">
              <a:rPr lang="en-PK" smtClean="0"/>
              <a:t>18/10/2023</a:t>
            </a:fld>
            <a:endParaRPr lang="en-PK"/>
          </a:p>
        </p:txBody>
      </p:sp>
      <p:sp>
        <p:nvSpPr>
          <p:cNvPr id="5" name="Footer Placeholder 4">
            <a:extLst>
              <a:ext uri="{FF2B5EF4-FFF2-40B4-BE49-F238E27FC236}">
                <a16:creationId xmlns:a16="http://schemas.microsoft.com/office/drawing/2014/main" id="{DCD404C8-F847-1A37-51F5-4D58C9245AF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B6A1B34-F5DA-A78D-5DCD-36E552C62F1B}"/>
              </a:ext>
            </a:extLst>
          </p:cNvPr>
          <p:cNvSpPr>
            <a:spLocks noGrp="1"/>
          </p:cNvSpPr>
          <p:nvPr>
            <p:ph type="sldNum" sz="quarter" idx="12"/>
          </p:nvPr>
        </p:nvSpPr>
        <p:spPr/>
        <p:txBody>
          <a:bodyPr/>
          <a:lstStyle/>
          <a:p>
            <a:fld id="{846FEB18-4479-634F-9A06-A78BD77F6E2F}" type="slidenum">
              <a:rPr lang="en-PK" smtClean="0"/>
              <a:t>‹#›</a:t>
            </a:fld>
            <a:endParaRPr lang="en-PK"/>
          </a:p>
        </p:txBody>
      </p:sp>
    </p:spTree>
    <p:extLst>
      <p:ext uri="{BB962C8B-B14F-4D97-AF65-F5344CB8AC3E}">
        <p14:creationId xmlns:p14="http://schemas.microsoft.com/office/powerpoint/2010/main" val="1985351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249B3A-5A3C-CB34-B16C-49CB9839570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PK"/>
          </a:p>
        </p:txBody>
      </p:sp>
      <p:sp>
        <p:nvSpPr>
          <p:cNvPr id="3" name="Vertical Text Placeholder 2">
            <a:extLst>
              <a:ext uri="{FF2B5EF4-FFF2-40B4-BE49-F238E27FC236}">
                <a16:creationId xmlns:a16="http://schemas.microsoft.com/office/drawing/2014/main" id="{11196D13-4A0D-691C-C93F-C50F6DCF005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Date Placeholder 3">
            <a:extLst>
              <a:ext uri="{FF2B5EF4-FFF2-40B4-BE49-F238E27FC236}">
                <a16:creationId xmlns:a16="http://schemas.microsoft.com/office/drawing/2014/main" id="{07A841C4-28CD-EABF-4FD4-284F3E55F48F}"/>
              </a:ext>
            </a:extLst>
          </p:cNvPr>
          <p:cNvSpPr>
            <a:spLocks noGrp="1"/>
          </p:cNvSpPr>
          <p:nvPr>
            <p:ph type="dt" sz="half" idx="10"/>
          </p:nvPr>
        </p:nvSpPr>
        <p:spPr/>
        <p:txBody>
          <a:bodyPr/>
          <a:lstStyle/>
          <a:p>
            <a:fld id="{61DA7098-580A-F245-82D2-94A436A65BE3}" type="datetimeFigureOut">
              <a:rPr lang="en-PK" smtClean="0"/>
              <a:t>18/10/2023</a:t>
            </a:fld>
            <a:endParaRPr lang="en-PK"/>
          </a:p>
        </p:txBody>
      </p:sp>
      <p:sp>
        <p:nvSpPr>
          <p:cNvPr id="5" name="Footer Placeholder 4">
            <a:extLst>
              <a:ext uri="{FF2B5EF4-FFF2-40B4-BE49-F238E27FC236}">
                <a16:creationId xmlns:a16="http://schemas.microsoft.com/office/drawing/2014/main" id="{E31B3BAE-F1AD-3E0C-133C-CB5EEFE1AE1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512FB26-E172-B0AC-03EA-2E72088E34B0}"/>
              </a:ext>
            </a:extLst>
          </p:cNvPr>
          <p:cNvSpPr>
            <a:spLocks noGrp="1"/>
          </p:cNvSpPr>
          <p:nvPr>
            <p:ph type="sldNum" sz="quarter" idx="12"/>
          </p:nvPr>
        </p:nvSpPr>
        <p:spPr/>
        <p:txBody>
          <a:bodyPr/>
          <a:lstStyle/>
          <a:p>
            <a:fld id="{846FEB18-4479-634F-9A06-A78BD77F6E2F}" type="slidenum">
              <a:rPr lang="en-PK" smtClean="0"/>
              <a:t>‹#›</a:t>
            </a:fld>
            <a:endParaRPr lang="en-PK"/>
          </a:p>
        </p:txBody>
      </p:sp>
    </p:spTree>
    <p:extLst>
      <p:ext uri="{BB962C8B-B14F-4D97-AF65-F5344CB8AC3E}">
        <p14:creationId xmlns:p14="http://schemas.microsoft.com/office/powerpoint/2010/main" val="1268222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B06AC-5535-DF14-3C60-71AE709DA880}"/>
              </a:ext>
            </a:extLst>
          </p:cNvPr>
          <p:cNvSpPr>
            <a:spLocks noGrp="1"/>
          </p:cNvSpPr>
          <p:nvPr>
            <p:ph type="title"/>
          </p:nvPr>
        </p:nvSpPr>
        <p:spPr/>
        <p:txBody>
          <a:bodyPr/>
          <a:lstStyle/>
          <a:p>
            <a:r>
              <a:rPr lang="en-GB"/>
              <a:t>Click to edit Master title style</a:t>
            </a:r>
            <a:endParaRPr lang="en-PK"/>
          </a:p>
        </p:txBody>
      </p:sp>
      <p:sp>
        <p:nvSpPr>
          <p:cNvPr id="3" name="Content Placeholder 2">
            <a:extLst>
              <a:ext uri="{FF2B5EF4-FFF2-40B4-BE49-F238E27FC236}">
                <a16:creationId xmlns:a16="http://schemas.microsoft.com/office/drawing/2014/main" id="{290C57D1-43A1-3CAC-FB6C-A90A316851C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Date Placeholder 3">
            <a:extLst>
              <a:ext uri="{FF2B5EF4-FFF2-40B4-BE49-F238E27FC236}">
                <a16:creationId xmlns:a16="http://schemas.microsoft.com/office/drawing/2014/main" id="{9447C6BB-D6B1-98BC-21F8-1BBB98317A88}"/>
              </a:ext>
            </a:extLst>
          </p:cNvPr>
          <p:cNvSpPr>
            <a:spLocks noGrp="1"/>
          </p:cNvSpPr>
          <p:nvPr>
            <p:ph type="dt" sz="half" idx="10"/>
          </p:nvPr>
        </p:nvSpPr>
        <p:spPr/>
        <p:txBody>
          <a:bodyPr/>
          <a:lstStyle/>
          <a:p>
            <a:fld id="{61DA7098-580A-F245-82D2-94A436A65BE3}" type="datetimeFigureOut">
              <a:rPr lang="en-PK" smtClean="0"/>
              <a:t>18/10/2023</a:t>
            </a:fld>
            <a:endParaRPr lang="en-PK"/>
          </a:p>
        </p:txBody>
      </p:sp>
      <p:sp>
        <p:nvSpPr>
          <p:cNvPr id="5" name="Footer Placeholder 4">
            <a:extLst>
              <a:ext uri="{FF2B5EF4-FFF2-40B4-BE49-F238E27FC236}">
                <a16:creationId xmlns:a16="http://schemas.microsoft.com/office/drawing/2014/main" id="{9CEDBA76-14F6-55B2-3BA9-E3847DFAC8D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892DFCB-9CDD-034D-673C-761CB1792BF9}"/>
              </a:ext>
            </a:extLst>
          </p:cNvPr>
          <p:cNvSpPr>
            <a:spLocks noGrp="1"/>
          </p:cNvSpPr>
          <p:nvPr>
            <p:ph type="sldNum" sz="quarter" idx="12"/>
          </p:nvPr>
        </p:nvSpPr>
        <p:spPr/>
        <p:txBody>
          <a:bodyPr/>
          <a:lstStyle/>
          <a:p>
            <a:fld id="{846FEB18-4479-634F-9A06-A78BD77F6E2F}" type="slidenum">
              <a:rPr lang="en-PK" smtClean="0"/>
              <a:t>‹#›</a:t>
            </a:fld>
            <a:endParaRPr lang="en-PK"/>
          </a:p>
        </p:txBody>
      </p:sp>
    </p:spTree>
    <p:extLst>
      <p:ext uri="{BB962C8B-B14F-4D97-AF65-F5344CB8AC3E}">
        <p14:creationId xmlns:p14="http://schemas.microsoft.com/office/powerpoint/2010/main" val="1141282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B17EC-1433-DD72-F2D8-1FE83683398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PK"/>
          </a:p>
        </p:txBody>
      </p:sp>
      <p:sp>
        <p:nvSpPr>
          <p:cNvPr id="3" name="Text Placeholder 2">
            <a:extLst>
              <a:ext uri="{FF2B5EF4-FFF2-40B4-BE49-F238E27FC236}">
                <a16:creationId xmlns:a16="http://schemas.microsoft.com/office/drawing/2014/main" id="{F9270986-BDAF-7439-39C1-AB6F4FDA2D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290360B-EFC1-5AD3-DA94-509CB8E666F3}"/>
              </a:ext>
            </a:extLst>
          </p:cNvPr>
          <p:cNvSpPr>
            <a:spLocks noGrp="1"/>
          </p:cNvSpPr>
          <p:nvPr>
            <p:ph type="dt" sz="half" idx="10"/>
          </p:nvPr>
        </p:nvSpPr>
        <p:spPr/>
        <p:txBody>
          <a:bodyPr/>
          <a:lstStyle/>
          <a:p>
            <a:fld id="{61DA7098-580A-F245-82D2-94A436A65BE3}" type="datetimeFigureOut">
              <a:rPr lang="en-PK" smtClean="0"/>
              <a:t>18/10/2023</a:t>
            </a:fld>
            <a:endParaRPr lang="en-PK"/>
          </a:p>
        </p:txBody>
      </p:sp>
      <p:sp>
        <p:nvSpPr>
          <p:cNvPr id="5" name="Footer Placeholder 4">
            <a:extLst>
              <a:ext uri="{FF2B5EF4-FFF2-40B4-BE49-F238E27FC236}">
                <a16:creationId xmlns:a16="http://schemas.microsoft.com/office/drawing/2014/main" id="{7D94FB89-DC8D-D609-DAC5-F66D46E9BCC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49F3C91-63E8-351C-E725-9F04AEC9B68B}"/>
              </a:ext>
            </a:extLst>
          </p:cNvPr>
          <p:cNvSpPr>
            <a:spLocks noGrp="1"/>
          </p:cNvSpPr>
          <p:nvPr>
            <p:ph type="sldNum" sz="quarter" idx="12"/>
          </p:nvPr>
        </p:nvSpPr>
        <p:spPr/>
        <p:txBody>
          <a:bodyPr/>
          <a:lstStyle/>
          <a:p>
            <a:fld id="{846FEB18-4479-634F-9A06-A78BD77F6E2F}" type="slidenum">
              <a:rPr lang="en-PK" smtClean="0"/>
              <a:t>‹#›</a:t>
            </a:fld>
            <a:endParaRPr lang="en-PK"/>
          </a:p>
        </p:txBody>
      </p:sp>
    </p:spTree>
    <p:extLst>
      <p:ext uri="{BB962C8B-B14F-4D97-AF65-F5344CB8AC3E}">
        <p14:creationId xmlns:p14="http://schemas.microsoft.com/office/powerpoint/2010/main" val="357288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A71EA-0FCD-A535-8847-E6DC874E9935}"/>
              </a:ext>
            </a:extLst>
          </p:cNvPr>
          <p:cNvSpPr>
            <a:spLocks noGrp="1"/>
          </p:cNvSpPr>
          <p:nvPr>
            <p:ph type="title"/>
          </p:nvPr>
        </p:nvSpPr>
        <p:spPr/>
        <p:txBody>
          <a:bodyPr/>
          <a:lstStyle/>
          <a:p>
            <a:r>
              <a:rPr lang="en-GB"/>
              <a:t>Click to edit Master title style</a:t>
            </a:r>
            <a:endParaRPr lang="en-PK"/>
          </a:p>
        </p:txBody>
      </p:sp>
      <p:sp>
        <p:nvSpPr>
          <p:cNvPr id="3" name="Content Placeholder 2">
            <a:extLst>
              <a:ext uri="{FF2B5EF4-FFF2-40B4-BE49-F238E27FC236}">
                <a16:creationId xmlns:a16="http://schemas.microsoft.com/office/drawing/2014/main" id="{6B5AB28B-FAB6-718C-66EA-8194BFBB33D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Content Placeholder 3">
            <a:extLst>
              <a:ext uri="{FF2B5EF4-FFF2-40B4-BE49-F238E27FC236}">
                <a16:creationId xmlns:a16="http://schemas.microsoft.com/office/drawing/2014/main" id="{C0709485-04CC-C75D-8BCD-5AD1A76A68E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5" name="Date Placeholder 4">
            <a:extLst>
              <a:ext uri="{FF2B5EF4-FFF2-40B4-BE49-F238E27FC236}">
                <a16:creationId xmlns:a16="http://schemas.microsoft.com/office/drawing/2014/main" id="{BE454666-1E97-C265-61F5-337DA346E22B}"/>
              </a:ext>
            </a:extLst>
          </p:cNvPr>
          <p:cNvSpPr>
            <a:spLocks noGrp="1"/>
          </p:cNvSpPr>
          <p:nvPr>
            <p:ph type="dt" sz="half" idx="10"/>
          </p:nvPr>
        </p:nvSpPr>
        <p:spPr/>
        <p:txBody>
          <a:bodyPr/>
          <a:lstStyle/>
          <a:p>
            <a:fld id="{61DA7098-580A-F245-82D2-94A436A65BE3}" type="datetimeFigureOut">
              <a:rPr lang="en-PK" smtClean="0"/>
              <a:t>18/10/2023</a:t>
            </a:fld>
            <a:endParaRPr lang="en-PK"/>
          </a:p>
        </p:txBody>
      </p:sp>
      <p:sp>
        <p:nvSpPr>
          <p:cNvPr id="6" name="Footer Placeholder 5">
            <a:extLst>
              <a:ext uri="{FF2B5EF4-FFF2-40B4-BE49-F238E27FC236}">
                <a16:creationId xmlns:a16="http://schemas.microsoft.com/office/drawing/2014/main" id="{68AF3AF5-5B77-35FC-BDAF-B14F43E161A1}"/>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2E43A4CF-1A1E-7F94-93B0-EDB2317FD2CA}"/>
              </a:ext>
            </a:extLst>
          </p:cNvPr>
          <p:cNvSpPr>
            <a:spLocks noGrp="1"/>
          </p:cNvSpPr>
          <p:nvPr>
            <p:ph type="sldNum" sz="quarter" idx="12"/>
          </p:nvPr>
        </p:nvSpPr>
        <p:spPr/>
        <p:txBody>
          <a:bodyPr/>
          <a:lstStyle/>
          <a:p>
            <a:fld id="{846FEB18-4479-634F-9A06-A78BD77F6E2F}" type="slidenum">
              <a:rPr lang="en-PK" smtClean="0"/>
              <a:t>‹#›</a:t>
            </a:fld>
            <a:endParaRPr lang="en-PK"/>
          </a:p>
        </p:txBody>
      </p:sp>
    </p:spTree>
    <p:extLst>
      <p:ext uri="{BB962C8B-B14F-4D97-AF65-F5344CB8AC3E}">
        <p14:creationId xmlns:p14="http://schemas.microsoft.com/office/powerpoint/2010/main" val="2754019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B273D-08F8-C528-BA88-DA6F381F4859}"/>
              </a:ext>
            </a:extLst>
          </p:cNvPr>
          <p:cNvSpPr>
            <a:spLocks noGrp="1"/>
          </p:cNvSpPr>
          <p:nvPr>
            <p:ph type="title"/>
          </p:nvPr>
        </p:nvSpPr>
        <p:spPr>
          <a:xfrm>
            <a:off x="839788" y="365125"/>
            <a:ext cx="10515600" cy="1325563"/>
          </a:xfrm>
        </p:spPr>
        <p:txBody>
          <a:bodyPr/>
          <a:lstStyle/>
          <a:p>
            <a:r>
              <a:rPr lang="en-GB"/>
              <a:t>Click to edit Master title style</a:t>
            </a:r>
            <a:endParaRPr lang="en-PK"/>
          </a:p>
        </p:txBody>
      </p:sp>
      <p:sp>
        <p:nvSpPr>
          <p:cNvPr id="3" name="Text Placeholder 2">
            <a:extLst>
              <a:ext uri="{FF2B5EF4-FFF2-40B4-BE49-F238E27FC236}">
                <a16:creationId xmlns:a16="http://schemas.microsoft.com/office/drawing/2014/main" id="{A5153DA4-E920-3052-39CC-F945ADB2F8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4EF75E6-FE59-D776-2BC9-4E0E62E482F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5" name="Text Placeholder 4">
            <a:extLst>
              <a:ext uri="{FF2B5EF4-FFF2-40B4-BE49-F238E27FC236}">
                <a16:creationId xmlns:a16="http://schemas.microsoft.com/office/drawing/2014/main" id="{4DC69696-D95E-2400-9429-CAB196B901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3FC48CC-5B81-8152-C7E4-ED251182D52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7" name="Date Placeholder 6">
            <a:extLst>
              <a:ext uri="{FF2B5EF4-FFF2-40B4-BE49-F238E27FC236}">
                <a16:creationId xmlns:a16="http://schemas.microsoft.com/office/drawing/2014/main" id="{9BEC9B76-C201-9EC1-0968-A8FC5F0D1F1C}"/>
              </a:ext>
            </a:extLst>
          </p:cNvPr>
          <p:cNvSpPr>
            <a:spLocks noGrp="1"/>
          </p:cNvSpPr>
          <p:nvPr>
            <p:ph type="dt" sz="half" idx="10"/>
          </p:nvPr>
        </p:nvSpPr>
        <p:spPr/>
        <p:txBody>
          <a:bodyPr/>
          <a:lstStyle/>
          <a:p>
            <a:fld id="{61DA7098-580A-F245-82D2-94A436A65BE3}" type="datetimeFigureOut">
              <a:rPr lang="en-PK" smtClean="0"/>
              <a:t>18/10/2023</a:t>
            </a:fld>
            <a:endParaRPr lang="en-PK"/>
          </a:p>
        </p:txBody>
      </p:sp>
      <p:sp>
        <p:nvSpPr>
          <p:cNvPr id="8" name="Footer Placeholder 7">
            <a:extLst>
              <a:ext uri="{FF2B5EF4-FFF2-40B4-BE49-F238E27FC236}">
                <a16:creationId xmlns:a16="http://schemas.microsoft.com/office/drawing/2014/main" id="{CDA9CE7F-29DD-8521-3795-7AB9F79826A0}"/>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E45E72D2-599F-9DC2-EDD3-AA583FB5D8C5}"/>
              </a:ext>
            </a:extLst>
          </p:cNvPr>
          <p:cNvSpPr>
            <a:spLocks noGrp="1"/>
          </p:cNvSpPr>
          <p:nvPr>
            <p:ph type="sldNum" sz="quarter" idx="12"/>
          </p:nvPr>
        </p:nvSpPr>
        <p:spPr/>
        <p:txBody>
          <a:bodyPr/>
          <a:lstStyle/>
          <a:p>
            <a:fld id="{846FEB18-4479-634F-9A06-A78BD77F6E2F}" type="slidenum">
              <a:rPr lang="en-PK" smtClean="0"/>
              <a:t>‹#›</a:t>
            </a:fld>
            <a:endParaRPr lang="en-PK"/>
          </a:p>
        </p:txBody>
      </p:sp>
    </p:spTree>
    <p:extLst>
      <p:ext uri="{BB962C8B-B14F-4D97-AF65-F5344CB8AC3E}">
        <p14:creationId xmlns:p14="http://schemas.microsoft.com/office/powerpoint/2010/main" val="2058953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8836A-A604-2C93-088E-71B067AD52A1}"/>
              </a:ext>
            </a:extLst>
          </p:cNvPr>
          <p:cNvSpPr>
            <a:spLocks noGrp="1"/>
          </p:cNvSpPr>
          <p:nvPr>
            <p:ph type="title"/>
          </p:nvPr>
        </p:nvSpPr>
        <p:spPr/>
        <p:txBody>
          <a:bodyPr/>
          <a:lstStyle/>
          <a:p>
            <a:r>
              <a:rPr lang="en-GB"/>
              <a:t>Click to edit Master title style</a:t>
            </a:r>
            <a:endParaRPr lang="en-PK"/>
          </a:p>
        </p:txBody>
      </p:sp>
      <p:sp>
        <p:nvSpPr>
          <p:cNvPr id="3" name="Date Placeholder 2">
            <a:extLst>
              <a:ext uri="{FF2B5EF4-FFF2-40B4-BE49-F238E27FC236}">
                <a16:creationId xmlns:a16="http://schemas.microsoft.com/office/drawing/2014/main" id="{16C4282E-B6FA-DCFC-55B8-F4C73BC95ACA}"/>
              </a:ext>
            </a:extLst>
          </p:cNvPr>
          <p:cNvSpPr>
            <a:spLocks noGrp="1"/>
          </p:cNvSpPr>
          <p:nvPr>
            <p:ph type="dt" sz="half" idx="10"/>
          </p:nvPr>
        </p:nvSpPr>
        <p:spPr/>
        <p:txBody>
          <a:bodyPr/>
          <a:lstStyle/>
          <a:p>
            <a:fld id="{61DA7098-580A-F245-82D2-94A436A65BE3}" type="datetimeFigureOut">
              <a:rPr lang="en-PK" smtClean="0"/>
              <a:t>18/10/2023</a:t>
            </a:fld>
            <a:endParaRPr lang="en-PK"/>
          </a:p>
        </p:txBody>
      </p:sp>
      <p:sp>
        <p:nvSpPr>
          <p:cNvPr id="4" name="Footer Placeholder 3">
            <a:extLst>
              <a:ext uri="{FF2B5EF4-FFF2-40B4-BE49-F238E27FC236}">
                <a16:creationId xmlns:a16="http://schemas.microsoft.com/office/drawing/2014/main" id="{8F194498-E421-36E1-6A35-01116C061A36}"/>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FE8B5684-0DC9-0C8B-D392-93679E3707DD}"/>
              </a:ext>
            </a:extLst>
          </p:cNvPr>
          <p:cNvSpPr>
            <a:spLocks noGrp="1"/>
          </p:cNvSpPr>
          <p:nvPr>
            <p:ph type="sldNum" sz="quarter" idx="12"/>
          </p:nvPr>
        </p:nvSpPr>
        <p:spPr/>
        <p:txBody>
          <a:bodyPr/>
          <a:lstStyle/>
          <a:p>
            <a:fld id="{846FEB18-4479-634F-9A06-A78BD77F6E2F}" type="slidenum">
              <a:rPr lang="en-PK" smtClean="0"/>
              <a:t>‹#›</a:t>
            </a:fld>
            <a:endParaRPr lang="en-PK"/>
          </a:p>
        </p:txBody>
      </p:sp>
    </p:spTree>
    <p:extLst>
      <p:ext uri="{BB962C8B-B14F-4D97-AF65-F5344CB8AC3E}">
        <p14:creationId xmlns:p14="http://schemas.microsoft.com/office/powerpoint/2010/main" val="44873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229F14-2D26-230B-0C1D-DEF1070E6982}"/>
              </a:ext>
            </a:extLst>
          </p:cNvPr>
          <p:cNvSpPr>
            <a:spLocks noGrp="1"/>
          </p:cNvSpPr>
          <p:nvPr>
            <p:ph type="dt" sz="half" idx="10"/>
          </p:nvPr>
        </p:nvSpPr>
        <p:spPr/>
        <p:txBody>
          <a:bodyPr/>
          <a:lstStyle/>
          <a:p>
            <a:fld id="{61DA7098-580A-F245-82D2-94A436A65BE3}" type="datetimeFigureOut">
              <a:rPr lang="en-PK" smtClean="0"/>
              <a:t>18/10/2023</a:t>
            </a:fld>
            <a:endParaRPr lang="en-PK"/>
          </a:p>
        </p:txBody>
      </p:sp>
      <p:sp>
        <p:nvSpPr>
          <p:cNvPr id="3" name="Footer Placeholder 2">
            <a:extLst>
              <a:ext uri="{FF2B5EF4-FFF2-40B4-BE49-F238E27FC236}">
                <a16:creationId xmlns:a16="http://schemas.microsoft.com/office/drawing/2014/main" id="{F9518409-0EC8-566F-8E65-BF31B28F3BCC}"/>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E59F1E04-4E2B-A859-F945-F00C50A36EF5}"/>
              </a:ext>
            </a:extLst>
          </p:cNvPr>
          <p:cNvSpPr>
            <a:spLocks noGrp="1"/>
          </p:cNvSpPr>
          <p:nvPr>
            <p:ph type="sldNum" sz="quarter" idx="12"/>
          </p:nvPr>
        </p:nvSpPr>
        <p:spPr/>
        <p:txBody>
          <a:bodyPr/>
          <a:lstStyle/>
          <a:p>
            <a:fld id="{846FEB18-4479-634F-9A06-A78BD77F6E2F}" type="slidenum">
              <a:rPr lang="en-PK" smtClean="0"/>
              <a:t>‹#›</a:t>
            </a:fld>
            <a:endParaRPr lang="en-PK"/>
          </a:p>
        </p:txBody>
      </p:sp>
    </p:spTree>
    <p:extLst>
      <p:ext uri="{BB962C8B-B14F-4D97-AF65-F5344CB8AC3E}">
        <p14:creationId xmlns:p14="http://schemas.microsoft.com/office/powerpoint/2010/main" val="3785092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267E-50B6-1B94-834A-98A9368BCB6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K"/>
          </a:p>
        </p:txBody>
      </p:sp>
      <p:sp>
        <p:nvSpPr>
          <p:cNvPr id="3" name="Content Placeholder 2">
            <a:extLst>
              <a:ext uri="{FF2B5EF4-FFF2-40B4-BE49-F238E27FC236}">
                <a16:creationId xmlns:a16="http://schemas.microsoft.com/office/drawing/2014/main" id="{162F37F8-3FC4-0A1C-F78C-32F7E27A79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Text Placeholder 3">
            <a:extLst>
              <a:ext uri="{FF2B5EF4-FFF2-40B4-BE49-F238E27FC236}">
                <a16:creationId xmlns:a16="http://schemas.microsoft.com/office/drawing/2014/main" id="{F9F4D998-036E-4B49-DAC0-EAA6A93FB1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6E0B90-182D-9998-456D-2F7EDA4FD849}"/>
              </a:ext>
            </a:extLst>
          </p:cNvPr>
          <p:cNvSpPr>
            <a:spLocks noGrp="1"/>
          </p:cNvSpPr>
          <p:nvPr>
            <p:ph type="dt" sz="half" idx="10"/>
          </p:nvPr>
        </p:nvSpPr>
        <p:spPr/>
        <p:txBody>
          <a:bodyPr/>
          <a:lstStyle/>
          <a:p>
            <a:fld id="{61DA7098-580A-F245-82D2-94A436A65BE3}" type="datetimeFigureOut">
              <a:rPr lang="en-PK" smtClean="0"/>
              <a:t>18/10/2023</a:t>
            </a:fld>
            <a:endParaRPr lang="en-PK"/>
          </a:p>
        </p:txBody>
      </p:sp>
      <p:sp>
        <p:nvSpPr>
          <p:cNvPr id="6" name="Footer Placeholder 5">
            <a:extLst>
              <a:ext uri="{FF2B5EF4-FFF2-40B4-BE49-F238E27FC236}">
                <a16:creationId xmlns:a16="http://schemas.microsoft.com/office/drawing/2014/main" id="{7726966C-261F-9527-C00B-2FC172D8A31C}"/>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86836FD1-845A-89E8-6D9A-0FAF9B357584}"/>
              </a:ext>
            </a:extLst>
          </p:cNvPr>
          <p:cNvSpPr>
            <a:spLocks noGrp="1"/>
          </p:cNvSpPr>
          <p:nvPr>
            <p:ph type="sldNum" sz="quarter" idx="12"/>
          </p:nvPr>
        </p:nvSpPr>
        <p:spPr/>
        <p:txBody>
          <a:bodyPr/>
          <a:lstStyle/>
          <a:p>
            <a:fld id="{846FEB18-4479-634F-9A06-A78BD77F6E2F}" type="slidenum">
              <a:rPr lang="en-PK" smtClean="0"/>
              <a:t>‹#›</a:t>
            </a:fld>
            <a:endParaRPr lang="en-PK"/>
          </a:p>
        </p:txBody>
      </p:sp>
    </p:spTree>
    <p:extLst>
      <p:ext uri="{BB962C8B-B14F-4D97-AF65-F5344CB8AC3E}">
        <p14:creationId xmlns:p14="http://schemas.microsoft.com/office/powerpoint/2010/main" val="490194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9E582-55DA-C361-4C8C-83BD93B7EDF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K"/>
          </a:p>
        </p:txBody>
      </p:sp>
      <p:sp>
        <p:nvSpPr>
          <p:cNvPr id="3" name="Picture Placeholder 2">
            <a:extLst>
              <a:ext uri="{FF2B5EF4-FFF2-40B4-BE49-F238E27FC236}">
                <a16:creationId xmlns:a16="http://schemas.microsoft.com/office/drawing/2014/main" id="{B6C150A8-D76D-476D-5E29-27BDF93E76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75590C2F-2D22-E72A-936E-95A8585230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42CF37D-5356-4930-4612-06E44FD280E3}"/>
              </a:ext>
            </a:extLst>
          </p:cNvPr>
          <p:cNvSpPr>
            <a:spLocks noGrp="1"/>
          </p:cNvSpPr>
          <p:nvPr>
            <p:ph type="dt" sz="half" idx="10"/>
          </p:nvPr>
        </p:nvSpPr>
        <p:spPr/>
        <p:txBody>
          <a:bodyPr/>
          <a:lstStyle/>
          <a:p>
            <a:fld id="{61DA7098-580A-F245-82D2-94A436A65BE3}" type="datetimeFigureOut">
              <a:rPr lang="en-PK" smtClean="0"/>
              <a:t>18/10/2023</a:t>
            </a:fld>
            <a:endParaRPr lang="en-PK"/>
          </a:p>
        </p:txBody>
      </p:sp>
      <p:sp>
        <p:nvSpPr>
          <p:cNvPr id="6" name="Footer Placeholder 5">
            <a:extLst>
              <a:ext uri="{FF2B5EF4-FFF2-40B4-BE49-F238E27FC236}">
                <a16:creationId xmlns:a16="http://schemas.microsoft.com/office/drawing/2014/main" id="{298E86F3-818E-1E91-0ABC-6952C2F4AF8B}"/>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F5EB8576-40C6-1132-2316-A673FC5B4F44}"/>
              </a:ext>
            </a:extLst>
          </p:cNvPr>
          <p:cNvSpPr>
            <a:spLocks noGrp="1"/>
          </p:cNvSpPr>
          <p:nvPr>
            <p:ph type="sldNum" sz="quarter" idx="12"/>
          </p:nvPr>
        </p:nvSpPr>
        <p:spPr/>
        <p:txBody>
          <a:bodyPr/>
          <a:lstStyle/>
          <a:p>
            <a:fld id="{846FEB18-4479-634F-9A06-A78BD77F6E2F}" type="slidenum">
              <a:rPr lang="en-PK" smtClean="0"/>
              <a:t>‹#›</a:t>
            </a:fld>
            <a:endParaRPr lang="en-PK"/>
          </a:p>
        </p:txBody>
      </p:sp>
    </p:spTree>
    <p:extLst>
      <p:ext uri="{BB962C8B-B14F-4D97-AF65-F5344CB8AC3E}">
        <p14:creationId xmlns:p14="http://schemas.microsoft.com/office/powerpoint/2010/main" val="1402881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0C4CBA-7ECC-AECA-4155-2682E705A3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PK"/>
          </a:p>
        </p:txBody>
      </p:sp>
      <p:sp>
        <p:nvSpPr>
          <p:cNvPr id="3" name="Text Placeholder 2">
            <a:extLst>
              <a:ext uri="{FF2B5EF4-FFF2-40B4-BE49-F238E27FC236}">
                <a16:creationId xmlns:a16="http://schemas.microsoft.com/office/drawing/2014/main" id="{923B1407-2C88-4FDC-D866-215812EDA3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Date Placeholder 3">
            <a:extLst>
              <a:ext uri="{FF2B5EF4-FFF2-40B4-BE49-F238E27FC236}">
                <a16:creationId xmlns:a16="http://schemas.microsoft.com/office/drawing/2014/main" id="{C7D6C8F2-D926-7D8D-2738-0566A498D7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DA7098-580A-F245-82D2-94A436A65BE3}" type="datetimeFigureOut">
              <a:rPr lang="en-PK" smtClean="0"/>
              <a:t>18/10/2023</a:t>
            </a:fld>
            <a:endParaRPr lang="en-PK"/>
          </a:p>
        </p:txBody>
      </p:sp>
      <p:sp>
        <p:nvSpPr>
          <p:cNvPr id="5" name="Footer Placeholder 4">
            <a:extLst>
              <a:ext uri="{FF2B5EF4-FFF2-40B4-BE49-F238E27FC236}">
                <a16:creationId xmlns:a16="http://schemas.microsoft.com/office/drawing/2014/main" id="{6F4538D8-CAB2-6B74-FE5D-18F813DC7B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9A079E49-6725-A70C-F02C-C92F449869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FEB18-4479-634F-9A06-A78BD77F6E2F}" type="slidenum">
              <a:rPr lang="en-PK" smtClean="0"/>
              <a:t>‹#›</a:t>
            </a:fld>
            <a:endParaRPr lang="en-PK"/>
          </a:p>
        </p:txBody>
      </p:sp>
    </p:spTree>
    <p:extLst>
      <p:ext uri="{BB962C8B-B14F-4D97-AF65-F5344CB8AC3E}">
        <p14:creationId xmlns:p14="http://schemas.microsoft.com/office/powerpoint/2010/main" val="4054264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4F69BA7-C829-50B7-522D-33F4909CB34E}"/>
              </a:ext>
            </a:extLst>
          </p:cNvPr>
          <p:cNvSpPr>
            <a:spLocks noGrp="1"/>
          </p:cNvSpPr>
          <p:nvPr>
            <p:ph type="ctrTitle"/>
          </p:nvPr>
        </p:nvSpPr>
        <p:spPr>
          <a:xfrm>
            <a:off x="1524003" y="1999615"/>
            <a:ext cx="9144000" cy="2764028"/>
          </a:xfrm>
        </p:spPr>
        <p:txBody>
          <a:bodyPr anchor="ctr">
            <a:normAutofit/>
          </a:bodyPr>
          <a:lstStyle/>
          <a:p>
            <a:r>
              <a:rPr lang="en-PK" sz="6100"/>
              <a:t>Theoretical Perspectives and Issues in Mathematics Education</a:t>
            </a:r>
          </a:p>
        </p:txBody>
      </p:sp>
      <p:sp>
        <p:nvSpPr>
          <p:cNvPr id="3" name="Subtitle 2">
            <a:extLst>
              <a:ext uri="{FF2B5EF4-FFF2-40B4-BE49-F238E27FC236}">
                <a16:creationId xmlns:a16="http://schemas.microsoft.com/office/drawing/2014/main" id="{D340F462-80E8-E723-7FB4-29DD5FDAE280}"/>
              </a:ext>
            </a:extLst>
          </p:cNvPr>
          <p:cNvSpPr>
            <a:spLocks noGrp="1"/>
          </p:cNvSpPr>
          <p:nvPr>
            <p:ph type="subTitle" idx="1"/>
          </p:nvPr>
        </p:nvSpPr>
        <p:spPr>
          <a:xfrm>
            <a:off x="1966912" y="5645150"/>
            <a:ext cx="8258176" cy="631825"/>
          </a:xfrm>
        </p:spPr>
        <p:txBody>
          <a:bodyPr anchor="ctr">
            <a:normAutofit/>
          </a:bodyPr>
          <a:lstStyle/>
          <a:p>
            <a:r>
              <a:rPr lang="en-PK" sz="2800"/>
              <a:t>Analysis and Synthesis of Articles</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2695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D43178D2-7F16-AD5B-F8DE-69DBDA6317A0}"/>
              </a:ext>
            </a:extLst>
          </p:cNvPr>
          <p:cNvSpPr>
            <a:spLocks noGrp="1"/>
          </p:cNvSpPr>
          <p:nvPr>
            <p:ph type="title"/>
          </p:nvPr>
        </p:nvSpPr>
        <p:spPr>
          <a:xfrm>
            <a:off x="838200" y="365125"/>
            <a:ext cx="10515599" cy="1325563"/>
          </a:xfrm>
        </p:spPr>
        <p:txBody>
          <a:bodyPr>
            <a:normAutofit/>
          </a:bodyPr>
          <a:lstStyle/>
          <a:p>
            <a:r>
              <a:rPr lang="en-PK" dirty="0"/>
              <a:t>Production of Video Tape</a:t>
            </a:r>
          </a:p>
        </p:txBody>
      </p:sp>
      <p:sp>
        <p:nvSpPr>
          <p:cNvPr id="3" name="Content Placeholder 2">
            <a:extLst>
              <a:ext uri="{FF2B5EF4-FFF2-40B4-BE49-F238E27FC236}">
                <a16:creationId xmlns:a16="http://schemas.microsoft.com/office/drawing/2014/main" id="{6F1CFBA2-6D73-214F-B71D-F3B9CAF92B50}"/>
              </a:ext>
            </a:extLst>
          </p:cNvPr>
          <p:cNvSpPr>
            <a:spLocks noGrp="1"/>
          </p:cNvSpPr>
          <p:nvPr>
            <p:ph idx="1"/>
          </p:nvPr>
        </p:nvSpPr>
        <p:spPr>
          <a:xfrm>
            <a:off x="838200" y="1825625"/>
            <a:ext cx="6536377" cy="4667250"/>
          </a:xfrm>
        </p:spPr>
        <p:txBody>
          <a:bodyPr>
            <a:normAutofit fontScale="92500" lnSpcReduction="10000"/>
          </a:bodyPr>
          <a:lstStyle/>
          <a:p>
            <a:pPr marL="342900" lvl="0" indent="-342900">
              <a:buSzPts val="1000"/>
              <a:buFont typeface="Symbol" pitchFamily="2" charset="2"/>
              <a:buChar char=""/>
              <a:tabLst>
                <a:tab pos="457200" algn="l"/>
              </a:tabLst>
            </a:pPr>
            <a:r>
              <a:rPr lang="en-PK" sz="2400" b="1" kern="100" dirty="0">
                <a:effectLst/>
                <a:latin typeface="Calibri" panose="020F0502020204030204" pitchFamily="34" charset="0"/>
                <a:ea typeface="Calibri" panose="020F0502020204030204" pitchFamily="34" charset="0"/>
                <a:cs typeface="Times New Roman" panose="02020603050405020304" pitchFamily="18" charset="0"/>
              </a:rPr>
              <a:t>Video as a tool for teachers’ professional development</a:t>
            </a:r>
            <a:r>
              <a:rPr lang="en-PK" sz="2400" kern="100" dirty="0">
                <a:effectLst/>
                <a:latin typeface="Calibri" panose="020F0502020204030204" pitchFamily="34" charset="0"/>
                <a:ea typeface="Calibri" panose="020F0502020204030204" pitchFamily="34" charset="0"/>
                <a:cs typeface="Times New Roman" panose="02020603050405020304" pitchFamily="18" charset="0"/>
              </a:rPr>
              <a:t>: The paper discusses how video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tapes</a:t>
            </a:r>
            <a:r>
              <a:rPr lang="en-PK" sz="2400" kern="100" dirty="0">
                <a:effectLst/>
                <a:latin typeface="Calibri" panose="020F0502020204030204" pitchFamily="34" charset="0"/>
                <a:ea typeface="Calibri" panose="020F0502020204030204" pitchFamily="34" charset="0"/>
                <a:cs typeface="Times New Roman" panose="02020603050405020304" pitchFamily="18" charset="0"/>
              </a:rPr>
              <a:t> of mathematics classrooms can be produced and used to enhance teachers’ reflection and discussion on their practice.</a:t>
            </a:r>
          </a:p>
          <a:p>
            <a:pPr marL="342900" lvl="0" indent="-342900">
              <a:buSzPts val="1000"/>
              <a:buFont typeface="Symbol" pitchFamily="2" charset="2"/>
              <a:buChar char=""/>
              <a:tabLst>
                <a:tab pos="457200" algn="l"/>
              </a:tabLst>
            </a:pPr>
            <a:r>
              <a:rPr lang="en-PK" sz="2400" b="1" kern="100" dirty="0">
                <a:effectLst/>
                <a:latin typeface="Calibri" panose="020F0502020204030204" pitchFamily="34" charset="0"/>
                <a:ea typeface="Calibri" panose="020F0502020204030204" pitchFamily="34" charset="0"/>
                <a:cs typeface="Times New Roman" panose="02020603050405020304" pitchFamily="18" charset="0"/>
              </a:rPr>
              <a:t>Academic production of video tape</a:t>
            </a:r>
            <a:r>
              <a:rPr lang="en-PK" sz="2400" kern="100" dirty="0">
                <a:effectLst/>
                <a:latin typeface="Calibri" panose="020F0502020204030204" pitchFamily="34" charset="0"/>
                <a:ea typeface="Calibri" panose="020F0502020204030204" pitchFamily="34" charset="0"/>
                <a:cs typeface="Times New Roman" panose="02020603050405020304" pitchFamily="18" charset="0"/>
              </a:rPr>
              <a:t>: The paper describes the process and challenges of filming real mathematics lessons, working with teachers, editing and compiling the material, and balancing realism and generality.</a:t>
            </a:r>
          </a:p>
          <a:p>
            <a:pPr marL="342900" lvl="0" indent="-342900">
              <a:buSzPts val="1000"/>
              <a:buFont typeface="Symbol" pitchFamily="2" charset="2"/>
              <a:buChar char=""/>
              <a:tabLst>
                <a:tab pos="457200" algn="l"/>
              </a:tabLst>
            </a:pPr>
            <a:r>
              <a:rPr lang="en-PK" sz="2400" b="1" kern="100" dirty="0">
                <a:effectLst/>
                <a:latin typeface="Calibri" panose="020F0502020204030204" pitchFamily="34" charset="0"/>
                <a:ea typeface="Calibri" panose="020F0502020204030204" pitchFamily="34" charset="0"/>
                <a:cs typeface="Times New Roman" panose="02020603050405020304" pitchFamily="18" charset="0"/>
              </a:rPr>
              <a:t>Use of video-tape for in-service education</a:t>
            </a:r>
            <a:r>
              <a:rPr lang="en-PK" sz="2400" kern="100" dirty="0">
                <a:effectLst/>
                <a:latin typeface="Calibri" panose="020F0502020204030204" pitchFamily="34" charset="0"/>
                <a:ea typeface="Calibri" panose="020F0502020204030204" pitchFamily="34" charset="0"/>
                <a:cs typeface="Times New Roman" panose="02020603050405020304" pitchFamily="18" charset="0"/>
              </a:rPr>
              <a:t>: The paper suggests a way of working with video tape that involves giving an account of what was seen, accounting for it, and relating it to one’s own experience. The paper also addresses some common barriers and ethical issues in using video tape.</a:t>
            </a:r>
          </a:p>
        </p:txBody>
      </p:sp>
      <p:sp>
        <p:nvSpPr>
          <p:cNvPr id="14" name="Oval 13">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Graphic 6" descr="Voicemail Forward">
            <a:extLst>
              <a:ext uri="{FF2B5EF4-FFF2-40B4-BE49-F238E27FC236}">
                <a16:creationId xmlns:a16="http://schemas.microsoft.com/office/drawing/2014/main" id="{F5C979E3-AEC3-D564-DB2A-7D09C5A6A5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09962" y="1929820"/>
            <a:ext cx="4221597" cy="4221597"/>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Tree>
    <p:extLst>
      <p:ext uri="{BB962C8B-B14F-4D97-AF65-F5344CB8AC3E}">
        <p14:creationId xmlns:p14="http://schemas.microsoft.com/office/powerpoint/2010/main" val="1365326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52CBA-B1A3-327B-D360-AC79A297815D}"/>
              </a:ext>
            </a:extLst>
          </p:cNvPr>
          <p:cNvSpPr>
            <a:spLocks noGrp="1"/>
          </p:cNvSpPr>
          <p:nvPr>
            <p:ph type="title"/>
          </p:nvPr>
        </p:nvSpPr>
        <p:spPr>
          <a:xfrm>
            <a:off x="838200" y="459863"/>
            <a:ext cx="10515600" cy="1004594"/>
          </a:xfrm>
        </p:spPr>
        <p:txBody>
          <a:bodyPr>
            <a:normAutofit/>
          </a:bodyPr>
          <a:lstStyle/>
          <a:p>
            <a:pPr algn="ctr"/>
            <a:r>
              <a:rPr lang="en-PK">
                <a:solidFill>
                  <a:srgbClr val="FFFFFF"/>
                </a:solidFill>
              </a:rPr>
              <a:t>Challenges in videotaping</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F06E4F7E-F936-72A1-078C-CE6C660D389A}"/>
              </a:ext>
            </a:extLst>
          </p:cNvPr>
          <p:cNvSpPr>
            <a:spLocks noGrp="1"/>
          </p:cNvSpPr>
          <p:nvPr>
            <p:ph idx="1"/>
          </p:nvPr>
        </p:nvSpPr>
        <p:spPr/>
        <p:txBody>
          <a:bodyPr>
            <a:noAutofit/>
          </a:bodyPr>
          <a:lstStyle/>
          <a:p>
            <a:pPr marL="342900" lvl="0" indent="-342900">
              <a:buSzPts val="1000"/>
              <a:buFont typeface="Symbol" pitchFamily="2" charset="2"/>
              <a:buChar char=""/>
              <a:tabLst>
                <a:tab pos="457200" algn="l"/>
              </a:tabLst>
            </a:pPr>
            <a:r>
              <a:rPr lang="en-PK" sz="2000" kern="100" dirty="0">
                <a:effectLst/>
                <a:latin typeface="Calibri" panose="020F0502020204030204" pitchFamily="34" charset="0"/>
                <a:ea typeface="Calibri" panose="020F0502020204030204" pitchFamily="34" charset="0"/>
                <a:cs typeface="Times New Roman" panose="02020603050405020304" pitchFamily="18" charset="0"/>
              </a:rPr>
              <a:t>Balancing between </a:t>
            </a:r>
            <a:r>
              <a:rPr lang="en-PK" sz="2000" b="1" kern="100" dirty="0">
                <a:effectLst/>
                <a:latin typeface="Calibri" panose="020F0502020204030204" pitchFamily="34" charset="0"/>
                <a:ea typeface="Calibri" panose="020F0502020204030204" pitchFamily="34" charset="0"/>
                <a:cs typeface="Times New Roman" panose="02020603050405020304" pitchFamily="18" charset="0"/>
              </a:rPr>
              <a:t>realism and generality</a:t>
            </a:r>
            <a:r>
              <a:rPr lang="en-PK" sz="2000" kern="100" dirty="0">
                <a:effectLst/>
                <a:latin typeface="Calibri" panose="020F0502020204030204" pitchFamily="34" charset="0"/>
                <a:ea typeface="Calibri" panose="020F0502020204030204" pitchFamily="34" charset="0"/>
                <a:cs typeface="Times New Roman" panose="02020603050405020304" pitchFamily="18" charset="0"/>
              </a:rPr>
              <a:t>: The video tape should capture the essence of the lesson while also making sure that it is general enough to be applicable to other contexts. This requires working closely with the teachers and understanding their intentions and practice.</a:t>
            </a:r>
          </a:p>
          <a:p>
            <a:pPr marL="342900" lvl="0" indent="-342900">
              <a:buSzPts val="1000"/>
              <a:buFont typeface="Symbol" pitchFamily="2" charset="2"/>
              <a:buChar char=""/>
              <a:tabLst>
                <a:tab pos="457200" algn="l"/>
              </a:tabLst>
            </a:pPr>
            <a:r>
              <a:rPr lang="en-PK" sz="2000" kern="100" dirty="0">
                <a:effectLst/>
                <a:latin typeface="Calibri" panose="020F0502020204030204" pitchFamily="34" charset="0"/>
                <a:ea typeface="Calibri" panose="020F0502020204030204" pitchFamily="34" charset="0"/>
                <a:cs typeface="Times New Roman" panose="02020603050405020304" pitchFamily="18" charset="0"/>
              </a:rPr>
              <a:t>Working with </a:t>
            </a:r>
            <a:r>
              <a:rPr lang="en-PK" sz="2000" b="1" kern="100" dirty="0">
                <a:effectLst/>
                <a:latin typeface="Calibri" panose="020F0502020204030204" pitchFamily="34" charset="0"/>
                <a:ea typeface="Calibri" panose="020F0502020204030204" pitchFamily="34" charset="0"/>
                <a:cs typeface="Times New Roman" panose="02020603050405020304" pitchFamily="18" charset="0"/>
              </a:rPr>
              <a:t>teachers and pupils</a:t>
            </a:r>
            <a:r>
              <a:rPr lang="en-PK" sz="2000" kern="100" dirty="0">
                <a:effectLst/>
                <a:latin typeface="Calibri" panose="020F0502020204030204" pitchFamily="34" charset="0"/>
                <a:ea typeface="Calibri" panose="020F0502020204030204" pitchFamily="34" charset="0"/>
                <a:cs typeface="Times New Roman" panose="02020603050405020304" pitchFamily="18" charset="0"/>
              </a:rPr>
              <a:t>: The videotape should respect the teachers’ and pupils’ comfort and privacy, and not interfere with their normal work. This requires establishing trust and cooperation with them, and sometimes asking them to reconstruct or repeat some events for the camera.</a:t>
            </a:r>
          </a:p>
          <a:p>
            <a:pPr marL="342900" lvl="0" indent="-342900">
              <a:buSzPts val="1000"/>
              <a:buFont typeface="Symbol" pitchFamily="2" charset="2"/>
              <a:buChar char=""/>
              <a:tabLst>
                <a:tab pos="457200" algn="l"/>
              </a:tabLst>
            </a:pPr>
            <a:r>
              <a:rPr lang="en-PK" sz="2000" kern="100" dirty="0">
                <a:effectLst/>
                <a:latin typeface="Calibri" panose="020F0502020204030204" pitchFamily="34" charset="0"/>
                <a:ea typeface="Calibri" panose="020F0502020204030204" pitchFamily="34" charset="0"/>
                <a:cs typeface="Times New Roman" panose="02020603050405020304" pitchFamily="18" charset="0"/>
              </a:rPr>
              <a:t>Editing and compiling the </a:t>
            </a:r>
            <a:r>
              <a:rPr lang="en-PK" sz="2000" b="1" kern="100" dirty="0">
                <a:effectLst/>
                <a:latin typeface="Calibri" panose="020F0502020204030204" pitchFamily="34" charset="0"/>
                <a:ea typeface="Calibri" panose="020F0502020204030204" pitchFamily="34" charset="0"/>
                <a:cs typeface="Times New Roman" panose="02020603050405020304" pitchFamily="18" charset="0"/>
              </a:rPr>
              <a:t>video material</a:t>
            </a:r>
            <a:r>
              <a:rPr lang="en-PK" sz="2000" kern="100" dirty="0">
                <a:effectLst/>
                <a:latin typeface="Calibri" panose="020F0502020204030204" pitchFamily="34" charset="0"/>
                <a:ea typeface="Calibri" panose="020F0502020204030204" pitchFamily="34" charset="0"/>
                <a:cs typeface="Times New Roman" panose="02020603050405020304" pitchFamily="18" charset="0"/>
              </a:rPr>
              <a:t>: The video-tape should select and present the most significant and relevant classroom events, and avoid being too long or too boring. This requires viewing and discussing hours of video-tape, and making decisions on what to include or exclude.</a:t>
            </a:r>
          </a:p>
          <a:p>
            <a:pPr marL="342900" lvl="0" indent="-342900">
              <a:buSzPts val="1000"/>
              <a:buFont typeface="Symbol" pitchFamily="2" charset="2"/>
              <a:buChar char=""/>
              <a:tabLst>
                <a:tab pos="457200" algn="l"/>
              </a:tabLst>
            </a:pPr>
            <a:r>
              <a:rPr lang="en-PK" sz="2000" kern="100" dirty="0">
                <a:effectLst/>
                <a:latin typeface="Calibri" panose="020F0502020204030204" pitchFamily="34" charset="0"/>
                <a:ea typeface="Calibri" panose="020F0502020204030204" pitchFamily="34" charset="0"/>
                <a:cs typeface="Times New Roman" panose="02020603050405020304" pitchFamily="18" charset="0"/>
              </a:rPr>
              <a:t>Using the video tape for </a:t>
            </a:r>
            <a:r>
              <a:rPr lang="en-PK" sz="2000" b="1" kern="100" dirty="0">
                <a:effectLst/>
                <a:latin typeface="Calibri" panose="020F0502020204030204" pitchFamily="34" charset="0"/>
                <a:ea typeface="Calibri" panose="020F0502020204030204" pitchFamily="34" charset="0"/>
                <a:cs typeface="Times New Roman" panose="02020603050405020304" pitchFamily="18" charset="0"/>
              </a:rPr>
              <a:t>discussion and reflection</a:t>
            </a:r>
            <a:r>
              <a:rPr lang="en-PK" sz="2000" kern="100" dirty="0">
                <a:effectLst/>
                <a:latin typeface="Calibri" panose="020F0502020204030204" pitchFamily="34" charset="0"/>
                <a:ea typeface="Calibri" panose="020F0502020204030204" pitchFamily="34" charset="0"/>
                <a:cs typeface="Times New Roman" panose="02020603050405020304" pitchFamily="18" charset="0"/>
              </a:rPr>
              <a:t>: The video tape should provide a shared experience that can form a starting point for discussion of teaching, leading to </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a:t>
            </a:r>
            <a:r>
              <a:rPr lang="en-PK" sz="2000" kern="100" dirty="0">
                <a:effectLst/>
                <a:latin typeface="Calibri" panose="020F0502020204030204" pitchFamily="34" charset="0"/>
                <a:ea typeface="Calibri" panose="020F0502020204030204" pitchFamily="34" charset="0"/>
                <a:cs typeface="Times New Roman" panose="02020603050405020304" pitchFamily="18" charset="0"/>
              </a:rPr>
              <a:t>identification of important issues and possible actions. This requires avoiding negative or judgmental reactions to the teacher on the tape, and relating what is seen to one’s own experience.</a:t>
            </a:r>
          </a:p>
          <a:p>
            <a:endParaRPr lang="en-PK" sz="2000" dirty="0"/>
          </a:p>
        </p:txBody>
      </p:sp>
    </p:spTree>
    <p:extLst>
      <p:ext uri="{BB962C8B-B14F-4D97-AF65-F5344CB8AC3E}">
        <p14:creationId xmlns:p14="http://schemas.microsoft.com/office/powerpoint/2010/main" val="516781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53555BD-7AF8-AF8E-F176-DE970BF6F18C}"/>
              </a:ext>
            </a:extLst>
          </p:cNvPr>
          <p:cNvSpPr>
            <a:spLocks noGrp="1"/>
          </p:cNvSpPr>
          <p:nvPr>
            <p:ph type="ctrTitle"/>
          </p:nvPr>
        </p:nvSpPr>
        <p:spPr>
          <a:xfrm>
            <a:off x="3315031" y="1380754"/>
            <a:ext cx="5561938" cy="2513516"/>
          </a:xfrm>
        </p:spPr>
        <p:txBody>
          <a:bodyPr>
            <a:normAutofit/>
          </a:bodyPr>
          <a:lstStyle/>
          <a:p>
            <a:r>
              <a:rPr lang="en-PK" sz="3800" dirty="0"/>
              <a:t>Article 4: Examination of Pre-Service Mathematics Teacher’s Knowledge of Teaching Function Concept</a:t>
            </a:r>
          </a:p>
        </p:txBody>
      </p:sp>
      <p:sp>
        <p:nvSpPr>
          <p:cNvPr id="3" name="Subtitle 2">
            <a:extLst>
              <a:ext uri="{FF2B5EF4-FFF2-40B4-BE49-F238E27FC236}">
                <a16:creationId xmlns:a16="http://schemas.microsoft.com/office/drawing/2014/main" id="{90B1DF58-35A4-D28F-40FA-9835AC272100}"/>
              </a:ext>
            </a:extLst>
          </p:cNvPr>
          <p:cNvSpPr>
            <a:spLocks noGrp="1"/>
          </p:cNvSpPr>
          <p:nvPr>
            <p:ph type="subTitle" idx="1"/>
          </p:nvPr>
        </p:nvSpPr>
        <p:spPr>
          <a:xfrm>
            <a:off x="3315031" y="4076802"/>
            <a:ext cx="5561938" cy="1534587"/>
          </a:xfrm>
        </p:spPr>
        <p:txBody>
          <a:bodyPr>
            <a:normAutofit/>
          </a:bodyPr>
          <a:lstStyle/>
          <a:p>
            <a:endParaRPr lang="en-PK"/>
          </a:p>
        </p:txBody>
      </p:sp>
      <p:sp>
        <p:nvSpPr>
          <p:cNvPr id="16"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Oval 1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7596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AA4EA3B-320A-1B5F-217E-82447EB032EE}"/>
              </a:ext>
            </a:extLst>
          </p:cNvPr>
          <p:cNvSpPr>
            <a:spLocks noGrp="1"/>
          </p:cNvSpPr>
          <p:nvPr>
            <p:ph type="body" idx="1"/>
          </p:nvPr>
        </p:nvSpPr>
        <p:spPr>
          <a:xfrm>
            <a:off x="839788" y="1085253"/>
            <a:ext cx="5157787" cy="390988"/>
          </a:xfrm>
        </p:spPr>
        <p:txBody>
          <a:bodyPr>
            <a:normAutofit fontScale="92500" lnSpcReduction="10000"/>
          </a:bodyPr>
          <a:lstStyle/>
          <a:p>
            <a:r>
              <a:rPr lang="en-PK" dirty="0"/>
              <a:t>Function Concept</a:t>
            </a:r>
          </a:p>
        </p:txBody>
      </p:sp>
      <p:sp>
        <p:nvSpPr>
          <p:cNvPr id="4" name="Content Placeholder 3">
            <a:extLst>
              <a:ext uri="{FF2B5EF4-FFF2-40B4-BE49-F238E27FC236}">
                <a16:creationId xmlns:a16="http://schemas.microsoft.com/office/drawing/2014/main" id="{5044D9A4-E3FF-F6FE-9274-13D33405B7BE}"/>
              </a:ext>
            </a:extLst>
          </p:cNvPr>
          <p:cNvSpPr>
            <a:spLocks noGrp="1"/>
          </p:cNvSpPr>
          <p:nvPr>
            <p:ph sz="half" idx="2"/>
          </p:nvPr>
        </p:nvSpPr>
        <p:spPr>
          <a:xfrm>
            <a:off x="558140" y="1626919"/>
            <a:ext cx="5439435" cy="4865956"/>
          </a:xfrm>
        </p:spPr>
        <p:txBody>
          <a:bodyPr>
            <a:normAutofit/>
          </a:bodyPr>
          <a:lstStyle/>
          <a:p>
            <a:r>
              <a:rPr lang="en-GB" sz="1800" dirty="0"/>
              <a:t>The function concept is a mathematical concept that describes how one quantity depends on another quantity.</a:t>
            </a:r>
          </a:p>
          <a:p>
            <a:r>
              <a:rPr lang="en-GB" sz="1800" dirty="0"/>
              <a:t>The study used the MKT framework, which consists of four domains: common content knowledge (CCK), specialized content knowledge (SCK), knowledge of content and students (KCS), and knowledge of content and teaching (KCT).</a:t>
            </a:r>
          </a:p>
          <a:p>
            <a:endParaRPr lang="en-PK" sz="1800" dirty="0"/>
          </a:p>
        </p:txBody>
      </p:sp>
      <p:sp>
        <p:nvSpPr>
          <p:cNvPr id="5" name="Text Placeholder 4">
            <a:extLst>
              <a:ext uri="{FF2B5EF4-FFF2-40B4-BE49-F238E27FC236}">
                <a16:creationId xmlns:a16="http://schemas.microsoft.com/office/drawing/2014/main" id="{853EE036-E8F9-E412-B276-8349DA48A2D6}"/>
              </a:ext>
            </a:extLst>
          </p:cNvPr>
          <p:cNvSpPr>
            <a:spLocks noGrp="1"/>
          </p:cNvSpPr>
          <p:nvPr>
            <p:ph type="body" sz="quarter" idx="3"/>
          </p:nvPr>
        </p:nvSpPr>
        <p:spPr>
          <a:xfrm>
            <a:off x="6172200" y="169630"/>
            <a:ext cx="5183188" cy="390989"/>
          </a:xfrm>
        </p:spPr>
        <p:txBody>
          <a:bodyPr>
            <a:normAutofit fontScale="92500" lnSpcReduction="10000"/>
          </a:bodyPr>
          <a:lstStyle/>
          <a:p>
            <a:r>
              <a:rPr lang="en-PK" dirty="0"/>
              <a:t>MKT Framework</a:t>
            </a:r>
          </a:p>
        </p:txBody>
      </p:sp>
      <p:graphicFrame>
        <p:nvGraphicFramePr>
          <p:cNvPr id="8" name="Content Placeholder 5">
            <a:extLst>
              <a:ext uri="{FF2B5EF4-FFF2-40B4-BE49-F238E27FC236}">
                <a16:creationId xmlns:a16="http://schemas.microsoft.com/office/drawing/2014/main" id="{055A7D17-78FA-1CBD-3943-678550427F49}"/>
              </a:ext>
            </a:extLst>
          </p:cNvPr>
          <p:cNvGraphicFramePr>
            <a:graphicFrameLocks noGrp="1"/>
          </p:cNvGraphicFramePr>
          <p:nvPr>
            <p:ph sz="quarter" idx="4"/>
            <p:extLst>
              <p:ext uri="{D42A27DB-BD31-4B8C-83A1-F6EECF244321}">
                <p14:modId xmlns:p14="http://schemas.microsoft.com/office/powerpoint/2010/main" val="589476474"/>
              </p:ext>
            </p:extLst>
          </p:nvPr>
        </p:nvGraphicFramePr>
        <p:xfrm>
          <a:off x="6172200" y="560618"/>
          <a:ext cx="5798127" cy="62973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itle 1">
            <a:extLst>
              <a:ext uri="{FF2B5EF4-FFF2-40B4-BE49-F238E27FC236}">
                <a16:creationId xmlns:a16="http://schemas.microsoft.com/office/drawing/2014/main" id="{041AC5C3-1B5A-869E-2777-741845ACAB97}"/>
              </a:ext>
            </a:extLst>
          </p:cNvPr>
          <p:cNvSpPr>
            <a:spLocks noGrp="1"/>
          </p:cNvSpPr>
          <p:nvPr>
            <p:ph type="title"/>
          </p:nvPr>
        </p:nvSpPr>
        <p:spPr>
          <a:xfrm>
            <a:off x="0" y="0"/>
            <a:ext cx="10515600" cy="1325563"/>
          </a:xfrm>
        </p:spPr>
        <p:txBody>
          <a:bodyPr>
            <a:normAutofit/>
          </a:bodyPr>
          <a:lstStyle/>
          <a:p>
            <a:r>
              <a:rPr lang="en-PK" dirty="0"/>
              <a:t>	Key Concepts</a:t>
            </a:r>
          </a:p>
        </p:txBody>
      </p:sp>
    </p:spTree>
    <p:extLst>
      <p:ext uri="{BB962C8B-B14F-4D97-AF65-F5344CB8AC3E}">
        <p14:creationId xmlns:p14="http://schemas.microsoft.com/office/powerpoint/2010/main" val="2630201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13695F00-B925-A3BE-3F02-F95C92E3A7E6}"/>
              </a:ext>
            </a:extLst>
          </p:cNvPr>
          <p:cNvSpPr>
            <a:spLocks noGrp="1"/>
          </p:cNvSpPr>
          <p:nvPr>
            <p:ph type="title"/>
          </p:nvPr>
        </p:nvSpPr>
        <p:spPr>
          <a:xfrm>
            <a:off x="1901162" y="3050434"/>
            <a:ext cx="3722933" cy="757130"/>
          </a:xfrm>
          <a:ln w="25400" cap="sq">
            <a:solidFill>
              <a:srgbClr val="FFFFFF"/>
            </a:solidFill>
            <a:miter lim="800000"/>
          </a:ln>
        </p:spPr>
        <p:txBody>
          <a:bodyPr wrap="square">
            <a:normAutofit/>
          </a:bodyPr>
          <a:lstStyle/>
          <a:p>
            <a:pPr algn="ctr"/>
            <a:r>
              <a:rPr lang="en-PK" sz="2400" dirty="0">
                <a:solidFill>
                  <a:srgbClr val="FFFFFF"/>
                </a:solidFill>
              </a:rPr>
              <a:t>Challenges faced by PSMT’s</a:t>
            </a:r>
          </a:p>
        </p:txBody>
      </p:sp>
      <p:sp>
        <p:nvSpPr>
          <p:cNvPr id="26" name="Rectangle 25">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D0EC66F9-12BF-8333-21CD-64B5AD707480}"/>
              </a:ext>
            </a:extLst>
          </p:cNvPr>
          <p:cNvSpPr>
            <a:spLocks noGrp="1"/>
          </p:cNvSpPr>
          <p:nvPr>
            <p:ph sz="half" idx="1"/>
          </p:nvPr>
        </p:nvSpPr>
        <p:spPr>
          <a:xfrm>
            <a:off x="6297070" y="153192"/>
            <a:ext cx="5732633" cy="1378725"/>
          </a:xfrm>
        </p:spPr>
        <p:txBody>
          <a:bodyPr>
            <a:noAutofit/>
          </a:bodyPr>
          <a:lstStyle/>
          <a:p>
            <a:r>
              <a:rPr lang="en-GB" sz="2000" dirty="0"/>
              <a:t>They had difficulties to reflect their knowledge of function concept on their teaching, to use different representations and definitions, to choose appropriate examples, to interpret students’ thinking, and to manage classroom activities.</a:t>
            </a:r>
          </a:p>
        </p:txBody>
      </p:sp>
      <p:sp>
        <p:nvSpPr>
          <p:cNvPr id="9" name="Content Placeholder 8">
            <a:extLst>
              <a:ext uri="{FF2B5EF4-FFF2-40B4-BE49-F238E27FC236}">
                <a16:creationId xmlns:a16="http://schemas.microsoft.com/office/drawing/2014/main" id="{745030EC-442C-81B4-5292-51757EF029F7}"/>
              </a:ext>
            </a:extLst>
          </p:cNvPr>
          <p:cNvSpPr>
            <a:spLocks noGrp="1"/>
          </p:cNvSpPr>
          <p:nvPr>
            <p:ph sz="half" idx="2"/>
          </p:nvPr>
        </p:nvSpPr>
        <p:spPr>
          <a:xfrm>
            <a:off x="6297069" y="1685109"/>
            <a:ext cx="5732633" cy="5019698"/>
          </a:xfrm>
        </p:spPr>
        <p:txBody>
          <a:bodyPr>
            <a:noAutofit/>
          </a:bodyPr>
          <a:lstStyle/>
          <a:p>
            <a:r>
              <a:rPr lang="en-PK" sz="2000" b="1" dirty="0"/>
              <a:t>Remedies:</a:t>
            </a:r>
          </a:p>
          <a:p>
            <a:pPr lvl="1"/>
            <a:r>
              <a:rPr lang="en-PK" sz="2000" b="1" kern="100" dirty="0">
                <a:effectLst/>
                <a:latin typeface="Calibri" panose="020F0502020204030204" pitchFamily="34" charset="0"/>
                <a:ea typeface="Calibri" panose="020F0502020204030204" pitchFamily="34" charset="0"/>
                <a:cs typeface="Times New Roman" panose="02020603050405020304" pitchFamily="18" charset="0"/>
              </a:rPr>
              <a:t>Reflective practice</a:t>
            </a:r>
            <a:r>
              <a:rPr lang="en-PK" sz="2000" kern="100" dirty="0">
                <a:effectLst/>
                <a:latin typeface="Calibri" panose="020F0502020204030204" pitchFamily="34" charset="0"/>
                <a:ea typeface="Calibri" panose="020F0502020204030204" pitchFamily="34" charset="0"/>
                <a:cs typeface="Times New Roman" panose="02020603050405020304" pitchFamily="18" charset="0"/>
              </a:rPr>
              <a:t>: PSMTs can reflect on their own understanding of function concept and how they can improve their teaching practices.</a:t>
            </a:r>
          </a:p>
          <a:p>
            <a:pPr lvl="1"/>
            <a:r>
              <a:rPr lang="en-PK" sz="2000" b="1" kern="100" dirty="0">
                <a:effectLst/>
                <a:latin typeface="Calibri" panose="020F0502020204030204" pitchFamily="34" charset="0"/>
                <a:ea typeface="Calibri" panose="020F0502020204030204" pitchFamily="34" charset="0"/>
                <a:cs typeface="Times New Roman" panose="02020603050405020304" pitchFamily="18" charset="0"/>
              </a:rPr>
              <a:t>Collaborative learning</a:t>
            </a:r>
            <a:r>
              <a:rPr lang="en-PK" sz="2000" kern="100" dirty="0">
                <a:effectLst/>
                <a:latin typeface="Calibri" panose="020F0502020204030204" pitchFamily="34" charset="0"/>
                <a:ea typeface="Calibri" panose="020F0502020204030204" pitchFamily="34" charset="0"/>
                <a:cs typeface="Times New Roman" panose="02020603050405020304" pitchFamily="18" charset="0"/>
              </a:rPr>
              <a:t>: PSMTs can collaborate with other teachers or students to learn from their experiences and improve their own teaching practices.</a:t>
            </a:r>
          </a:p>
          <a:p>
            <a:pPr lvl="1"/>
            <a:r>
              <a:rPr lang="en-PK" sz="2000" b="1" kern="100" dirty="0">
                <a:effectLst/>
                <a:latin typeface="Calibri" panose="020F0502020204030204" pitchFamily="34" charset="0"/>
                <a:ea typeface="Calibri" panose="020F0502020204030204" pitchFamily="34" charset="0"/>
                <a:cs typeface="Times New Roman" panose="02020603050405020304" pitchFamily="18" charset="0"/>
              </a:rPr>
              <a:t>Professional development</a:t>
            </a:r>
            <a:r>
              <a:rPr lang="en-PK" sz="2000" kern="100" dirty="0">
                <a:effectLst/>
                <a:latin typeface="Calibri" panose="020F0502020204030204" pitchFamily="34" charset="0"/>
                <a:ea typeface="Calibri" panose="020F0502020204030204" pitchFamily="34" charset="0"/>
                <a:cs typeface="Times New Roman" panose="02020603050405020304" pitchFamily="18" charset="0"/>
              </a:rPr>
              <a:t>: PSMTs can attend professional development opportunities to improve their knowledge of function concept and how to teach it effectively.</a:t>
            </a:r>
          </a:p>
          <a:p>
            <a:pPr lvl="1"/>
            <a:r>
              <a:rPr lang="en-PK" sz="2000" b="1" kern="100" dirty="0">
                <a:effectLst/>
                <a:latin typeface="Calibri" panose="020F0502020204030204" pitchFamily="34" charset="0"/>
                <a:ea typeface="Calibri" panose="020F0502020204030204" pitchFamily="34" charset="0"/>
                <a:cs typeface="Times New Roman" panose="02020603050405020304" pitchFamily="18" charset="0"/>
              </a:rPr>
              <a:t>Technology integration</a:t>
            </a:r>
            <a:r>
              <a:rPr lang="en-PK" sz="2000" kern="100" dirty="0">
                <a:effectLst/>
                <a:latin typeface="Calibri" panose="020F0502020204030204" pitchFamily="34" charset="0"/>
                <a:ea typeface="Calibri" panose="020F0502020204030204" pitchFamily="34" charset="0"/>
                <a:cs typeface="Times New Roman" panose="02020603050405020304" pitchFamily="18" charset="0"/>
              </a:rPr>
              <a:t>: PSMTs can integrate technology into their teaching practices to engage students and facilitate learning.</a:t>
            </a:r>
          </a:p>
          <a:p>
            <a:pPr lvl="1"/>
            <a:endParaRPr lang="en-PK" sz="2000" dirty="0"/>
          </a:p>
        </p:txBody>
      </p:sp>
    </p:spTree>
    <p:extLst>
      <p:ext uri="{BB962C8B-B14F-4D97-AF65-F5344CB8AC3E}">
        <p14:creationId xmlns:p14="http://schemas.microsoft.com/office/powerpoint/2010/main" val="862162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Arc 18">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89D56200-3427-4F67-979C-9743E532D37E}"/>
              </a:ext>
            </a:extLst>
          </p:cNvPr>
          <p:cNvSpPr>
            <a:spLocks noGrp="1"/>
          </p:cNvSpPr>
          <p:nvPr>
            <p:ph type="ctrTitle"/>
          </p:nvPr>
        </p:nvSpPr>
        <p:spPr>
          <a:xfrm>
            <a:off x="4369248" y="2612388"/>
            <a:ext cx="7644627" cy="2751086"/>
          </a:xfrm>
        </p:spPr>
        <p:txBody>
          <a:bodyPr>
            <a:normAutofit fontScale="90000"/>
          </a:bodyPr>
          <a:lstStyle/>
          <a:p>
            <a:pPr algn="l"/>
            <a:r>
              <a:rPr lang="en-GB" sz="4700" dirty="0"/>
              <a:t>Article 5: The Mediating Role of Mathematics Teaching Efficacy on the Relationships Between Pedagogical Content Knowledge and Mathematics Teaching Anxiety</a:t>
            </a:r>
            <a:endParaRPr lang="en-PK" sz="4700" dirty="0"/>
          </a:p>
        </p:txBody>
      </p:sp>
    </p:spTree>
    <p:extLst>
      <p:ext uri="{BB962C8B-B14F-4D97-AF65-F5344CB8AC3E}">
        <p14:creationId xmlns:p14="http://schemas.microsoft.com/office/powerpoint/2010/main" val="2599629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EF43FA6-97B5-D4BE-073B-CF118669688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dirty="0">
                <a:solidFill>
                  <a:schemeClr val="tx1"/>
                </a:solidFill>
                <a:latin typeface="+mj-lt"/>
                <a:ea typeface="+mj-ea"/>
                <a:cs typeface="+mj-cs"/>
              </a:rPr>
              <a:t>Mathematics Teaching Anxiety</a:t>
            </a:r>
          </a:p>
        </p:txBody>
      </p:sp>
      <p:sp>
        <p:nvSpPr>
          <p:cNvPr id="12"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4794E0-23C0-8F52-3AB4-80E25139C222}"/>
              </a:ext>
            </a:extLst>
          </p:cNvPr>
          <p:cNvSpPr>
            <a:spLocks noGrp="1"/>
          </p:cNvSpPr>
          <p:nvPr>
            <p:ph sz="half" idx="1"/>
          </p:nvPr>
        </p:nvSpPr>
        <p:spPr>
          <a:xfrm>
            <a:off x="1324502" y="1952027"/>
            <a:ext cx="4702346" cy="4540848"/>
          </a:xfrm>
        </p:spPr>
        <p:txBody>
          <a:bodyPr>
            <a:noAutofit/>
          </a:bodyPr>
          <a:lstStyle/>
          <a:p>
            <a:pPr marL="205740" indent="-205740" defTabSz="822960">
              <a:spcBef>
                <a:spcPts val="900"/>
              </a:spcBef>
            </a:pPr>
            <a:r>
              <a:rPr lang="en-GB" sz="1900" b="1" kern="1200" dirty="0">
                <a:solidFill>
                  <a:schemeClr val="tx1"/>
                </a:solidFill>
                <a:latin typeface="+mn-lt"/>
                <a:ea typeface="+mn-ea"/>
                <a:cs typeface="+mn-cs"/>
              </a:rPr>
              <a:t>Mathematics teaching anxiety (MTA):</a:t>
            </a:r>
            <a:r>
              <a:rPr lang="en-GB" sz="1900" kern="1200" dirty="0">
                <a:solidFill>
                  <a:schemeClr val="tx1"/>
                </a:solidFill>
                <a:latin typeface="+mn-lt"/>
                <a:ea typeface="+mn-ea"/>
                <a:cs typeface="+mn-cs"/>
              </a:rPr>
              <a:t> A feeling of tension or anxiety that teachers or pre-service teachers experience while teaching or solving mathematical problems. </a:t>
            </a:r>
          </a:p>
          <a:p>
            <a:pPr marL="205740" indent="-205740" defTabSz="822960">
              <a:spcBef>
                <a:spcPts val="900"/>
              </a:spcBef>
            </a:pPr>
            <a:r>
              <a:rPr lang="en-GB" sz="1900" b="1" kern="1200" dirty="0">
                <a:solidFill>
                  <a:schemeClr val="tx1"/>
                </a:solidFill>
                <a:latin typeface="+mn-lt"/>
                <a:ea typeface="+mn-ea"/>
                <a:cs typeface="+mn-cs"/>
              </a:rPr>
              <a:t>Mathematics teaching efficacy (MTE):</a:t>
            </a:r>
            <a:r>
              <a:rPr lang="en-GB" sz="1900" kern="1200" dirty="0">
                <a:solidFill>
                  <a:schemeClr val="tx1"/>
                </a:solidFill>
                <a:latin typeface="+mn-lt"/>
                <a:ea typeface="+mn-ea"/>
                <a:cs typeface="+mn-cs"/>
              </a:rPr>
              <a:t> A teacher’s belief in his or her ability to teach mathematics successfully and to provide positive learning outcomes for students. MTE is influenced by Pedagogical Content Knowledge, mathematics anxiety, and other beliefs.</a:t>
            </a:r>
          </a:p>
          <a:p>
            <a:endParaRPr lang="en-PK" sz="1900" dirty="0"/>
          </a:p>
        </p:txBody>
      </p:sp>
      <p:sp>
        <p:nvSpPr>
          <p:cNvPr id="5" name="Content Placeholder 4">
            <a:extLst>
              <a:ext uri="{FF2B5EF4-FFF2-40B4-BE49-F238E27FC236}">
                <a16:creationId xmlns:a16="http://schemas.microsoft.com/office/drawing/2014/main" id="{E43B67C3-8D99-222C-3DA4-FC531610D889}"/>
              </a:ext>
            </a:extLst>
          </p:cNvPr>
          <p:cNvSpPr>
            <a:spLocks noGrp="1"/>
          </p:cNvSpPr>
          <p:nvPr>
            <p:ph sz="half" idx="2"/>
          </p:nvPr>
        </p:nvSpPr>
        <p:spPr>
          <a:xfrm>
            <a:off x="6165152" y="1952027"/>
            <a:ext cx="4702346" cy="3948876"/>
          </a:xfrm>
        </p:spPr>
        <p:txBody>
          <a:bodyPr>
            <a:noAutofit/>
          </a:bodyPr>
          <a:lstStyle/>
          <a:p>
            <a:pPr marL="205740" indent="-205740" defTabSz="822960">
              <a:spcBef>
                <a:spcPts val="900"/>
              </a:spcBef>
            </a:pPr>
            <a:r>
              <a:rPr lang="en-GB" sz="1900" b="1" kern="1200" dirty="0">
                <a:solidFill>
                  <a:schemeClr val="tx1"/>
                </a:solidFill>
                <a:latin typeface="+mn-lt"/>
                <a:ea typeface="+mn-ea"/>
                <a:cs typeface="+mn-cs"/>
              </a:rPr>
              <a:t>The data collection instruments: </a:t>
            </a:r>
            <a:r>
              <a:rPr lang="en-GB" sz="1900" kern="1200" dirty="0">
                <a:solidFill>
                  <a:schemeClr val="tx1"/>
                </a:solidFill>
                <a:latin typeface="+mn-lt"/>
                <a:ea typeface="+mn-ea"/>
                <a:cs typeface="+mn-cs"/>
              </a:rPr>
              <a:t>The scales used to measure were the Mathematics Teaching Anxiety Scale, the Technological Pedagogical Content Knowledge Scale, and the Mathematics Teaching Efficacy Beliefs Instrument.</a:t>
            </a:r>
          </a:p>
          <a:p>
            <a:pPr marL="205740" indent="-205740" defTabSz="822960">
              <a:spcBef>
                <a:spcPts val="900"/>
              </a:spcBef>
            </a:pPr>
            <a:r>
              <a:rPr lang="en-GB" sz="1900" b="1" kern="1200" dirty="0">
                <a:solidFill>
                  <a:schemeClr val="tx1"/>
                </a:solidFill>
                <a:latin typeface="+mn-lt"/>
                <a:ea typeface="+mn-ea"/>
                <a:cs typeface="+mn-cs"/>
              </a:rPr>
              <a:t>The data analysis:</a:t>
            </a:r>
            <a:r>
              <a:rPr lang="en-GB" sz="1900" kern="1200" dirty="0">
                <a:solidFill>
                  <a:schemeClr val="tx1"/>
                </a:solidFill>
                <a:latin typeface="+mn-lt"/>
                <a:ea typeface="+mn-ea"/>
                <a:cs typeface="+mn-cs"/>
              </a:rPr>
              <a:t> The study used descriptive statistics and correlation analysis to find basic statistical values and relationships between variables.</a:t>
            </a:r>
          </a:p>
          <a:p>
            <a:pPr marL="205740" indent="-205740" defTabSz="822960">
              <a:spcBef>
                <a:spcPts val="900"/>
              </a:spcBef>
            </a:pPr>
            <a:r>
              <a:rPr lang="en-GB" sz="1900" b="1" kern="1200" dirty="0">
                <a:solidFill>
                  <a:schemeClr val="tx1"/>
                </a:solidFill>
                <a:latin typeface="+mn-lt"/>
                <a:ea typeface="+mn-ea"/>
                <a:cs typeface="+mn-cs"/>
              </a:rPr>
              <a:t>The research results:</a:t>
            </a:r>
            <a:r>
              <a:rPr lang="en-GB" sz="1900" kern="1200" dirty="0">
                <a:solidFill>
                  <a:schemeClr val="tx1"/>
                </a:solidFill>
                <a:latin typeface="+mn-lt"/>
                <a:ea typeface="+mn-ea"/>
                <a:cs typeface="+mn-cs"/>
              </a:rPr>
              <a:t> The study revealed that MTE has a full mediating role in the relationship between PCK and MTA for pre-service teachers. It showed that a high level of PCK increases pre-service teachers’ MTE, which in turn decreases their MTA.</a:t>
            </a:r>
          </a:p>
          <a:p>
            <a:endParaRPr lang="en-PK" sz="1900" dirty="0"/>
          </a:p>
        </p:txBody>
      </p:sp>
    </p:spTree>
    <p:extLst>
      <p:ext uri="{BB962C8B-B14F-4D97-AF65-F5344CB8AC3E}">
        <p14:creationId xmlns:p14="http://schemas.microsoft.com/office/powerpoint/2010/main" val="889811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Title 4">
            <a:extLst>
              <a:ext uri="{FF2B5EF4-FFF2-40B4-BE49-F238E27FC236}">
                <a16:creationId xmlns:a16="http://schemas.microsoft.com/office/drawing/2014/main" id="{CDB7036F-B059-AF91-6AD2-EF622FB7E573}"/>
              </a:ext>
            </a:extLst>
          </p:cNvPr>
          <p:cNvSpPr>
            <a:spLocks noGrp="1"/>
          </p:cNvSpPr>
          <p:nvPr>
            <p:ph type="ctrTitle"/>
          </p:nvPr>
        </p:nvSpPr>
        <p:spPr>
          <a:xfrm>
            <a:off x="874815" y="798703"/>
            <a:ext cx="5221185" cy="3072015"/>
          </a:xfrm>
        </p:spPr>
        <p:txBody>
          <a:bodyPr anchor="b">
            <a:normAutofit/>
          </a:bodyPr>
          <a:lstStyle/>
          <a:p>
            <a:r>
              <a:rPr lang="en-PK" sz="3300" b="1" dirty="0"/>
              <a:t>Article 6: Teachers’ Content Knowledge and Pedagogical Content Knowledge: The Role of Structural Differences in Teacher Education</a:t>
            </a:r>
          </a:p>
        </p:txBody>
      </p:sp>
      <p:sp>
        <p:nvSpPr>
          <p:cNvPr id="6" name="Subtitle 5">
            <a:extLst>
              <a:ext uri="{FF2B5EF4-FFF2-40B4-BE49-F238E27FC236}">
                <a16:creationId xmlns:a16="http://schemas.microsoft.com/office/drawing/2014/main" id="{339B47DD-0AFB-6C47-9BA5-FE73896DC6C9}"/>
              </a:ext>
            </a:extLst>
          </p:cNvPr>
          <p:cNvSpPr>
            <a:spLocks noGrp="1"/>
          </p:cNvSpPr>
          <p:nvPr>
            <p:ph type="subTitle" idx="1"/>
          </p:nvPr>
        </p:nvSpPr>
        <p:spPr>
          <a:xfrm flipH="1" flipV="1">
            <a:off x="12200736" y="4590246"/>
            <a:ext cx="45719" cy="92074"/>
          </a:xfrm>
        </p:spPr>
        <p:txBody>
          <a:bodyPr anchor="t">
            <a:normAutofit fontScale="25000" lnSpcReduction="20000"/>
          </a:bodyPr>
          <a:lstStyle/>
          <a:p>
            <a:endParaRPr lang="en-PK" dirty="0"/>
          </a:p>
        </p:txBody>
      </p:sp>
      <p:sp>
        <p:nvSpPr>
          <p:cNvPr id="15" name="Freeform: Shape 14">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Graphic 9" descr="Teacher">
            <a:extLst>
              <a:ext uri="{FF2B5EF4-FFF2-40B4-BE49-F238E27FC236}">
                <a16:creationId xmlns:a16="http://schemas.microsoft.com/office/drawing/2014/main" id="{4C7192B2-38C8-4C13-B400-DE6D838848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93046" y="1209578"/>
            <a:ext cx="4055897" cy="405589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9" name="Freeform: Shape 18">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007592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71F55C-BCE8-066F-25D1-D928B0CA948F}"/>
              </a:ext>
            </a:extLst>
          </p:cNvPr>
          <p:cNvSpPr>
            <a:spLocks noGrp="1"/>
          </p:cNvSpPr>
          <p:nvPr>
            <p:ph type="title"/>
          </p:nvPr>
        </p:nvSpPr>
        <p:spPr>
          <a:xfrm>
            <a:off x="841248" y="334644"/>
            <a:ext cx="10509504" cy="1076914"/>
          </a:xfrm>
        </p:spPr>
        <p:txBody>
          <a:bodyPr anchor="ctr">
            <a:normAutofit/>
          </a:bodyPr>
          <a:lstStyle/>
          <a:p>
            <a:r>
              <a:rPr lang="en-PK" sz="4000"/>
              <a:t>CK and PCK</a:t>
            </a:r>
          </a:p>
        </p:txBody>
      </p:sp>
      <p:sp>
        <p:nvSpPr>
          <p:cNvPr id="48" name="Rectangle 47">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8F1FAE83-8BCC-2390-FB72-3319A20D4584}"/>
              </a:ext>
            </a:extLst>
          </p:cNvPr>
          <p:cNvSpPr>
            <a:spLocks noGrp="1"/>
          </p:cNvSpPr>
          <p:nvPr>
            <p:ph idx="1"/>
          </p:nvPr>
        </p:nvSpPr>
        <p:spPr>
          <a:xfrm>
            <a:off x="841248" y="1554816"/>
            <a:ext cx="10515600" cy="4351338"/>
          </a:xfrm>
        </p:spPr>
        <p:txBody>
          <a:bodyPr>
            <a:noAutofit/>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Content Knowledge refers to the knowledge of the subject matter that a teacher possesses.</a:t>
            </a:r>
            <a:endParaRPr lang="en-PK"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Pedagogical Content Knowledge refers to the knowledge of how to teach that subject matter effectively.</a:t>
            </a:r>
            <a:endParaRPr lang="en-PK"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PK" sz="1800" dirty="0"/>
              <a:t>Improving CK and PCK:</a:t>
            </a:r>
          </a:p>
          <a:p>
            <a:pPr marL="742950" lvl="1" indent="-285750">
              <a:buFont typeface="Courier New" panose="02070309020205020404" pitchFamily="49" charset="0"/>
              <a:buChar char="o"/>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Compare the different teacher groups and their learning opportunities: The document compares the CK and PCK of four groups of mathematics teachers at different points in their teaching careers in Germany. You could compare the differences in their knowledge scores, their learning opportunities, and their challenges. </a:t>
            </a:r>
          </a:p>
          <a:p>
            <a:pPr marL="742950" lvl="1" indent="-285750">
              <a:buFont typeface="Courier New" panose="02070309020205020404" pitchFamily="49" charset="0"/>
              <a:buChar char="o"/>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Identify the research gaps and challenges: The document points out some limitations and open questions of the study, such as the cross-sectional design, the confounding effects of CK and learning opportunities on PCK development</a:t>
            </a:r>
          </a:p>
          <a:p>
            <a:pPr marL="285750" indent="-285750">
              <a:buFont typeface="Courier New" panose="02070309020205020404" pitchFamily="49" charset="0"/>
              <a:buChar char="o"/>
            </a:pPr>
            <a:r>
              <a:rPr lang="en-US" sz="1800" kern="100" dirty="0">
                <a:latin typeface="Calibri" panose="020F0502020204030204" pitchFamily="34" charset="0"/>
                <a:ea typeface="Calibri" panose="020F0502020204030204" pitchFamily="34" charset="0"/>
                <a:cs typeface="Times New Roman" panose="02020603050405020304" pitchFamily="18" charset="0"/>
              </a:rPr>
              <a:t>Measurement of CK and PCK:</a:t>
            </a:r>
          </a:p>
          <a:p>
            <a:pPr marL="742950" lvl="1" indent="-285750">
              <a:buFont typeface="Courier New" panose="02070309020205020404" pitchFamily="49" charset="0"/>
              <a:buChar char="o"/>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CFA stands for Confirmatory Factor Analysis</a:t>
            </a:r>
            <a:r>
              <a:rPr lang="en-US" sz="1800" dirty="0">
                <a:effectLst/>
                <a:latin typeface="Calibri" panose="020F0502020204030204" pitchFamily="34" charset="0"/>
                <a:ea typeface="Calibri" panose="020F0502020204030204" pitchFamily="34" charset="0"/>
                <a:cs typeface="Times New Roman" panose="02020603050405020304" pitchFamily="18" charset="0"/>
              </a:rPr>
              <a:t>. It is a statistical technique used to test whether a set of observed variables (indicators) can be explained by a smaller number of underlying latent variables (factors).</a:t>
            </a:r>
            <a:r>
              <a:rPr lang="en-PK" sz="1800" dirty="0">
                <a:effectLst/>
              </a:rPr>
              <a:t> </a:t>
            </a:r>
            <a:endParaRPr lang="en-US" sz="1800" kern="100" dirty="0">
              <a:effectLst/>
              <a:latin typeface="Calibri" panose="020F0502020204030204" pitchFamily="34" charset="0"/>
              <a:cs typeface="Times New Roman" panose="02020603050405020304" pitchFamily="18" charset="0"/>
            </a:endParaRPr>
          </a:p>
          <a:p>
            <a:pPr marL="742950" lvl="1" indent="-285750">
              <a:buFont typeface="Courier New" panose="02070309020205020404" pitchFamily="49" charset="0"/>
              <a:buChar char="o"/>
            </a:pPr>
            <a:r>
              <a:rPr lang="en-US" sz="1800" b="1" dirty="0">
                <a:effectLst/>
                <a:latin typeface="Calibri" panose="020F0502020204030204" pitchFamily="34" charset="0"/>
                <a:ea typeface="Calibri" panose="020F0502020204030204" pitchFamily="34" charset="0"/>
                <a:cs typeface="Times New Roman" panose="02020603050405020304" pitchFamily="18" charset="0"/>
              </a:rPr>
              <a:t>DIF stands for Differential Item Functioning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It is a statistical technique used to test whether an item in a test or survey functions differently across different groups of respondents (e.g., males vs. females, native speakers vs. non-native speakers). </a:t>
            </a:r>
            <a:endParaRPr lang="en-PK"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34233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100DD2-C8ED-9D90-F83C-49839907669C}"/>
              </a:ext>
            </a:extLst>
          </p:cNvPr>
          <p:cNvSpPr>
            <a:spLocks noGrp="1"/>
          </p:cNvSpPr>
          <p:nvPr>
            <p:ph type="title"/>
          </p:nvPr>
        </p:nvSpPr>
        <p:spPr>
          <a:xfrm>
            <a:off x="1106599" y="156435"/>
            <a:ext cx="9849751" cy="849609"/>
          </a:xfrm>
        </p:spPr>
        <p:txBody>
          <a:bodyPr anchor="b">
            <a:normAutofit/>
          </a:bodyPr>
          <a:lstStyle/>
          <a:p>
            <a:r>
              <a:rPr lang="en-PK" sz="5400" dirty="0"/>
              <a:t>Synthesis of Articles</a:t>
            </a:r>
          </a:p>
        </p:txBody>
      </p:sp>
      <p:sp>
        <p:nvSpPr>
          <p:cNvPr id="3" name="Content Placeholder 2">
            <a:extLst>
              <a:ext uri="{FF2B5EF4-FFF2-40B4-BE49-F238E27FC236}">
                <a16:creationId xmlns:a16="http://schemas.microsoft.com/office/drawing/2014/main" id="{367F513E-DD59-B812-9568-238BA76E183E}"/>
              </a:ext>
            </a:extLst>
          </p:cNvPr>
          <p:cNvSpPr>
            <a:spLocks noGrp="1"/>
          </p:cNvSpPr>
          <p:nvPr>
            <p:ph idx="1"/>
          </p:nvPr>
        </p:nvSpPr>
        <p:spPr>
          <a:xfrm>
            <a:off x="853120" y="1126854"/>
            <a:ext cx="10619743" cy="5287619"/>
          </a:xfrm>
        </p:spPr>
        <p:txBody>
          <a:bodyPr anchor="ctr">
            <a:noAutofit/>
          </a:bodyPr>
          <a:lstStyle/>
          <a:p>
            <a:pPr lvl="0">
              <a:spcBef>
                <a:spcPts val="400"/>
              </a:spcBef>
            </a:pPr>
            <a:r>
              <a:rPr lang="en-GB" sz="2000" dirty="0"/>
              <a:t>PCK is unique to teachers and combines pedagogical knowledge with subject matter knowledge. </a:t>
            </a:r>
            <a:endParaRPr lang="en-US" sz="2000" dirty="0"/>
          </a:p>
          <a:p>
            <a:pPr lvl="0">
              <a:spcBef>
                <a:spcPts val="400"/>
              </a:spcBef>
            </a:pPr>
            <a:r>
              <a:rPr lang="en-GB" sz="2000" dirty="0"/>
              <a:t>CK refers to a teacher's subject matter knowledge, while PCK pertains to knowing how to teach the subject effectively.</a:t>
            </a:r>
            <a:endParaRPr lang="en-US" sz="2000" dirty="0"/>
          </a:p>
          <a:p>
            <a:pPr lvl="0">
              <a:spcBef>
                <a:spcPts val="400"/>
              </a:spcBef>
            </a:pPr>
            <a:r>
              <a:rPr lang="en-GB" sz="2000" dirty="0"/>
              <a:t>KCS is crucial for effective teaching and involves understanding how students learn specific topics. </a:t>
            </a:r>
            <a:endParaRPr lang="en-US" sz="2000" dirty="0"/>
          </a:p>
          <a:p>
            <a:pPr lvl="0">
              <a:spcBef>
                <a:spcPts val="400"/>
              </a:spcBef>
            </a:pPr>
            <a:r>
              <a:rPr lang="en-GB" sz="2000" dirty="0"/>
              <a:t>Teachers' decisions are influenced by resources, goals, and orientations.</a:t>
            </a:r>
            <a:endParaRPr lang="en-US" sz="2000" dirty="0"/>
          </a:p>
          <a:p>
            <a:pPr lvl="0">
              <a:spcBef>
                <a:spcPts val="400"/>
              </a:spcBef>
            </a:pPr>
            <a:r>
              <a:rPr lang="en-GB" sz="2000" dirty="0"/>
              <a:t>Strategies for enhancing teacher decision-making include goal-setting, professional development, reflective practice, and technology integration.</a:t>
            </a:r>
            <a:endParaRPr lang="en-US" sz="2000" dirty="0"/>
          </a:p>
          <a:p>
            <a:pPr lvl="0">
              <a:spcBef>
                <a:spcPts val="400"/>
              </a:spcBef>
            </a:pPr>
            <a:r>
              <a:rPr lang="en-GB" sz="2000" dirty="0"/>
              <a:t>Video tapes can aid teacher reflection and discussion about their teaching practices.</a:t>
            </a:r>
            <a:endParaRPr lang="en-US" sz="2000" dirty="0"/>
          </a:p>
          <a:p>
            <a:pPr lvl="0">
              <a:spcBef>
                <a:spcPts val="400"/>
              </a:spcBef>
            </a:pPr>
            <a:r>
              <a:rPr lang="en-GB" sz="2000" dirty="0"/>
              <a:t>MKT framework encompasses common content knowledge, specialized content knowledge, knowledge of content and students, and knowledge of content and teaching.</a:t>
            </a:r>
            <a:endParaRPr lang="en-US" sz="2000" dirty="0"/>
          </a:p>
          <a:p>
            <a:pPr lvl="0">
              <a:spcBef>
                <a:spcPts val="400"/>
              </a:spcBef>
            </a:pPr>
            <a:r>
              <a:rPr lang="en-GB" sz="2000" dirty="0"/>
              <a:t>PSMTs face difficulties in reflecting knowledge, using different representations, choosing examples, interpreting students' thinking, and managing activities.</a:t>
            </a:r>
            <a:endParaRPr lang="en-US" sz="2000" dirty="0"/>
          </a:p>
          <a:p>
            <a:pPr lvl="0">
              <a:spcBef>
                <a:spcPts val="400"/>
              </a:spcBef>
            </a:pPr>
            <a:r>
              <a:rPr lang="en-GB" sz="2000" dirty="0"/>
              <a:t>Theoretical, </a:t>
            </a:r>
            <a:r>
              <a:rPr lang="en-GB" sz="2000" b="0" i="0" u="none" dirty="0"/>
              <a:t>Mathematical teaching anxiety (MTA) is the tension experienced by teachers while teaching math concepts and can be mitigated through strategies like reflective practice and collaborative learning.</a:t>
            </a:r>
            <a:r>
              <a:rPr lang="en-GB" sz="2000" dirty="0"/>
              <a:t>, cultural, and political issues impact mathematics education.</a:t>
            </a:r>
            <a:endParaRPr lang="en-US" sz="2000" dirty="0"/>
          </a:p>
          <a:p>
            <a:pPr lvl="0">
              <a:spcBef>
                <a:spcPts val="400"/>
              </a:spcBef>
            </a:pPr>
            <a:r>
              <a:rPr lang="en-GB" sz="2000" dirty="0"/>
              <a:t>CFA is Confirmatory Factor Analysis used to understand latent variables in education research.</a:t>
            </a:r>
            <a:endParaRPr lang="en-US" sz="2000" dirty="0"/>
          </a:p>
          <a:p>
            <a:pPr lvl="0">
              <a:spcBef>
                <a:spcPts val="400"/>
              </a:spcBef>
            </a:pPr>
            <a:r>
              <a:rPr lang="en-GB" sz="2000" dirty="0"/>
              <a:t>DIF, or Differential Item Functioning, examines item fairness in assessments.</a:t>
            </a:r>
            <a:endParaRPr lang="en-US" sz="2000" dirty="0"/>
          </a:p>
        </p:txBody>
      </p:sp>
    </p:spTree>
    <p:extLst>
      <p:ext uri="{BB962C8B-B14F-4D97-AF65-F5344CB8AC3E}">
        <p14:creationId xmlns:p14="http://schemas.microsoft.com/office/powerpoint/2010/main" val="1825303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42643D68-1B92-7D74-F857-743E6D948BBC}"/>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5100" kern="1200">
                <a:solidFill>
                  <a:schemeClr val="tx1"/>
                </a:solidFill>
                <a:latin typeface="+mj-lt"/>
                <a:ea typeface="+mj-ea"/>
                <a:cs typeface="+mj-cs"/>
              </a:rPr>
              <a:t>Article 1: Pedagogical Content Knowledge</a:t>
            </a:r>
          </a:p>
        </p:txBody>
      </p:sp>
      <p:sp>
        <p:nvSpPr>
          <p:cNvPr id="3" name="Text Placeholder 2">
            <a:extLst>
              <a:ext uri="{FF2B5EF4-FFF2-40B4-BE49-F238E27FC236}">
                <a16:creationId xmlns:a16="http://schemas.microsoft.com/office/drawing/2014/main" id="{59C1F28A-03BD-914F-B707-F7A6C040D940}"/>
              </a:ext>
            </a:extLst>
          </p:cNvPr>
          <p:cNvSpPr>
            <a:spLocks noGrp="1"/>
          </p:cNvSpPr>
          <p:nvPr>
            <p:ph type="body" idx="1"/>
          </p:nvPr>
        </p:nvSpPr>
        <p:spPr>
          <a:xfrm>
            <a:off x="3315031" y="4076802"/>
            <a:ext cx="5561938" cy="1534587"/>
          </a:xfrm>
        </p:spPr>
        <p:txBody>
          <a:bodyPr vert="horz" lIns="91440" tIns="45720" rIns="91440" bIns="45720" rtlCol="0">
            <a:normAutofit/>
          </a:bodyPr>
          <a:lstStyle/>
          <a:p>
            <a:pPr algn="ctr"/>
            <a:endParaRPr lang="en-US" sz="2400" kern="1200" dirty="0">
              <a:solidFill>
                <a:schemeClr val="tx1"/>
              </a:solidFill>
              <a:latin typeface="+mn-lt"/>
              <a:ea typeface="+mn-ea"/>
              <a:cs typeface="+mn-cs"/>
            </a:endParaRPr>
          </a:p>
        </p:txBody>
      </p:sp>
      <p:sp>
        <p:nvSpPr>
          <p:cNvPr id="16"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Oval 1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4413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80202C-DCB6-1D0D-9138-9D75659BD05B}"/>
              </a:ext>
            </a:extLst>
          </p:cNvPr>
          <p:cNvSpPr>
            <a:spLocks noGrp="1"/>
          </p:cNvSpPr>
          <p:nvPr>
            <p:ph type="title"/>
          </p:nvPr>
        </p:nvSpPr>
        <p:spPr>
          <a:xfrm>
            <a:off x="838200" y="365125"/>
            <a:ext cx="10515600" cy="1325563"/>
          </a:xfrm>
        </p:spPr>
        <p:txBody>
          <a:bodyPr>
            <a:normAutofit/>
          </a:bodyPr>
          <a:lstStyle/>
          <a:p>
            <a:r>
              <a:rPr lang="en-PK" sz="5400"/>
              <a:t>References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D6CA84-AC17-77D3-B120-C4106E1B8B19}"/>
              </a:ext>
            </a:extLst>
          </p:cNvPr>
          <p:cNvSpPr>
            <a:spLocks noGrp="1"/>
          </p:cNvSpPr>
          <p:nvPr>
            <p:ph idx="1"/>
          </p:nvPr>
        </p:nvSpPr>
        <p:spPr>
          <a:xfrm>
            <a:off x="838200" y="1929384"/>
            <a:ext cx="10515600" cy="4251960"/>
          </a:xfrm>
        </p:spPr>
        <p:txBody>
          <a:bodyPr>
            <a:normAutofit fontScale="77500" lnSpcReduction="20000"/>
          </a:bodyPr>
          <a:lstStyle/>
          <a:p>
            <a:r>
              <a:rPr lang="en-PK" sz="2200" b="1" dirty="0"/>
              <a:t>Article 1:</a:t>
            </a:r>
            <a:r>
              <a:rPr lang="en-PK" sz="2200" dirty="0"/>
              <a:t> </a:t>
            </a:r>
            <a:r>
              <a:rPr lang="en-GB" sz="2200" b="0" i="0" u="none" strike="noStrike" dirty="0">
                <a:effectLst/>
                <a:latin typeface="Times New Roman" panose="02020603050405020304" pitchFamily="18" charset="0"/>
              </a:rPr>
              <a:t>Hill, H. C., Ball, D. L., &amp; Schilling, S. P. (2008). Unpacking Pedagogical content knowledge: Conceptualizing and measuring teachers’ Topic-Specific knowledge of students. </a:t>
            </a:r>
            <a:r>
              <a:rPr lang="en-GB" sz="2200" b="0" i="1" u="none" strike="noStrike" dirty="0">
                <a:effectLst/>
                <a:latin typeface="Times New Roman" panose="02020603050405020304" pitchFamily="18" charset="0"/>
              </a:rPr>
              <a:t>Journal for Research in Mathematics Education</a:t>
            </a:r>
            <a:r>
              <a:rPr lang="en-GB" sz="2200" b="0" i="0" u="none" strike="noStrike" dirty="0">
                <a:effectLst/>
                <a:latin typeface="Times New Roman" panose="02020603050405020304" pitchFamily="18" charset="0"/>
              </a:rPr>
              <a:t>, </a:t>
            </a:r>
            <a:r>
              <a:rPr lang="en-GB" sz="2200" b="0" i="1" u="none" strike="noStrike" dirty="0">
                <a:effectLst/>
                <a:latin typeface="Times New Roman" panose="02020603050405020304" pitchFamily="18" charset="0"/>
              </a:rPr>
              <a:t>39</a:t>
            </a:r>
            <a:r>
              <a:rPr lang="en-GB" sz="2200" b="0" i="0" u="none" strike="noStrike" dirty="0">
                <a:effectLst/>
                <a:latin typeface="Times New Roman" panose="02020603050405020304" pitchFamily="18" charset="0"/>
              </a:rPr>
              <a:t>(4), 372–400. https://</a:t>
            </a:r>
            <a:r>
              <a:rPr lang="en-GB" sz="2200" b="0" i="0" u="none" strike="noStrike" dirty="0" err="1">
                <a:effectLst/>
                <a:latin typeface="Times New Roman" panose="02020603050405020304" pitchFamily="18" charset="0"/>
              </a:rPr>
              <a:t>doi.org</a:t>
            </a:r>
            <a:r>
              <a:rPr lang="en-GB" sz="2200" b="0" i="0" u="none" strike="noStrike" dirty="0">
                <a:effectLst/>
                <a:latin typeface="Times New Roman" panose="02020603050405020304" pitchFamily="18" charset="0"/>
              </a:rPr>
              <a:t>/10.5951/jresematheduc.39.4.0372</a:t>
            </a:r>
          </a:p>
          <a:p>
            <a:r>
              <a:rPr lang="en-GB" sz="2200" b="1" dirty="0">
                <a:latin typeface="Times New Roman" panose="02020603050405020304" pitchFamily="18" charset="0"/>
              </a:rPr>
              <a:t>Article 2:</a:t>
            </a:r>
            <a:r>
              <a:rPr lang="en-GB" sz="2200" dirty="0">
                <a:latin typeface="Times New Roman" panose="02020603050405020304" pitchFamily="18" charset="0"/>
              </a:rPr>
              <a:t> Schoenfeld, A. H. (2011). Toward professional development for teachers grounded in a theory of decision making. </a:t>
            </a:r>
            <a:r>
              <a:rPr lang="en-GB" sz="2200" dirty="0" err="1">
                <a:latin typeface="Times New Roman" panose="02020603050405020304" pitchFamily="18" charset="0"/>
              </a:rPr>
              <a:t>Zdm</a:t>
            </a:r>
            <a:r>
              <a:rPr lang="en-GB" sz="2200" dirty="0">
                <a:latin typeface="Times New Roman" panose="02020603050405020304" pitchFamily="18" charset="0"/>
              </a:rPr>
              <a:t> – Mathematics Education, 43(4), 457–469. https://</a:t>
            </a:r>
            <a:r>
              <a:rPr lang="en-GB" sz="2200" dirty="0" err="1">
                <a:latin typeface="Times New Roman" panose="02020603050405020304" pitchFamily="18" charset="0"/>
              </a:rPr>
              <a:t>doi.org</a:t>
            </a:r>
            <a:r>
              <a:rPr lang="en-GB" sz="2200" dirty="0">
                <a:latin typeface="Times New Roman" panose="02020603050405020304" pitchFamily="18" charset="0"/>
              </a:rPr>
              <a:t>/10.1007/s11858-011-0307-8</a:t>
            </a:r>
          </a:p>
          <a:p>
            <a:r>
              <a:rPr lang="en-GB" sz="2200" b="1" dirty="0">
                <a:latin typeface="Times New Roman" panose="02020603050405020304" pitchFamily="18" charset="0"/>
              </a:rPr>
              <a:t>Article 3:</a:t>
            </a:r>
            <a:r>
              <a:rPr lang="en-GB" sz="2200" dirty="0">
                <a:latin typeface="Times New Roman" panose="02020603050405020304" pitchFamily="18" charset="0"/>
              </a:rPr>
              <a:t> Jaworski, B. (1990). Video as a tool for teachers’ professional development. British Journal of In-service Education, 16(1), 60–65. https://</a:t>
            </a:r>
            <a:r>
              <a:rPr lang="en-GB" sz="2200" dirty="0" err="1">
                <a:latin typeface="Times New Roman" panose="02020603050405020304" pitchFamily="18" charset="0"/>
              </a:rPr>
              <a:t>doi.org</a:t>
            </a:r>
            <a:r>
              <a:rPr lang="en-GB" sz="2200" dirty="0">
                <a:latin typeface="Times New Roman" panose="02020603050405020304" pitchFamily="18" charset="0"/>
              </a:rPr>
              <a:t>/10.1080/0305763900160112</a:t>
            </a:r>
          </a:p>
          <a:p>
            <a:r>
              <a:rPr lang="en-GB" sz="2200" b="1" dirty="0">
                <a:latin typeface="Times New Roman" panose="02020603050405020304" pitchFamily="18" charset="0"/>
              </a:rPr>
              <a:t>Article 4: </a:t>
            </a:r>
            <a:r>
              <a:rPr lang="en-GB" sz="2200" dirty="0" err="1">
                <a:latin typeface="Times New Roman" panose="02020603050405020304" pitchFamily="18" charset="0"/>
              </a:rPr>
              <a:t>Taşdan</a:t>
            </a:r>
            <a:r>
              <a:rPr lang="en-GB" sz="2200" dirty="0">
                <a:latin typeface="Times New Roman" panose="02020603050405020304" pitchFamily="18" charset="0"/>
              </a:rPr>
              <a:t>, B. T., &amp; </a:t>
            </a:r>
            <a:r>
              <a:rPr lang="en-GB" sz="2200" dirty="0" err="1">
                <a:latin typeface="Times New Roman" panose="02020603050405020304" pitchFamily="18" charset="0"/>
              </a:rPr>
              <a:t>Koyunkaya</a:t>
            </a:r>
            <a:r>
              <a:rPr lang="en-GB" sz="2200" dirty="0">
                <a:latin typeface="Times New Roman" panose="02020603050405020304" pitchFamily="18" charset="0"/>
              </a:rPr>
              <a:t>, M. Y. (2017). Examination of Pre-Service Mathematics Teachers’ Knowledge of Teaching Function Concept. Acta </a:t>
            </a:r>
            <a:r>
              <a:rPr lang="en-GB" sz="2200" dirty="0" err="1">
                <a:latin typeface="Times New Roman" panose="02020603050405020304" pitchFamily="18" charset="0"/>
              </a:rPr>
              <a:t>Didactica</a:t>
            </a:r>
            <a:r>
              <a:rPr lang="en-GB" sz="2200" dirty="0">
                <a:latin typeface="Times New Roman" panose="02020603050405020304" pitchFamily="18" charset="0"/>
              </a:rPr>
              <a:t> </a:t>
            </a:r>
            <a:r>
              <a:rPr lang="en-GB" sz="2200" dirty="0" err="1">
                <a:latin typeface="Times New Roman" panose="02020603050405020304" pitchFamily="18" charset="0"/>
              </a:rPr>
              <a:t>Napocensia</a:t>
            </a:r>
            <a:r>
              <a:rPr lang="en-GB" sz="2200" dirty="0">
                <a:latin typeface="Times New Roman" panose="02020603050405020304" pitchFamily="18" charset="0"/>
              </a:rPr>
              <a:t>, 10(3), 1–18. https://</a:t>
            </a:r>
            <a:r>
              <a:rPr lang="en-GB" sz="2200" dirty="0" err="1">
                <a:latin typeface="Times New Roman" panose="02020603050405020304" pitchFamily="18" charset="0"/>
              </a:rPr>
              <a:t>doi.org</a:t>
            </a:r>
            <a:r>
              <a:rPr lang="en-GB" sz="2200" dirty="0">
                <a:latin typeface="Times New Roman" panose="02020603050405020304" pitchFamily="18" charset="0"/>
              </a:rPr>
              <a:t>/10.24193/adn.10.3.1</a:t>
            </a:r>
          </a:p>
          <a:p>
            <a:r>
              <a:rPr lang="en-GB" sz="2200" b="1" dirty="0">
                <a:latin typeface="Times New Roman" panose="02020603050405020304" pitchFamily="18" charset="0"/>
              </a:rPr>
              <a:t>Article 5: </a:t>
            </a:r>
            <a:r>
              <a:rPr lang="en-GB" sz="2200" dirty="0">
                <a:latin typeface="Times New Roman" panose="02020603050405020304" pitchFamily="18" charset="0"/>
              </a:rPr>
              <a:t>Aksu, Z., &amp; Kul, </a:t>
            </a:r>
            <a:r>
              <a:rPr lang="en-GB" sz="2200" dirty="0" err="1">
                <a:latin typeface="Times New Roman" panose="02020603050405020304" pitchFamily="18" charset="0"/>
              </a:rPr>
              <a:t>Ü</a:t>
            </a:r>
            <a:r>
              <a:rPr lang="en-GB" sz="2200" dirty="0">
                <a:latin typeface="Times New Roman" panose="02020603050405020304" pitchFamily="18" charset="0"/>
              </a:rPr>
              <a:t>. (2019). The mediating role of Mathematics Teaching efficacy on the relationships between pedagogical content knowledge and mathematics teaching anxiety. SAGE Open, 9(3), 215824401987104. https://</a:t>
            </a:r>
            <a:r>
              <a:rPr lang="en-GB" sz="2200" dirty="0" err="1">
                <a:latin typeface="Times New Roman" panose="02020603050405020304" pitchFamily="18" charset="0"/>
              </a:rPr>
              <a:t>doi.org</a:t>
            </a:r>
            <a:r>
              <a:rPr lang="en-GB" sz="2200" dirty="0">
                <a:latin typeface="Times New Roman" panose="02020603050405020304" pitchFamily="18" charset="0"/>
              </a:rPr>
              <a:t>/10.1177/2158244019871049</a:t>
            </a:r>
          </a:p>
          <a:p>
            <a:r>
              <a:rPr lang="en-GB" sz="2200" b="1" dirty="0">
                <a:latin typeface="Times New Roman" panose="02020603050405020304" pitchFamily="18" charset="0"/>
              </a:rPr>
              <a:t>Article 6: </a:t>
            </a:r>
            <a:r>
              <a:rPr lang="en-GB" sz="2200" dirty="0" err="1">
                <a:latin typeface="Times New Roman" panose="02020603050405020304" pitchFamily="18" charset="0"/>
              </a:rPr>
              <a:t>Kleickmann</a:t>
            </a:r>
            <a:r>
              <a:rPr lang="en-GB" sz="2200" dirty="0">
                <a:latin typeface="Times New Roman" panose="02020603050405020304" pitchFamily="18" charset="0"/>
              </a:rPr>
              <a:t>, T., Richter, D., </a:t>
            </a:r>
            <a:r>
              <a:rPr lang="en-GB" sz="2200" dirty="0" err="1">
                <a:latin typeface="Times New Roman" panose="02020603050405020304" pitchFamily="18" charset="0"/>
              </a:rPr>
              <a:t>Kunter</a:t>
            </a:r>
            <a:r>
              <a:rPr lang="en-GB" sz="2200" dirty="0">
                <a:latin typeface="Times New Roman" panose="02020603050405020304" pitchFamily="18" charset="0"/>
              </a:rPr>
              <a:t>, M., Elsner, J., Besser, M., </a:t>
            </a:r>
            <a:r>
              <a:rPr lang="en-GB" sz="2200" dirty="0" err="1">
                <a:latin typeface="Times New Roman" panose="02020603050405020304" pitchFamily="18" charset="0"/>
              </a:rPr>
              <a:t>Krauß</a:t>
            </a:r>
            <a:r>
              <a:rPr lang="en-GB" sz="2200" dirty="0">
                <a:latin typeface="Times New Roman" panose="02020603050405020304" pitchFamily="18" charset="0"/>
              </a:rPr>
              <a:t>, S., &amp; Baumert, J. (2013). Pedagogical content knowledge and content knowledge of mathematics teachers: The role of structural differences in teacher education. Journal of Teacher Education. https://</a:t>
            </a:r>
            <a:r>
              <a:rPr lang="en-GB" sz="2200" dirty="0" err="1">
                <a:latin typeface="Times New Roman" panose="02020603050405020304" pitchFamily="18" charset="0"/>
              </a:rPr>
              <a:t>epub.uni-regensburg.de</a:t>
            </a:r>
            <a:r>
              <a:rPr lang="en-GB" sz="2200" dirty="0">
                <a:latin typeface="Times New Roman" panose="02020603050405020304" pitchFamily="18" charset="0"/>
              </a:rPr>
              <a:t>/34257/</a:t>
            </a:r>
          </a:p>
          <a:p>
            <a:endParaRPr lang="en-GB" sz="2200" b="0" i="0" u="none" strike="noStrike" dirty="0">
              <a:effectLst/>
              <a:latin typeface="Times New Roman" panose="02020603050405020304" pitchFamily="18" charset="0"/>
            </a:endParaRPr>
          </a:p>
          <a:p>
            <a:pPr marL="0" indent="0">
              <a:buNone/>
            </a:pPr>
            <a:endParaRPr lang="en-PK" sz="2200" dirty="0"/>
          </a:p>
        </p:txBody>
      </p:sp>
    </p:spTree>
    <p:extLst>
      <p:ext uri="{BB962C8B-B14F-4D97-AF65-F5344CB8AC3E}">
        <p14:creationId xmlns:p14="http://schemas.microsoft.com/office/powerpoint/2010/main" val="2684107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584DE1-0A30-116B-7992-A88332FF2FDE}"/>
              </a:ext>
            </a:extLst>
          </p:cNvPr>
          <p:cNvSpPr>
            <a:spLocks noGrp="1"/>
          </p:cNvSpPr>
          <p:nvPr>
            <p:ph type="title"/>
          </p:nvPr>
        </p:nvSpPr>
        <p:spPr>
          <a:xfrm>
            <a:off x="640080" y="325369"/>
            <a:ext cx="4368602" cy="1956841"/>
          </a:xfrm>
        </p:spPr>
        <p:txBody>
          <a:bodyPr anchor="b">
            <a:normAutofit/>
          </a:bodyPr>
          <a:lstStyle/>
          <a:p>
            <a:r>
              <a:rPr lang="en-PK" sz="4200" dirty="0"/>
              <a:t>Pedagogical Content Knowledge</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919C17B-6230-A2A5-9BAC-DBCED0FE9B3A}"/>
              </a:ext>
            </a:extLst>
          </p:cNvPr>
          <p:cNvSpPr>
            <a:spLocks noGrp="1"/>
          </p:cNvSpPr>
          <p:nvPr>
            <p:ph idx="1"/>
          </p:nvPr>
        </p:nvSpPr>
        <p:spPr>
          <a:xfrm>
            <a:off x="640080" y="2872899"/>
            <a:ext cx="4243589" cy="3320668"/>
          </a:xfrm>
        </p:spPr>
        <p:txBody>
          <a:bodyPr>
            <a:normAutofit/>
          </a:bodyPr>
          <a:lstStyle/>
          <a:p>
            <a:r>
              <a:rPr lang="en-GB" sz="2200" dirty="0"/>
              <a:t>Pedagogical content knowledge is a type of knowledge that is unique to teachers and is based on the manner in which teachers relate their pedagogical knowledge (what they know about teaching) to their subject matter knowledge (what they know about what they teach).</a:t>
            </a:r>
          </a:p>
          <a:p>
            <a:endParaRPr lang="en-PK" sz="2200" dirty="0"/>
          </a:p>
        </p:txBody>
      </p:sp>
      <p:sp>
        <p:nvSpPr>
          <p:cNvPr id="5" name="Content Placeholder 2">
            <a:extLst>
              <a:ext uri="{FF2B5EF4-FFF2-40B4-BE49-F238E27FC236}">
                <a16:creationId xmlns:a16="http://schemas.microsoft.com/office/drawing/2014/main" id="{3B7FB017-7A91-9BAC-ECD3-E6E0118EECA1}"/>
              </a:ext>
            </a:extLst>
          </p:cNvPr>
          <p:cNvSpPr txBox="1">
            <a:spLocks/>
          </p:cNvSpPr>
          <p:nvPr/>
        </p:nvSpPr>
        <p:spPr>
          <a:xfrm>
            <a:off x="5083065" y="496341"/>
            <a:ext cx="6906491" cy="558561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effectLst/>
                <a:ea typeface="Calibri" panose="020F0502020204030204" pitchFamily="34" charset="0"/>
                <a:cs typeface="Times New Roman" panose="02020603050405020304" pitchFamily="18" charset="0"/>
              </a:rPr>
              <a:t>It is the integration or the synthesis of teachers' pedagogical knowledge and their subject matter knowledge that comprises pedagogical content knowledge.</a:t>
            </a:r>
            <a:r>
              <a:rPr lang="en-PK" sz="2200" dirty="0">
                <a:effectLst/>
              </a:rPr>
              <a:t> </a:t>
            </a:r>
            <a:endParaRPr lang="en-GB" sz="2200" dirty="0"/>
          </a:p>
          <a:p>
            <a:r>
              <a:rPr lang="en-GB" sz="2200" dirty="0"/>
              <a:t>Knowledge of content and students (KCS) is an important element of PCK which combines teachers’ knowledge of mathematics with their knowledge of students and how they might best learn a particular topic.</a:t>
            </a:r>
          </a:p>
          <a:p>
            <a:r>
              <a:rPr lang="en-GB" sz="2200" dirty="0"/>
              <a:t>KCS incorporates elements of knowledge specific to mathematics teachers from developing an awareness of students’ mathematical thinking to more effectively sequencing learning trajectories.</a:t>
            </a:r>
          </a:p>
        </p:txBody>
      </p:sp>
    </p:spTree>
    <p:extLst>
      <p:ext uri="{BB962C8B-B14F-4D97-AF65-F5344CB8AC3E}">
        <p14:creationId xmlns:p14="http://schemas.microsoft.com/office/powerpoint/2010/main" val="1273996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B9B16-BA79-F64A-F7AB-8EFAAD6B5CDB}"/>
              </a:ext>
            </a:extLst>
          </p:cNvPr>
          <p:cNvSpPr>
            <a:spLocks noGrp="1"/>
          </p:cNvSpPr>
          <p:nvPr>
            <p:ph type="title"/>
          </p:nvPr>
        </p:nvSpPr>
        <p:spPr/>
        <p:txBody>
          <a:bodyPr>
            <a:normAutofit/>
          </a:bodyPr>
          <a:lstStyle/>
          <a:p>
            <a:r>
              <a:rPr lang="en-PK" sz="5400"/>
              <a:t>Meaures of KCS</a:t>
            </a:r>
            <a:endParaRPr lang="en-PK" sz="5400" dirty="0"/>
          </a:p>
        </p:txBody>
      </p:sp>
      <p:sp>
        <p:nvSpPr>
          <p:cNvPr id="3" name="Content Placeholder 2">
            <a:extLst>
              <a:ext uri="{FF2B5EF4-FFF2-40B4-BE49-F238E27FC236}">
                <a16:creationId xmlns:a16="http://schemas.microsoft.com/office/drawing/2014/main" id="{CD8297D9-5376-9120-8C7D-85D935AE9C6E}"/>
              </a:ext>
            </a:extLst>
          </p:cNvPr>
          <p:cNvSpPr>
            <a:spLocks noGrp="1"/>
          </p:cNvSpPr>
          <p:nvPr>
            <p:ph sz="half" idx="1"/>
          </p:nvPr>
        </p:nvSpPr>
        <p:spPr/>
        <p:txBody>
          <a:bodyPr>
            <a:normAutofit/>
          </a:bodyPr>
          <a:lstStyle/>
          <a:p>
            <a:pPr lvl="1"/>
            <a:r>
              <a:rPr lang="en-GB" sz="2800" dirty="0"/>
              <a:t>Ways to improve the measurement of KCS:</a:t>
            </a:r>
          </a:p>
          <a:p>
            <a:pPr lvl="2"/>
            <a:r>
              <a:rPr lang="en-GB" sz="2200" dirty="0"/>
              <a:t>using open-ended items</a:t>
            </a:r>
          </a:p>
          <a:p>
            <a:pPr lvl="2"/>
            <a:r>
              <a:rPr lang="en-GB" sz="2200" dirty="0"/>
              <a:t>focusing on specific student productions or strategies</a:t>
            </a:r>
          </a:p>
          <a:p>
            <a:pPr lvl="2"/>
            <a:r>
              <a:rPr lang="en-GB" sz="2200" dirty="0"/>
              <a:t>asking teachers to supply reasons for student misconceptions or errors.</a:t>
            </a:r>
            <a:endParaRPr lang="en-PK" sz="2200" dirty="0"/>
          </a:p>
        </p:txBody>
      </p:sp>
      <p:sp>
        <p:nvSpPr>
          <p:cNvPr id="5" name="Content Placeholder 4">
            <a:extLst>
              <a:ext uri="{FF2B5EF4-FFF2-40B4-BE49-F238E27FC236}">
                <a16:creationId xmlns:a16="http://schemas.microsoft.com/office/drawing/2014/main" id="{0251A90F-D058-5D70-7EB9-AE3434627909}"/>
              </a:ext>
            </a:extLst>
          </p:cNvPr>
          <p:cNvSpPr>
            <a:spLocks noGrp="1"/>
          </p:cNvSpPr>
          <p:nvPr>
            <p:ph sz="half" idx="2"/>
          </p:nvPr>
        </p:nvSpPr>
        <p:spPr/>
        <p:txBody>
          <a:bodyPr/>
          <a:lstStyle/>
          <a:p>
            <a:r>
              <a:rPr lang="en-PK"/>
              <a:t>Measures of KCS:</a:t>
            </a:r>
          </a:p>
          <a:p>
            <a:pPr lvl="1"/>
            <a:r>
              <a:rPr lang="en-PK"/>
              <a:t>Conceptualizing the Domain: </a:t>
            </a:r>
          </a:p>
          <a:p>
            <a:pPr lvl="2"/>
            <a:r>
              <a:rPr lang="en-GB"/>
              <a:t>Define the domain of knowledge and set parameters for assessment when evaluating a teacher’s KCS.</a:t>
            </a:r>
          </a:p>
          <a:p>
            <a:pPr lvl="1"/>
            <a:r>
              <a:rPr lang="en-GB"/>
              <a:t>Conducting factor analysis:</a:t>
            </a:r>
          </a:p>
          <a:p>
            <a:pPr lvl="2"/>
            <a:r>
              <a:rPr lang="en-GB"/>
              <a:t>Factor analysis is a statistical technique used to identify the underlying factors or components of a teacher’s KCS, and can reveal the distinct elements of knowledge that contribute to effective teaching within the chosen domain.</a:t>
            </a:r>
            <a:endParaRPr lang="en-PK" dirty="0"/>
          </a:p>
        </p:txBody>
      </p:sp>
    </p:spTree>
    <p:extLst>
      <p:ext uri="{BB962C8B-B14F-4D97-AF65-F5344CB8AC3E}">
        <p14:creationId xmlns:p14="http://schemas.microsoft.com/office/powerpoint/2010/main" val="509493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250FEB99-1536-9F24-A7D0-0E73C625C063}"/>
              </a:ext>
            </a:extLst>
          </p:cNvPr>
          <p:cNvSpPr>
            <a:spLocks noGrp="1"/>
          </p:cNvSpPr>
          <p:nvPr>
            <p:ph type="ctrTitle"/>
          </p:nvPr>
        </p:nvSpPr>
        <p:spPr>
          <a:xfrm>
            <a:off x="3315031" y="1380754"/>
            <a:ext cx="5561938" cy="2513516"/>
          </a:xfrm>
        </p:spPr>
        <p:txBody>
          <a:bodyPr>
            <a:normAutofit/>
          </a:bodyPr>
          <a:lstStyle/>
          <a:p>
            <a:r>
              <a:rPr lang="en-PK" sz="4200" dirty="0"/>
              <a:t>Article 2: Professional Development for Teachers through decision making </a:t>
            </a:r>
          </a:p>
        </p:txBody>
      </p:sp>
      <p:sp>
        <p:nvSpPr>
          <p:cNvPr id="3" name="Subtitle 2">
            <a:extLst>
              <a:ext uri="{FF2B5EF4-FFF2-40B4-BE49-F238E27FC236}">
                <a16:creationId xmlns:a16="http://schemas.microsoft.com/office/drawing/2014/main" id="{B3DA9FAA-2D4A-CC2E-B003-8B4A6611A80D}"/>
              </a:ext>
            </a:extLst>
          </p:cNvPr>
          <p:cNvSpPr>
            <a:spLocks noGrp="1"/>
          </p:cNvSpPr>
          <p:nvPr>
            <p:ph type="subTitle" idx="1"/>
          </p:nvPr>
        </p:nvSpPr>
        <p:spPr>
          <a:xfrm>
            <a:off x="3315031" y="4076802"/>
            <a:ext cx="5561938" cy="1534587"/>
          </a:xfrm>
        </p:spPr>
        <p:txBody>
          <a:bodyPr>
            <a:normAutofit/>
          </a:bodyPr>
          <a:lstStyle/>
          <a:p>
            <a:endParaRPr lang="en-PK" dirty="0"/>
          </a:p>
        </p:txBody>
      </p:sp>
      <p:sp>
        <p:nvSpPr>
          <p:cNvPr id="16"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Oval 1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2758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bulbs with a yellow one standing out">
            <a:extLst>
              <a:ext uri="{FF2B5EF4-FFF2-40B4-BE49-F238E27FC236}">
                <a16:creationId xmlns:a16="http://schemas.microsoft.com/office/drawing/2014/main" id="{FDC5830B-62EB-0589-C751-D00C45219050}"/>
              </a:ext>
            </a:extLst>
          </p:cNvPr>
          <p:cNvPicPr>
            <a:picLocks noChangeAspect="1"/>
          </p:cNvPicPr>
          <p:nvPr/>
        </p:nvPicPr>
        <p:blipFill rotWithShape="1">
          <a:blip r:embed="rId2"/>
          <a:srcRect l="23671" r="23670" b="-2"/>
          <a:stretch/>
        </p:blipFill>
        <p:spPr>
          <a:xfrm>
            <a:off x="-1" y="-2"/>
            <a:ext cx="5410198" cy="6858002"/>
          </a:xfrm>
          <a:prstGeom prst="rect">
            <a:avLst/>
          </a:prstGeom>
        </p:spPr>
      </p:pic>
      <p:sp useBgFill="1">
        <p:nvSpPr>
          <p:cNvPr id="20" name="Rectangle 19">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19B6F2-BBF1-FE1F-1196-D5FB2F43AD21}"/>
              </a:ext>
            </a:extLst>
          </p:cNvPr>
          <p:cNvSpPr>
            <a:spLocks noGrp="1"/>
          </p:cNvSpPr>
          <p:nvPr>
            <p:ph type="title"/>
          </p:nvPr>
        </p:nvSpPr>
        <p:spPr>
          <a:xfrm>
            <a:off x="6115317" y="405685"/>
            <a:ext cx="5464968" cy="1559301"/>
          </a:xfrm>
        </p:spPr>
        <p:txBody>
          <a:bodyPr>
            <a:normAutofit/>
          </a:bodyPr>
          <a:lstStyle/>
          <a:p>
            <a:r>
              <a:rPr lang="en-PK" sz="4000" dirty="0"/>
              <a:t>Theory of decision making</a:t>
            </a:r>
          </a:p>
        </p:txBody>
      </p:sp>
      <p:sp>
        <p:nvSpPr>
          <p:cNvPr id="3" name="Content Placeholder 2">
            <a:extLst>
              <a:ext uri="{FF2B5EF4-FFF2-40B4-BE49-F238E27FC236}">
                <a16:creationId xmlns:a16="http://schemas.microsoft.com/office/drawing/2014/main" id="{F9837F68-DF17-D72E-4243-65EA1D788B36}"/>
              </a:ext>
            </a:extLst>
          </p:cNvPr>
          <p:cNvSpPr>
            <a:spLocks noGrp="1"/>
          </p:cNvSpPr>
          <p:nvPr>
            <p:ph idx="1"/>
          </p:nvPr>
        </p:nvSpPr>
        <p:spPr>
          <a:xfrm>
            <a:off x="5557652" y="1674421"/>
            <a:ext cx="6634348" cy="5183579"/>
          </a:xfrm>
        </p:spPr>
        <p:txBody>
          <a:bodyPr anchor="ctr">
            <a:normAutofit/>
          </a:bodyPr>
          <a:lstStyle/>
          <a:p>
            <a:r>
              <a:rPr lang="en-GB" sz="2200" dirty="0"/>
              <a:t>Factors affecting decision-making:</a:t>
            </a:r>
          </a:p>
          <a:p>
            <a:r>
              <a:rPr lang="en-GB" sz="2200" dirty="0"/>
              <a:t>Resources:</a:t>
            </a:r>
          </a:p>
          <a:p>
            <a:pPr lvl="1"/>
            <a:r>
              <a:rPr lang="en-GB" sz="2200" dirty="0"/>
              <a:t>According to the article, resources refer to the materials, tools, and support that teachers have access to in order to facilitate their teaching.</a:t>
            </a:r>
          </a:p>
          <a:p>
            <a:r>
              <a:rPr lang="en-GB" sz="2200" dirty="0"/>
              <a:t>Goals:</a:t>
            </a:r>
          </a:p>
          <a:p>
            <a:pPr lvl="1"/>
            <a:r>
              <a:rPr lang="en-GB" sz="2200" dirty="0"/>
              <a:t>Goals refer to the objectives that teachers set for themselves and their students, which can be short-term or long-term.</a:t>
            </a:r>
          </a:p>
          <a:p>
            <a:r>
              <a:rPr lang="en-GB" sz="2200" dirty="0"/>
              <a:t>Orientations:</a:t>
            </a:r>
          </a:p>
          <a:p>
            <a:pPr lvl="1"/>
            <a:r>
              <a:rPr lang="en-GB" sz="2200" dirty="0"/>
              <a:t>Orientations refer to the beliefs and attitudes that teachers have about teaching and learning, which can be influenced by their experiences, training, and culture.</a:t>
            </a:r>
          </a:p>
        </p:txBody>
      </p:sp>
    </p:spTree>
    <p:extLst>
      <p:ext uri="{BB962C8B-B14F-4D97-AF65-F5344CB8AC3E}">
        <p14:creationId xmlns:p14="http://schemas.microsoft.com/office/powerpoint/2010/main" val="161386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Shape 1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Education">
            <a:extLst>
              <a:ext uri="{FF2B5EF4-FFF2-40B4-BE49-F238E27FC236}">
                <a16:creationId xmlns:a16="http://schemas.microsoft.com/office/drawing/2014/main" id="{0CE7D527-D886-8299-CBB2-28F4954CFC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41053" y="953955"/>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4" name="Arc 1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D06938D-3DF5-E557-244C-5DCC56EC9732}"/>
              </a:ext>
            </a:extLst>
          </p:cNvPr>
          <p:cNvSpPr>
            <a:spLocks noGrp="1"/>
          </p:cNvSpPr>
          <p:nvPr>
            <p:ph type="title"/>
          </p:nvPr>
        </p:nvSpPr>
        <p:spPr>
          <a:xfrm>
            <a:off x="838201" y="479493"/>
            <a:ext cx="5257800" cy="1325563"/>
          </a:xfrm>
        </p:spPr>
        <p:txBody>
          <a:bodyPr>
            <a:normAutofit/>
          </a:bodyPr>
          <a:lstStyle/>
          <a:p>
            <a:r>
              <a:rPr lang="en-PK" dirty="0"/>
              <a:t>How these factors influence</a:t>
            </a:r>
          </a:p>
        </p:txBody>
      </p:sp>
      <p:sp>
        <p:nvSpPr>
          <p:cNvPr id="5" name="Rectangle 4">
            <a:extLst>
              <a:ext uri="{FF2B5EF4-FFF2-40B4-BE49-F238E27FC236}">
                <a16:creationId xmlns:a16="http://schemas.microsoft.com/office/drawing/2014/main" id="{9F17A1D0-3E94-57FE-71EC-6ACB2566CBEF}"/>
              </a:ext>
            </a:extLst>
          </p:cNvPr>
          <p:cNvSpPr/>
          <p:nvPr/>
        </p:nvSpPr>
        <p:spPr>
          <a:xfrm>
            <a:off x="249382" y="1971304"/>
            <a:ext cx="11942618" cy="4886696"/>
          </a:xfrm>
          <a:prstGeom prst="rect">
            <a:avLst/>
          </a:prstGeom>
          <a:solidFill>
            <a:schemeClr val="lt1">
              <a:alpha val="61918"/>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
        <p:nvSpPr>
          <p:cNvPr id="3" name="Content Placeholder 2">
            <a:extLst>
              <a:ext uri="{FF2B5EF4-FFF2-40B4-BE49-F238E27FC236}">
                <a16:creationId xmlns:a16="http://schemas.microsoft.com/office/drawing/2014/main" id="{9BA3ACC2-A3A1-0766-6377-47854699A980}"/>
              </a:ext>
            </a:extLst>
          </p:cNvPr>
          <p:cNvSpPr>
            <a:spLocks noGrp="1"/>
          </p:cNvSpPr>
          <p:nvPr>
            <p:ph idx="1"/>
          </p:nvPr>
        </p:nvSpPr>
        <p:spPr>
          <a:xfrm>
            <a:off x="261257" y="1984443"/>
            <a:ext cx="11815948" cy="4851298"/>
          </a:xfrm>
        </p:spPr>
        <p:txBody>
          <a:bodyPr>
            <a:normAutofit fontScale="92500" lnSpcReduction="10000"/>
          </a:bodyPr>
          <a:lstStyle/>
          <a:p>
            <a:pPr marL="342900" lvl="0" indent="-342900">
              <a:buSzPts val="1000"/>
              <a:buFont typeface="Symbol" pitchFamily="2" charset="2"/>
              <a:buChar char=""/>
              <a:tabLst>
                <a:tab pos="457200" algn="l"/>
              </a:tabLst>
            </a:pPr>
            <a:r>
              <a:rPr lang="en-PK" sz="2400" kern="100" dirty="0">
                <a:effectLst/>
                <a:latin typeface="Calibri" panose="020F0502020204030204" pitchFamily="34" charset="0"/>
                <a:ea typeface="Calibri" panose="020F0502020204030204" pitchFamily="34" charset="0"/>
                <a:cs typeface="Times New Roman" panose="02020603050405020304" pitchFamily="18" charset="0"/>
              </a:rPr>
              <a:t>Teachers’ behavior in the classroom is influenced by three factors: </a:t>
            </a:r>
            <a:r>
              <a:rPr lang="en-PK" sz="2400" b="1" kern="100" dirty="0">
                <a:effectLst/>
                <a:latin typeface="Calibri" panose="020F0502020204030204" pitchFamily="34" charset="0"/>
                <a:ea typeface="Calibri" panose="020F0502020204030204" pitchFamily="34" charset="0"/>
                <a:cs typeface="Times New Roman" panose="02020603050405020304" pitchFamily="18" charset="0"/>
              </a:rPr>
              <a:t>resources</a:t>
            </a:r>
            <a:r>
              <a:rPr lang="en-PK" sz="2400" kern="100" dirty="0">
                <a:effectLst/>
                <a:latin typeface="Calibri" panose="020F0502020204030204" pitchFamily="34" charset="0"/>
                <a:ea typeface="Calibri" panose="020F0502020204030204" pitchFamily="34" charset="0"/>
                <a:cs typeface="Times New Roman" panose="02020603050405020304" pitchFamily="18" charset="0"/>
              </a:rPr>
              <a:t>, </a:t>
            </a:r>
            <a:r>
              <a:rPr lang="en-PK" sz="2400" b="1" kern="100" dirty="0">
                <a:effectLst/>
                <a:latin typeface="Calibri" panose="020F0502020204030204" pitchFamily="34" charset="0"/>
                <a:ea typeface="Calibri" panose="020F0502020204030204" pitchFamily="34" charset="0"/>
                <a:cs typeface="Times New Roman" panose="02020603050405020304" pitchFamily="18" charset="0"/>
              </a:rPr>
              <a:t>goals</a:t>
            </a:r>
            <a:r>
              <a:rPr lang="en-PK" sz="24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PK" sz="2400" b="1" kern="100" dirty="0">
                <a:effectLst/>
                <a:latin typeface="Calibri" panose="020F0502020204030204" pitchFamily="34" charset="0"/>
                <a:ea typeface="Calibri" panose="020F0502020204030204" pitchFamily="34" charset="0"/>
                <a:cs typeface="Times New Roman" panose="02020603050405020304" pitchFamily="18" charset="0"/>
              </a:rPr>
              <a:t>orientations</a:t>
            </a:r>
            <a:r>
              <a:rPr lang="en-PK" sz="2400" kern="100" dirty="0">
                <a:effectLst/>
                <a:latin typeface="Calibri" panose="020F0502020204030204" pitchFamily="34" charset="0"/>
                <a:ea typeface="Calibri" panose="020F0502020204030204" pitchFamily="34" charset="0"/>
                <a:cs typeface="Times New Roman" panose="02020603050405020304" pitchFamily="18" charset="0"/>
              </a:rPr>
              <a:t>. These factors interact with each other to shape teachers’ choices and actions in different situations.</a:t>
            </a:r>
          </a:p>
          <a:p>
            <a:pPr marL="342900" lvl="0" indent="-342900">
              <a:buSzPts val="1000"/>
              <a:buFont typeface="Symbol" pitchFamily="2" charset="2"/>
              <a:buChar char=""/>
              <a:tabLst>
                <a:tab pos="457200" algn="l"/>
              </a:tabLst>
            </a:pPr>
            <a:r>
              <a:rPr lang="en-PK" sz="2400" b="1" kern="100" dirty="0">
                <a:effectLst/>
                <a:latin typeface="Calibri" panose="020F0502020204030204" pitchFamily="34" charset="0"/>
                <a:ea typeface="Calibri" panose="020F0502020204030204" pitchFamily="34" charset="0"/>
                <a:cs typeface="Times New Roman" panose="02020603050405020304" pitchFamily="18" charset="0"/>
              </a:rPr>
              <a:t>Resources</a:t>
            </a:r>
            <a:r>
              <a:rPr lang="en-PK" sz="2400" kern="100" dirty="0">
                <a:effectLst/>
                <a:latin typeface="Calibri" panose="020F0502020204030204" pitchFamily="34" charset="0"/>
                <a:ea typeface="Calibri" panose="020F0502020204030204" pitchFamily="34" charset="0"/>
                <a:cs typeface="Times New Roman" panose="02020603050405020304" pitchFamily="18" charset="0"/>
              </a:rPr>
              <a:t> are the materials, tools, and support that teachers have access to in order to facilitate their teaching. They include knowledge, technology, and interpersonal skills.</a:t>
            </a:r>
          </a:p>
          <a:p>
            <a:pPr marL="342900" lvl="0" indent="-342900">
              <a:buSzPts val="1000"/>
              <a:buFont typeface="Symbol" pitchFamily="2" charset="2"/>
              <a:buChar char=""/>
              <a:tabLst>
                <a:tab pos="457200" algn="l"/>
              </a:tabLst>
            </a:pPr>
            <a:r>
              <a:rPr lang="en-PK" sz="2400" b="1" kern="100" dirty="0">
                <a:effectLst/>
                <a:latin typeface="Calibri" panose="020F0502020204030204" pitchFamily="34" charset="0"/>
                <a:ea typeface="Calibri" panose="020F0502020204030204" pitchFamily="34" charset="0"/>
                <a:cs typeface="Times New Roman" panose="02020603050405020304" pitchFamily="18" charset="0"/>
              </a:rPr>
              <a:t>Goals</a:t>
            </a:r>
            <a:r>
              <a:rPr lang="en-PK" sz="2400" kern="100" dirty="0">
                <a:effectLst/>
                <a:latin typeface="Calibri" panose="020F0502020204030204" pitchFamily="34" charset="0"/>
                <a:ea typeface="Calibri" panose="020F0502020204030204" pitchFamily="34" charset="0"/>
                <a:cs typeface="Times New Roman" panose="02020603050405020304" pitchFamily="18" charset="0"/>
              </a:rPr>
              <a:t> are the objectives that teachers set for themselves and their students, which can be short-term or long-term. They guide teachers’ decisions on what directions to pursue and what resources to use.</a:t>
            </a:r>
          </a:p>
          <a:p>
            <a:pPr marL="342900" lvl="0" indent="-342900">
              <a:buSzPts val="1000"/>
              <a:buFont typeface="Symbol" pitchFamily="2" charset="2"/>
              <a:buChar char=""/>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Orientations are the beliefs, values, and preferences that teachers have about teaching and learning, which can be influenced by their experiences, training, and culture. They affect how teachers perceive and respond to situations in the classroom.</a:t>
            </a:r>
            <a:endParaRPr lang="en-PK"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PK" sz="2400" kern="100" dirty="0">
                <a:effectLst/>
                <a:latin typeface="Calibri" panose="020F0502020204030204" pitchFamily="34" charset="0"/>
                <a:ea typeface="Calibri" panose="020F0502020204030204" pitchFamily="34" charset="0"/>
                <a:cs typeface="Times New Roman" panose="02020603050405020304" pitchFamily="18" charset="0"/>
              </a:rPr>
              <a:t>The author also discusses how beliefs and orientations are related to clusters of beliefs and belief systems, which are collections of related beliefs that shape problem-solving behavior. The author also explains how beliefs and orientations are affected by context and history, such as the school or national culture, the curriculum, or the students’ backgrounds.</a:t>
            </a:r>
          </a:p>
        </p:txBody>
      </p:sp>
    </p:spTree>
    <p:extLst>
      <p:ext uri="{BB962C8B-B14F-4D97-AF65-F5344CB8AC3E}">
        <p14:creationId xmlns:p14="http://schemas.microsoft.com/office/powerpoint/2010/main" val="3607327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B2B747F-7410-93E0-BC46-1E38718F9A54}"/>
              </a:ext>
            </a:extLst>
          </p:cNvPr>
          <p:cNvSpPr>
            <a:spLocks noGrp="1"/>
          </p:cNvSpPr>
          <p:nvPr>
            <p:ph type="title"/>
          </p:nvPr>
        </p:nvSpPr>
        <p:spPr>
          <a:xfrm>
            <a:off x="1115568" y="509521"/>
            <a:ext cx="10232136" cy="1014984"/>
          </a:xfrm>
        </p:spPr>
        <p:txBody>
          <a:bodyPr>
            <a:normAutofit/>
          </a:bodyPr>
          <a:lstStyle/>
          <a:p>
            <a:r>
              <a:rPr lang="en-PK" sz="4000"/>
              <a:t>Improving decision making in the classroom</a:t>
            </a:r>
          </a:p>
        </p:txBody>
      </p:sp>
      <p:sp>
        <p:nvSpPr>
          <p:cNvPr id="25" name="Rectangle 24">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8" name="Content Placeholder 3">
            <a:extLst>
              <a:ext uri="{FF2B5EF4-FFF2-40B4-BE49-F238E27FC236}">
                <a16:creationId xmlns:a16="http://schemas.microsoft.com/office/drawing/2014/main" id="{E1469DF4-4B25-76BC-40C7-6D33157F4A51}"/>
              </a:ext>
            </a:extLst>
          </p:cNvPr>
          <p:cNvGraphicFramePr>
            <a:graphicFrameLocks noGrp="1"/>
          </p:cNvGraphicFramePr>
          <p:nvPr>
            <p:ph idx="1"/>
            <p:extLst>
              <p:ext uri="{D42A27DB-BD31-4B8C-83A1-F6EECF244321}">
                <p14:modId xmlns:p14="http://schemas.microsoft.com/office/powerpoint/2010/main" val="630158295"/>
              </p:ext>
            </p:extLst>
          </p:nvPr>
        </p:nvGraphicFramePr>
        <p:xfrm>
          <a:off x="626850" y="1522745"/>
          <a:ext cx="11006941" cy="46702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9500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c 1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56B4A1A-4176-B8E1-BD31-3A8ADFF43511}"/>
              </a:ext>
            </a:extLst>
          </p:cNvPr>
          <p:cNvSpPr>
            <a:spLocks noGrp="1"/>
          </p:cNvSpPr>
          <p:nvPr>
            <p:ph type="ctrTitle"/>
          </p:nvPr>
        </p:nvSpPr>
        <p:spPr>
          <a:xfrm>
            <a:off x="7080738" y="647593"/>
            <a:ext cx="4467792" cy="3060541"/>
          </a:xfrm>
        </p:spPr>
        <p:txBody>
          <a:bodyPr>
            <a:normAutofit/>
          </a:bodyPr>
          <a:lstStyle/>
          <a:p>
            <a:r>
              <a:rPr lang="en-PK" sz="5100">
                <a:solidFill>
                  <a:srgbClr val="FFFFFF"/>
                </a:solidFill>
              </a:rPr>
              <a:t>Article 3: Video as a Tool for Professional Development</a:t>
            </a:r>
          </a:p>
        </p:txBody>
      </p:sp>
      <p:sp>
        <p:nvSpPr>
          <p:cNvPr id="3" name="Subtitle 2">
            <a:extLst>
              <a:ext uri="{FF2B5EF4-FFF2-40B4-BE49-F238E27FC236}">
                <a16:creationId xmlns:a16="http://schemas.microsoft.com/office/drawing/2014/main" id="{DD6CF789-6D77-D7EA-B48C-A64F6B38B603}"/>
              </a:ext>
            </a:extLst>
          </p:cNvPr>
          <p:cNvSpPr>
            <a:spLocks noGrp="1"/>
          </p:cNvSpPr>
          <p:nvPr>
            <p:ph type="subTitle" idx="1"/>
          </p:nvPr>
        </p:nvSpPr>
        <p:spPr>
          <a:xfrm flipV="1">
            <a:off x="14096135" y="6150446"/>
            <a:ext cx="45719" cy="45719"/>
          </a:xfrm>
        </p:spPr>
        <p:txBody>
          <a:bodyPr>
            <a:normAutofit fontScale="25000" lnSpcReduction="20000"/>
          </a:bodyPr>
          <a:lstStyle/>
          <a:p>
            <a:endParaRPr lang="en-PK" dirty="0">
              <a:solidFill>
                <a:srgbClr val="FFFFFF"/>
              </a:solidFill>
            </a:endParaRPr>
          </a:p>
        </p:txBody>
      </p:sp>
      <p:sp>
        <p:nvSpPr>
          <p:cNvPr id="14" name="Oval 1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Video">
            <a:extLst>
              <a:ext uri="{FF2B5EF4-FFF2-40B4-BE49-F238E27FC236}">
                <a16:creationId xmlns:a16="http://schemas.microsoft.com/office/drawing/2014/main" id="{59636F71-A614-EE88-A75D-13E2151BFB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8572"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2497343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TotalTime>
  <Words>2370</Words>
  <Application>Microsoft Macintosh PowerPoint</Application>
  <PresentationFormat>Widescreen</PresentationFormat>
  <Paragraphs>102</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Courier New</vt:lpstr>
      <vt:lpstr>Symbol</vt:lpstr>
      <vt:lpstr>Times New Roman</vt:lpstr>
      <vt:lpstr>Office Theme</vt:lpstr>
      <vt:lpstr>Theoretical Perspectives and Issues in Mathematics Education</vt:lpstr>
      <vt:lpstr>Article 1: Pedagogical Content Knowledge</vt:lpstr>
      <vt:lpstr>Pedagogical Content Knowledge</vt:lpstr>
      <vt:lpstr>Meaures of KCS</vt:lpstr>
      <vt:lpstr>Article 2: Professional Development for Teachers through decision making </vt:lpstr>
      <vt:lpstr>Theory of decision making</vt:lpstr>
      <vt:lpstr>How these factors influence</vt:lpstr>
      <vt:lpstr>Improving decision making in the classroom</vt:lpstr>
      <vt:lpstr>Article 3: Video as a Tool for Professional Development</vt:lpstr>
      <vt:lpstr>Production of Video Tape</vt:lpstr>
      <vt:lpstr>Challenges in videotaping</vt:lpstr>
      <vt:lpstr>Article 4: Examination of Pre-Service Mathematics Teacher’s Knowledge of Teaching Function Concept</vt:lpstr>
      <vt:lpstr> Key Concepts</vt:lpstr>
      <vt:lpstr>Challenges faced by PSMT’s</vt:lpstr>
      <vt:lpstr>Article 5: The Mediating Role of Mathematics Teaching Efficacy on the Relationships Between Pedagogical Content Knowledge and Mathematics Teaching Anxiety</vt:lpstr>
      <vt:lpstr>Mathematics Teaching Anxiety</vt:lpstr>
      <vt:lpstr>Article 6: Teachers’ Content Knowledge and Pedagogical Content Knowledge: The Role of Structural Differences in Teacher Education</vt:lpstr>
      <vt:lpstr>CK and PCK</vt:lpstr>
      <vt:lpstr>Synthesis of Articles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Theoretical Perspectives and Issues in Mathematics Education</dc:title>
  <dc:creator>Muhammad Sunaam</dc:creator>
  <cp:lastModifiedBy>Muhammad Sunaam</cp:lastModifiedBy>
  <cp:revision>10</cp:revision>
  <dcterms:created xsi:type="dcterms:W3CDTF">2023-10-16T17:06:37Z</dcterms:created>
  <dcterms:modified xsi:type="dcterms:W3CDTF">2023-10-18T12:06:04Z</dcterms:modified>
</cp:coreProperties>
</file>