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Oswald Bold" charset="1" panose="00000800000000000000"/>
      <p:regular r:id="rId23"/>
    </p:embeddedFont>
    <p:embeddedFont>
      <p:font typeface="Open Sans Bold" charset="1" panose="020B0806030504020204"/>
      <p:regular r:id="rId24"/>
    </p:embeddedFont>
    <p:embeddedFont>
      <p:font typeface="Arimo" charset="1" panose="020B0604020202020204"/>
      <p:regular r:id="rId25"/>
    </p:embeddedFont>
    <p:embeddedFont>
      <p:font typeface="DM Sans" charset="1" panose="00000000000000000000"/>
      <p:regular r:id="rId26"/>
    </p:embeddedFont>
    <p:embeddedFont>
      <p:font typeface="Open Sans" charset="1" panose="020B0606030504020204"/>
      <p:regular r:id="rId27"/>
    </p:embeddedFont>
    <p:embeddedFont>
      <p:font typeface="Open Sauce Bold" charset="1" panose="00000800000000000000"/>
      <p:regular r:id="rId28"/>
    </p:embeddedFont>
    <p:embeddedFont>
      <p:font typeface="Open Sauce" charset="1" panose="00000500000000000000"/>
      <p:regular r:id="rId29"/>
    </p:embeddedFont>
    <p:embeddedFont>
      <p:font typeface="Roboto Bold" charset="1" panose="02000000000000000000"/>
      <p:regular r:id="rId30"/>
    </p:embeddedFont>
    <p:embeddedFont>
      <p:font typeface="Oswald" charset="1" panose="00000500000000000000"/>
      <p:regular r:id="rId31"/>
    </p:embeddedFont>
    <p:embeddedFont>
      <p:font typeface="Montserrat Light" charset="1" panose="000004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pn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7.png" Type="http://schemas.openxmlformats.org/officeDocument/2006/relationships/image"/><Relationship Id="rId6" Target="../media/image38.png" Type="http://schemas.openxmlformats.org/officeDocument/2006/relationships/image"/><Relationship Id="rId7" Target="../media/image39.jpeg" Type="http://schemas.openxmlformats.org/officeDocument/2006/relationships/image"/><Relationship Id="rId8"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236347" y="3343946"/>
            <a:ext cx="11332058" cy="4327952"/>
            <a:chOff x="0" y="0"/>
            <a:chExt cx="2188405" cy="835798"/>
          </a:xfrm>
        </p:grpSpPr>
        <p:sp>
          <p:nvSpPr>
            <p:cNvPr name="Freeform 5" id="5"/>
            <p:cNvSpPr/>
            <p:nvPr/>
          </p:nvSpPr>
          <p:spPr>
            <a:xfrm flipH="false" flipV="false" rot="0">
              <a:off x="0" y="0"/>
              <a:ext cx="2188405" cy="835798"/>
            </a:xfrm>
            <a:custGeom>
              <a:avLst/>
              <a:gdLst/>
              <a:ahLst/>
              <a:cxnLst/>
              <a:rect r="r" b="b" t="t" l="l"/>
              <a:pathLst>
                <a:path h="835798" w="2188405">
                  <a:moveTo>
                    <a:pt x="0" y="0"/>
                  </a:moveTo>
                  <a:lnTo>
                    <a:pt x="2188405" y="0"/>
                  </a:lnTo>
                  <a:lnTo>
                    <a:pt x="2188405" y="835798"/>
                  </a:lnTo>
                  <a:lnTo>
                    <a:pt x="0" y="835798"/>
                  </a:ln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0" y="-19050"/>
              <a:ext cx="2188405" cy="854848"/>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4994722" y="4735058"/>
            <a:ext cx="9815307" cy="1610726"/>
          </a:xfrm>
          <a:prstGeom prst="rect">
            <a:avLst/>
          </a:prstGeom>
        </p:spPr>
        <p:txBody>
          <a:bodyPr anchor="t" rtlCol="false" tIns="0" lIns="0" bIns="0" rIns="0">
            <a:spAutoFit/>
          </a:bodyPr>
          <a:lstStyle/>
          <a:p>
            <a:pPr algn="ctr">
              <a:lnSpc>
                <a:spcPts val="13164"/>
              </a:lnSpc>
            </a:pPr>
            <a:r>
              <a:rPr lang="en-US" b="true" sz="9539" spc="934">
                <a:solidFill>
                  <a:srgbClr val="231F20"/>
                </a:solidFill>
                <a:latin typeface="Oswald Bold"/>
                <a:ea typeface="Oswald Bold"/>
                <a:cs typeface="Oswald Bold"/>
                <a:sym typeface="Oswald Bold"/>
              </a:rPr>
              <a:t>LRA Benchmark</a:t>
            </a:r>
          </a:p>
        </p:txBody>
      </p:sp>
      <p:sp>
        <p:nvSpPr>
          <p:cNvPr name="TextBox 8" id="8"/>
          <p:cNvSpPr txBox="true"/>
          <p:nvPr/>
        </p:nvSpPr>
        <p:spPr>
          <a:xfrm rot="0">
            <a:off x="4236347" y="3579804"/>
            <a:ext cx="11791667" cy="1186902"/>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IMAGE CLASSIFICATION </a:t>
            </a:r>
          </a:p>
        </p:txBody>
      </p:sp>
      <p:sp>
        <p:nvSpPr>
          <p:cNvPr name="TextBox 9" id="9"/>
          <p:cNvSpPr txBox="true"/>
          <p:nvPr/>
        </p:nvSpPr>
        <p:spPr>
          <a:xfrm rot="0">
            <a:off x="2828048" y="8268249"/>
            <a:ext cx="2816598" cy="1355277"/>
          </a:xfrm>
          <a:prstGeom prst="rect">
            <a:avLst/>
          </a:prstGeom>
        </p:spPr>
        <p:txBody>
          <a:bodyPr anchor="t" rtlCol="false" tIns="0" lIns="0" bIns="0" rIns="0">
            <a:spAutoFit/>
          </a:bodyPr>
          <a:lstStyle/>
          <a:p>
            <a:pPr algn="ctr">
              <a:lnSpc>
                <a:spcPts val="4125"/>
              </a:lnSpc>
            </a:pPr>
            <a:r>
              <a:rPr lang="en-US" sz="2947" b="true">
                <a:solidFill>
                  <a:srgbClr val="231F20"/>
                </a:solidFill>
                <a:latin typeface="Open Sans Bold"/>
                <a:ea typeface="Open Sans Bold"/>
                <a:cs typeface="Open Sans Bold"/>
                <a:sym typeface="Open Sans Bold"/>
              </a:rPr>
              <a:t>Supervised By :</a:t>
            </a:r>
          </a:p>
          <a:p>
            <a:pPr algn="ctr">
              <a:lnSpc>
                <a:spcPts val="3332"/>
              </a:lnSpc>
            </a:pPr>
            <a:r>
              <a:rPr lang="en-US" sz="2380" b="true">
                <a:solidFill>
                  <a:srgbClr val="231F20"/>
                </a:solidFill>
                <a:latin typeface="Open Sans Bold"/>
                <a:ea typeface="Open Sans Bold"/>
                <a:cs typeface="Open Sans Bold"/>
                <a:sym typeface="Open Sans Bold"/>
              </a:rPr>
              <a:t> Pr.Hamza Alami</a:t>
            </a:r>
          </a:p>
          <a:p>
            <a:pPr algn="ctr">
              <a:lnSpc>
                <a:spcPts val="3332"/>
              </a:lnSpc>
            </a:pPr>
            <a:r>
              <a:rPr lang="en-US" sz="2380" b="true">
                <a:solidFill>
                  <a:srgbClr val="231F20"/>
                </a:solidFill>
                <a:latin typeface="Open Sans Bold"/>
                <a:ea typeface="Open Sans Bold"/>
                <a:cs typeface="Open Sans Bold"/>
                <a:sym typeface="Open Sans Bold"/>
              </a:rPr>
              <a:t>Pr.Issam Ait Yahia</a:t>
            </a:r>
          </a:p>
        </p:txBody>
      </p:sp>
      <p:sp>
        <p:nvSpPr>
          <p:cNvPr name="TextBox 10" id="10"/>
          <p:cNvSpPr txBox="true"/>
          <p:nvPr/>
        </p:nvSpPr>
        <p:spPr>
          <a:xfrm rot="0">
            <a:off x="4236347" y="6376671"/>
            <a:ext cx="11332058" cy="887095"/>
          </a:xfrm>
          <a:prstGeom prst="rect">
            <a:avLst/>
          </a:prstGeom>
        </p:spPr>
        <p:txBody>
          <a:bodyPr anchor="t" rtlCol="false" tIns="0" lIns="0" bIns="0" rIns="0">
            <a:spAutoFit/>
          </a:bodyPr>
          <a:lstStyle/>
          <a:p>
            <a:pPr algn="ctr">
              <a:lnSpc>
                <a:spcPts val="7279"/>
              </a:lnSpc>
            </a:pPr>
            <a:r>
              <a:rPr lang="en-US" sz="5199" b="true">
                <a:solidFill>
                  <a:srgbClr val="231F20"/>
                </a:solidFill>
                <a:latin typeface="Open Sans Bold"/>
                <a:ea typeface="Open Sans Bold"/>
                <a:cs typeface="Open Sans Bold"/>
                <a:sym typeface="Open Sans Bold"/>
              </a:rPr>
              <a:t>CIFAR - 10</a:t>
            </a:r>
          </a:p>
        </p:txBody>
      </p:sp>
      <p:sp>
        <p:nvSpPr>
          <p:cNvPr name="TextBox 11" id="11"/>
          <p:cNvSpPr txBox="true"/>
          <p:nvPr/>
        </p:nvSpPr>
        <p:spPr>
          <a:xfrm rot="0">
            <a:off x="14207791" y="8057713"/>
            <a:ext cx="2721227" cy="1776350"/>
          </a:xfrm>
          <a:prstGeom prst="rect">
            <a:avLst/>
          </a:prstGeom>
        </p:spPr>
        <p:txBody>
          <a:bodyPr anchor="t" rtlCol="false" tIns="0" lIns="0" bIns="0" rIns="0">
            <a:spAutoFit/>
          </a:bodyPr>
          <a:lstStyle/>
          <a:p>
            <a:pPr algn="ctr">
              <a:lnSpc>
                <a:spcPts val="4125"/>
              </a:lnSpc>
            </a:pPr>
            <a:r>
              <a:rPr lang="en-US" sz="2947" b="true">
                <a:solidFill>
                  <a:srgbClr val="231F20"/>
                </a:solidFill>
                <a:latin typeface="Open Sans Bold"/>
                <a:ea typeface="Open Sans Bold"/>
                <a:cs typeface="Open Sans Bold"/>
                <a:sym typeface="Open Sans Bold"/>
              </a:rPr>
              <a:t>By :</a:t>
            </a:r>
          </a:p>
          <a:p>
            <a:pPr algn="ctr">
              <a:lnSpc>
                <a:spcPts val="3332"/>
              </a:lnSpc>
            </a:pPr>
            <a:r>
              <a:rPr lang="en-US" sz="2380" b="true">
                <a:solidFill>
                  <a:srgbClr val="231F20"/>
                </a:solidFill>
                <a:latin typeface="Open Sans Bold"/>
                <a:ea typeface="Open Sans Bold"/>
                <a:cs typeface="Open Sans Bold"/>
                <a:sym typeface="Open Sans Bold"/>
              </a:rPr>
              <a:t>Agourram Sami</a:t>
            </a:r>
          </a:p>
          <a:p>
            <a:pPr algn="ctr">
              <a:lnSpc>
                <a:spcPts val="3332"/>
              </a:lnSpc>
            </a:pPr>
            <a:r>
              <a:rPr lang="en-US" sz="2380" b="true">
                <a:solidFill>
                  <a:srgbClr val="231F20"/>
                </a:solidFill>
                <a:latin typeface="Open Sans Bold"/>
                <a:ea typeface="Open Sans Bold"/>
                <a:cs typeface="Open Sans Bold"/>
                <a:sym typeface="Open Sans Bold"/>
              </a:rPr>
              <a:t>Oumaima Mouimi</a:t>
            </a:r>
          </a:p>
          <a:p>
            <a:pPr algn="ctr">
              <a:lnSpc>
                <a:spcPts val="3332"/>
              </a:lnSpc>
            </a:pPr>
            <a:r>
              <a:rPr lang="en-US" sz="2380" b="true">
                <a:solidFill>
                  <a:srgbClr val="231F20"/>
                </a:solidFill>
                <a:latin typeface="Open Sans Bold"/>
                <a:ea typeface="Open Sans Bold"/>
                <a:cs typeface="Open Sans Bold"/>
                <a:sym typeface="Open Sans Bold"/>
              </a:rPr>
              <a:t>Ayman Youss</a:t>
            </a:r>
          </a:p>
        </p:txBody>
      </p:sp>
      <p:sp>
        <p:nvSpPr>
          <p:cNvPr name="TextBox 12" id="12"/>
          <p:cNvSpPr txBox="true"/>
          <p:nvPr/>
        </p:nvSpPr>
        <p:spPr>
          <a:xfrm rot="0">
            <a:off x="17259300" y="9220200"/>
            <a:ext cx="152400" cy="190500"/>
          </a:xfrm>
          <a:prstGeom prst="rect">
            <a:avLst/>
          </a:prstGeom>
        </p:spPr>
        <p:txBody>
          <a:bodyPr anchor="t" rtlCol="false" tIns="0" lIns="0" bIns="0" rIns="0" wrap="none">
            <a:spAutoFit/>
          </a:bodyPr>
          <a:lstStyle/>
          <a:p>
            <a:pPr algn="ctr">
              <a:lnSpc>
                <a:spcPts val="1679"/>
              </a:lnSpc>
              <a:spcBef>
                <a:spcPct val="0"/>
              </a:spcBef>
            </a:pPr>
            <a:r>
              <a:rPr lang="en-US" sz="1200">
                <a:solidFill>
                  <a:srgbClr val="231F20"/>
                </a:solidFill>
                <a:latin typeface="Arimo"/>
                <a:ea typeface="Arimo"/>
                <a:cs typeface="Arimo"/>
                <a:sym typeface="Arimo"/>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978818" y="2233769"/>
            <a:ext cx="13572830" cy="7261464"/>
          </a:xfrm>
          <a:custGeom>
            <a:avLst/>
            <a:gdLst/>
            <a:ahLst/>
            <a:cxnLst/>
            <a:rect r="r" b="b" t="t" l="l"/>
            <a:pathLst>
              <a:path h="7261464" w="13572830">
                <a:moveTo>
                  <a:pt x="0" y="0"/>
                </a:moveTo>
                <a:lnTo>
                  <a:pt x="13572830" y="0"/>
                </a:lnTo>
                <a:lnTo>
                  <a:pt x="13572830" y="7261464"/>
                </a:lnTo>
                <a:lnTo>
                  <a:pt x="0" y="7261464"/>
                </a:lnTo>
                <a:lnTo>
                  <a:pt x="0" y="0"/>
                </a:lnTo>
                <a:close/>
              </a:path>
            </a:pathLst>
          </a:custGeom>
          <a:blipFill>
            <a:blip r:embed="rId2"/>
            <a:stretch>
              <a:fillRect l="0" t="0" r="0" b="0"/>
            </a:stretch>
          </a:blipFill>
        </p:spPr>
      </p:sp>
      <p:sp>
        <p:nvSpPr>
          <p:cNvPr name="TextBox 3" id="3"/>
          <p:cNvSpPr txBox="true"/>
          <p:nvPr/>
        </p:nvSpPr>
        <p:spPr>
          <a:xfrm rot="0">
            <a:off x="155513" y="808803"/>
            <a:ext cx="18132487" cy="940368"/>
          </a:xfrm>
          <a:prstGeom prst="rect">
            <a:avLst/>
          </a:prstGeom>
        </p:spPr>
        <p:txBody>
          <a:bodyPr anchor="t" rtlCol="false" tIns="0" lIns="0" bIns="0" rIns="0">
            <a:spAutoFit/>
          </a:bodyPr>
          <a:lstStyle/>
          <a:p>
            <a:pPr algn="ctr">
              <a:lnSpc>
                <a:spcPts val="7632"/>
              </a:lnSpc>
            </a:pPr>
            <a:r>
              <a:rPr lang="en-US" b="true" sz="5530" spc="542">
                <a:solidFill>
                  <a:srgbClr val="000000"/>
                </a:solidFill>
                <a:latin typeface="Oswald Bold"/>
                <a:ea typeface="Oswald Bold"/>
                <a:cs typeface="Oswald Bold"/>
                <a:sym typeface="Oswald Bold"/>
              </a:rPr>
              <a:t>BEiT Architecture during pre-training </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1959"/>
              </a:lnSpc>
              <a:spcBef>
                <a:spcPct val="0"/>
              </a:spcBef>
            </a:pPr>
            <a:r>
              <a:rPr lang="en-US" sz="1399">
                <a:solidFill>
                  <a:srgbClr val="000000"/>
                </a:solidFill>
                <a:latin typeface="Arimo"/>
                <a:ea typeface="Arimo"/>
                <a:cs typeface="Arimo"/>
                <a:sym typeface="Arimo"/>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982411" y="3798969"/>
            <a:ext cx="3809406" cy="5050184"/>
          </a:xfrm>
          <a:custGeom>
            <a:avLst/>
            <a:gdLst/>
            <a:ahLst/>
            <a:cxnLst/>
            <a:rect r="r" b="b" t="t" l="l"/>
            <a:pathLst>
              <a:path h="5050184" w="3809406">
                <a:moveTo>
                  <a:pt x="0" y="0"/>
                </a:moveTo>
                <a:lnTo>
                  <a:pt x="3809406" y="0"/>
                </a:lnTo>
                <a:lnTo>
                  <a:pt x="3809406" y="5050183"/>
                </a:lnTo>
                <a:lnTo>
                  <a:pt x="0" y="5050183"/>
                </a:lnTo>
                <a:lnTo>
                  <a:pt x="0" y="0"/>
                </a:lnTo>
                <a:close/>
              </a:path>
            </a:pathLst>
          </a:custGeom>
          <a:blipFill>
            <a:blip r:embed="rId2"/>
            <a:stretch>
              <a:fillRect l="0" t="0" r="0" b="0"/>
            </a:stretch>
          </a:blipFill>
        </p:spPr>
      </p:sp>
      <p:sp>
        <p:nvSpPr>
          <p:cNvPr name="Freeform 3" id="3"/>
          <p:cNvSpPr/>
          <p:nvPr/>
        </p:nvSpPr>
        <p:spPr>
          <a:xfrm flipH="false" flipV="false" rot="0">
            <a:off x="7658947" y="4533535"/>
            <a:ext cx="10111535" cy="2693559"/>
          </a:xfrm>
          <a:custGeom>
            <a:avLst/>
            <a:gdLst/>
            <a:ahLst/>
            <a:cxnLst/>
            <a:rect r="r" b="b" t="t" l="l"/>
            <a:pathLst>
              <a:path h="2693559" w="10111535">
                <a:moveTo>
                  <a:pt x="0" y="0"/>
                </a:moveTo>
                <a:lnTo>
                  <a:pt x="10111535" y="0"/>
                </a:lnTo>
                <a:lnTo>
                  <a:pt x="10111535" y="2693559"/>
                </a:lnTo>
                <a:lnTo>
                  <a:pt x="0" y="2693559"/>
                </a:lnTo>
                <a:lnTo>
                  <a:pt x="0" y="0"/>
                </a:lnTo>
                <a:close/>
              </a:path>
            </a:pathLst>
          </a:custGeom>
          <a:blipFill>
            <a:blip r:embed="rId3"/>
            <a:stretch>
              <a:fillRect l="0" t="0" r="0" b="0"/>
            </a:stretch>
          </a:blipFill>
        </p:spPr>
      </p:sp>
      <p:sp>
        <p:nvSpPr>
          <p:cNvPr name="TextBox 4" id="4"/>
          <p:cNvSpPr txBox="true"/>
          <p:nvPr/>
        </p:nvSpPr>
        <p:spPr>
          <a:xfrm rot="0">
            <a:off x="601060" y="2434801"/>
            <a:ext cx="6572108" cy="680085"/>
          </a:xfrm>
          <a:prstGeom prst="rect">
            <a:avLst/>
          </a:prstGeom>
        </p:spPr>
        <p:txBody>
          <a:bodyPr anchor="t" rtlCol="false" tIns="0" lIns="0" bIns="0" rIns="0">
            <a:spAutoFit/>
          </a:bodyPr>
          <a:lstStyle/>
          <a:p>
            <a:pPr algn="ctr" marL="0" indent="0" lvl="0">
              <a:lnSpc>
                <a:spcPts val="5519"/>
              </a:lnSpc>
              <a:spcBef>
                <a:spcPct val="0"/>
              </a:spcBef>
            </a:pPr>
            <a:r>
              <a:rPr lang="en-US" b="true" sz="3999" spc="391" strike="noStrike" u="none">
                <a:solidFill>
                  <a:srgbClr val="100F0D"/>
                </a:solidFill>
                <a:latin typeface="Roboto Bold"/>
                <a:ea typeface="Roboto Bold"/>
                <a:cs typeface="Roboto Bold"/>
                <a:sym typeface="Roboto Bold"/>
              </a:rPr>
              <a:t>Image Representation</a:t>
            </a:r>
          </a:p>
        </p:txBody>
      </p:sp>
      <p:sp>
        <p:nvSpPr>
          <p:cNvPr name="TextBox 5" id="5"/>
          <p:cNvSpPr txBox="true"/>
          <p:nvPr/>
        </p:nvSpPr>
        <p:spPr>
          <a:xfrm rot="0">
            <a:off x="9144000" y="8058387"/>
            <a:ext cx="8454364" cy="1514855"/>
          </a:xfrm>
          <a:prstGeom prst="rect">
            <a:avLst/>
          </a:prstGeom>
        </p:spPr>
        <p:txBody>
          <a:bodyPr anchor="t" rtlCol="false" tIns="0" lIns="0" bIns="0" rIns="0">
            <a:spAutoFit/>
          </a:bodyPr>
          <a:lstStyle/>
          <a:p>
            <a:pPr algn="ctr" marL="0" indent="0" lvl="0">
              <a:lnSpc>
                <a:spcPts val="4002"/>
              </a:lnSpc>
              <a:spcBef>
                <a:spcPct val="0"/>
              </a:spcBef>
            </a:pPr>
            <a:r>
              <a:rPr lang="en-US" b="true" sz="2900" spc="284" strike="noStrike" u="none">
                <a:solidFill>
                  <a:srgbClr val="000000"/>
                </a:solidFill>
                <a:latin typeface="Roboto Bold"/>
                <a:ea typeface="Roboto Bold"/>
                <a:cs typeface="Roboto Bold"/>
                <a:sym typeface="Roboto Bold"/>
              </a:rPr>
              <a:t>The tokenizer maps image patches to discrete visual tokens using a visual codebook (learned via dVAE)</a:t>
            </a:r>
          </a:p>
        </p:txBody>
      </p:sp>
      <p:sp>
        <p:nvSpPr>
          <p:cNvPr name="TextBox 6" id="6"/>
          <p:cNvSpPr txBox="true"/>
          <p:nvPr/>
        </p:nvSpPr>
        <p:spPr>
          <a:xfrm rot="0">
            <a:off x="-340068" y="9191625"/>
            <a:ext cx="8454364" cy="505205"/>
          </a:xfrm>
          <a:prstGeom prst="rect">
            <a:avLst/>
          </a:prstGeom>
        </p:spPr>
        <p:txBody>
          <a:bodyPr anchor="t" rtlCol="false" tIns="0" lIns="0" bIns="0" rIns="0">
            <a:spAutoFit/>
          </a:bodyPr>
          <a:lstStyle/>
          <a:p>
            <a:pPr algn="ctr" marL="0" indent="0" lvl="0">
              <a:lnSpc>
                <a:spcPts val="4002"/>
              </a:lnSpc>
              <a:spcBef>
                <a:spcPct val="0"/>
              </a:spcBef>
            </a:pPr>
            <a:r>
              <a:rPr lang="en-US" b="true" sz="2900" spc="284">
                <a:solidFill>
                  <a:srgbClr val="000000"/>
                </a:solidFill>
                <a:latin typeface="Roboto Bold"/>
                <a:ea typeface="Roboto Bold"/>
                <a:cs typeface="Roboto Bold"/>
                <a:sym typeface="Roboto Bold"/>
              </a:rPr>
              <a:t>Similar to ViT</a:t>
            </a:r>
          </a:p>
        </p:txBody>
      </p:sp>
      <p:sp>
        <p:nvSpPr>
          <p:cNvPr name="TextBox 7" id="7"/>
          <p:cNvSpPr txBox="true"/>
          <p:nvPr/>
        </p:nvSpPr>
        <p:spPr>
          <a:xfrm rot="0">
            <a:off x="155513" y="808803"/>
            <a:ext cx="18132487" cy="940368"/>
          </a:xfrm>
          <a:prstGeom prst="rect">
            <a:avLst/>
          </a:prstGeom>
        </p:spPr>
        <p:txBody>
          <a:bodyPr anchor="t" rtlCol="false" tIns="0" lIns="0" bIns="0" rIns="0">
            <a:spAutoFit/>
          </a:bodyPr>
          <a:lstStyle/>
          <a:p>
            <a:pPr algn="ctr">
              <a:lnSpc>
                <a:spcPts val="7632"/>
              </a:lnSpc>
            </a:pPr>
            <a:r>
              <a:rPr lang="en-US" b="true" sz="5530" spc="542">
                <a:solidFill>
                  <a:srgbClr val="000000"/>
                </a:solidFill>
                <a:latin typeface="Oswald Bold"/>
                <a:ea typeface="Oswald Bold"/>
                <a:cs typeface="Oswald Bold"/>
                <a:sym typeface="Oswald Bold"/>
              </a:rPr>
              <a:t>BEiT Architecture during pre-training </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1959"/>
              </a:lnSpc>
              <a:spcBef>
                <a:spcPct val="0"/>
              </a:spcBef>
            </a:pPr>
            <a:r>
              <a:rPr lang="en-US" sz="1399">
                <a:solidFill>
                  <a:srgbClr val="000000"/>
                </a:solidFill>
                <a:latin typeface="Arimo"/>
                <a:ea typeface="Arimo"/>
                <a:cs typeface="Arimo"/>
                <a:sym typeface="Arimo"/>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601060" y="2434801"/>
            <a:ext cx="6572108" cy="680085"/>
          </a:xfrm>
          <a:prstGeom prst="rect">
            <a:avLst/>
          </a:prstGeom>
        </p:spPr>
        <p:txBody>
          <a:bodyPr anchor="t" rtlCol="false" tIns="0" lIns="0" bIns="0" rIns="0">
            <a:spAutoFit/>
          </a:bodyPr>
          <a:lstStyle/>
          <a:p>
            <a:pPr algn="ctr" marL="0" indent="0" lvl="0">
              <a:lnSpc>
                <a:spcPts val="5519"/>
              </a:lnSpc>
              <a:spcBef>
                <a:spcPct val="0"/>
              </a:spcBef>
            </a:pPr>
            <a:r>
              <a:rPr lang="en-US" b="true" sz="3999" spc="391">
                <a:solidFill>
                  <a:srgbClr val="100F0D"/>
                </a:solidFill>
                <a:latin typeface="Roboto Bold"/>
                <a:ea typeface="Roboto Bold"/>
                <a:cs typeface="Roboto Bold"/>
                <a:sym typeface="Roboto Bold"/>
              </a:rPr>
              <a:t>Blockwise Masking</a:t>
            </a:r>
          </a:p>
        </p:txBody>
      </p:sp>
      <p:sp>
        <p:nvSpPr>
          <p:cNvPr name="TextBox 3" id="3"/>
          <p:cNvSpPr txBox="true"/>
          <p:nvPr/>
        </p:nvSpPr>
        <p:spPr>
          <a:xfrm rot="0">
            <a:off x="7173168" y="5076825"/>
            <a:ext cx="7972601" cy="1514855"/>
          </a:xfrm>
          <a:prstGeom prst="rect">
            <a:avLst/>
          </a:prstGeom>
        </p:spPr>
        <p:txBody>
          <a:bodyPr anchor="t" rtlCol="false" tIns="0" lIns="0" bIns="0" rIns="0">
            <a:spAutoFit/>
          </a:bodyPr>
          <a:lstStyle/>
          <a:p>
            <a:pPr algn="ctr" marL="626115" indent="-313058" lvl="1">
              <a:lnSpc>
                <a:spcPts val="4002"/>
              </a:lnSpc>
              <a:buFont typeface="Arial"/>
              <a:buChar char="•"/>
            </a:pPr>
            <a:r>
              <a:rPr lang="en-US" b="true" sz="2900" spc="284">
                <a:solidFill>
                  <a:srgbClr val="000000"/>
                </a:solidFill>
                <a:latin typeface="Roboto Bold"/>
                <a:ea typeface="Roboto Bold"/>
                <a:cs typeface="Roboto Bold"/>
                <a:sym typeface="Roboto Bold"/>
              </a:rPr>
              <a:t>Approximately 40% image patches are randomly masked.</a:t>
            </a:r>
          </a:p>
          <a:p>
            <a:pPr algn="ctr">
              <a:lnSpc>
                <a:spcPts val="4002"/>
              </a:lnSpc>
            </a:pPr>
          </a:p>
        </p:txBody>
      </p:sp>
      <p:sp>
        <p:nvSpPr>
          <p:cNvPr name="Freeform 4" id="4"/>
          <p:cNvSpPr/>
          <p:nvPr/>
        </p:nvSpPr>
        <p:spPr>
          <a:xfrm flipH="false" flipV="false" rot="0">
            <a:off x="2922140" y="3710006"/>
            <a:ext cx="3417893" cy="4907667"/>
          </a:xfrm>
          <a:custGeom>
            <a:avLst/>
            <a:gdLst/>
            <a:ahLst/>
            <a:cxnLst/>
            <a:rect r="r" b="b" t="t" l="l"/>
            <a:pathLst>
              <a:path h="4907667" w="3417893">
                <a:moveTo>
                  <a:pt x="0" y="0"/>
                </a:moveTo>
                <a:lnTo>
                  <a:pt x="3417893" y="0"/>
                </a:lnTo>
                <a:lnTo>
                  <a:pt x="3417893" y="4907666"/>
                </a:lnTo>
                <a:lnTo>
                  <a:pt x="0" y="4907666"/>
                </a:lnTo>
                <a:lnTo>
                  <a:pt x="0" y="0"/>
                </a:lnTo>
                <a:close/>
              </a:path>
            </a:pathLst>
          </a:custGeom>
          <a:blipFill>
            <a:blip r:embed="rId2"/>
            <a:stretch>
              <a:fillRect l="0" t="-66863" r="-347841" b="0"/>
            </a:stretch>
          </a:blipFill>
        </p:spPr>
      </p:sp>
      <p:sp>
        <p:nvSpPr>
          <p:cNvPr name="TextBox 5" id="5"/>
          <p:cNvSpPr txBox="true"/>
          <p:nvPr/>
        </p:nvSpPr>
        <p:spPr>
          <a:xfrm rot="0">
            <a:off x="155513" y="808803"/>
            <a:ext cx="18132487" cy="940368"/>
          </a:xfrm>
          <a:prstGeom prst="rect">
            <a:avLst/>
          </a:prstGeom>
        </p:spPr>
        <p:txBody>
          <a:bodyPr anchor="t" rtlCol="false" tIns="0" lIns="0" bIns="0" rIns="0">
            <a:spAutoFit/>
          </a:bodyPr>
          <a:lstStyle/>
          <a:p>
            <a:pPr algn="ctr">
              <a:lnSpc>
                <a:spcPts val="7632"/>
              </a:lnSpc>
            </a:pPr>
            <a:r>
              <a:rPr lang="en-US" b="true" sz="5530" spc="542">
                <a:solidFill>
                  <a:srgbClr val="000000"/>
                </a:solidFill>
                <a:latin typeface="Oswald Bold"/>
                <a:ea typeface="Oswald Bold"/>
                <a:cs typeface="Oswald Bold"/>
                <a:sym typeface="Oswald Bold"/>
              </a:rPr>
              <a:t>BEiT Architecture during pre-training </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1959"/>
              </a:lnSpc>
              <a:spcBef>
                <a:spcPct val="0"/>
              </a:spcBef>
            </a:pPr>
            <a:r>
              <a:rPr lang="en-US" sz="1399">
                <a:solidFill>
                  <a:srgbClr val="000000"/>
                </a:solidFill>
                <a:latin typeface="Arimo"/>
                <a:ea typeface="Arimo"/>
                <a:cs typeface="Arimo"/>
                <a:sym typeface="Arimo"/>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516043" y="2179750"/>
            <a:ext cx="11418079" cy="680085"/>
          </a:xfrm>
          <a:prstGeom prst="rect">
            <a:avLst/>
          </a:prstGeom>
        </p:spPr>
        <p:txBody>
          <a:bodyPr anchor="t" rtlCol="false" tIns="0" lIns="0" bIns="0" rIns="0">
            <a:spAutoFit/>
          </a:bodyPr>
          <a:lstStyle/>
          <a:p>
            <a:pPr algn="ctr" marL="0" indent="0" lvl="0">
              <a:lnSpc>
                <a:spcPts val="5519"/>
              </a:lnSpc>
              <a:spcBef>
                <a:spcPct val="0"/>
              </a:spcBef>
            </a:pPr>
            <a:r>
              <a:rPr lang="en-US" b="true" sz="3999" spc="391">
                <a:solidFill>
                  <a:srgbClr val="100F0D"/>
                </a:solidFill>
                <a:latin typeface="Roboto Bold"/>
                <a:ea typeface="Roboto Bold"/>
                <a:cs typeface="Roboto Bold"/>
                <a:sym typeface="Roboto Bold"/>
              </a:rPr>
              <a:t>Masked Image Modeling (MIM) Task</a:t>
            </a:r>
          </a:p>
        </p:txBody>
      </p:sp>
      <p:sp>
        <p:nvSpPr>
          <p:cNvPr name="Freeform 3" id="3"/>
          <p:cNvSpPr/>
          <p:nvPr/>
        </p:nvSpPr>
        <p:spPr>
          <a:xfrm flipH="false" flipV="false" rot="0">
            <a:off x="2784392" y="3212579"/>
            <a:ext cx="8083723" cy="6693611"/>
          </a:xfrm>
          <a:custGeom>
            <a:avLst/>
            <a:gdLst/>
            <a:ahLst/>
            <a:cxnLst/>
            <a:rect r="r" b="b" t="t" l="l"/>
            <a:pathLst>
              <a:path h="6693611" w="8083723">
                <a:moveTo>
                  <a:pt x="0" y="0"/>
                </a:moveTo>
                <a:lnTo>
                  <a:pt x="8083723" y="0"/>
                </a:lnTo>
                <a:lnTo>
                  <a:pt x="8083723" y="6693611"/>
                </a:lnTo>
                <a:lnTo>
                  <a:pt x="0" y="6693611"/>
                </a:lnTo>
                <a:lnTo>
                  <a:pt x="0" y="0"/>
                </a:lnTo>
                <a:close/>
              </a:path>
            </a:pathLst>
          </a:custGeom>
          <a:blipFill>
            <a:blip r:embed="rId2"/>
            <a:stretch>
              <a:fillRect l="-43716" t="-2485" r="-14903" b="0"/>
            </a:stretch>
          </a:blipFill>
        </p:spPr>
      </p:sp>
      <p:sp>
        <p:nvSpPr>
          <p:cNvPr name="TextBox 4" id="4"/>
          <p:cNvSpPr txBox="true"/>
          <p:nvPr/>
        </p:nvSpPr>
        <p:spPr>
          <a:xfrm rot="0">
            <a:off x="11083951" y="3244494"/>
            <a:ext cx="5110362" cy="6563105"/>
          </a:xfrm>
          <a:prstGeom prst="rect">
            <a:avLst/>
          </a:prstGeom>
        </p:spPr>
        <p:txBody>
          <a:bodyPr anchor="t" rtlCol="false" tIns="0" lIns="0" bIns="0" rIns="0">
            <a:spAutoFit/>
          </a:bodyPr>
          <a:lstStyle/>
          <a:p>
            <a:pPr algn="ctr" marL="626115" indent="-313058" lvl="1">
              <a:lnSpc>
                <a:spcPts val="4002"/>
              </a:lnSpc>
              <a:buFont typeface="Arial"/>
              <a:buChar char="•"/>
            </a:pPr>
            <a:r>
              <a:rPr lang="en-US" b="true" sz="2900" spc="284">
                <a:solidFill>
                  <a:srgbClr val="000000"/>
                </a:solidFill>
                <a:latin typeface="Roboto Bold"/>
                <a:ea typeface="Roboto Bold"/>
                <a:cs typeface="Roboto Bold"/>
                <a:sym typeface="Roboto Bold"/>
              </a:rPr>
              <a:t>BEiT encoder learns to </a:t>
            </a:r>
            <a:r>
              <a:rPr lang="en-US" b="true" sz="2900" spc="284">
                <a:solidFill>
                  <a:srgbClr val="FF3131"/>
                </a:solidFill>
                <a:latin typeface="Roboto Bold"/>
                <a:ea typeface="Roboto Bold"/>
                <a:cs typeface="Roboto Bold"/>
                <a:sym typeface="Roboto Bold"/>
              </a:rPr>
              <a:t>predict</a:t>
            </a:r>
            <a:r>
              <a:rPr lang="en-US" b="true" sz="2900" spc="284">
                <a:solidFill>
                  <a:srgbClr val="000000"/>
                </a:solidFill>
                <a:latin typeface="Roboto Bold"/>
                <a:ea typeface="Roboto Bold"/>
                <a:cs typeface="Roboto Bold"/>
                <a:sym typeface="Roboto Bold"/>
              </a:rPr>
              <a:t> the correct </a:t>
            </a:r>
            <a:r>
              <a:rPr lang="en-US" b="true" sz="2900" spc="284">
                <a:solidFill>
                  <a:srgbClr val="FF3131"/>
                </a:solidFill>
                <a:latin typeface="Roboto Bold"/>
                <a:ea typeface="Roboto Bold"/>
                <a:cs typeface="Roboto Bold"/>
                <a:sym typeface="Roboto Bold"/>
              </a:rPr>
              <a:t>visual token IDs</a:t>
            </a:r>
            <a:r>
              <a:rPr lang="en-US" b="true" sz="2900" spc="284">
                <a:solidFill>
                  <a:srgbClr val="000000"/>
                </a:solidFill>
                <a:latin typeface="Roboto Bold"/>
                <a:ea typeface="Roboto Bold"/>
                <a:cs typeface="Roboto Bold"/>
                <a:sym typeface="Roboto Bold"/>
              </a:rPr>
              <a:t> of the </a:t>
            </a:r>
            <a:r>
              <a:rPr lang="en-US" b="true" sz="2900" spc="284">
                <a:solidFill>
                  <a:srgbClr val="FF3131"/>
                </a:solidFill>
                <a:latin typeface="Roboto Bold"/>
                <a:ea typeface="Roboto Bold"/>
                <a:cs typeface="Roboto Bold"/>
                <a:sym typeface="Roboto Bold"/>
              </a:rPr>
              <a:t>masked patches</a:t>
            </a:r>
            <a:r>
              <a:rPr lang="en-US" b="true" sz="2900" spc="284">
                <a:solidFill>
                  <a:srgbClr val="000000"/>
                </a:solidFill>
                <a:latin typeface="Roboto Bold"/>
                <a:ea typeface="Roboto Bold"/>
                <a:cs typeface="Roboto Bold"/>
                <a:sym typeface="Roboto Bold"/>
              </a:rPr>
              <a:t> by leveraging the context from the unmasked patches.</a:t>
            </a:r>
          </a:p>
          <a:p>
            <a:pPr algn="ctr" marL="626115" indent="-313058" lvl="1">
              <a:lnSpc>
                <a:spcPts val="4002"/>
              </a:lnSpc>
              <a:buFont typeface="Arial"/>
              <a:buChar char="•"/>
            </a:pPr>
            <a:r>
              <a:rPr lang="en-US" b="true" sz="2900" spc="284">
                <a:solidFill>
                  <a:srgbClr val="000000"/>
                </a:solidFill>
                <a:latin typeface="Roboto Bold"/>
                <a:ea typeface="Roboto Bold"/>
                <a:cs typeface="Roboto Bold"/>
                <a:sym typeface="Roboto Bold"/>
              </a:rPr>
              <a:t>The loss is calculated as the cross-entropy loss between the model’s predictions and the </a:t>
            </a:r>
            <a:r>
              <a:rPr lang="en-US" b="true" sz="2900" spc="284">
                <a:solidFill>
                  <a:srgbClr val="FF3131"/>
                </a:solidFill>
                <a:latin typeface="Roboto Bold"/>
                <a:ea typeface="Roboto Bold"/>
                <a:cs typeface="Roboto Bold"/>
                <a:sym typeface="Roboto Bold"/>
              </a:rPr>
              <a:t>ground truth visual tokens</a:t>
            </a:r>
            <a:r>
              <a:rPr lang="en-US" b="true" sz="2900" spc="284">
                <a:solidFill>
                  <a:srgbClr val="000000"/>
                </a:solidFill>
                <a:latin typeface="Roboto Bold"/>
                <a:ea typeface="Roboto Bold"/>
                <a:cs typeface="Roboto Bold"/>
                <a:sym typeface="Roboto Bold"/>
              </a:rPr>
              <a:t>.</a:t>
            </a:r>
          </a:p>
        </p:txBody>
      </p:sp>
      <p:sp>
        <p:nvSpPr>
          <p:cNvPr name="TextBox 5" id="5"/>
          <p:cNvSpPr txBox="true"/>
          <p:nvPr/>
        </p:nvSpPr>
        <p:spPr>
          <a:xfrm rot="0">
            <a:off x="155513" y="808803"/>
            <a:ext cx="18132487" cy="940368"/>
          </a:xfrm>
          <a:prstGeom prst="rect">
            <a:avLst/>
          </a:prstGeom>
        </p:spPr>
        <p:txBody>
          <a:bodyPr anchor="t" rtlCol="false" tIns="0" lIns="0" bIns="0" rIns="0">
            <a:spAutoFit/>
          </a:bodyPr>
          <a:lstStyle/>
          <a:p>
            <a:pPr algn="ctr">
              <a:lnSpc>
                <a:spcPts val="7632"/>
              </a:lnSpc>
            </a:pPr>
            <a:r>
              <a:rPr lang="en-US" b="true" sz="5530" spc="542">
                <a:solidFill>
                  <a:srgbClr val="000000"/>
                </a:solidFill>
                <a:latin typeface="Oswald Bold"/>
                <a:ea typeface="Oswald Bold"/>
                <a:cs typeface="Oswald Bold"/>
                <a:sym typeface="Oswald Bold"/>
              </a:rPr>
              <a:t>BEiT Architecture during pre-training </a:t>
            </a:r>
          </a:p>
        </p:txBody>
      </p:sp>
      <p:sp>
        <p:nvSpPr>
          <p:cNvPr name="Freeform 6" id="6"/>
          <p:cNvSpPr/>
          <p:nvPr/>
        </p:nvSpPr>
        <p:spPr>
          <a:xfrm flipH="true" flipV="false" rot="-8970905">
            <a:off x="1643123" y="6995912"/>
            <a:ext cx="1864467" cy="526712"/>
          </a:xfrm>
          <a:custGeom>
            <a:avLst/>
            <a:gdLst/>
            <a:ahLst/>
            <a:cxnLst/>
            <a:rect r="r" b="b" t="t" l="l"/>
            <a:pathLst>
              <a:path h="526712" w="1864467">
                <a:moveTo>
                  <a:pt x="1864467" y="0"/>
                </a:moveTo>
                <a:lnTo>
                  <a:pt x="0" y="0"/>
                </a:lnTo>
                <a:lnTo>
                  <a:pt x="0" y="526711"/>
                </a:lnTo>
                <a:lnTo>
                  <a:pt x="1864467" y="526711"/>
                </a:lnTo>
                <a:lnTo>
                  <a:pt x="186446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96208" y="5772398"/>
            <a:ext cx="2880601" cy="982773"/>
          </a:xfrm>
          <a:prstGeom prst="rect">
            <a:avLst/>
          </a:prstGeom>
        </p:spPr>
        <p:txBody>
          <a:bodyPr anchor="t" rtlCol="false" tIns="0" lIns="0" bIns="0" rIns="0">
            <a:spAutoFit/>
          </a:bodyPr>
          <a:lstStyle/>
          <a:p>
            <a:pPr algn="ctr" marL="0" indent="0" lvl="0">
              <a:lnSpc>
                <a:spcPts val="3922"/>
              </a:lnSpc>
              <a:spcBef>
                <a:spcPct val="0"/>
              </a:spcBef>
            </a:pPr>
            <a:r>
              <a:rPr lang="en-US" sz="2842" spc="278">
                <a:solidFill>
                  <a:srgbClr val="231F20"/>
                </a:solidFill>
                <a:latin typeface="Oswald"/>
                <a:ea typeface="Oswald"/>
                <a:cs typeface="Oswald"/>
                <a:sym typeface="Oswald"/>
              </a:rPr>
              <a:t>Self attention mechanism </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1959"/>
              </a:lnSpc>
              <a:spcBef>
                <a:spcPct val="0"/>
              </a:spcBef>
            </a:pPr>
            <a:r>
              <a:rPr lang="en-US" sz="1399">
                <a:solidFill>
                  <a:srgbClr val="000000"/>
                </a:solidFill>
                <a:latin typeface="Arimo"/>
                <a:ea typeface="Arimo"/>
                <a:cs typeface="Arimo"/>
                <a:sym typeface="Arimo"/>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55513" y="506129"/>
            <a:ext cx="18132487" cy="940368"/>
          </a:xfrm>
          <a:prstGeom prst="rect">
            <a:avLst/>
          </a:prstGeom>
        </p:spPr>
        <p:txBody>
          <a:bodyPr anchor="t" rtlCol="false" tIns="0" lIns="0" bIns="0" rIns="0">
            <a:spAutoFit/>
          </a:bodyPr>
          <a:lstStyle/>
          <a:p>
            <a:pPr algn="ctr">
              <a:lnSpc>
                <a:spcPts val="7632"/>
              </a:lnSpc>
            </a:pPr>
            <a:r>
              <a:rPr lang="en-US" b="true" sz="5530" spc="542">
                <a:solidFill>
                  <a:srgbClr val="000000"/>
                </a:solidFill>
                <a:latin typeface="Oswald Bold"/>
                <a:ea typeface="Oswald Bold"/>
                <a:cs typeface="Oswald Bold"/>
                <a:sym typeface="Oswald Bold"/>
              </a:rPr>
              <a:t>BEiT fine-tuning to downstream tasks  </a:t>
            </a:r>
          </a:p>
        </p:txBody>
      </p:sp>
      <p:grpSp>
        <p:nvGrpSpPr>
          <p:cNvPr name="Group 3" id="3"/>
          <p:cNvGrpSpPr/>
          <p:nvPr/>
        </p:nvGrpSpPr>
        <p:grpSpPr>
          <a:xfrm rot="0">
            <a:off x="368611" y="3871509"/>
            <a:ext cx="3077835" cy="2467968"/>
            <a:chOff x="0" y="0"/>
            <a:chExt cx="1075555" cy="862436"/>
          </a:xfrm>
        </p:grpSpPr>
        <p:sp>
          <p:nvSpPr>
            <p:cNvPr name="Freeform 4" id="4"/>
            <p:cNvSpPr/>
            <p:nvPr/>
          </p:nvSpPr>
          <p:spPr>
            <a:xfrm flipH="false" flipV="false" rot="0">
              <a:off x="0" y="0"/>
              <a:ext cx="1075555" cy="862436"/>
            </a:xfrm>
            <a:custGeom>
              <a:avLst/>
              <a:gdLst/>
              <a:ahLst/>
              <a:cxnLst/>
              <a:rect r="r" b="b" t="t" l="l"/>
              <a:pathLst>
                <a:path h="862436" w="1075555">
                  <a:moveTo>
                    <a:pt x="77977" y="0"/>
                  </a:moveTo>
                  <a:lnTo>
                    <a:pt x="997578" y="0"/>
                  </a:lnTo>
                  <a:cubicBezTo>
                    <a:pt x="1040644" y="0"/>
                    <a:pt x="1075555" y="34911"/>
                    <a:pt x="1075555" y="77977"/>
                  </a:cubicBezTo>
                  <a:lnTo>
                    <a:pt x="1075555" y="784459"/>
                  </a:lnTo>
                  <a:cubicBezTo>
                    <a:pt x="1075555" y="827525"/>
                    <a:pt x="1040644" y="862436"/>
                    <a:pt x="997578" y="862436"/>
                  </a:cubicBezTo>
                  <a:lnTo>
                    <a:pt x="77977" y="862436"/>
                  </a:lnTo>
                  <a:cubicBezTo>
                    <a:pt x="57296" y="862436"/>
                    <a:pt x="37462" y="854221"/>
                    <a:pt x="22839" y="839597"/>
                  </a:cubicBezTo>
                  <a:cubicBezTo>
                    <a:pt x="8215" y="824974"/>
                    <a:pt x="0" y="805140"/>
                    <a:pt x="0" y="784459"/>
                  </a:cubicBezTo>
                  <a:lnTo>
                    <a:pt x="0" y="77977"/>
                  </a:lnTo>
                  <a:cubicBezTo>
                    <a:pt x="0" y="57296"/>
                    <a:pt x="8215" y="37462"/>
                    <a:pt x="22839" y="22839"/>
                  </a:cubicBezTo>
                  <a:cubicBezTo>
                    <a:pt x="37462" y="8215"/>
                    <a:pt x="57296" y="0"/>
                    <a:pt x="77977" y="0"/>
                  </a:cubicBezTo>
                  <a:close/>
                </a:path>
              </a:pathLst>
            </a:custGeom>
            <a:solidFill>
              <a:srgbClr val="FFFFFF">
                <a:alpha val="98824"/>
              </a:srgbClr>
            </a:solidFill>
          </p:spPr>
        </p:sp>
        <p:sp>
          <p:nvSpPr>
            <p:cNvPr name="TextBox 5" id="5"/>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368611" y="6454338"/>
            <a:ext cx="3077835" cy="889120"/>
            <a:chOff x="0" y="0"/>
            <a:chExt cx="1075555" cy="310705"/>
          </a:xfrm>
        </p:grpSpPr>
        <p:sp>
          <p:nvSpPr>
            <p:cNvPr name="Freeform 7" id="7"/>
            <p:cNvSpPr/>
            <p:nvPr/>
          </p:nvSpPr>
          <p:spPr>
            <a:xfrm flipH="false" flipV="false" rot="0">
              <a:off x="0" y="0"/>
              <a:ext cx="1075555" cy="310705"/>
            </a:xfrm>
            <a:custGeom>
              <a:avLst/>
              <a:gdLst/>
              <a:ahLst/>
              <a:cxnLst/>
              <a:rect r="r" b="b" t="t" l="l"/>
              <a:pathLst>
                <a:path h="310705" w="1075555">
                  <a:moveTo>
                    <a:pt x="77977" y="0"/>
                  </a:moveTo>
                  <a:lnTo>
                    <a:pt x="997578" y="0"/>
                  </a:lnTo>
                  <a:cubicBezTo>
                    <a:pt x="1040644" y="0"/>
                    <a:pt x="1075555" y="34911"/>
                    <a:pt x="1075555" y="77977"/>
                  </a:cubicBezTo>
                  <a:lnTo>
                    <a:pt x="1075555" y="232728"/>
                  </a:lnTo>
                  <a:cubicBezTo>
                    <a:pt x="1075555" y="253409"/>
                    <a:pt x="1067340" y="273242"/>
                    <a:pt x="1052716" y="287866"/>
                  </a:cubicBezTo>
                  <a:cubicBezTo>
                    <a:pt x="1038093" y="302489"/>
                    <a:pt x="1018259" y="310705"/>
                    <a:pt x="997578" y="310705"/>
                  </a:cubicBezTo>
                  <a:lnTo>
                    <a:pt x="77977" y="310705"/>
                  </a:lnTo>
                  <a:cubicBezTo>
                    <a:pt x="34911" y="310705"/>
                    <a:pt x="0" y="275793"/>
                    <a:pt x="0" y="232728"/>
                  </a:cubicBezTo>
                  <a:lnTo>
                    <a:pt x="0" y="77977"/>
                  </a:lnTo>
                  <a:cubicBezTo>
                    <a:pt x="0" y="57296"/>
                    <a:pt x="8215" y="37462"/>
                    <a:pt x="22839" y="22839"/>
                  </a:cubicBezTo>
                  <a:cubicBezTo>
                    <a:pt x="37462" y="8215"/>
                    <a:pt x="57296" y="0"/>
                    <a:pt x="77977" y="0"/>
                  </a:cubicBezTo>
                  <a:close/>
                </a:path>
              </a:pathLst>
            </a:custGeom>
            <a:solidFill>
              <a:srgbClr val="FFFFFF">
                <a:alpha val="98824"/>
              </a:srgbClr>
            </a:solidFill>
          </p:spPr>
        </p:sp>
        <p:sp>
          <p:nvSpPr>
            <p:cNvPr name="TextBox 8" id="8"/>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5417814" y="4760629"/>
            <a:ext cx="3077835" cy="2467968"/>
            <a:chOff x="0" y="0"/>
            <a:chExt cx="1075555" cy="862436"/>
          </a:xfrm>
        </p:grpSpPr>
        <p:sp>
          <p:nvSpPr>
            <p:cNvPr name="Freeform 10" id="10"/>
            <p:cNvSpPr/>
            <p:nvPr/>
          </p:nvSpPr>
          <p:spPr>
            <a:xfrm flipH="false" flipV="false" rot="0">
              <a:off x="0" y="0"/>
              <a:ext cx="1075555" cy="862436"/>
            </a:xfrm>
            <a:custGeom>
              <a:avLst/>
              <a:gdLst/>
              <a:ahLst/>
              <a:cxnLst/>
              <a:rect r="r" b="b" t="t" l="l"/>
              <a:pathLst>
                <a:path h="862436" w="1075555">
                  <a:moveTo>
                    <a:pt x="77977" y="0"/>
                  </a:moveTo>
                  <a:lnTo>
                    <a:pt x="997578" y="0"/>
                  </a:lnTo>
                  <a:cubicBezTo>
                    <a:pt x="1040644" y="0"/>
                    <a:pt x="1075555" y="34911"/>
                    <a:pt x="1075555" y="77977"/>
                  </a:cubicBezTo>
                  <a:lnTo>
                    <a:pt x="1075555" y="784459"/>
                  </a:lnTo>
                  <a:cubicBezTo>
                    <a:pt x="1075555" y="827525"/>
                    <a:pt x="1040644" y="862436"/>
                    <a:pt x="997578" y="862436"/>
                  </a:cubicBezTo>
                  <a:lnTo>
                    <a:pt x="77977" y="862436"/>
                  </a:lnTo>
                  <a:cubicBezTo>
                    <a:pt x="57296" y="862436"/>
                    <a:pt x="37462" y="854221"/>
                    <a:pt x="22839" y="839597"/>
                  </a:cubicBezTo>
                  <a:cubicBezTo>
                    <a:pt x="8215" y="824974"/>
                    <a:pt x="0" y="805140"/>
                    <a:pt x="0" y="784459"/>
                  </a:cubicBezTo>
                  <a:lnTo>
                    <a:pt x="0" y="77977"/>
                  </a:lnTo>
                  <a:cubicBezTo>
                    <a:pt x="0" y="57296"/>
                    <a:pt x="8215" y="37462"/>
                    <a:pt x="22839" y="22839"/>
                  </a:cubicBezTo>
                  <a:cubicBezTo>
                    <a:pt x="37462" y="8215"/>
                    <a:pt x="57296" y="0"/>
                    <a:pt x="77977" y="0"/>
                  </a:cubicBezTo>
                  <a:close/>
                </a:path>
              </a:pathLst>
            </a:custGeom>
            <a:solidFill>
              <a:srgbClr val="FFFFFF">
                <a:alpha val="98824"/>
              </a:srgbClr>
            </a:solidFill>
          </p:spPr>
        </p:sp>
        <p:sp>
          <p:nvSpPr>
            <p:cNvPr name="TextBox 11" id="11"/>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5417814" y="7343458"/>
            <a:ext cx="3077835" cy="1076705"/>
            <a:chOff x="0" y="0"/>
            <a:chExt cx="1075555" cy="376257"/>
          </a:xfrm>
        </p:grpSpPr>
        <p:sp>
          <p:nvSpPr>
            <p:cNvPr name="Freeform 13" id="13"/>
            <p:cNvSpPr/>
            <p:nvPr/>
          </p:nvSpPr>
          <p:spPr>
            <a:xfrm flipH="false" flipV="false" rot="0">
              <a:off x="0" y="0"/>
              <a:ext cx="1075555" cy="376257"/>
            </a:xfrm>
            <a:custGeom>
              <a:avLst/>
              <a:gdLst/>
              <a:ahLst/>
              <a:cxnLst/>
              <a:rect r="r" b="b" t="t" l="l"/>
              <a:pathLst>
                <a:path h="376257" w="1075555">
                  <a:moveTo>
                    <a:pt x="77977" y="0"/>
                  </a:moveTo>
                  <a:lnTo>
                    <a:pt x="997578" y="0"/>
                  </a:lnTo>
                  <a:cubicBezTo>
                    <a:pt x="1040644" y="0"/>
                    <a:pt x="1075555" y="34911"/>
                    <a:pt x="1075555" y="77977"/>
                  </a:cubicBezTo>
                  <a:lnTo>
                    <a:pt x="1075555" y="298280"/>
                  </a:lnTo>
                  <a:cubicBezTo>
                    <a:pt x="1075555" y="318961"/>
                    <a:pt x="1067340" y="338794"/>
                    <a:pt x="1052716" y="353418"/>
                  </a:cubicBezTo>
                  <a:cubicBezTo>
                    <a:pt x="1038093" y="368041"/>
                    <a:pt x="1018259" y="376257"/>
                    <a:pt x="997578" y="376257"/>
                  </a:cubicBezTo>
                  <a:lnTo>
                    <a:pt x="77977" y="376257"/>
                  </a:lnTo>
                  <a:cubicBezTo>
                    <a:pt x="57296" y="376257"/>
                    <a:pt x="37462" y="368041"/>
                    <a:pt x="22839" y="353418"/>
                  </a:cubicBezTo>
                  <a:cubicBezTo>
                    <a:pt x="8215" y="338794"/>
                    <a:pt x="0" y="318961"/>
                    <a:pt x="0" y="298280"/>
                  </a:cubicBezTo>
                  <a:lnTo>
                    <a:pt x="0" y="77977"/>
                  </a:lnTo>
                  <a:cubicBezTo>
                    <a:pt x="0" y="57296"/>
                    <a:pt x="8215" y="37462"/>
                    <a:pt x="22839" y="22839"/>
                  </a:cubicBezTo>
                  <a:cubicBezTo>
                    <a:pt x="37462" y="8215"/>
                    <a:pt x="57296" y="0"/>
                    <a:pt x="77977" y="0"/>
                  </a:cubicBezTo>
                  <a:close/>
                </a:path>
              </a:pathLst>
            </a:custGeom>
            <a:solidFill>
              <a:srgbClr val="FFFFFF">
                <a:alpha val="98824"/>
              </a:srgbClr>
            </a:solidFill>
          </p:spPr>
        </p:sp>
        <p:sp>
          <p:nvSpPr>
            <p:cNvPr name="TextBox 14" id="14"/>
            <p:cNvSpPr txBox="true"/>
            <p:nvPr/>
          </p:nvSpPr>
          <p:spPr>
            <a:xfrm>
              <a:off x="0" y="-19050"/>
              <a:ext cx="1075555" cy="395307"/>
            </a:xfrm>
            <a:prstGeom prst="rect">
              <a:avLst/>
            </a:prstGeom>
          </p:spPr>
          <p:txBody>
            <a:bodyPr anchor="ctr" rtlCol="false" tIns="50800" lIns="50800" bIns="50800" rIns="50800"/>
            <a:lstStyle/>
            <a:p>
              <a:pPr algn="ctr">
                <a:lnSpc>
                  <a:spcPts val="2859"/>
                </a:lnSpc>
              </a:pPr>
            </a:p>
          </p:txBody>
        </p:sp>
      </p:grpSp>
      <p:grpSp>
        <p:nvGrpSpPr>
          <p:cNvPr name="Group 15" id="15"/>
          <p:cNvGrpSpPr/>
          <p:nvPr/>
        </p:nvGrpSpPr>
        <p:grpSpPr>
          <a:xfrm rot="0">
            <a:off x="9590545" y="2608396"/>
            <a:ext cx="3077835" cy="2956201"/>
            <a:chOff x="0" y="0"/>
            <a:chExt cx="1075555" cy="1033050"/>
          </a:xfrm>
        </p:grpSpPr>
        <p:sp>
          <p:nvSpPr>
            <p:cNvPr name="Freeform 16" id="16"/>
            <p:cNvSpPr/>
            <p:nvPr/>
          </p:nvSpPr>
          <p:spPr>
            <a:xfrm flipH="false" flipV="false" rot="0">
              <a:off x="0" y="0"/>
              <a:ext cx="1075555" cy="1033050"/>
            </a:xfrm>
            <a:custGeom>
              <a:avLst/>
              <a:gdLst/>
              <a:ahLst/>
              <a:cxnLst/>
              <a:rect r="r" b="b" t="t" l="l"/>
              <a:pathLst>
                <a:path h="1033050" w="1075555">
                  <a:moveTo>
                    <a:pt x="77977" y="0"/>
                  </a:moveTo>
                  <a:lnTo>
                    <a:pt x="997578" y="0"/>
                  </a:lnTo>
                  <a:cubicBezTo>
                    <a:pt x="1040644" y="0"/>
                    <a:pt x="1075555" y="34911"/>
                    <a:pt x="1075555" y="77977"/>
                  </a:cubicBezTo>
                  <a:lnTo>
                    <a:pt x="1075555" y="955073"/>
                  </a:lnTo>
                  <a:cubicBezTo>
                    <a:pt x="1075555" y="975754"/>
                    <a:pt x="1067340" y="995587"/>
                    <a:pt x="1052716" y="1010211"/>
                  </a:cubicBezTo>
                  <a:cubicBezTo>
                    <a:pt x="1038093" y="1024834"/>
                    <a:pt x="1018259" y="1033050"/>
                    <a:pt x="997578" y="1033050"/>
                  </a:cubicBezTo>
                  <a:lnTo>
                    <a:pt x="77977" y="1033050"/>
                  </a:lnTo>
                  <a:cubicBezTo>
                    <a:pt x="34911" y="1033050"/>
                    <a:pt x="0" y="998138"/>
                    <a:pt x="0" y="955073"/>
                  </a:cubicBezTo>
                  <a:lnTo>
                    <a:pt x="0" y="77977"/>
                  </a:lnTo>
                  <a:cubicBezTo>
                    <a:pt x="0" y="57296"/>
                    <a:pt x="8215" y="37462"/>
                    <a:pt x="22839" y="22839"/>
                  </a:cubicBezTo>
                  <a:cubicBezTo>
                    <a:pt x="37462" y="8215"/>
                    <a:pt x="57296" y="0"/>
                    <a:pt x="77977" y="0"/>
                  </a:cubicBezTo>
                  <a:close/>
                </a:path>
              </a:pathLst>
            </a:custGeom>
            <a:solidFill>
              <a:srgbClr val="FFFFFF">
                <a:alpha val="98824"/>
              </a:srgbClr>
            </a:solidFill>
          </p:spPr>
        </p:sp>
        <p:sp>
          <p:nvSpPr>
            <p:cNvPr name="TextBox 17" id="17"/>
            <p:cNvSpPr txBox="true"/>
            <p:nvPr/>
          </p:nvSpPr>
          <p:spPr>
            <a:xfrm>
              <a:off x="0" y="-19050"/>
              <a:ext cx="1075555" cy="1052100"/>
            </a:xfrm>
            <a:prstGeom prst="rect">
              <a:avLst/>
            </a:prstGeom>
          </p:spPr>
          <p:txBody>
            <a:bodyPr anchor="ctr" rtlCol="false" tIns="50800" lIns="50800" bIns="50800" rIns="50800"/>
            <a:lstStyle/>
            <a:p>
              <a:pPr algn="ctr">
                <a:lnSpc>
                  <a:spcPts val="2859"/>
                </a:lnSpc>
              </a:pPr>
            </a:p>
          </p:txBody>
        </p:sp>
      </p:grpSp>
      <p:grpSp>
        <p:nvGrpSpPr>
          <p:cNvPr name="Group 18" id="18"/>
          <p:cNvGrpSpPr/>
          <p:nvPr/>
        </p:nvGrpSpPr>
        <p:grpSpPr>
          <a:xfrm rot="0">
            <a:off x="9590545" y="5679457"/>
            <a:ext cx="3077835" cy="889120"/>
            <a:chOff x="0" y="0"/>
            <a:chExt cx="1075555" cy="310705"/>
          </a:xfrm>
        </p:grpSpPr>
        <p:sp>
          <p:nvSpPr>
            <p:cNvPr name="Freeform 19" id="19"/>
            <p:cNvSpPr/>
            <p:nvPr/>
          </p:nvSpPr>
          <p:spPr>
            <a:xfrm flipH="false" flipV="false" rot="0">
              <a:off x="0" y="0"/>
              <a:ext cx="1075555" cy="310705"/>
            </a:xfrm>
            <a:custGeom>
              <a:avLst/>
              <a:gdLst/>
              <a:ahLst/>
              <a:cxnLst/>
              <a:rect r="r" b="b" t="t" l="l"/>
              <a:pathLst>
                <a:path h="310705" w="1075555">
                  <a:moveTo>
                    <a:pt x="77977" y="0"/>
                  </a:moveTo>
                  <a:lnTo>
                    <a:pt x="997578" y="0"/>
                  </a:lnTo>
                  <a:cubicBezTo>
                    <a:pt x="1040644" y="0"/>
                    <a:pt x="1075555" y="34911"/>
                    <a:pt x="1075555" y="77977"/>
                  </a:cubicBezTo>
                  <a:lnTo>
                    <a:pt x="1075555" y="232728"/>
                  </a:lnTo>
                  <a:cubicBezTo>
                    <a:pt x="1075555" y="253409"/>
                    <a:pt x="1067340" y="273242"/>
                    <a:pt x="1052716" y="287866"/>
                  </a:cubicBezTo>
                  <a:cubicBezTo>
                    <a:pt x="1038093" y="302489"/>
                    <a:pt x="1018259" y="310705"/>
                    <a:pt x="997578" y="310705"/>
                  </a:cubicBezTo>
                  <a:lnTo>
                    <a:pt x="77977" y="310705"/>
                  </a:lnTo>
                  <a:cubicBezTo>
                    <a:pt x="34911" y="310705"/>
                    <a:pt x="0" y="275793"/>
                    <a:pt x="0" y="232728"/>
                  </a:cubicBezTo>
                  <a:lnTo>
                    <a:pt x="0" y="77977"/>
                  </a:lnTo>
                  <a:cubicBezTo>
                    <a:pt x="0" y="57296"/>
                    <a:pt x="8215" y="37462"/>
                    <a:pt x="22839" y="22839"/>
                  </a:cubicBezTo>
                  <a:cubicBezTo>
                    <a:pt x="37462" y="8215"/>
                    <a:pt x="57296" y="0"/>
                    <a:pt x="77977" y="0"/>
                  </a:cubicBezTo>
                  <a:close/>
                </a:path>
              </a:pathLst>
            </a:custGeom>
            <a:solidFill>
              <a:srgbClr val="FFFFFF">
                <a:alpha val="98824"/>
              </a:srgbClr>
            </a:solidFill>
          </p:spPr>
        </p:sp>
        <p:sp>
          <p:nvSpPr>
            <p:cNvPr name="TextBox 20" id="20"/>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21" id="21"/>
          <p:cNvSpPr/>
          <p:nvPr/>
        </p:nvSpPr>
        <p:spPr>
          <a:xfrm flipH="false" flipV="false" rot="-1885381">
            <a:off x="8658312" y="7228597"/>
            <a:ext cx="1864467" cy="526712"/>
          </a:xfrm>
          <a:custGeom>
            <a:avLst/>
            <a:gdLst/>
            <a:ahLst/>
            <a:cxnLst/>
            <a:rect r="r" b="b" t="t" l="l"/>
            <a:pathLst>
              <a:path h="526712" w="1864467">
                <a:moveTo>
                  <a:pt x="0" y="0"/>
                </a:moveTo>
                <a:lnTo>
                  <a:pt x="1864467" y="0"/>
                </a:lnTo>
                <a:lnTo>
                  <a:pt x="1864467" y="526712"/>
                </a:lnTo>
                <a:lnTo>
                  <a:pt x="0" y="526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565846" y="6625334"/>
            <a:ext cx="2683366" cy="488766"/>
          </a:xfrm>
          <a:prstGeom prst="rect">
            <a:avLst/>
          </a:prstGeom>
        </p:spPr>
        <p:txBody>
          <a:bodyPr anchor="t" rtlCol="false" tIns="0" lIns="0" bIns="0" rIns="0">
            <a:spAutoFit/>
          </a:bodyPr>
          <a:lstStyle/>
          <a:p>
            <a:pPr algn="ctr" marL="0" indent="0" lvl="0">
              <a:lnSpc>
                <a:spcPts val="3922"/>
              </a:lnSpc>
              <a:spcBef>
                <a:spcPct val="0"/>
              </a:spcBef>
            </a:pPr>
            <a:r>
              <a:rPr lang="en-US" sz="2842" spc="278">
                <a:solidFill>
                  <a:srgbClr val="231F20"/>
                </a:solidFill>
                <a:latin typeface="Oswald"/>
                <a:ea typeface="Oswald"/>
                <a:cs typeface="Oswald"/>
                <a:sym typeface="Oswald"/>
              </a:rPr>
              <a:t>INPUT IMAGE</a:t>
            </a:r>
          </a:p>
        </p:txBody>
      </p:sp>
      <p:sp>
        <p:nvSpPr>
          <p:cNvPr name="TextBox 23" id="23"/>
          <p:cNvSpPr txBox="true"/>
          <p:nvPr/>
        </p:nvSpPr>
        <p:spPr>
          <a:xfrm rot="0">
            <a:off x="608173" y="4399808"/>
            <a:ext cx="2641039" cy="1507796"/>
          </a:xfrm>
          <a:prstGeom prst="rect">
            <a:avLst/>
          </a:prstGeom>
        </p:spPr>
        <p:txBody>
          <a:bodyPr anchor="t" rtlCol="false" tIns="0" lIns="0" bIns="0" rIns="0">
            <a:spAutoFit/>
          </a:bodyPr>
          <a:lstStyle/>
          <a:p>
            <a:pPr algn="ctr">
              <a:lnSpc>
                <a:spcPts val="3065"/>
              </a:lnSpc>
            </a:pPr>
            <a:r>
              <a:rPr lang="en-US" sz="2189">
                <a:solidFill>
                  <a:srgbClr val="100F0D"/>
                </a:solidFill>
                <a:latin typeface="Montserrat Light"/>
                <a:ea typeface="Montserrat Light"/>
                <a:cs typeface="Montserrat Light"/>
                <a:sym typeface="Montserrat Light"/>
              </a:rPr>
              <a:t>The input image is divided into patches, as in pretraining.</a:t>
            </a:r>
          </a:p>
        </p:txBody>
      </p:sp>
      <p:sp>
        <p:nvSpPr>
          <p:cNvPr name="TextBox 24" id="24"/>
          <p:cNvSpPr txBox="true"/>
          <p:nvPr/>
        </p:nvSpPr>
        <p:spPr>
          <a:xfrm rot="0">
            <a:off x="5528079" y="7286308"/>
            <a:ext cx="2880601" cy="985360"/>
          </a:xfrm>
          <a:prstGeom prst="rect">
            <a:avLst/>
          </a:prstGeom>
        </p:spPr>
        <p:txBody>
          <a:bodyPr anchor="t" rtlCol="false" tIns="0" lIns="0" bIns="0" rIns="0">
            <a:spAutoFit/>
          </a:bodyPr>
          <a:lstStyle/>
          <a:p>
            <a:pPr algn="ctr" marL="0" indent="0" lvl="0">
              <a:lnSpc>
                <a:spcPts val="3922"/>
              </a:lnSpc>
              <a:spcBef>
                <a:spcPct val="0"/>
              </a:spcBef>
            </a:pPr>
            <a:r>
              <a:rPr lang="en-US" sz="2842" spc="278">
                <a:solidFill>
                  <a:srgbClr val="231F20"/>
                </a:solidFill>
                <a:latin typeface="Oswald"/>
                <a:ea typeface="Oswald"/>
                <a:cs typeface="Oswald"/>
                <a:sym typeface="Oswald"/>
              </a:rPr>
              <a:t>PATCH EMBEDDING</a:t>
            </a:r>
          </a:p>
        </p:txBody>
      </p:sp>
      <p:sp>
        <p:nvSpPr>
          <p:cNvPr name="TextBox 25" id="25"/>
          <p:cNvSpPr txBox="true"/>
          <p:nvPr/>
        </p:nvSpPr>
        <p:spPr>
          <a:xfrm rot="0">
            <a:off x="5638343" y="4939414"/>
            <a:ext cx="2660071" cy="2130935"/>
          </a:xfrm>
          <a:prstGeom prst="rect">
            <a:avLst/>
          </a:prstGeom>
        </p:spPr>
        <p:txBody>
          <a:bodyPr anchor="t" rtlCol="false" tIns="0" lIns="0" bIns="0" rIns="0">
            <a:spAutoFit/>
          </a:bodyPr>
          <a:lstStyle/>
          <a:p>
            <a:pPr algn="ctr">
              <a:lnSpc>
                <a:spcPts val="2454"/>
              </a:lnSpc>
            </a:pPr>
            <a:r>
              <a:rPr lang="en-US" sz="1753">
                <a:solidFill>
                  <a:srgbClr val="100F0D"/>
                </a:solidFill>
                <a:latin typeface="Montserrat Light"/>
                <a:ea typeface="Montserrat Light"/>
                <a:cs typeface="Montserrat Light"/>
                <a:sym typeface="Montserrat Light"/>
              </a:rPr>
              <a:t>These patches are embedded and passed through the BEiT encoder (which uses the learned visual tokens from pretraining).</a:t>
            </a:r>
          </a:p>
        </p:txBody>
      </p:sp>
      <p:sp>
        <p:nvSpPr>
          <p:cNvPr name="TextBox 26" id="26"/>
          <p:cNvSpPr txBox="true"/>
          <p:nvPr/>
        </p:nvSpPr>
        <p:spPr>
          <a:xfrm rot="0">
            <a:off x="9787780" y="5850454"/>
            <a:ext cx="2683366" cy="488766"/>
          </a:xfrm>
          <a:prstGeom prst="rect">
            <a:avLst/>
          </a:prstGeom>
        </p:spPr>
        <p:txBody>
          <a:bodyPr anchor="t" rtlCol="false" tIns="0" lIns="0" bIns="0" rIns="0">
            <a:spAutoFit/>
          </a:bodyPr>
          <a:lstStyle/>
          <a:p>
            <a:pPr algn="ctr" marL="0" indent="0" lvl="0">
              <a:lnSpc>
                <a:spcPts val="3922"/>
              </a:lnSpc>
              <a:spcBef>
                <a:spcPct val="0"/>
              </a:spcBef>
            </a:pPr>
            <a:r>
              <a:rPr lang="en-US" sz="2842" spc="278">
                <a:solidFill>
                  <a:srgbClr val="231F20"/>
                </a:solidFill>
                <a:latin typeface="Oswald"/>
                <a:ea typeface="Oswald"/>
                <a:cs typeface="Oswald"/>
                <a:sym typeface="Oswald"/>
              </a:rPr>
              <a:t>PREDICTION</a:t>
            </a:r>
          </a:p>
        </p:txBody>
      </p:sp>
      <p:sp>
        <p:nvSpPr>
          <p:cNvPr name="TextBox 27" id="27"/>
          <p:cNvSpPr txBox="true"/>
          <p:nvPr/>
        </p:nvSpPr>
        <p:spPr>
          <a:xfrm rot="0">
            <a:off x="9605805" y="3037937"/>
            <a:ext cx="3062576" cy="2431970"/>
          </a:xfrm>
          <a:prstGeom prst="rect">
            <a:avLst/>
          </a:prstGeom>
        </p:spPr>
        <p:txBody>
          <a:bodyPr anchor="t" rtlCol="false" tIns="0" lIns="0" bIns="0" rIns="0">
            <a:spAutoFit/>
          </a:bodyPr>
          <a:lstStyle/>
          <a:p>
            <a:pPr algn="l" marL="378506" indent="-189253" lvl="1">
              <a:lnSpc>
                <a:spcPts val="2454"/>
              </a:lnSpc>
              <a:buFont typeface="Arial"/>
              <a:buChar char="•"/>
            </a:pPr>
            <a:r>
              <a:rPr lang="en-US" sz="1753">
                <a:solidFill>
                  <a:srgbClr val="100F0D"/>
                </a:solidFill>
                <a:latin typeface="Montserrat Light"/>
                <a:ea typeface="Montserrat Light"/>
                <a:cs typeface="Montserrat Light"/>
                <a:sym typeface="Montserrat Light"/>
              </a:rPr>
              <a:t>The decoder outputs </a:t>
            </a:r>
            <a:r>
              <a:rPr lang="en-US" sz="1753">
                <a:solidFill>
                  <a:srgbClr val="FF3131"/>
                </a:solidFill>
                <a:latin typeface="Montserrat Light"/>
                <a:ea typeface="Montserrat Light"/>
                <a:cs typeface="Montserrat Light"/>
                <a:sym typeface="Montserrat Light"/>
              </a:rPr>
              <a:t>hidden vector for each patch. </a:t>
            </a:r>
          </a:p>
          <a:p>
            <a:pPr algn="l" marL="378506" indent="-189253" lvl="1">
              <a:lnSpc>
                <a:spcPts val="2454"/>
              </a:lnSpc>
              <a:buFont typeface="Arial"/>
              <a:buChar char="•"/>
            </a:pPr>
            <a:r>
              <a:rPr lang="en-US" sz="1753">
                <a:solidFill>
                  <a:srgbClr val="100F0D"/>
                </a:solidFill>
                <a:latin typeface="Montserrat Light"/>
                <a:ea typeface="Montserrat Light"/>
                <a:cs typeface="Montserrat Light"/>
                <a:sym typeface="Montserrat Light"/>
              </a:rPr>
              <a:t>passing through MIM head = &gt;</a:t>
            </a:r>
            <a:r>
              <a:rPr lang="en-US" sz="1753">
                <a:solidFill>
                  <a:srgbClr val="FF3131"/>
                </a:solidFill>
                <a:latin typeface="Montserrat Light"/>
                <a:ea typeface="Montserrat Light"/>
                <a:cs typeface="Montserrat Light"/>
                <a:sym typeface="Montserrat Light"/>
              </a:rPr>
              <a:t> tokens</a:t>
            </a:r>
          </a:p>
          <a:p>
            <a:pPr algn="l" marL="378506" indent="-189253" lvl="1">
              <a:lnSpc>
                <a:spcPts val="2454"/>
              </a:lnSpc>
              <a:buFont typeface="Arial"/>
              <a:buChar char="•"/>
            </a:pPr>
            <a:r>
              <a:rPr lang="en-US" sz="1753">
                <a:solidFill>
                  <a:srgbClr val="100F0D"/>
                </a:solidFill>
                <a:latin typeface="Montserrat Light"/>
                <a:ea typeface="Montserrat Light"/>
                <a:cs typeface="Montserrat Light"/>
                <a:sym typeface="Montserrat Light"/>
              </a:rPr>
              <a:t>Linear Layer to map the output to the </a:t>
            </a:r>
            <a:r>
              <a:rPr lang="en-US" sz="1753">
                <a:solidFill>
                  <a:srgbClr val="FF3131"/>
                </a:solidFill>
                <a:latin typeface="Montserrat Light"/>
                <a:ea typeface="Montserrat Light"/>
                <a:cs typeface="Montserrat Light"/>
                <a:sym typeface="Montserrat Light"/>
              </a:rPr>
              <a:t>output space of the task</a:t>
            </a:r>
          </a:p>
        </p:txBody>
      </p:sp>
      <p:sp>
        <p:nvSpPr>
          <p:cNvPr name="Freeform 28" id="28"/>
          <p:cNvSpPr/>
          <p:nvPr/>
        </p:nvSpPr>
        <p:spPr>
          <a:xfrm flipH="true" flipV="false" rot="-8970905">
            <a:off x="3598514" y="6824779"/>
            <a:ext cx="1864467" cy="526712"/>
          </a:xfrm>
          <a:custGeom>
            <a:avLst/>
            <a:gdLst/>
            <a:ahLst/>
            <a:cxnLst/>
            <a:rect r="r" b="b" t="t" l="l"/>
            <a:pathLst>
              <a:path h="526712" w="1864467">
                <a:moveTo>
                  <a:pt x="1864467" y="0"/>
                </a:moveTo>
                <a:lnTo>
                  <a:pt x="0" y="0"/>
                </a:lnTo>
                <a:lnTo>
                  <a:pt x="0" y="526712"/>
                </a:lnTo>
                <a:lnTo>
                  <a:pt x="1864467" y="526712"/>
                </a:lnTo>
                <a:lnTo>
                  <a:pt x="186446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887923">
            <a:off x="-12583790" y="3350820"/>
            <a:ext cx="14131428" cy="14500533"/>
          </a:xfrm>
          <a:custGeom>
            <a:avLst/>
            <a:gdLst/>
            <a:ahLst/>
            <a:cxnLst/>
            <a:rect r="r" b="b" t="t" l="l"/>
            <a:pathLst>
              <a:path h="14500533" w="14131428">
                <a:moveTo>
                  <a:pt x="0" y="0"/>
                </a:moveTo>
                <a:lnTo>
                  <a:pt x="14131428" y="0"/>
                </a:lnTo>
                <a:lnTo>
                  <a:pt x="14131428" y="14500533"/>
                </a:lnTo>
                <a:lnTo>
                  <a:pt x="0" y="14500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0" id="30"/>
          <p:cNvGrpSpPr/>
          <p:nvPr/>
        </p:nvGrpSpPr>
        <p:grpSpPr>
          <a:xfrm rot="0">
            <a:off x="14952856" y="4735593"/>
            <a:ext cx="3077835" cy="2467968"/>
            <a:chOff x="0" y="0"/>
            <a:chExt cx="1075555" cy="862436"/>
          </a:xfrm>
        </p:grpSpPr>
        <p:sp>
          <p:nvSpPr>
            <p:cNvPr name="Freeform 31" id="31"/>
            <p:cNvSpPr/>
            <p:nvPr/>
          </p:nvSpPr>
          <p:spPr>
            <a:xfrm flipH="false" flipV="false" rot="0">
              <a:off x="0" y="0"/>
              <a:ext cx="1075555" cy="862436"/>
            </a:xfrm>
            <a:custGeom>
              <a:avLst/>
              <a:gdLst/>
              <a:ahLst/>
              <a:cxnLst/>
              <a:rect r="r" b="b" t="t" l="l"/>
              <a:pathLst>
                <a:path h="862436" w="1075555">
                  <a:moveTo>
                    <a:pt x="77977" y="0"/>
                  </a:moveTo>
                  <a:lnTo>
                    <a:pt x="997578" y="0"/>
                  </a:lnTo>
                  <a:cubicBezTo>
                    <a:pt x="1040644" y="0"/>
                    <a:pt x="1075555" y="34911"/>
                    <a:pt x="1075555" y="77977"/>
                  </a:cubicBezTo>
                  <a:lnTo>
                    <a:pt x="1075555" y="784459"/>
                  </a:lnTo>
                  <a:cubicBezTo>
                    <a:pt x="1075555" y="827525"/>
                    <a:pt x="1040644" y="862436"/>
                    <a:pt x="997578" y="862436"/>
                  </a:cubicBezTo>
                  <a:lnTo>
                    <a:pt x="77977" y="862436"/>
                  </a:lnTo>
                  <a:cubicBezTo>
                    <a:pt x="57296" y="862436"/>
                    <a:pt x="37462" y="854221"/>
                    <a:pt x="22839" y="839597"/>
                  </a:cubicBezTo>
                  <a:cubicBezTo>
                    <a:pt x="8215" y="824974"/>
                    <a:pt x="0" y="805140"/>
                    <a:pt x="0" y="784459"/>
                  </a:cubicBezTo>
                  <a:lnTo>
                    <a:pt x="0" y="77977"/>
                  </a:lnTo>
                  <a:cubicBezTo>
                    <a:pt x="0" y="57296"/>
                    <a:pt x="8215" y="37462"/>
                    <a:pt x="22839" y="22839"/>
                  </a:cubicBezTo>
                  <a:cubicBezTo>
                    <a:pt x="37462" y="8215"/>
                    <a:pt x="57296" y="0"/>
                    <a:pt x="77977" y="0"/>
                  </a:cubicBezTo>
                  <a:close/>
                </a:path>
              </a:pathLst>
            </a:custGeom>
            <a:solidFill>
              <a:srgbClr val="FFFFFF">
                <a:alpha val="98824"/>
              </a:srgbClr>
            </a:solidFill>
          </p:spPr>
        </p:sp>
        <p:sp>
          <p:nvSpPr>
            <p:cNvPr name="TextBox 32" id="32"/>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33" id="33"/>
          <p:cNvGrpSpPr/>
          <p:nvPr/>
        </p:nvGrpSpPr>
        <p:grpSpPr>
          <a:xfrm rot="0">
            <a:off x="14952856" y="7318422"/>
            <a:ext cx="3077835" cy="889120"/>
            <a:chOff x="0" y="0"/>
            <a:chExt cx="1075555" cy="310705"/>
          </a:xfrm>
        </p:grpSpPr>
        <p:sp>
          <p:nvSpPr>
            <p:cNvPr name="Freeform 34" id="34"/>
            <p:cNvSpPr/>
            <p:nvPr/>
          </p:nvSpPr>
          <p:spPr>
            <a:xfrm flipH="false" flipV="false" rot="0">
              <a:off x="0" y="0"/>
              <a:ext cx="1075555" cy="310705"/>
            </a:xfrm>
            <a:custGeom>
              <a:avLst/>
              <a:gdLst/>
              <a:ahLst/>
              <a:cxnLst/>
              <a:rect r="r" b="b" t="t" l="l"/>
              <a:pathLst>
                <a:path h="310705" w="1075555">
                  <a:moveTo>
                    <a:pt x="77977" y="0"/>
                  </a:moveTo>
                  <a:lnTo>
                    <a:pt x="997578" y="0"/>
                  </a:lnTo>
                  <a:cubicBezTo>
                    <a:pt x="1040644" y="0"/>
                    <a:pt x="1075555" y="34911"/>
                    <a:pt x="1075555" y="77977"/>
                  </a:cubicBezTo>
                  <a:lnTo>
                    <a:pt x="1075555" y="232728"/>
                  </a:lnTo>
                  <a:cubicBezTo>
                    <a:pt x="1075555" y="253409"/>
                    <a:pt x="1067340" y="273242"/>
                    <a:pt x="1052716" y="287866"/>
                  </a:cubicBezTo>
                  <a:cubicBezTo>
                    <a:pt x="1038093" y="302489"/>
                    <a:pt x="1018259" y="310705"/>
                    <a:pt x="997578" y="310705"/>
                  </a:cubicBezTo>
                  <a:lnTo>
                    <a:pt x="77977" y="310705"/>
                  </a:lnTo>
                  <a:cubicBezTo>
                    <a:pt x="34911" y="310705"/>
                    <a:pt x="0" y="275793"/>
                    <a:pt x="0" y="232728"/>
                  </a:cubicBezTo>
                  <a:lnTo>
                    <a:pt x="0" y="77977"/>
                  </a:lnTo>
                  <a:cubicBezTo>
                    <a:pt x="0" y="57296"/>
                    <a:pt x="8215" y="37462"/>
                    <a:pt x="22839" y="22839"/>
                  </a:cubicBezTo>
                  <a:cubicBezTo>
                    <a:pt x="37462" y="8215"/>
                    <a:pt x="57296" y="0"/>
                    <a:pt x="77977" y="0"/>
                  </a:cubicBezTo>
                  <a:close/>
                </a:path>
              </a:pathLst>
            </a:custGeom>
            <a:solidFill>
              <a:srgbClr val="FFFFFF">
                <a:alpha val="98824"/>
              </a:srgbClr>
            </a:solidFill>
          </p:spPr>
        </p:sp>
        <p:sp>
          <p:nvSpPr>
            <p:cNvPr name="TextBox 35" id="35"/>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TextBox 36" id="36"/>
          <p:cNvSpPr txBox="true"/>
          <p:nvPr/>
        </p:nvSpPr>
        <p:spPr>
          <a:xfrm rot="0">
            <a:off x="15150091" y="7489418"/>
            <a:ext cx="2683366" cy="488766"/>
          </a:xfrm>
          <a:prstGeom prst="rect">
            <a:avLst/>
          </a:prstGeom>
        </p:spPr>
        <p:txBody>
          <a:bodyPr anchor="t" rtlCol="false" tIns="0" lIns="0" bIns="0" rIns="0">
            <a:spAutoFit/>
          </a:bodyPr>
          <a:lstStyle/>
          <a:p>
            <a:pPr algn="ctr" marL="0" indent="0" lvl="0">
              <a:lnSpc>
                <a:spcPts val="3922"/>
              </a:lnSpc>
              <a:spcBef>
                <a:spcPct val="0"/>
              </a:spcBef>
            </a:pPr>
            <a:r>
              <a:rPr lang="en-US" sz="2842" spc="278">
                <a:solidFill>
                  <a:srgbClr val="231F20"/>
                </a:solidFill>
                <a:latin typeface="Oswald"/>
                <a:ea typeface="Oswald"/>
                <a:cs typeface="Oswald"/>
                <a:sym typeface="Oswald"/>
              </a:rPr>
              <a:t>LOSS FUNCTION</a:t>
            </a:r>
          </a:p>
        </p:txBody>
      </p:sp>
      <p:sp>
        <p:nvSpPr>
          <p:cNvPr name="TextBox 37" id="37"/>
          <p:cNvSpPr txBox="true"/>
          <p:nvPr/>
        </p:nvSpPr>
        <p:spPr>
          <a:xfrm rot="0">
            <a:off x="15173386" y="4914378"/>
            <a:ext cx="2660071" cy="1825597"/>
          </a:xfrm>
          <a:prstGeom prst="rect">
            <a:avLst/>
          </a:prstGeom>
        </p:spPr>
        <p:txBody>
          <a:bodyPr anchor="t" rtlCol="false" tIns="0" lIns="0" bIns="0" rIns="0">
            <a:spAutoFit/>
          </a:bodyPr>
          <a:lstStyle/>
          <a:p>
            <a:pPr algn="ctr">
              <a:lnSpc>
                <a:spcPts val="2454"/>
              </a:lnSpc>
            </a:pPr>
            <a:r>
              <a:rPr lang="en-US" sz="1753">
                <a:solidFill>
                  <a:srgbClr val="100F0D"/>
                </a:solidFill>
                <a:latin typeface="Montserrat Light"/>
                <a:ea typeface="Montserrat Light"/>
                <a:cs typeface="Montserrat Light"/>
                <a:sym typeface="Montserrat Light"/>
              </a:rPr>
              <a:t>cross-entropy loss function is used to compare the predicted class with the ground truth.</a:t>
            </a:r>
          </a:p>
          <a:p>
            <a:pPr algn="ctr">
              <a:lnSpc>
                <a:spcPts val="2454"/>
              </a:lnSpc>
            </a:pPr>
          </a:p>
        </p:txBody>
      </p:sp>
      <p:sp>
        <p:nvSpPr>
          <p:cNvPr name="Freeform 38" id="38"/>
          <p:cNvSpPr/>
          <p:nvPr/>
        </p:nvSpPr>
        <p:spPr>
          <a:xfrm flipH="true" flipV="false" rot="-8970905">
            <a:off x="12878385" y="5006338"/>
            <a:ext cx="1864467" cy="526712"/>
          </a:xfrm>
          <a:custGeom>
            <a:avLst/>
            <a:gdLst/>
            <a:ahLst/>
            <a:cxnLst/>
            <a:rect r="r" b="b" t="t" l="l"/>
            <a:pathLst>
              <a:path h="526712" w="1864467">
                <a:moveTo>
                  <a:pt x="1864467" y="0"/>
                </a:moveTo>
                <a:lnTo>
                  <a:pt x="0" y="0"/>
                </a:lnTo>
                <a:lnTo>
                  <a:pt x="0" y="526712"/>
                </a:lnTo>
                <a:lnTo>
                  <a:pt x="1864467" y="526712"/>
                </a:lnTo>
                <a:lnTo>
                  <a:pt x="186446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9" id="39"/>
          <p:cNvSpPr txBox="true"/>
          <p:nvPr/>
        </p:nvSpPr>
        <p:spPr>
          <a:xfrm rot="0">
            <a:off x="17259300" y="9210675"/>
            <a:ext cx="152400" cy="200025"/>
          </a:xfrm>
          <a:prstGeom prst="rect">
            <a:avLst/>
          </a:prstGeom>
        </p:spPr>
        <p:txBody>
          <a:bodyPr anchor="t" rtlCol="false" tIns="0" lIns="0" bIns="0" rIns="0" wrap="none">
            <a:spAutoFit/>
          </a:bodyPr>
          <a:lstStyle/>
          <a:p>
            <a:pPr algn="ctr">
              <a:lnSpc>
                <a:spcPts val="1959"/>
              </a:lnSpc>
              <a:spcBef>
                <a:spcPct val="0"/>
              </a:spcBef>
            </a:pPr>
            <a:r>
              <a:rPr lang="en-US" sz="1399">
                <a:solidFill>
                  <a:srgbClr val="000000"/>
                </a:solidFill>
                <a:latin typeface="Arimo"/>
                <a:ea typeface="Arimo"/>
                <a:cs typeface="Arimo"/>
                <a:sym typeface="Arimo"/>
              </a:rPr>
              <a:t>14</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633898" y="0"/>
            <a:ext cx="10021028" cy="10287000"/>
            <a:chOff x="0" y="0"/>
            <a:chExt cx="2639283" cy="2709333"/>
          </a:xfrm>
        </p:grpSpPr>
        <p:sp>
          <p:nvSpPr>
            <p:cNvPr name="Freeform 3" id="3"/>
            <p:cNvSpPr/>
            <p:nvPr/>
          </p:nvSpPr>
          <p:spPr>
            <a:xfrm flipH="false" flipV="false" rot="0">
              <a:off x="0" y="0"/>
              <a:ext cx="2639283" cy="2709333"/>
            </a:xfrm>
            <a:custGeom>
              <a:avLst/>
              <a:gdLst/>
              <a:ahLst/>
              <a:cxnLst/>
              <a:rect r="r" b="b" t="t" l="l"/>
              <a:pathLst>
                <a:path h="2709333" w="2639283">
                  <a:moveTo>
                    <a:pt x="0" y="0"/>
                  </a:moveTo>
                  <a:lnTo>
                    <a:pt x="2639283" y="0"/>
                  </a:lnTo>
                  <a:lnTo>
                    <a:pt x="2639283" y="2709333"/>
                  </a:lnTo>
                  <a:lnTo>
                    <a:pt x="0" y="2709333"/>
                  </a:lnTo>
                  <a:close/>
                </a:path>
              </a:pathLst>
            </a:custGeom>
            <a:solidFill>
              <a:srgbClr val="CCCCCC"/>
            </a:solidFill>
          </p:spPr>
        </p:sp>
        <p:sp>
          <p:nvSpPr>
            <p:cNvPr name="TextBox 4" id="4"/>
            <p:cNvSpPr txBox="true"/>
            <p:nvPr/>
          </p:nvSpPr>
          <p:spPr>
            <a:xfrm>
              <a:off x="0" y="-47625"/>
              <a:ext cx="2639283" cy="2756958"/>
            </a:xfrm>
            <a:prstGeom prst="rect">
              <a:avLst/>
            </a:prstGeom>
          </p:spPr>
          <p:txBody>
            <a:bodyPr anchor="ctr" rtlCol="false" tIns="50800" lIns="50800" bIns="50800" rIns="50800"/>
            <a:lstStyle/>
            <a:p>
              <a:pPr algn="ctr">
                <a:lnSpc>
                  <a:spcPts val="3602"/>
                </a:lnSpc>
              </a:pPr>
            </a:p>
            <a:p>
              <a:pPr algn="ctr" marL="563586" indent="-281793" lvl="1">
                <a:lnSpc>
                  <a:spcPts val="3602"/>
                </a:lnSpc>
                <a:buFont typeface="Arial"/>
                <a:buChar char="•"/>
              </a:pPr>
              <a:r>
                <a:rPr lang="en-US" sz="2610" spc="255" strike="noStrike" u="none">
                  <a:solidFill>
                    <a:srgbClr val="231F20"/>
                  </a:solidFill>
                  <a:latin typeface="DM Sans"/>
                  <a:ea typeface="DM Sans"/>
                  <a:cs typeface="DM Sans"/>
                  <a:sym typeface="DM Sans"/>
                </a:rPr>
                <a:t>Focuses on using the learned representations </a:t>
              </a:r>
            </a:p>
            <a:p>
              <a:pPr algn="ctr">
                <a:lnSpc>
                  <a:spcPts val="3602"/>
                </a:lnSpc>
              </a:pPr>
              <a:r>
                <a:rPr lang="en-US" sz="2610" spc="255" strike="noStrike" u="none">
                  <a:solidFill>
                    <a:srgbClr val="231F20"/>
                  </a:solidFill>
                  <a:latin typeface="DM Sans"/>
                  <a:ea typeface="DM Sans"/>
                  <a:cs typeface="DM Sans"/>
                  <a:sym typeface="DM Sans"/>
                </a:rPr>
                <a:t>from pretraining for a specific task</a:t>
              </a:r>
            </a:p>
            <a:p>
              <a:pPr algn="ctr">
                <a:lnSpc>
                  <a:spcPts val="3602"/>
                </a:lnSpc>
              </a:pPr>
            </a:p>
            <a:p>
              <a:pPr algn="ctr">
                <a:lnSpc>
                  <a:spcPts val="3602"/>
                </a:lnSpc>
              </a:pPr>
            </a:p>
            <a:p>
              <a:pPr algn="ctr" marL="563586" indent="-281793" lvl="1">
                <a:lnSpc>
                  <a:spcPts val="3602"/>
                </a:lnSpc>
                <a:buFont typeface="Arial"/>
                <a:buChar char="•"/>
              </a:pPr>
              <a:r>
                <a:rPr lang="en-US" sz="2610" spc="255" strike="noStrike" u="none">
                  <a:solidFill>
                    <a:srgbClr val="231F20"/>
                  </a:solidFill>
                  <a:latin typeface="DM Sans"/>
                  <a:ea typeface="DM Sans"/>
                  <a:cs typeface="DM Sans"/>
                  <a:sym typeface="DM Sans"/>
                </a:rPr>
                <a:t>The model receives full image patches and </a:t>
              </a:r>
            </a:p>
            <a:p>
              <a:pPr algn="ctr">
                <a:lnSpc>
                  <a:spcPts val="3602"/>
                </a:lnSpc>
              </a:pPr>
              <a:r>
                <a:rPr lang="en-US" sz="2610" spc="255" strike="noStrike" u="none">
                  <a:solidFill>
                    <a:srgbClr val="231F20"/>
                  </a:solidFill>
                  <a:latin typeface="DM Sans"/>
                  <a:ea typeface="DM Sans"/>
                  <a:cs typeface="DM Sans"/>
                  <a:sym typeface="DM Sans"/>
                </a:rPr>
                <a:t>directly applies the pretrained encoder to</a:t>
              </a:r>
            </a:p>
            <a:p>
              <a:pPr algn="ctr">
                <a:lnSpc>
                  <a:spcPts val="3602"/>
                </a:lnSpc>
              </a:pPr>
              <a:r>
                <a:rPr lang="en-US" sz="2610" spc="255" strike="noStrike" u="none">
                  <a:solidFill>
                    <a:srgbClr val="231F20"/>
                  </a:solidFill>
                  <a:latin typeface="DM Sans"/>
                  <a:ea typeface="DM Sans"/>
                  <a:cs typeface="DM Sans"/>
                  <a:sym typeface="DM Sans"/>
                </a:rPr>
                <a:t> generate predictions for the task.</a:t>
              </a:r>
            </a:p>
            <a:p>
              <a:pPr algn="ctr">
                <a:lnSpc>
                  <a:spcPts val="3602"/>
                </a:lnSpc>
              </a:pPr>
            </a:p>
            <a:p>
              <a:pPr algn="ctr" marL="563586" indent="-281793" lvl="1">
                <a:lnSpc>
                  <a:spcPts val="3602"/>
                </a:lnSpc>
                <a:buFont typeface="Arial"/>
                <a:buChar char="•"/>
              </a:pPr>
              <a:r>
                <a:rPr lang="en-US" sz="2610" spc="255" strike="noStrike" u="none">
                  <a:solidFill>
                    <a:srgbClr val="231F20"/>
                  </a:solidFill>
                  <a:latin typeface="DM Sans"/>
                  <a:ea typeface="DM Sans"/>
                  <a:cs typeface="DM Sans"/>
                  <a:sym typeface="DM Sans"/>
                </a:rPr>
                <a:t> The model begins with the pretrained weights.</a:t>
              </a:r>
            </a:p>
            <a:p>
              <a:pPr algn="ctr">
                <a:lnSpc>
                  <a:spcPts val="3602"/>
                </a:lnSpc>
              </a:pPr>
              <a:r>
                <a:rPr lang="en-US" sz="2610" spc="255" strike="noStrike" u="none">
                  <a:solidFill>
                    <a:srgbClr val="231F20"/>
                  </a:solidFill>
                  <a:latin typeface="DM Sans"/>
                  <a:ea typeface="DM Sans"/>
                  <a:cs typeface="DM Sans"/>
                  <a:sym typeface="DM Sans"/>
                </a:rPr>
                <a:t>(if pretrained = True)</a:t>
              </a:r>
            </a:p>
            <a:p>
              <a:pPr algn="ctr">
                <a:lnSpc>
                  <a:spcPts val="3602"/>
                </a:lnSpc>
              </a:pPr>
            </a:p>
            <a:p>
              <a:pPr algn="ctr" marL="563586" indent="-281793" lvl="1">
                <a:lnSpc>
                  <a:spcPts val="3602"/>
                </a:lnSpc>
                <a:buFont typeface="Arial"/>
                <a:buChar char="•"/>
              </a:pPr>
              <a:r>
                <a:rPr lang="en-US" sz="2610" spc="255" strike="noStrike" u="none">
                  <a:solidFill>
                    <a:srgbClr val="231F20"/>
                  </a:solidFill>
                  <a:latin typeface="DM Sans"/>
                  <a:ea typeface="DM Sans"/>
                  <a:cs typeface="DM Sans"/>
                  <a:sym typeface="DM Sans"/>
                </a:rPr>
                <a:t>Tokenizer is no longer used</a:t>
              </a:r>
            </a:p>
          </p:txBody>
        </p:sp>
      </p:grpSp>
      <p:sp>
        <p:nvSpPr>
          <p:cNvPr name="TextBox 5" id="5"/>
          <p:cNvSpPr txBox="true"/>
          <p:nvPr/>
        </p:nvSpPr>
        <p:spPr>
          <a:xfrm rot="0">
            <a:off x="261157" y="2640006"/>
            <a:ext cx="8372740" cy="5798718"/>
          </a:xfrm>
          <a:prstGeom prst="rect">
            <a:avLst/>
          </a:prstGeom>
        </p:spPr>
        <p:txBody>
          <a:bodyPr anchor="t" rtlCol="false" tIns="0" lIns="0" bIns="0" rIns="0">
            <a:spAutoFit/>
          </a:bodyPr>
          <a:lstStyle/>
          <a:p>
            <a:pPr algn="ctr" marL="558704" indent="-279352" lvl="1">
              <a:lnSpc>
                <a:spcPts val="3571"/>
              </a:lnSpc>
              <a:buFont typeface="Arial"/>
              <a:buChar char="•"/>
            </a:pPr>
            <a:r>
              <a:rPr lang="en-US" sz="2587" spc="253" strike="noStrike" u="none">
                <a:solidFill>
                  <a:srgbClr val="231F20"/>
                </a:solidFill>
                <a:latin typeface="DM Sans"/>
                <a:ea typeface="DM Sans"/>
                <a:cs typeface="DM Sans"/>
                <a:sym typeface="DM Sans"/>
              </a:rPr>
              <a:t>Focuses on learning representations without labels (using masked image modeling)</a:t>
            </a:r>
          </a:p>
          <a:p>
            <a:pPr algn="ctr">
              <a:lnSpc>
                <a:spcPts val="3571"/>
              </a:lnSpc>
            </a:pPr>
          </a:p>
          <a:p>
            <a:pPr algn="ctr" marL="558704" indent="-279352" lvl="1">
              <a:lnSpc>
                <a:spcPts val="3571"/>
              </a:lnSpc>
              <a:buFont typeface="Arial"/>
              <a:buChar char="•"/>
            </a:pPr>
            <a:r>
              <a:rPr lang="en-US" sz="2587" spc="253" strike="noStrike" u="none">
                <a:solidFill>
                  <a:srgbClr val="231F20"/>
                </a:solidFill>
                <a:latin typeface="DM Sans"/>
                <a:ea typeface="DM Sans"/>
                <a:cs typeface="DM Sans"/>
                <a:sym typeface="DM Sans"/>
              </a:rPr>
              <a:t>The Image is Block-wise masked to force the model to learn spacial relationship between the patches.</a:t>
            </a:r>
          </a:p>
          <a:p>
            <a:pPr algn="ctr">
              <a:lnSpc>
                <a:spcPts val="3571"/>
              </a:lnSpc>
            </a:pPr>
          </a:p>
          <a:p>
            <a:pPr algn="ctr" marL="558704" indent="-279352" lvl="1">
              <a:lnSpc>
                <a:spcPts val="3571"/>
              </a:lnSpc>
              <a:buFont typeface="Arial"/>
              <a:buChar char="•"/>
            </a:pPr>
            <a:r>
              <a:rPr lang="en-US" sz="2587" spc="253" strike="noStrike" u="none">
                <a:solidFill>
                  <a:srgbClr val="231F20"/>
                </a:solidFill>
                <a:latin typeface="DM Sans"/>
                <a:ea typeface="DM Sans"/>
                <a:cs typeface="DM Sans"/>
                <a:sym typeface="DM Sans"/>
              </a:rPr>
              <a:t>During pretraining, the model starts with randomly initialized weights.</a:t>
            </a:r>
          </a:p>
          <a:p>
            <a:pPr algn="ctr">
              <a:lnSpc>
                <a:spcPts val="3571"/>
              </a:lnSpc>
            </a:pPr>
          </a:p>
          <a:p>
            <a:pPr algn="ctr" marL="558704" indent="-279352" lvl="1">
              <a:lnSpc>
                <a:spcPts val="3571"/>
              </a:lnSpc>
              <a:buFont typeface="Arial"/>
              <a:buChar char="•"/>
            </a:pPr>
            <a:r>
              <a:rPr lang="en-US" sz="2587" spc="253" strike="noStrike" u="none">
                <a:solidFill>
                  <a:srgbClr val="231F20"/>
                </a:solidFill>
                <a:latin typeface="DM Sans"/>
                <a:ea typeface="DM Sans"/>
                <a:cs typeface="DM Sans"/>
                <a:sym typeface="DM Sans"/>
              </a:rPr>
              <a:t>Tokenizer is used to map each patch to a discrete token </a:t>
            </a:r>
            <a:r>
              <a:rPr lang="en-US" sz="2587" spc="253" strike="noStrike" u="none">
                <a:solidFill>
                  <a:srgbClr val="231F20"/>
                </a:solidFill>
                <a:latin typeface="DM Sans"/>
                <a:ea typeface="DM Sans"/>
                <a:cs typeface="DM Sans"/>
                <a:sym typeface="DM Sans"/>
              </a:rPr>
              <a:t>.</a:t>
            </a:r>
          </a:p>
        </p:txBody>
      </p:sp>
      <p:sp>
        <p:nvSpPr>
          <p:cNvPr name="TextBox 6" id="6"/>
          <p:cNvSpPr txBox="true"/>
          <p:nvPr/>
        </p:nvSpPr>
        <p:spPr>
          <a:xfrm rot="0">
            <a:off x="-432346" y="506129"/>
            <a:ext cx="18132487" cy="940368"/>
          </a:xfrm>
          <a:prstGeom prst="rect">
            <a:avLst/>
          </a:prstGeom>
        </p:spPr>
        <p:txBody>
          <a:bodyPr anchor="t" rtlCol="false" tIns="0" lIns="0" bIns="0" rIns="0">
            <a:spAutoFit/>
          </a:bodyPr>
          <a:lstStyle/>
          <a:p>
            <a:pPr algn="ctr">
              <a:lnSpc>
                <a:spcPts val="7632"/>
              </a:lnSpc>
            </a:pPr>
            <a:r>
              <a:rPr lang="en-US" b="true" sz="5530" spc="542">
                <a:solidFill>
                  <a:srgbClr val="000000"/>
                </a:solidFill>
                <a:latin typeface="Oswald Bold"/>
                <a:ea typeface="Oswald Bold"/>
                <a:cs typeface="Oswald Bold"/>
                <a:sym typeface="Oswald Bold"/>
              </a:rPr>
              <a:t>Key differences</a:t>
            </a:r>
          </a:p>
        </p:txBody>
      </p:sp>
      <p:sp>
        <p:nvSpPr>
          <p:cNvPr name="TextBox 7" id="7"/>
          <p:cNvSpPr txBox="true"/>
          <p:nvPr/>
        </p:nvSpPr>
        <p:spPr>
          <a:xfrm rot="0">
            <a:off x="17259300" y="9220200"/>
            <a:ext cx="152400" cy="190500"/>
          </a:xfrm>
          <a:prstGeom prst="rect">
            <a:avLst/>
          </a:prstGeom>
        </p:spPr>
        <p:txBody>
          <a:bodyPr anchor="t" rtlCol="false" tIns="0" lIns="0" bIns="0" rIns="0" wrap="none">
            <a:spAutoFit/>
          </a:bodyPr>
          <a:lstStyle/>
          <a:p>
            <a:pPr algn="ctr">
              <a:lnSpc>
                <a:spcPts val="2099"/>
              </a:lnSpc>
              <a:spcBef>
                <a:spcPct val="0"/>
              </a:spcBef>
            </a:pPr>
            <a:r>
              <a:rPr lang="en-US" sz="1499">
                <a:solidFill>
                  <a:srgbClr val="000000"/>
                </a:solidFill>
                <a:latin typeface="Arimo"/>
                <a:ea typeface="Arimo"/>
                <a:cs typeface="Arimo"/>
                <a:sym typeface="Arimo"/>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2217704" y="337474"/>
            <a:ext cx="5741838" cy="9570246"/>
            <a:chOff x="0" y="0"/>
            <a:chExt cx="1512254" cy="2520559"/>
          </a:xfrm>
        </p:grpSpPr>
        <p:sp>
          <p:nvSpPr>
            <p:cNvPr name="Freeform 4" id="4"/>
            <p:cNvSpPr/>
            <p:nvPr/>
          </p:nvSpPr>
          <p:spPr>
            <a:xfrm flipH="false" flipV="false" rot="0">
              <a:off x="0" y="0"/>
              <a:ext cx="1512254" cy="2520559"/>
            </a:xfrm>
            <a:custGeom>
              <a:avLst/>
              <a:gdLst/>
              <a:ahLst/>
              <a:cxnLst/>
              <a:rect r="r" b="b" t="t" l="l"/>
              <a:pathLst>
                <a:path h="2520559" w="1512254">
                  <a:moveTo>
                    <a:pt x="0" y="0"/>
                  </a:moveTo>
                  <a:lnTo>
                    <a:pt x="1512254" y="0"/>
                  </a:lnTo>
                  <a:lnTo>
                    <a:pt x="1512254" y="2520559"/>
                  </a:lnTo>
                  <a:lnTo>
                    <a:pt x="0" y="2520559"/>
                  </a:lnTo>
                  <a:close/>
                </a:path>
              </a:pathLst>
            </a:custGeom>
            <a:solidFill>
              <a:srgbClr val="CCCCCC"/>
            </a:solidFill>
          </p:spPr>
        </p:sp>
        <p:sp>
          <p:nvSpPr>
            <p:cNvPr name="TextBox 5" id="5"/>
            <p:cNvSpPr txBox="true"/>
            <p:nvPr/>
          </p:nvSpPr>
          <p:spPr>
            <a:xfrm>
              <a:off x="0" y="-19050"/>
              <a:ext cx="1512254" cy="2539609"/>
            </a:xfrm>
            <a:prstGeom prst="rect">
              <a:avLst/>
            </a:prstGeom>
          </p:spPr>
          <p:txBody>
            <a:bodyPr anchor="ctr" rtlCol="false" tIns="50800" lIns="50800" bIns="50800" rIns="50800"/>
            <a:lstStyle/>
            <a:p>
              <a:pPr algn="ctr">
                <a:lnSpc>
                  <a:spcPts val="2859"/>
                </a:lnSpc>
              </a:pPr>
              <a:r>
                <a:rPr lang="en-US" sz="2199" b="true">
                  <a:solidFill>
                    <a:srgbClr val="FF3131"/>
                  </a:solidFill>
                  <a:latin typeface="Open Sauce Bold"/>
                  <a:ea typeface="Open Sauce Bold"/>
                  <a:cs typeface="Open Sauce Bold"/>
                  <a:sym typeface="Open Sauce Bold"/>
                </a:rPr>
                <a:t>Configuration</a:t>
              </a:r>
              <a:r>
                <a:rPr lang="en-US" sz="2199">
                  <a:solidFill>
                    <a:srgbClr val="FF3131"/>
                  </a:solidFill>
                  <a:latin typeface="Open Sauce"/>
                  <a:ea typeface="Open Sauce"/>
                  <a:cs typeface="Open Sauce"/>
                  <a:sym typeface="Open Sauce"/>
                </a:rPr>
                <a:t> </a:t>
              </a:r>
              <a:r>
                <a:rPr lang="en-US" sz="2199">
                  <a:solidFill>
                    <a:srgbClr val="000000"/>
                  </a:solidFill>
                  <a:latin typeface="Open Sauce"/>
                  <a:ea typeface="Open Sauce"/>
                  <a:cs typeface="Open Sauce"/>
                  <a:sym typeface="Open Sauce"/>
                </a:rPr>
                <a:t>:</a:t>
              </a:r>
            </a:p>
            <a:p>
              <a:pPr algn="ctr">
                <a:lnSpc>
                  <a:spcPts val="2859"/>
                </a:lnSpc>
              </a:pPr>
            </a:p>
            <a:p>
              <a:pPr algn="ctr">
                <a:lnSpc>
                  <a:spcPts val="2859"/>
                </a:lnSpc>
              </a:pPr>
            </a:p>
            <a:p>
              <a:pPr algn="ctr" marL="474979" indent="-237490" lvl="1">
                <a:lnSpc>
                  <a:spcPts val="2859"/>
                </a:lnSpc>
                <a:buAutoNum type="arabicPeriod" startAt="1"/>
              </a:pPr>
              <a:r>
                <a:rPr lang="en-US" sz="2199">
                  <a:solidFill>
                    <a:srgbClr val="000000"/>
                  </a:solidFill>
                  <a:latin typeface="Open Sauce"/>
                  <a:ea typeface="Open Sauce"/>
                  <a:cs typeface="Open Sauce"/>
                  <a:sym typeface="Open Sauce"/>
                </a:rPr>
                <a:t>epochs :  15</a:t>
              </a:r>
            </a:p>
            <a:p>
              <a:pPr algn="ctr" marL="474979" indent="-237490" lvl="1">
                <a:lnSpc>
                  <a:spcPts val="2859"/>
                </a:lnSpc>
                <a:buAutoNum type="arabicPeriod" startAt="1"/>
              </a:pPr>
              <a:r>
                <a:rPr lang="en-US" sz="2199">
                  <a:solidFill>
                    <a:srgbClr val="000000"/>
                  </a:solidFill>
                  <a:latin typeface="Open Sauce"/>
                  <a:ea typeface="Open Sauce"/>
                  <a:cs typeface="Open Sauce"/>
                  <a:sym typeface="Open Sauce"/>
                </a:rPr>
                <a:t>Three versions of each model </a:t>
              </a:r>
            </a:p>
            <a:p>
              <a:pPr algn="ctr" marL="474979" indent="-237490" lvl="1">
                <a:lnSpc>
                  <a:spcPts val="2859"/>
                </a:lnSpc>
                <a:buAutoNum type="arabicPeriod" startAt="1"/>
              </a:pPr>
              <a:r>
                <a:rPr lang="en-US" sz="2199">
                  <a:solidFill>
                    <a:srgbClr val="000000"/>
                  </a:solidFill>
                  <a:latin typeface="Open Sauce"/>
                  <a:ea typeface="Open Sauce"/>
                  <a:cs typeface="Open Sauce"/>
                  <a:sym typeface="Open Sauce"/>
                </a:rPr>
                <a:t>patch_size = 1 (single pixel)</a:t>
              </a:r>
            </a:p>
            <a:p>
              <a:pPr algn="ctr" marL="474979" indent="-237490" lvl="1">
                <a:lnSpc>
                  <a:spcPts val="2859"/>
                </a:lnSpc>
                <a:buAutoNum type="arabicPeriod" startAt="1"/>
              </a:pPr>
              <a:r>
                <a:rPr lang="en-US" sz="2199">
                  <a:solidFill>
                    <a:srgbClr val="000000"/>
                  </a:solidFill>
                  <a:latin typeface="Open Sauce"/>
                  <a:ea typeface="Open Sauce"/>
                  <a:cs typeface="Open Sauce"/>
                  <a:sym typeface="Open Sauce"/>
                </a:rPr>
                <a:t> Pretrained = False</a:t>
              </a:r>
            </a:p>
            <a:p>
              <a:pPr algn="ctr" marL="474979" indent="-237490" lvl="1">
                <a:lnSpc>
                  <a:spcPts val="2859"/>
                </a:lnSpc>
                <a:buAutoNum type="arabicPeriod" startAt="1"/>
              </a:pPr>
              <a:r>
                <a:rPr lang="en-US" sz="2199">
                  <a:solidFill>
                    <a:srgbClr val="000000"/>
                  </a:solidFill>
                  <a:latin typeface="Open Sauce"/>
                  <a:ea typeface="Open Sauce"/>
                  <a:cs typeface="Open Sauce"/>
                  <a:sym typeface="Open Sauce"/>
                </a:rPr>
                <a:t>batch_size = 64</a:t>
              </a:r>
            </a:p>
          </p:txBody>
        </p:sp>
      </p:grpSp>
      <p:sp>
        <p:nvSpPr>
          <p:cNvPr name="Freeform 6" id="6"/>
          <p:cNvSpPr/>
          <p:nvPr/>
        </p:nvSpPr>
        <p:spPr>
          <a:xfrm flipH="false" flipV="false" rot="0">
            <a:off x="1320360" y="32872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1320360" y="1854705"/>
            <a:ext cx="9610044" cy="1948998"/>
            <a:chOff x="0" y="0"/>
            <a:chExt cx="3682024" cy="746746"/>
          </a:xfrm>
        </p:grpSpPr>
        <p:sp>
          <p:nvSpPr>
            <p:cNvPr name="Freeform 8" id="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9" id="9"/>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1128508" y="5799717"/>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grpSp>
        <p:nvGrpSpPr>
          <p:cNvPr name="Group 11" id="11"/>
          <p:cNvGrpSpPr/>
          <p:nvPr/>
        </p:nvGrpSpPr>
        <p:grpSpPr>
          <a:xfrm rot="0">
            <a:off x="1363667" y="3980649"/>
            <a:ext cx="9610044" cy="2181925"/>
            <a:chOff x="0" y="0"/>
            <a:chExt cx="3682024" cy="835990"/>
          </a:xfrm>
        </p:grpSpPr>
        <p:sp>
          <p:nvSpPr>
            <p:cNvPr name="Freeform 12" id="12"/>
            <p:cNvSpPr/>
            <p:nvPr/>
          </p:nvSpPr>
          <p:spPr>
            <a:xfrm flipH="false" flipV="false" rot="0">
              <a:off x="0" y="0"/>
              <a:ext cx="3682024" cy="835990"/>
            </a:xfrm>
            <a:custGeom>
              <a:avLst/>
              <a:gdLst/>
              <a:ahLst/>
              <a:cxnLst/>
              <a:rect r="r" b="b" t="t" l="l"/>
              <a:pathLst>
                <a:path h="835990" w="3682024">
                  <a:moveTo>
                    <a:pt x="0" y="0"/>
                  </a:moveTo>
                  <a:lnTo>
                    <a:pt x="3682024" y="0"/>
                  </a:lnTo>
                  <a:lnTo>
                    <a:pt x="3682024" y="835990"/>
                  </a:lnTo>
                  <a:lnTo>
                    <a:pt x="0" y="835990"/>
                  </a:lnTo>
                  <a:close/>
                </a:path>
              </a:pathLst>
            </a:custGeom>
            <a:solidFill>
              <a:srgbClr val="EFEFEF"/>
            </a:solidFill>
          </p:spPr>
        </p:sp>
        <p:sp>
          <p:nvSpPr>
            <p:cNvPr name="TextBox 13" id="13"/>
            <p:cNvSpPr txBox="true"/>
            <p:nvPr/>
          </p:nvSpPr>
          <p:spPr>
            <a:xfrm>
              <a:off x="0" y="-19050"/>
              <a:ext cx="3682024" cy="855040"/>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363667" y="2130769"/>
            <a:ext cx="865658" cy="1643654"/>
          </a:xfrm>
          <a:custGeom>
            <a:avLst/>
            <a:gdLst/>
            <a:ahLst/>
            <a:cxnLst/>
            <a:rect r="r" b="b" t="t" l="l"/>
            <a:pathLst>
              <a:path h="1643654" w="865658">
                <a:moveTo>
                  <a:pt x="0" y="0"/>
                </a:moveTo>
                <a:lnTo>
                  <a:pt x="865658" y="0"/>
                </a:lnTo>
                <a:lnTo>
                  <a:pt x="865658" y="1643653"/>
                </a:lnTo>
                <a:lnTo>
                  <a:pt x="0" y="16436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63667" y="4162664"/>
            <a:ext cx="1205962" cy="1637053"/>
          </a:xfrm>
          <a:custGeom>
            <a:avLst/>
            <a:gdLst/>
            <a:ahLst/>
            <a:cxnLst/>
            <a:rect r="r" b="b" t="t" l="l"/>
            <a:pathLst>
              <a:path h="1637053" w="1205962">
                <a:moveTo>
                  <a:pt x="0" y="0"/>
                </a:moveTo>
                <a:lnTo>
                  <a:pt x="1205963" y="0"/>
                </a:lnTo>
                <a:lnTo>
                  <a:pt x="1205963" y="1637053"/>
                </a:lnTo>
                <a:lnTo>
                  <a:pt x="0" y="16370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2470016" y="2248387"/>
            <a:ext cx="8503695" cy="1227438"/>
          </a:xfrm>
          <a:custGeom>
            <a:avLst/>
            <a:gdLst/>
            <a:ahLst/>
            <a:cxnLst/>
            <a:rect r="r" b="b" t="t" l="l"/>
            <a:pathLst>
              <a:path h="1227438" w="8503695">
                <a:moveTo>
                  <a:pt x="0" y="0"/>
                </a:moveTo>
                <a:lnTo>
                  <a:pt x="8503695" y="0"/>
                </a:lnTo>
                <a:lnTo>
                  <a:pt x="8503695" y="1227437"/>
                </a:lnTo>
                <a:lnTo>
                  <a:pt x="0" y="1227437"/>
                </a:lnTo>
                <a:lnTo>
                  <a:pt x="0" y="0"/>
                </a:lnTo>
                <a:close/>
              </a:path>
            </a:pathLst>
          </a:custGeom>
          <a:blipFill>
            <a:blip r:embed="rId10"/>
            <a:stretch>
              <a:fillRect l="-51766" t="0" r="-43951" b="0"/>
            </a:stretch>
          </a:blipFill>
        </p:spPr>
      </p:sp>
      <p:sp>
        <p:nvSpPr>
          <p:cNvPr name="Freeform 18" id="18"/>
          <p:cNvSpPr/>
          <p:nvPr/>
        </p:nvSpPr>
        <p:spPr>
          <a:xfrm flipH="false" flipV="false" rot="0">
            <a:off x="2614907" y="4482342"/>
            <a:ext cx="8070036" cy="887518"/>
          </a:xfrm>
          <a:custGeom>
            <a:avLst/>
            <a:gdLst/>
            <a:ahLst/>
            <a:cxnLst/>
            <a:rect r="r" b="b" t="t" l="l"/>
            <a:pathLst>
              <a:path h="887518" w="8070036">
                <a:moveTo>
                  <a:pt x="0" y="0"/>
                </a:moveTo>
                <a:lnTo>
                  <a:pt x="8070036" y="0"/>
                </a:lnTo>
                <a:lnTo>
                  <a:pt x="8070036" y="887517"/>
                </a:lnTo>
                <a:lnTo>
                  <a:pt x="0" y="887517"/>
                </a:lnTo>
                <a:lnTo>
                  <a:pt x="0" y="0"/>
                </a:lnTo>
                <a:close/>
              </a:path>
            </a:pathLst>
          </a:custGeom>
          <a:blipFill>
            <a:blip r:embed="rId11"/>
            <a:stretch>
              <a:fillRect l="0" t="-1097" r="0" b="-9618"/>
            </a:stretch>
          </a:blipFill>
        </p:spPr>
      </p:sp>
      <p:sp>
        <p:nvSpPr>
          <p:cNvPr name="TextBox 19" id="19"/>
          <p:cNvSpPr txBox="true"/>
          <p:nvPr/>
        </p:nvSpPr>
        <p:spPr>
          <a:xfrm rot="0">
            <a:off x="1128508" y="552450"/>
            <a:ext cx="7416941" cy="857250"/>
          </a:xfrm>
          <a:prstGeom prst="rect">
            <a:avLst/>
          </a:prstGeom>
        </p:spPr>
        <p:txBody>
          <a:bodyPr anchor="t" rtlCol="false" tIns="0" lIns="0" bIns="0" rIns="0">
            <a:spAutoFit/>
          </a:bodyPr>
          <a:lstStyle/>
          <a:p>
            <a:pPr algn="l">
              <a:lnSpc>
                <a:spcPts val="6900"/>
              </a:lnSpc>
            </a:pPr>
            <a:r>
              <a:rPr lang="en-US" b="true" sz="5000" spc="490">
                <a:solidFill>
                  <a:srgbClr val="231F20"/>
                </a:solidFill>
                <a:latin typeface="Oswald Bold"/>
                <a:ea typeface="Oswald Bold"/>
                <a:cs typeface="Oswald Bold"/>
                <a:sym typeface="Oswald Bold"/>
              </a:rPr>
              <a:t>RESULTS </a:t>
            </a:r>
          </a:p>
        </p:txBody>
      </p:sp>
      <p:sp>
        <p:nvSpPr>
          <p:cNvPr name="TextBox 20" id="20"/>
          <p:cNvSpPr txBox="true"/>
          <p:nvPr/>
        </p:nvSpPr>
        <p:spPr>
          <a:xfrm rot="0">
            <a:off x="17259300" y="9210675"/>
            <a:ext cx="152400" cy="200025"/>
          </a:xfrm>
          <a:prstGeom prst="rect">
            <a:avLst/>
          </a:prstGeom>
        </p:spPr>
        <p:txBody>
          <a:bodyPr anchor="t" rtlCol="false" tIns="0" lIns="0" bIns="0" rIns="0" wrap="none">
            <a:spAutoFit/>
          </a:bodyPr>
          <a:lstStyle/>
          <a:p>
            <a:pPr algn="ctr">
              <a:lnSpc>
                <a:spcPts val="1959"/>
              </a:lnSpc>
              <a:spcBef>
                <a:spcPct val="0"/>
              </a:spcBef>
            </a:pPr>
            <a:r>
              <a:rPr lang="en-US" sz="1399">
                <a:solidFill>
                  <a:srgbClr val="231F20"/>
                </a:solidFill>
                <a:latin typeface="Arimo"/>
                <a:ea typeface="Arimo"/>
                <a:cs typeface="Arimo"/>
                <a:sym typeface="Arimo"/>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416119" y="4821179"/>
            <a:ext cx="3145217" cy="3434885"/>
            <a:chOff x="0" y="0"/>
            <a:chExt cx="862412" cy="941838"/>
          </a:xfrm>
        </p:grpSpPr>
        <p:sp>
          <p:nvSpPr>
            <p:cNvPr name="Freeform 6" id="6"/>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7" id="7"/>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8" id="8"/>
          <p:cNvGrpSpPr>
            <a:grpSpLocks noChangeAspect="true"/>
          </p:cNvGrpSpPr>
          <p:nvPr/>
        </p:nvGrpSpPr>
        <p:grpSpPr>
          <a:xfrm rot="0">
            <a:off x="3603406" y="3655690"/>
            <a:ext cx="2706695" cy="2696122"/>
            <a:chOff x="0" y="0"/>
            <a:chExt cx="6502400" cy="6477000"/>
          </a:xfrm>
        </p:grpSpPr>
        <p:sp>
          <p:nvSpPr>
            <p:cNvPr name="Freeform 9" id="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0" id="1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name="Group 11" id="11"/>
          <p:cNvGrpSpPr/>
          <p:nvPr/>
        </p:nvGrpSpPr>
        <p:grpSpPr>
          <a:xfrm rot="0">
            <a:off x="7571796" y="4821179"/>
            <a:ext cx="3145217" cy="3434885"/>
            <a:chOff x="0" y="0"/>
            <a:chExt cx="862412" cy="941838"/>
          </a:xfrm>
        </p:grpSpPr>
        <p:sp>
          <p:nvSpPr>
            <p:cNvPr name="Freeform 12" id="12"/>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13" id="13"/>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14" id="14"/>
          <p:cNvGrpSpPr>
            <a:grpSpLocks noChangeAspect="true"/>
          </p:cNvGrpSpPr>
          <p:nvPr/>
        </p:nvGrpSpPr>
        <p:grpSpPr>
          <a:xfrm rot="0">
            <a:off x="7759084" y="3655690"/>
            <a:ext cx="2706695" cy="2696122"/>
            <a:chOff x="0" y="0"/>
            <a:chExt cx="6502400" cy="6477000"/>
          </a:xfrm>
        </p:grpSpPr>
        <p:sp>
          <p:nvSpPr>
            <p:cNvPr name="Freeform 15" id="15"/>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6" id="16"/>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name="Group 17" id="17"/>
          <p:cNvGrpSpPr/>
          <p:nvPr/>
        </p:nvGrpSpPr>
        <p:grpSpPr>
          <a:xfrm rot="0">
            <a:off x="11726664" y="4821179"/>
            <a:ext cx="3145217" cy="3434885"/>
            <a:chOff x="0" y="0"/>
            <a:chExt cx="862412" cy="941838"/>
          </a:xfrm>
        </p:grpSpPr>
        <p:sp>
          <p:nvSpPr>
            <p:cNvPr name="Freeform 18" id="18"/>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19" id="19"/>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20" id="20"/>
          <p:cNvGrpSpPr>
            <a:grpSpLocks noChangeAspect="true"/>
          </p:cNvGrpSpPr>
          <p:nvPr/>
        </p:nvGrpSpPr>
        <p:grpSpPr>
          <a:xfrm rot="0">
            <a:off x="11913951" y="3655690"/>
            <a:ext cx="2706695" cy="2696122"/>
            <a:chOff x="0" y="0"/>
            <a:chExt cx="6502400" cy="6477000"/>
          </a:xfrm>
        </p:grpSpPr>
        <p:sp>
          <p:nvSpPr>
            <p:cNvPr name="Freeform 21" id="2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16665" r="223" b="-16665"/>
              </a:stretch>
            </a:blipFill>
          </p:spPr>
        </p:sp>
        <p:sp>
          <p:nvSpPr>
            <p:cNvPr name="Freeform 22" id="2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
        <p:nvSpPr>
          <p:cNvPr name="Freeform 23" id="23"/>
          <p:cNvSpPr/>
          <p:nvPr/>
        </p:nvSpPr>
        <p:spPr>
          <a:xfrm flipH="false" flipV="false" rot="0">
            <a:off x="3416119"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8"/>
            <a:stretch>
              <a:fillRect l="0" t="-86495" r="0" b="0"/>
            </a:stretch>
          </a:blipFill>
        </p:spPr>
      </p:sp>
      <p:sp>
        <p:nvSpPr>
          <p:cNvPr name="Freeform 24" id="24"/>
          <p:cNvSpPr/>
          <p:nvPr/>
        </p:nvSpPr>
        <p:spPr>
          <a:xfrm flipH="false" flipV="false" rot="0">
            <a:off x="7571796" y="8256064"/>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8"/>
            <a:stretch>
              <a:fillRect l="0" t="-86495" r="0" b="0"/>
            </a:stretch>
          </a:blipFill>
        </p:spPr>
      </p:sp>
      <p:sp>
        <p:nvSpPr>
          <p:cNvPr name="Freeform 25" id="25"/>
          <p:cNvSpPr/>
          <p:nvPr/>
        </p:nvSpPr>
        <p:spPr>
          <a:xfrm flipH="false" flipV="false" rot="0">
            <a:off x="11726664"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8"/>
            <a:stretch>
              <a:fillRect l="0" t="-86495" r="0" b="0"/>
            </a:stretch>
          </a:blipFill>
        </p:spPr>
      </p:sp>
      <p:sp>
        <p:nvSpPr>
          <p:cNvPr name="Freeform 26" id="26"/>
          <p:cNvSpPr/>
          <p:nvPr/>
        </p:nvSpPr>
        <p:spPr>
          <a:xfrm flipH="false" flipV="false" rot="0">
            <a:off x="13804097" y="8030085"/>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8"/>
            <a:stretch>
              <a:fillRect l="0" t="-86495" r="0" b="0"/>
            </a:stretch>
          </a:blipFill>
        </p:spPr>
      </p:sp>
      <p:sp>
        <p:nvSpPr>
          <p:cNvPr name="TextBox 27" id="27"/>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OUR TEAM</a:t>
            </a:r>
          </a:p>
        </p:txBody>
      </p:sp>
      <p:sp>
        <p:nvSpPr>
          <p:cNvPr name="TextBox 28" id="28"/>
          <p:cNvSpPr txBox="true"/>
          <p:nvPr/>
        </p:nvSpPr>
        <p:spPr>
          <a:xfrm rot="0">
            <a:off x="3860187" y="6558496"/>
            <a:ext cx="2257081"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Ayman </a:t>
            </a:r>
          </a:p>
          <a:p>
            <a:pPr algn="ctr">
              <a:lnSpc>
                <a:spcPts val="3286"/>
              </a:lnSpc>
            </a:pPr>
            <a:r>
              <a:rPr lang="en-US" sz="2738" spc="136">
                <a:solidFill>
                  <a:srgbClr val="FFFBFB"/>
                </a:solidFill>
                <a:latin typeface="DM Sans"/>
                <a:ea typeface="DM Sans"/>
                <a:cs typeface="DM Sans"/>
                <a:sym typeface="DM Sans"/>
              </a:rPr>
              <a:t>Youss</a:t>
            </a:r>
          </a:p>
        </p:txBody>
      </p:sp>
      <p:sp>
        <p:nvSpPr>
          <p:cNvPr name="TextBox 29" id="29"/>
          <p:cNvSpPr txBox="true"/>
          <p:nvPr/>
        </p:nvSpPr>
        <p:spPr>
          <a:xfrm rot="0">
            <a:off x="8005441" y="6558496"/>
            <a:ext cx="2213980"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Sami agourram </a:t>
            </a:r>
          </a:p>
        </p:txBody>
      </p:sp>
      <p:sp>
        <p:nvSpPr>
          <p:cNvPr name="TextBox 30" id="30"/>
          <p:cNvSpPr txBox="true"/>
          <p:nvPr/>
        </p:nvSpPr>
        <p:spPr>
          <a:xfrm rot="0">
            <a:off x="12294659" y="6558496"/>
            <a:ext cx="2009227"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Oumaima</a:t>
            </a:r>
          </a:p>
          <a:p>
            <a:pPr algn="ctr">
              <a:lnSpc>
                <a:spcPts val="3286"/>
              </a:lnSpc>
            </a:pPr>
            <a:r>
              <a:rPr lang="en-US" sz="2738" spc="136">
                <a:solidFill>
                  <a:srgbClr val="FFFBFB"/>
                </a:solidFill>
                <a:latin typeface="DM Sans"/>
                <a:ea typeface="DM Sans"/>
                <a:cs typeface="DM Sans"/>
                <a:sym typeface="DM Sans"/>
              </a:rPr>
              <a:t>Mouimi</a:t>
            </a:r>
          </a:p>
        </p:txBody>
      </p:sp>
      <p:sp>
        <p:nvSpPr>
          <p:cNvPr name="TextBox 31" id="31"/>
          <p:cNvSpPr txBox="true"/>
          <p:nvPr/>
        </p:nvSpPr>
        <p:spPr>
          <a:xfrm rot="0">
            <a:off x="17259300" y="9220200"/>
            <a:ext cx="152400" cy="190500"/>
          </a:xfrm>
          <a:prstGeom prst="rect">
            <a:avLst/>
          </a:prstGeom>
        </p:spPr>
        <p:txBody>
          <a:bodyPr anchor="t" rtlCol="false" tIns="0" lIns="0" bIns="0" rIns="0" wrap="none">
            <a:spAutoFit/>
          </a:bodyPr>
          <a:lstStyle/>
          <a:p>
            <a:pPr algn="ctr">
              <a:lnSpc>
                <a:spcPts val="1679"/>
              </a:lnSpc>
              <a:spcBef>
                <a:spcPct val="0"/>
              </a:spcBef>
            </a:pPr>
            <a:r>
              <a:rPr lang="en-US" sz="1200">
                <a:solidFill>
                  <a:srgbClr val="000000"/>
                </a:solidFill>
                <a:latin typeface="Arimo"/>
                <a:ea typeface="Arimo"/>
                <a:cs typeface="Arimo"/>
                <a:sym typeface="Arimo"/>
              </a:rPr>
              <a:t>17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231353" y="3610172"/>
            <a:ext cx="1287129" cy="4877855"/>
            <a:chOff x="0" y="0"/>
            <a:chExt cx="338997" cy="1284703"/>
          </a:xfrm>
        </p:grpSpPr>
        <p:sp>
          <p:nvSpPr>
            <p:cNvPr name="Freeform 4" id="4"/>
            <p:cNvSpPr/>
            <p:nvPr/>
          </p:nvSpPr>
          <p:spPr>
            <a:xfrm flipH="false" flipV="false" rot="0">
              <a:off x="0" y="0"/>
              <a:ext cx="338997" cy="1284703"/>
            </a:xfrm>
            <a:custGeom>
              <a:avLst/>
              <a:gdLst/>
              <a:ahLst/>
              <a:cxnLst/>
              <a:rect r="r" b="b" t="t" l="l"/>
              <a:pathLst>
                <a:path h="1284703" w="338997">
                  <a:moveTo>
                    <a:pt x="0" y="0"/>
                  </a:moveTo>
                  <a:lnTo>
                    <a:pt x="338997" y="0"/>
                  </a:lnTo>
                  <a:lnTo>
                    <a:pt x="338997" y="1284703"/>
                  </a:lnTo>
                  <a:lnTo>
                    <a:pt x="0" y="1284703"/>
                  </a:lnTo>
                  <a:close/>
                </a:path>
              </a:pathLst>
            </a:custGeom>
            <a:solidFill>
              <a:srgbClr val="CCCCCC"/>
            </a:solidFill>
          </p:spPr>
        </p:sp>
        <p:sp>
          <p:nvSpPr>
            <p:cNvPr name="TextBox 5" id="5"/>
            <p:cNvSpPr txBox="true"/>
            <p:nvPr/>
          </p:nvSpPr>
          <p:spPr>
            <a:xfrm>
              <a:off x="0" y="-19050"/>
              <a:ext cx="338997" cy="130375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443385" y="393366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443385" y="473077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443385" y="5611936"/>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443385" y="6409056"/>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462986" y="720143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6819463" y="4041612"/>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PROJECT OUTLINE</a:t>
            </a:r>
          </a:p>
        </p:txBody>
      </p:sp>
      <p:sp>
        <p:nvSpPr>
          <p:cNvPr name="TextBox 14" id="14"/>
          <p:cNvSpPr txBox="true"/>
          <p:nvPr/>
        </p:nvSpPr>
        <p:spPr>
          <a:xfrm rot="0">
            <a:off x="6819463" y="4835830"/>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BENCHMARKING STRUCTURE</a:t>
            </a:r>
          </a:p>
        </p:txBody>
      </p:sp>
      <p:sp>
        <p:nvSpPr>
          <p:cNvPr name="TextBox 15" id="15"/>
          <p:cNvSpPr txBox="true"/>
          <p:nvPr/>
        </p:nvSpPr>
        <p:spPr>
          <a:xfrm rot="0">
            <a:off x="6819463" y="5755921"/>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VIT OVERVIEW</a:t>
            </a:r>
          </a:p>
        </p:txBody>
      </p:sp>
      <p:sp>
        <p:nvSpPr>
          <p:cNvPr name="TextBox 16" id="16"/>
          <p:cNvSpPr txBox="true"/>
          <p:nvPr/>
        </p:nvSpPr>
        <p:spPr>
          <a:xfrm rot="0">
            <a:off x="6819463" y="6550138"/>
            <a:ext cx="9250598"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BEIT OVERVIEW</a:t>
            </a:r>
          </a:p>
        </p:txBody>
      </p:sp>
      <p:sp>
        <p:nvSpPr>
          <p:cNvPr name="TextBox 17" id="17"/>
          <p:cNvSpPr txBox="true"/>
          <p:nvPr/>
        </p:nvSpPr>
        <p:spPr>
          <a:xfrm rot="0">
            <a:off x="6819463" y="7350982"/>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RESULTS</a:t>
            </a:r>
          </a:p>
        </p:txBody>
      </p:sp>
      <p:sp>
        <p:nvSpPr>
          <p:cNvPr name="TextBox 18" id="18"/>
          <p:cNvSpPr txBox="true"/>
          <p:nvPr/>
        </p:nvSpPr>
        <p:spPr>
          <a:xfrm rot="0">
            <a:off x="17259300" y="9220200"/>
            <a:ext cx="152400" cy="190500"/>
          </a:xfrm>
          <a:prstGeom prst="rect">
            <a:avLst/>
          </a:prstGeom>
        </p:spPr>
        <p:txBody>
          <a:bodyPr anchor="t" rtlCol="false" tIns="0" lIns="0" bIns="0" rIns="0" wrap="none">
            <a:spAutoFit/>
          </a:bodyPr>
          <a:lstStyle/>
          <a:p>
            <a:pPr algn="ctr">
              <a:lnSpc>
                <a:spcPts val="1679"/>
              </a:lnSpc>
              <a:spcBef>
                <a:spcPct val="0"/>
              </a:spcBef>
            </a:pPr>
            <a:r>
              <a:rPr lang="en-US" sz="1200">
                <a:solidFill>
                  <a:srgbClr val="000000"/>
                </a:solidFill>
                <a:latin typeface="Arimo"/>
                <a:ea typeface="Arimo"/>
                <a:cs typeface="Arimo"/>
                <a:sym typeface="Arimo"/>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717106" y="4312457"/>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1717106" y="2879882"/>
            <a:ext cx="9610044" cy="1948998"/>
            <a:chOff x="0" y="0"/>
            <a:chExt cx="3682024" cy="746746"/>
          </a:xfrm>
        </p:grpSpPr>
        <p:sp>
          <p:nvSpPr>
            <p:cNvPr name="Freeform 8" id="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9" id="9"/>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049150" y="3156897"/>
            <a:ext cx="1156649" cy="1173721"/>
          </a:xfrm>
          <a:custGeom>
            <a:avLst/>
            <a:gdLst/>
            <a:ahLst/>
            <a:cxnLst/>
            <a:rect r="r" b="b" t="t" l="l"/>
            <a:pathLst>
              <a:path h="1173721" w="1156649">
                <a:moveTo>
                  <a:pt x="0" y="0"/>
                </a:moveTo>
                <a:lnTo>
                  <a:pt x="1156648" y="0"/>
                </a:lnTo>
                <a:lnTo>
                  <a:pt x="1156648"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1717106" y="5261023"/>
            <a:ext cx="10683650" cy="3273534"/>
            <a:chOff x="0" y="0"/>
            <a:chExt cx="4093369" cy="1254233"/>
          </a:xfrm>
        </p:grpSpPr>
        <p:sp>
          <p:nvSpPr>
            <p:cNvPr name="Freeform 13" id="13"/>
            <p:cNvSpPr/>
            <p:nvPr/>
          </p:nvSpPr>
          <p:spPr>
            <a:xfrm flipH="false" flipV="false" rot="0">
              <a:off x="0" y="0"/>
              <a:ext cx="4093369" cy="1254233"/>
            </a:xfrm>
            <a:custGeom>
              <a:avLst/>
              <a:gdLst/>
              <a:ahLst/>
              <a:cxnLst/>
              <a:rect r="r" b="b" t="t" l="l"/>
              <a:pathLst>
                <a:path h="1254233" w="4093369">
                  <a:moveTo>
                    <a:pt x="0" y="0"/>
                  </a:moveTo>
                  <a:lnTo>
                    <a:pt x="4093369" y="0"/>
                  </a:lnTo>
                  <a:lnTo>
                    <a:pt x="4093369" y="1254233"/>
                  </a:lnTo>
                  <a:lnTo>
                    <a:pt x="0" y="1254233"/>
                  </a:lnTo>
                  <a:close/>
                </a:path>
              </a:pathLst>
            </a:custGeom>
            <a:solidFill>
              <a:srgbClr val="EFEFEF"/>
            </a:solidFill>
          </p:spPr>
        </p:sp>
        <p:sp>
          <p:nvSpPr>
            <p:cNvPr name="TextBox 14" id="14"/>
            <p:cNvSpPr txBox="true"/>
            <p:nvPr/>
          </p:nvSpPr>
          <p:spPr>
            <a:xfrm>
              <a:off x="0" y="-19050"/>
              <a:ext cx="4093369" cy="1273283"/>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046343" y="6162574"/>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452583" y="5351431"/>
            <a:ext cx="7132181" cy="3045095"/>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Image Classification on Sequences of Pixels</a:t>
            </a:r>
          </a:p>
          <a:p>
            <a:pPr algn="l">
              <a:lnSpc>
                <a:spcPts val="3050"/>
              </a:lnSpc>
            </a:pPr>
            <a:r>
              <a:rPr lang="en-US" sz="2210" spc="216">
                <a:solidFill>
                  <a:srgbClr val="5E17EB"/>
                </a:solidFill>
                <a:latin typeface="DM Sans"/>
                <a:ea typeface="DM Sans"/>
                <a:cs typeface="DM Sans"/>
                <a:sym typeface="DM Sans"/>
              </a:rPr>
              <a:t>Constraints </a:t>
            </a:r>
            <a:r>
              <a:rPr lang="en-US" sz="2210" spc="216">
                <a:solidFill>
                  <a:srgbClr val="231F20"/>
                </a:solidFill>
                <a:latin typeface="DM Sans"/>
                <a:ea typeface="DM Sans"/>
                <a:cs typeface="DM Sans"/>
                <a:sym typeface="DM Sans"/>
              </a:rPr>
              <a:t>: </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Inputs are 1D  pixel sequences.</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No extra modules like CNNs allowed for preprocessing.</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The model must infer 2D spatial relationships from the 1D sequence.</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Restricted to CIFAR-10.</a:t>
            </a:r>
          </a:p>
        </p:txBody>
      </p:sp>
      <p:sp>
        <p:nvSpPr>
          <p:cNvPr name="Freeform 17" id="1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3662994" y="1854705"/>
            <a:ext cx="4307870" cy="4307870"/>
          </a:xfrm>
          <a:custGeom>
            <a:avLst/>
            <a:gdLst/>
            <a:ahLst/>
            <a:cxnLst/>
            <a:rect r="r" b="b" t="t" l="l"/>
            <a:pathLst>
              <a:path h="4307870" w="4307870">
                <a:moveTo>
                  <a:pt x="0" y="0"/>
                </a:moveTo>
                <a:lnTo>
                  <a:pt x="4307870" y="0"/>
                </a:lnTo>
                <a:lnTo>
                  <a:pt x="4307870" y="4307869"/>
                </a:lnTo>
                <a:lnTo>
                  <a:pt x="0" y="43078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9" id="19"/>
          <p:cNvSpPr txBox="true"/>
          <p:nvPr/>
        </p:nvSpPr>
        <p:spPr>
          <a:xfrm rot="0">
            <a:off x="1128508" y="1261562"/>
            <a:ext cx="7416941" cy="857250"/>
          </a:xfrm>
          <a:prstGeom prst="rect">
            <a:avLst/>
          </a:prstGeom>
        </p:spPr>
        <p:txBody>
          <a:bodyPr anchor="t" rtlCol="false" tIns="0" lIns="0" bIns="0" rIns="0">
            <a:spAutoFit/>
          </a:bodyPr>
          <a:lstStyle/>
          <a:p>
            <a:pPr algn="l">
              <a:lnSpc>
                <a:spcPts val="6900"/>
              </a:lnSpc>
            </a:pPr>
            <a:r>
              <a:rPr lang="en-US" b="true" sz="5000" spc="490">
                <a:solidFill>
                  <a:srgbClr val="231F20"/>
                </a:solidFill>
                <a:latin typeface="Oswald Bold"/>
                <a:ea typeface="Oswald Bold"/>
                <a:cs typeface="Oswald Bold"/>
                <a:sym typeface="Oswald Bold"/>
              </a:rPr>
              <a:t>PROJECT OUTLIINE</a:t>
            </a:r>
          </a:p>
        </p:txBody>
      </p:sp>
      <p:sp>
        <p:nvSpPr>
          <p:cNvPr name="TextBox 20" id="20"/>
          <p:cNvSpPr txBox="true"/>
          <p:nvPr/>
        </p:nvSpPr>
        <p:spPr>
          <a:xfrm rot="0">
            <a:off x="3483813" y="3108321"/>
            <a:ext cx="7132181" cy="1521095"/>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5E17EB"/>
                </a:solidFill>
                <a:latin typeface="DM Sans"/>
                <a:ea typeface="DM Sans"/>
                <a:cs typeface="DM Sans"/>
                <a:sym typeface="DM Sans"/>
              </a:rPr>
              <a:t>LRA (Long Range Arena)</a:t>
            </a:r>
            <a:r>
              <a:rPr lang="en-US" sz="2210" spc="216">
                <a:solidFill>
                  <a:srgbClr val="231F20"/>
                </a:solidFill>
                <a:latin typeface="DM Sans"/>
                <a:ea typeface="DM Sans"/>
                <a:cs typeface="DM Sans"/>
                <a:sym typeface="DM Sans"/>
              </a:rPr>
              <a:t> is a benchmark suite designed to evaluate the ability of models to handle long-range dependencies in various machine learning tasks.</a:t>
            </a:r>
          </a:p>
        </p:txBody>
      </p:sp>
      <p:sp>
        <p:nvSpPr>
          <p:cNvPr name="TextBox 21" id="21"/>
          <p:cNvSpPr txBox="true"/>
          <p:nvPr/>
        </p:nvSpPr>
        <p:spPr>
          <a:xfrm rot="0">
            <a:off x="17259300" y="9220200"/>
            <a:ext cx="152400" cy="190500"/>
          </a:xfrm>
          <a:prstGeom prst="rect">
            <a:avLst/>
          </a:prstGeom>
        </p:spPr>
        <p:txBody>
          <a:bodyPr anchor="t" rtlCol="false" tIns="0" lIns="0" bIns="0" rIns="0" wrap="none">
            <a:spAutoFit/>
          </a:bodyPr>
          <a:lstStyle/>
          <a:p>
            <a:pPr algn="ctr">
              <a:lnSpc>
                <a:spcPts val="1679"/>
              </a:lnSpc>
              <a:spcBef>
                <a:spcPct val="0"/>
              </a:spcBef>
            </a:pPr>
            <a:r>
              <a:rPr lang="en-US" sz="1200">
                <a:solidFill>
                  <a:srgbClr val="000000"/>
                </a:solidFill>
                <a:latin typeface="Arimo"/>
                <a:ea typeface="Arimo"/>
                <a:cs typeface="Arimo"/>
                <a:sym typeface="Arimo"/>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826828" y="3645023"/>
            <a:ext cx="7366541" cy="1129743"/>
          </a:xfrm>
          <a:custGeom>
            <a:avLst/>
            <a:gdLst/>
            <a:ahLst/>
            <a:cxnLst/>
            <a:rect r="r" b="b" t="t" l="l"/>
            <a:pathLst>
              <a:path h="1129743" w="7366541">
                <a:moveTo>
                  <a:pt x="0" y="0"/>
                </a:moveTo>
                <a:lnTo>
                  <a:pt x="7366541" y="0"/>
                </a:lnTo>
                <a:lnTo>
                  <a:pt x="7366541" y="1129743"/>
                </a:lnTo>
                <a:lnTo>
                  <a:pt x="0" y="1129743"/>
                </a:lnTo>
                <a:lnTo>
                  <a:pt x="0" y="0"/>
                </a:lnTo>
                <a:close/>
              </a:path>
            </a:pathLst>
          </a:custGeom>
          <a:blipFill>
            <a:blip r:embed="rId9"/>
            <a:stretch>
              <a:fillRect l="0" t="0" r="0" b="0"/>
            </a:stretch>
          </a:blipFill>
        </p:spPr>
      </p:sp>
      <p:sp>
        <p:nvSpPr>
          <p:cNvPr name="Freeform 8" id="8"/>
          <p:cNvSpPr/>
          <p:nvPr/>
        </p:nvSpPr>
        <p:spPr>
          <a:xfrm flipH="false" flipV="false" rot="0">
            <a:off x="3392153" y="6653641"/>
            <a:ext cx="10865057" cy="2403630"/>
          </a:xfrm>
          <a:custGeom>
            <a:avLst/>
            <a:gdLst/>
            <a:ahLst/>
            <a:cxnLst/>
            <a:rect r="r" b="b" t="t" l="l"/>
            <a:pathLst>
              <a:path h="2403630" w="10865057">
                <a:moveTo>
                  <a:pt x="0" y="0"/>
                </a:moveTo>
                <a:lnTo>
                  <a:pt x="10865056" y="0"/>
                </a:lnTo>
                <a:lnTo>
                  <a:pt x="10865056" y="2403629"/>
                </a:lnTo>
                <a:lnTo>
                  <a:pt x="0" y="2403629"/>
                </a:lnTo>
                <a:lnTo>
                  <a:pt x="0" y="0"/>
                </a:lnTo>
                <a:close/>
              </a:path>
            </a:pathLst>
          </a:custGeom>
          <a:blipFill>
            <a:blip r:embed="rId10"/>
            <a:stretch>
              <a:fillRect l="0" t="0" r="0" b="0"/>
            </a:stretch>
          </a:blipFill>
        </p:spPr>
      </p:sp>
      <p:sp>
        <p:nvSpPr>
          <p:cNvPr name="TextBox 9" id="9"/>
          <p:cNvSpPr txBox="true"/>
          <p:nvPr/>
        </p:nvSpPr>
        <p:spPr>
          <a:xfrm rot="0">
            <a:off x="4510099" y="479941"/>
            <a:ext cx="9747111" cy="992742"/>
          </a:xfrm>
          <a:prstGeom prst="rect">
            <a:avLst/>
          </a:prstGeom>
        </p:spPr>
        <p:txBody>
          <a:bodyPr anchor="t" rtlCol="false" tIns="0" lIns="0" bIns="0" rIns="0">
            <a:spAutoFit/>
          </a:bodyPr>
          <a:lstStyle/>
          <a:p>
            <a:pPr algn="ctr">
              <a:lnSpc>
                <a:spcPts val="8088"/>
              </a:lnSpc>
            </a:pPr>
            <a:r>
              <a:rPr lang="en-US" b="true" sz="5861" spc="310">
                <a:solidFill>
                  <a:srgbClr val="231F20"/>
                </a:solidFill>
                <a:latin typeface="Oswald Bold"/>
                <a:ea typeface="Oswald Bold"/>
                <a:cs typeface="Oswald Bold"/>
                <a:sym typeface="Oswald Bold"/>
              </a:rPr>
              <a:t>BENCHMARKING STRUCTURE</a:t>
            </a:r>
          </a:p>
        </p:txBody>
      </p:sp>
      <p:sp>
        <p:nvSpPr>
          <p:cNvPr name="TextBox 10" id="10"/>
          <p:cNvSpPr txBox="true"/>
          <p:nvPr/>
        </p:nvSpPr>
        <p:spPr>
          <a:xfrm rot="0">
            <a:off x="618045" y="2490575"/>
            <a:ext cx="7784108" cy="887095"/>
          </a:xfrm>
          <a:prstGeom prst="rect">
            <a:avLst/>
          </a:prstGeom>
        </p:spPr>
        <p:txBody>
          <a:bodyPr anchor="t" rtlCol="false" tIns="0" lIns="0" bIns="0" rIns="0">
            <a:spAutoFit/>
          </a:bodyPr>
          <a:lstStyle/>
          <a:p>
            <a:pPr algn="ctr">
              <a:lnSpc>
                <a:spcPts val="7279"/>
              </a:lnSpc>
            </a:pPr>
            <a:r>
              <a:rPr lang="en-US" sz="5199" b="true">
                <a:solidFill>
                  <a:srgbClr val="231F20"/>
                </a:solidFill>
                <a:latin typeface="Open Sans Bold"/>
                <a:ea typeface="Open Sans Bold"/>
                <a:cs typeface="Open Sans Bold"/>
                <a:sym typeface="Open Sans Bold"/>
              </a:rPr>
              <a:t>lra-benchmark package</a:t>
            </a:r>
          </a:p>
        </p:txBody>
      </p:sp>
      <p:sp>
        <p:nvSpPr>
          <p:cNvPr name="TextBox 11" id="11"/>
          <p:cNvSpPr txBox="true"/>
          <p:nvPr/>
        </p:nvSpPr>
        <p:spPr>
          <a:xfrm rot="0">
            <a:off x="1936400" y="4770756"/>
            <a:ext cx="5147397" cy="372744"/>
          </a:xfrm>
          <a:prstGeom prst="rect">
            <a:avLst/>
          </a:prstGeom>
        </p:spPr>
        <p:txBody>
          <a:bodyPr anchor="t" rtlCol="false" tIns="0" lIns="0" bIns="0" rIns="0">
            <a:spAutoFit/>
          </a:bodyPr>
          <a:lstStyle/>
          <a:p>
            <a:pPr algn="ctr">
              <a:lnSpc>
                <a:spcPts val="3080"/>
              </a:lnSpc>
            </a:pPr>
            <a:r>
              <a:rPr lang="en-US" sz="2200">
                <a:solidFill>
                  <a:srgbClr val="5E17EB"/>
                </a:solidFill>
                <a:latin typeface="Open Sans"/>
                <a:ea typeface="Open Sans"/>
                <a:cs typeface="Open Sans"/>
                <a:sym typeface="Open Sans"/>
              </a:rPr>
              <a:t>https://pypi.org/project/lra-benchmark/</a:t>
            </a:r>
          </a:p>
        </p:txBody>
      </p:sp>
      <p:sp>
        <p:nvSpPr>
          <p:cNvPr name="TextBox 12" id="12"/>
          <p:cNvSpPr txBox="true"/>
          <p:nvPr/>
        </p:nvSpPr>
        <p:spPr>
          <a:xfrm rot="0">
            <a:off x="11662266" y="2762990"/>
            <a:ext cx="3575645"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4 main modules : </a:t>
            </a:r>
          </a:p>
        </p:txBody>
      </p:sp>
      <p:sp>
        <p:nvSpPr>
          <p:cNvPr name="TextBox 13" id="13"/>
          <p:cNvSpPr txBox="true"/>
          <p:nvPr/>
        </p:nvSpPr>
        <p:spPr>
          <a:xfrm rot="0">
            <a:off x="11871816" y="3480776"/>
            <a:ext cx="4438352" cy="23806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Open Sans"/>
                <a:ea typeface="Open Sans"/>
                <a:cs typeface="Open Sans"/>
                <a:sym typeface="Open Sans"/>
              </a:rPr>
              <a:t>Dataset</a:t>
            </a:r>
          </a:p>
          <a:p>
            <a:pPr algn="just" marL="734059" indent="-367030" lvl="1">
              <a:lnSpc>
                <a:spcPts val="4759"/>
              </a:lnSpc>
              <a:buFont typeface="Arial"/>
              <a:buChar char="•"/>
            </a:pPr>
            <a:r>
              <a:rPr lang="en-US" sz="3399">
                <a:solidFill>
                  <a:srgbClr val="000000"/>
                </a:solidFill>
                <a:latin typeface="Open Sans"/>
                <a:ea typeface="Open Sans"/>
                <a:cs typeface="Open Sans"/>
                <a:sym typeface="Open Sans"/>
              </a:rPr>
              <a:t>Model</a:t>
            </a:r>
          </a:p>
          <a:p>
            <a:pPr algn="just" marL="734059" indent="-367030" lvl="1">
              <a:lnSpc>
                <a:spcPts val="4759"/>
              </a:lnSpc>
              <a:buFont typeface="Arial"/>
              <a:buChar char="•"/>
            </a:pPr>
            <a:r>
              <a:rPr lang="en-US" sz="3399">
                <a:solidFill>
                  <a:srgbClr val="000000"/>
                </a:solidFill>
                <a:latin typeface="Open Sans"/>
                <a:ea typeface="Open Sans"/>
                <a:cs typeface="Open Sans"/>
                <a:sym typeface="Open Sans"/>
              </a:rPr>
              <a:t>Benchmark Config</a:t>
            </a:r>
          </a:p>
          <a:p>
            <a:pPr algn="just" marL="734059" indent="-367030" lvl="1">
              <a:lnSpc>
                <a:spcPts val="4759"/>
              </a:lnSpc>
              <a:buFont typeface="Arial"/>
              <a:buChar char="•"/>
            </a:pPr>
            <a:r>
              <a:rPr lang="en-US" sz="3399">
                <a:solidFill>
                  <a:srgbClr val="000000"/>
                </a:solidFill>
                <a:latin typeface="Open Sans"/>
                <a:ea typeface="Open Sans"/>
                <a:cs typeface="Open Sans"/>
                <a:sym typeface="Open Sans"/>
              </a:rPr>
              <a:t>Benchmark</a:t>
            </a:r>
          </a:p>
        </p:txBody>
      </p:sp>
      <p:sp>
        <p:nvSpPr>
          <p:cNvPr name="TextBox 14" id="14"/>
          <p:cNvSpPr txBox="true"/>
          <p:nvPr/>
        </p:nvSpPr>
        <p:spPr>
          <a:xfrm rot="0">
            <a:off x="17259300" y="9220200"/>
            <a:ext cx="152400" cy="190500"/>
          </a:xfrm>
          <a:prstGeom prst="rect">
            <a:avLst/>
          </a:prstGeom>
        </p:spPr>
        <p:txBody>
          <a:bodyPr anchor="t" rtlCol="false" tIns="0" lIns="0" bIns="0" rIns="0" wrap="none">
            <a:spAutoFit/>
          </a:bodyPr>
          <a:lstStyle/>
          <a:p>
            <a:pPr algn="ctr">
              <a:lnSpc>
                <a:spcPts val="1679"/>
              </a:lnSpc>
              <a:spcBef>
                <a:spcPct val="0"/>
              </a:spcBef>
            </a:pPr>
            <a:r>
              <a:rPr lang="en-US" sz="1200">
                <a:solidFill>
                  <a:srgbClr val="000000"/>
                </a:solidFill>
                <a:latin typeface="Arimo"/>
                <a:ea typeface="Arimo"/>
                <a:cs typeface="Arimo"/>
                <a:sym typeface="Arimo"/>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1413413" y="1472684"/>
            <a:ext cx="4948847" cy="4510342"/>
          </a:xfrm>
          <a:custGeom>
            <a:avLst/>
            <a:gdLst/>
            <a:ahLst/>
            <a:cxnLst/>
            <a:rect r="r" b="b" t="t" l="l"/>
            <a:pathLst>
              <a:path h="4510342" w="4948847">
                <a:moveTo>
                  <a:pt x="0" y="0"/>
                </a:moveTo>
                <a:lnTo>
                  <a:pt x="4948847" y="0"/>
                </a:lnTo>
                <a:lnTo>
                  <a:pt x="4948847" y="4510342"/>
                </a:lnTo>
                <a:lnTo>
                  <a:pt x="0" y="4510342"/>
                </a:lnTo>
                <a:lnTo>
                  <a:pt x="0" y="0"/>
                </a:lnTo>
                <a:close/>
              </a:path>
            </a:pathLst>
          </a:custGeom>
          <a:blipFill>
            <a:blip r:embed="rId9"/>
            <a:stretch>
              <a:fillRect l="0" t="0" r="0" b="0"/>
            </a:stretch>
          </a:blipFill>
        </p:spPr>
      </p:sp>
      <p:sp>
        <p:nvSpPr>
          <p:cNvPr name="Freeform 8" id="8"/>
          <p:cNvSpPr/>
          <p:nvPr/>
        </p:nvSpPr>
        <p:spPr>
          <a:xfrm flipH="false" flipV="false" rot="0">
            <a:off x="663411" y="6152681"/>
            <a:ext cx="16961178" cy="3477042"/>
          </a:xfrm>
          <a:custGeom>
            <a:avLst/>
            <a:gdLst/>
            <a:ahLst/>
            <a:cxnLst/>
            <a:rect r="r" b="b" t="t" l="l"/>
            <a:pathLst>
              <a:path h="3477042" w="16961178">
                <a:moveTo>
                  <a:pt x="0" y="0"/>
                </a:moveTo>
                <a:lnTo>
                  <a:pt x="16961178" y="0"/>
                </a:lnTo>
                <a:lnTo>
                  <a:pt x="16961178" y="3477042"/>
                </a:lnTo>
                <a:lnTo>
                  <a:pt x="0" y="3477042"/>
                </a:lnTo>
                <a:lnTo>
                  <a:pt x="0" y="0"/>
                </a:lnTo>
                <a:close/>
              </a:path>
            </a:pathLst>
          </a:custGeom>
          <a:blipFill>
            <a:blip r:embed="rId10"/>
            <a:stretch>
              <a:fillRect l="0" t="0" r="0" b="0"/>
            </a:stretch>
          </a:blipFill>
        </p:spPr>
      </p:sp>
      <p:sp>
        <p:nvSpPr>
          <p:cNvPr name="TextBox 9" id="9"/>
          <p:cNvSpPr txBox="true"/>
          <p:nvPr/>
        </p:nvSpPr>
        <p:spPr>
          <a:xfrm rot="0">
            <a:off x="1028700" y="5015498"/>
            <a:ext cx="7589441" cy="887095"/>
          </a:xfrm>
          <a:prstGeom prst="rect">
            <a:avLst/>
          </a:prstGeom>
        </p:spPr>
        <p:txBody>
          <a:bodyPr anchor="t" rtlCol="false" tIns="0" lIns="0" bIns="0" rIns="0">
            <a:spAutoFit/>
          </a:bodyPr>
          <a:lstStyle/>
          <a:p>
            <a:pPr algn="ctr">
              <a:lnSpc>
                <a:spcPts val="7279"/>
              </a:lnSpc>
            </a:pPr>
            <a:r>
              <a:rPr lang="en-US" sz="5199" b="true">
                <a:solidFill>
                  <a:srgbClr val="231F20"/>
                </a:solidFill>
                <a:latin typeface="Open Sans Bold"/>
                <a:ea typeface="Open Sans Bold"/>
                <a:cs typeface="Open Sans Bold"/>
                <a:sym typeface="Open Sans Bold"/>
              </a:rPr>
              <a:t>Benchmarking a Model</a:t>
            </a:r>
          </a:p>
        </p:txBody>
      </p:sp>
      <p:sp>
        <p:nvSpPr>
          <p:cNvPr name="TextBox 10" id="10"/>
          <p:cNvSpPr txBox="true"/>
          <p:nvPr/>
        </p:nvSpPr>
        <p:spPr>
          <a:xfrm rot="0">
            <a:off x="4570549" y="3236682"/>
            <a:ext cx="5490071" cy="887095"/>
          </a:xfrm>
          <a:prstGeom prst="rect">
            <a:avLst/>
          </a:prstGeom>
        </p:spPr>
        <p:txBody>
          <a:bodyPr anchor="t" rtlCol="false" tIns="0" lIns="0" bIns="0" rIns="0">
            <a:spAutoFit/>
          </a:bodyPr>
          <a:lstStyle/>
          <a:p>
            <a:pPr algn="ctr">
              <a:lnSpc>
                <a:spcPts val="7279"/>
              </a:lnSpc>
            </a:pPr>
            <a:r>
              <a:rPr lang="en-US" sz="5199" b="true">
                <a:solidFill>
                  <a:srgbClr val="231F20"/>
                </a:solidFill>
                <a:latin typeface="Open Sans Bold"/>
                <a:ea typeface="Open Sans Bold"/>
                <a:cs typeface="Open Sans Bold"/>
                <a:sym typeface="Open Sans Bold"/>
              </a:rPr>
              <a:t>Building a Model</a:t>
            </a:r>
          </a:p>
        </p:txBody>
      </p:sp>
      <p:sp>
        <p:nvSpPr>
          <p:cNvPr name="TextBox 11" id="11"/>
          <p:cNvSpPr txBox="true"/>
          <p:nvPr/>
        </p:nvSpPr>
        <p:spPr>
          <a:xfrm rot="0">
            <a:off x="17259300" y="9220200"/>
            <a:ext cx="152400" cy="190500"/>
          </a:xfrm>
          <a:prstGeom prst="rect">
            <a:avLst/>
          </a:prstGeom>
        </p:spPr>
        <p:txBody>
          <a:bodyPr anchor="t" rtlCol="false" tIns="0" lIns="0" bIns="0" rIns="0" wrap="none">
            <a:spAutoFit/>
          </a:bodyPr>
          <a:lstStyle/>
          <a:p>
            <a:pPr algn="ctr">
              <a:lnSpc>
                <a:spcPts val="1679"/>
              </a:lnSpc>
              <a:spcBef>
                <a:spcPct val="0"/>
              </a:spcBef>
            </a:pPr>
            <a:r>
              <a:rPr lang="en-US" sz="1200">
                <a:solidFill>
                  <a:srgbClr val="231F20"/>
                </a:solidFill>
                <a:latin typeface="Arimo"/>
                <a:ea typeface="Arimo"/>
                <a:cs typeface="Arimo"/>
                <a:sym typeface="Arimo"/>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0" y="2578539"/>
            <a:ext cx="18288000" cy="6195060"/>
          </a:xfrm>
          <a:custGeom>
            <a:avLst/>
            <a:gdLst/>
            <a:ahLst/>
            <a:cxnLst/>
            <a:rect r="r" b="b" t="t" l="l"/>
            <a:pathLst>
              <a:path h="6195060" w="18288000">
                <a:moveTo>
                  <a:pt x="0" y="0"/>
                </a:moveTo>
                <a:lnTo>
                  <a:pt x="18288000" y="0"/>
                </a:lnTo>
                <a:lnTo>
                  <a:pt x="18288000" y="6195060"/>
                </a:lnTo>
                <a:lnTo>
                  <a:pt x="0" y="6195060"/>
                </a:lnTo>
                <a:lnTo>
                  <a:pt x="0" y="0"/>
                </a:lnTo>
                <a:close/>
              </a:path>
            </a:pathLst>
          </a:custGeom>
          <a:blipFill>
            <a:blip r:embed="rId9"/>
            <a:stretch>
              <a:fillRect l="0" t="0" r="0" b="0"/>
            </a:stretch>
          </a:blipFill>
        </p:spPr>
      </p:sp>
      <p:sp>
        <p:nvSpPr>
          <p:cNvPr name="TextBox 8" id="8"/>
          <p:cNvSpPr txBox="true"/>
          <p:nvPr/>
        </p:nvSpPr>
        <p:spPr>
          <a:xfrm rot="0">
            <a:off x="4510099" y="479941"/>
            <a:ext cx="9747111" cy="989960"/>
          </a:xfrm>
          <a:prstGeom prst="rect">
            <a:avLst/>
          </a:prstGeom>
        </p:spPr>
        <p:txBody>
          <a:bodyPr anchor="t" rtlCol="false" tIns="0" lIns="0" bIns="0" rIns="0">
            <a:spAutoFit/>
          </a:bodyPr>
          <a:lstStyle/>
          <a:p>
            <a:pPr algn="ctr">
              <a:lnSpc>
                <a:spcPts val="8088"/>
              </a:lnSpc>
            </a:pPr>
            <a:r>
              <a:rPr lang="en-US" b="true" sz="5861" spc="310">
                <a:solidFill>
                  <a:srgbClr val="231F20"/>
                </a:solidFill>
                <a:latin typeface="Oswald Bold"/>
                <a:ea typeface="Oswald Bold"/>
                <a:cs typeface="Oswald Bold"/>
                <a:sym typeface="Oswald Bold"/>
              </a:rPr>
              <a:t>ViT Overview</a:t>
            </a:r>
          </a:p>
        </p:txBody>
      </p:sp>
      <p:sp>
        <p:nvSpPr>
          <p:cNvPr name="TextBox 9" id="9"/>
          <p:cNvSpPr txBox="true"/>
          <p:nvPr/>
        </p:nvSpPr>
        <p:spPr>
          <a:xfrm rot="0">
            <a:off x="5364650" y="1393701"/>
            <a:ext cx="8038009" cy="1330959"/>
          </a:xfrm>
          <a:prstGeom prst="rect">
            <a:avLst/>
          </a:prstGeom>
        </p:spPr>
        <p:txBody>
          <a:bodyPr anchor="t" rtlCol="false" tIns="0" lIns="0" bIns="0" rIns="0">
            <a:spAutoFit/>
          </a:bodyPr>
          <a:lstStyle/>
          <a:p>
            <a:pPr algn="ctr">
              <a:lnSpc>
                <a:spcPts val="5460"/>
              </a:lnSpc>
            </a:pPr>
            <a:r>
              <a:rPr lang="en-US" sz="3900" b="true">
                <a:solidFill>
                  <a:srgbClr val="231F20"/>
                </a:solidFill>
                <a:latin typeface="Open Sans Bold"/>
                <a:ea typeface="Open Sans Bold"/>
                <a:cs typeface="Open Sans Bold"/>
                <a:sym typeface="Open Sans Bold"/>
              </a:rPr>
              <a:t>An Image is Worth 16x16 Words*</a:t>
            </a:r>
          </a:p>
          <a:p>
            <a:pPr algn="ctr">
              <a:lnSpc>
                <a:spcPts val="5320"/>
              </a:lnSpc>
            </a:pPr>
          </a:p>
        </p:txBody>
      </p:sp>
      <p:sp>
        <p:nvSpPr>
          <p:cNvPr name="TextBox 10" id="10"/>
          <p:cNvSpPr txBox="true"/>
          <p:nvPr/>
        </p:nvSpPr>
        <p:spPr>
          <a:xfrm rot="0">
            <a:off x="12634190" y="9175006"/>
            <a:ext cx="3691064" cy="467578"/>
          </a:xfrm>
          <a:prstGeom prst="rect">
            <a:avLst/>
          </a:prstGeom>
        </p:spPr>
        <p:txBody>
          <a:bodyPr anchor="t" rtlCol="false" tIns="0" lIns="0" bIns="0" rIns="0">
            <a:spAutoFit/>
          </a:bodyPr>
          <a:lstStyle/>
          <a:p>
            <a:pPr algn="ctr">
              <a:lnSpc>
                <a:spcPts val="3773"/>
              </a:lnSpc>
            </a:pPr>
            <a:r>
              <a:rPr lang="en-US" sz="2695" b="true">
                <a:solidFill>
                  <a:srgbClr val="231F20"/>
                </a:solidFill>
                <a:latin typeface="Open Sans Bold"/>
                <a:ea typeface="Open Sans Bold"/>
                <a:cs typeface="Open Sans Bold"/>
                <a:sym typeface="Open Sans Bold"/>
              </a:rPr>
              <a:t>*Initial ViT paper title</a:t>
            </a:r>
          </a:p>
        </p:txBody>
      </p:sp>
      <p:sp>
        <p:nvSpPr>
          <p:cNvPr name="TextBox 11" id="11"/>
          <p:cNvSpPr txBox="true"/>
          <p:nvPr/>
        </p:nvSpPr>
        <p:spPr>
          <a:xfrm rot="0">
            <a:off x="17259300" y="9220200"/>
            <a:ext cx="152400" cy="190500"/>
          </a:xfrm>
          <a:prstGeom prst="rect">
            <a:avLst/>
          </a:prstGeom>
        </p:spPr>
        <p:txBody>
          <a:bodyPr anchor="t" rtlCol="false" tIns="0" lIns="0" bIns="0" rIns="0" wrap="none">
            <a:spAutoFit/>
          </a:bodyPr>
          <a:lstStyle/>
          <a:p>
            <a:pPr algn="ctr">
              <a:lnSpc>
                <a:spcPts val="2099"/>
              </a:lnSpc>
              <a:spcBef>
                <a:spcPct val="0"/>
              </a:spcBef>
            </a:pPr>
            <a:r>
              <a:rPr lang="en-US" sz="1499">
                <a:solidFill>
                  <a:srgbClr val="231F20"/>
                </a:solidFill>
                <a:latin typeface="Arimo"/>
                <a:ea typeface="Arimo"/>
                <a:cs typeface="Arimo"/>
                <a:sym typeface="Arimo"/>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96851" y="1290566"/>
            <a:ext cx="18132487" cy="940368"/>
          </a:xfrm>
          <a:prstGeom prst="rect">
            <a:avLst/>
          </a:prstGeom>
        </p:spPr>
        <p:txBody>
          <a:bodyPr anchor="t" rtlCol="false" tIns="0" lIns="0" bIns="0" rIns="0">
            <a:spAutoFit/>
          </a:bodyPr>
          <a:lstStyle/>
          <a:p>
            <a:pPr algn="ctr">
              <a:lnSpc>
                <a:spcPts val="7632"/>
              </a:lnSpc>
            </a:pPr>
            <a:r>
              <a:rPr lang="en-US" b="true" sz="5530" spc="542">
                <a:solidFill>
                  <a:srgbClr val="000000"/>
                </a:solidFill>
                <a:latin typeface="Oswald Bold"/>
                <a:ea typeface="Oswald Bold"/>
                <a:cs typeface="Oswald Bold"/>
                <a:sym typeface="Oswald Bold"/>
              </a:rPr>
              <a:t>Motivation behind BEit</a:t>
            </a:r>
          </a:p>
        </p:txBody>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55513" y="3661428"/>
            <a:ext cx="18132487" cy="2507361"/>
          </a:xfrm>
          <a:prstGeom prst="rect">
            <a:avLst/>
          </a:prstGeom>
        </p:spPr>
        <p:txBody>
          <a:bodyPr anchor="t" rtlCol="false" tIns="0" lIns="0" bIns="0" rIns="0">
            <a:spAutoFit/>
          </a:bodyPr>
          <a:lstStyle/>
          <a:p>
            <a:pPr algn="l" marL="518160" indent="-259080" lvl="1">
              <a:lnSpc>
                <a:spcPts val="3311"/>
              </a:lnSpc>
              <a:buFont typeface="Arial"/>
              <a:buChar char="•"/>
            </a:pPr>
            <a:r>
              <a:rPr lang="en-US" b="true" sz="2400" spc="235">
                <a:solidFill>
                  <a:srgbClr val="000000"/>
                </a:solidFill>
                <a:latin typeface="Open Sauce Bold"/>
                <a:ea typeface="Open Sauce Bold"/>
                <a:cs typeface="Open Sauce Bold"/>
                <a:sym typeface="Open Sauce Bold"/>
              </a:rPr>
              <a:t>Transformer Success in Computer Vision but ViTs face a </a:t>
            </a:r>
            <a:r>
              <a:rPr lang="en-US" b="true" sz="2400" spc="235">
                <a:solidFill>
                  <a:srgbClr val="FF3131"/>
                </a:solidFill>
                <a:latin typeface="Open Sauce Bold"/>
                <a:ea typeface="Open Sauce Bold"/>
                <a:cs typeface="Open Sauce Bold"/>
                <a:sym typeface="Open Sauce Bold"/>
              </a:rPr>
              <a:t>data-hungry challenge</a:t>
            </a:r>
            <a:r>
              <a:rPr lang="en-US" b="true" sz="2400" spc="235">
                <a:solidFill>
                  <a:srgbClr val="000000"/>
                </a:solidFill>
                <a:latin typeface="Open Sauce Bold"/>
                <a:ea typeface="Open Sauce Bold"/>
                <a:cs typeface="Open Sauce Bold"/>
                <a:sym typeface="Open Sauce Bold"/>
              </a:rPr>
              <a:t>, where they struggle without sufficient training data.</a:t>
            </a:r>
          </a:p>
          <a:p>
            <a:pPr algn="l">
              <a:lnSpc>
                <a:spcPts val="3311"/>
              </a:lnSpc>
            </a:pPr>
          </a:p>
          <a:p>
            <a:pPr algn="l">
              <a:lnSpc>
                <a:spcPts val="3311"/>
              </a:lnSpc>
            </a:pPr>
          </a:p>
          <a:p>
            <a:pPr algn="l" marL="518160" indent="-259080" lvl="1">
              <a:lnSpc>
                <a:spcPts val="3311"/>
              </a:lnSpc>
              <a:buFont typeface="Arial"/>
              <a:buChar char="•"/>
            </a:pPr>
            <a:r>
              <a:rPr lang="en-US" b="true" sz="2400" spc="235">
                <a:solidFill>
                  <a:srgbClr val="FF3131"/>
                </a:solidFill>
                <a:latin typeface="Open Sauce Bold"/>
                <a:ea typeface="Open Sauce Bold"/>
                <a:cs typeface="Open Sauce Bold"/>
                <a:sym typeface="Open Sauce Bold"/>
              </a:rPr>
              <a:t>Self-supervised pre-training</a:t>
            </a:r>
            <a:r>
              <a:rPr lang="en-US" b="true" sz="2400" spc="235">
                <a:solidFill>
                  <a:srgbClr val="000000"/>
                </a:solidFill>
                <a:latin typeface="Open Sauce Bold"/>
                <a:ea typeface="Open Sauce Bold"/>
                <a:cs typeface="Open Sauce Bold"/>
                <a:sym typeface="Open Sauce Bold"/>
              </a:rPr>
              <a:t> emerges as a potential solution to leverage large-scale image data without needing extensive labeled datasets.</a:t>
            </a:r>
          </a:p>
        </p:txBody>
      </p:sp>
      <p:sp>
        <p:nvSpPr>
          <p:cNvPr name="TextBox 8" id="8"/>
          <p:cNvSpPr txBox="true"/>
          <p:nvPr/>
        </p:nvSpPr>
        <p:spPr>
          <a:xfrm rot="0">
            <a:off x="503597" y="7366579"/>
            <a:ext cx="18132487" cy="813494"/>
          </a:xfrm>
          <a:prstGeom prst="rect">
            <a:avLst/>
          </a:prstGeom>
        </p:spPr>
        <p:txBody>
          <a:bodyPr anchor="t" rtlCol="false" tIns="0" lIns="0" bIns="0" rIns="0">
            <a:spAutoFit/>
          </a:bodyPr>
          <a:lstStyle/>
          <a:p>
            <a:pPr algn="ctr">
              <a:lnSpc>
                <a:spcPts val="6666"/>
              </a:lnSpc>
            </a:pPr>
            <a:r>
              <a:rPr lang="en-US" b="true" sz="4830" spc="473">
                <a:solidFill>
                  <a:srgbClr val="FF3131"/>
                </a:solidFill>
                <a:latin typeface="Oswald Bold"/>
                <a:ea typeface="Oswald Bold"/>
                <a:cs typeface="Oswald Bold"/>
                <a:sym typeface="Oswald Bold"/>
              </a:rPr>
              <a:t>What is Self-supervised pre-training??</a:t>
            </a:r>
          </a:p>
        </p:txBody>
      </p:sp>
      <p:sp>
        <p:nvSpPr>
          <p:cNvPr name="TextBox 9" id="9"/>
          <p:cNvSpPr txBox="true"/>
          <p:nvPr/>
        </p:nvSpPr>
        <p:spPr>
          <a:xfrm rot="0">
            <a:off x="17259300" y="9220200"/>
            <a:ext cx="152400" cy="190500"/>
          </a:xfrm>
          <a:prstGeom prst="rect">
            <a:avLst/>
          </a:prstGeom>
        </p:spPr>
        <p:txBody>
          <a:bodyPr anchor="t" rtlCol="false" tIns="0" lIns="0" bIns="0" rIns="0" wrap="none">
            <a:spAutoFit/>
          </a:bodyPr>
          <a:lstStyle/>
          <a:p>
            <a:pPr algn="ctr">
              <a:lnSpc>
                <a:spcPts val="2099"/>
              </a:lnSpc>
              <a:spcBef>
                <a:spcPct val="0"/>
              </a:spcBef>
            </a:pPr>
            <a:r>
              <a:rPr lang="en-US" sz="1499">
                <a:solidFill>
                  <a:srgbClr val="000000"/>
                </a:solidFill>
                <a:latin typeface="Arimo"/>
                <a:ea typeface="Arimo"/>
                <a:cs typeface="Arimo"/>
                <a:sym typeface="Arimo"/>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55513" y="808803"/>
            <a:ext cx="18132487" cy="940368"/>
          </a:xfrm>
          <a:prstGeom prst="rect">
            <a:avLst/>
          </a:prstGeom>
        </p:spPr>
        <p:txBody>
          <a:bodyPr anchor="t" rtlCol="false" tIns="0" lIns="0" bIns="0" rIns="0">
            <a:spAutoFit/>
          </a:bodyPr>
          <a:lstStyle/>
          <a:p>
            <a:pPr algn="ctr">
              <a:lnSpc>
                <a:spcPts val="7632"/>
              </a:lnSpc>
            </a:pPr>
            <a:r>
              <a:rPr lang="en-US" b="true" sz="5530" spc="542">
                <a:solidFill>
                  <a:srgbClr val="000000"/>
                </a:solidFill>
                <a:latin typeface="Oswald Bold"/>
                <a:ea typeface="Oswald Bold"/>
                <a:cs typeface="Oswald Bold"/>
                <a:sym typeface="Oswald Bold"/>
              </a:rPr>
              <a:t>Self-supervised pre-training</a:t>
            </a:r>
          </a:p>
        </p:txBody>
      </p:sp>
      <p:sp>
        <p:nvSpPr>
          <p:cNvPr name="Freeform 6" id="6"/>
          <p:cNvSpPr/>
          <p:nvPr/>
        </p:nvSpPr>
        <p:spPr>
          <a:xfrm flipH="false" flipV="false" rot="-4176364">
            <a:off x="-4246824" y="7182035"/>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080116" y="2570409"/>
            <a:ext cx="15961824" cy="8519374"/>
          </a:xfrm>
          <a:prstGeom prst="rect">
            <a:avLst/>
          </a:prstGeom>
        </p:spPr>
        <p:txBody>
          <a:bodyPr anchor="t" rtlCol="false" tIns="0" lIns="0" bIns="0" rIns="0">
            <a:spAutoFit/>
          </a:bodyPr>
          <a:lstStyle/>
          <a:p>
            <a:pPr algn="l">
              <a:lnSpc>
                <a:spcPts val="3211"/>
              </a:lnSpc>
            </a:pPr>
            <a:r>
              <a:rPr lang="en-US" sz="2327" spc="228" b="true">
                <a:solidFill>
                  <a:srgbClr val="000000"/>
                </a:solidFill>
                <a:latin typeface="Open Sauce Bold"/>
                <a:ea typeface="Open Sauce Bold"/>
                <a:cs typeface="Open Sauce Bold"/>
                <a:sym typeface="Open Sauce Bold"/>
              </a:rPr>
              <a:t>Self-supervised pretraining is a type of machine learning approach where a model is pretrained on unlabeled data by creating its own supervision signal from the data itself. Instead of relying on manually labeled data, the model learns to predict or reconstruct parts of the data from the rest of it.</a:t>
            </a:r>
          </a:p>
          <a:p>
            <a:pPr algn="l">
              <a:lnSpc>
                <a:spcPts val="3211"/>
              </a:lnSpc>
            </a:pPr>
            <a:r>
              <a:rPr lang="en-US" sz="2327" spc="228" b="true">
                <a:solidFill>
                  <a:srgbClr val="000000"/>
                </a:solidFill>
                <a:latin typeface="Open Sauce Bold"/>
                <a:ea typeface="Open Sauce Bold"/>
                <a:cs typeface="Open Sauce Bold"/>
                <a:sym typeface="Open Sauce Bold"/>
              </a:rPr>
              <a:t>Masking is a technique used in self-supervised learning : </a:t>
            </a:r>
          </a:p>
          <a:p>
            <a:pPr algn="l">
              <a:lnSpc>
                <a:spcPts val="3211"/>
              </a:lnSpc>
            </a:pPr>
          </a:p>
          <a:p>
            <a:pPr algn="l" marL="502463" indent="-251231" lvl="1">
              <a:lnSpc>
                <a:spcPts val="3211"/>
              </a:lnSpc>
              <a:buFont typeface="Arial"/>
              <a:buChar char="•"/>
            </a:pPr>
            <a:r>
              <a:rPr lang="en-US" b="true" sz="2327" spc="228">
                <a:solidFill>
                  <a:srgbClr val="000000"/>
                </a:solidFill>
                <a:latin typeface="Open Sauce Bold"/>
                <a:ea typeface="Open Sauce Bold"/>
                <a:cs typeface="Open Sauce Bold"/>
                <a:sym typeface="Open Sauce Bold"/>
              </a:rPr>
              <a:t>        Parts of the input are “</a:t>
            </a:r>
            <a:r>
              <a:rPr lang="en-US" b="true" sz="2327" spc="228">
                <a:solidFill>
                  <a:srgbClr val="FF3131"/>
                </a:solidFill>
                <a:latin typeface="Open Sauce Bold"/>
                <a:ea typeface="Open Sauce Bold"/>
                <a:cs typeface="Open Sauce Bold"/>
                <a:sym typeface="Open Sauce Bold"/>
              </a:rPr>
              <a:t>Masked</a:t>
            </a:r>
            <a:r>
              <a:rPr lang="en-US" b="true" sz="2327" spc="228">
                <a:solidFill>
                  <a:srgbClr val="000000"/>
                </a:solidFill>
                <a:latin typeface="Open Sauce Bold"/>
                <a:ea typeface="Open Sauce Bold"/>
                <a:cs typeface="Open Sauce Bold"/>
                <a:sym typeface="Open Sauce Bold"/>
              </a:rPr>
              <a:t>” during training </a:t>
            </a:r>
          </a:p>
          <a:p>
            <a:pPr algn="l" marL="502463" indent="-251231" lvl="1">
              <a:lnSpc>
                <a:spcPts val="3211"/>
              </a:lnSpc>
              <a:buFont typeface="Arial"/>
              <a:buChar char="•"/>
            </a:pPr>
            <a:r>
              <a:rPr lang="en-US" b="true" sz="2327" spc="228">
                <a:solidFill>
                  <a:srgbClr val="000000"/>
                </a:solidFill>
                <a:latin typeface="Open Sauce Bold"/>
                <a:ea typeface="Open Sauce Bold"/>
                <a:cs typeface="Open Sauce Bold"/>
                <a:sym typeface="Open Sauce Bold"/>
              </a:rPr>
              <a:t>        </a:t>
            </a:r>
            <a:r>
              <a:rPr lang="en-US" b="true" sz="2327" spc="228">
                <a:solidFill>
                  <a:srgbClr val="000000"/>
                </a:solidFill>
                <a:latin typeface="Open Sauce Bold"/>
                <a:ea typeface="Open Sauce Bold"/>
                <a:cs typeface="Open Sauce Bold"/>
                <a:sym typeface="Open Sauce Bold"/>
              </a:rPr>
              <a:t>The model is tasked with predicting or reconstructing the hidden parts</a:t>
            </a:r>
          </a:p>
          <a:p>
            <a:pPr algn="l">
              <a:lnSpc>
                <a:spcPts val="3211"/>
              </a:lnSpc>
            </a:pPr>
          </a:p>
          <a:p>
            <a:pPr algn="l">
              <a:lnSpc>
                <a:spcPts val="3211"/>
              </a:lnSpc>
            </a:pPr>
            <a:r>
              <a:rPr lang="en-US" sz="2327" spc="228" b="true">
                <a:solidFill>
                  <a:srgbClr val="5E17EB"/>
                </a:solidFill>
                <a:latin typeface="Open Sauce Bold"/>
                <a:ea typeface="Open Sauce Bold"/>
                <a:cs typeface="Open Sauce Bold"/>
                <a:sym typeface="Open Sauce Bold"/>
              </a:rPr>
              <a:t>Purpose</a:t>
            </a:r>
            <a:r>
              <a:rPr lang="en-US" sz="2327" spc="228" b="true">
                <a:solidFill>
                  <a:srgbClr val="000000"/>
                </a:solidFill>
                <a:latin typeface="Open Sauce Bold"/>
                <a:ea typeface="Open Sauce Bold"/>
                <a:cs typeface="Open Sauce Bold"/>
                <a:sym typeface="Open Sauce Bold"/>
              </a:rPr>
              <a:t>: The idea behind masking is to force the model to learn useful representations from the available context and generalize the missing parts.</a:t>
            </a:r>
          </a:p>
          <a:p>
            <a:pPr algn="l">
              <a:lnSpc>
                <a:spcPts val="3211"/>
              </a:lnSpc>
            </a:pPr>
          </a:p>
          <a:p>
            <a:pPr algn="l">
              <a:lnSpc>
                <a:spcPts val="3211"/>
              </a:lnSpc>
            </a:pPr>
          </a:p>
          <a:p>
            <a:pPr algn="l">
              <a:lnSpc>
                <a:spcPts val="3211"/>
              </a:lnSpc>
            </a:pPr>
          </a:p>
          <a:p>
            <a:pPr algn="l">
              <a:lnSpc>
                <a:spcPts val="3211"/>
              </a:lnSpc>
            </a:pPr>
          </a:p>
          <a:p>
            <a:pPr algn="l">
              <a:lnSpc>
                <a:spcPts val="3211"/>
              </a:lnSpc>
            </a:pPr>
          </a:p>
          <a:p>
            <a:pPr algn="l">
              <a:lnSpc>
                <a:spcPts val="3211"/>
              </a:lnSpc>
            </a:pPr>
          </a:p>
          <a:p>
            <a:pPr algn="l">
              <a:lnSpc>
                <a:spcPts val="3211"/>
              </a:lnSpc>
            </a:pPr>
          </a:p>
          <a:p>
            <a:pPr algn="l">
              <a:lnSpc>
                <a:spcPts val="3211"/>
              </a:lnSpc>
            </a:pPr>
          </a:p>
          <a:p>
            <a:pPr algn="l">
              <a:lnSpc>
                <a:spcPts val="3211"/>
              </a:lnSpc>
            </a:pPr>
          </a:p>
          <a:p>
            <a:pPr algn="l">
              <a:lnSpc>
                <a:spcPts val="3211"/>
              </a:lnSpc>
            </a:pPr>
          </a:p>
        </p:txBody>
      </p:sp>
      <p:sp>
        <p:nvSpPr>
          <p:cNvPr name="TextBox 8" id="8"/>
          <p:cNvSpPr txBox="true"/>
          <p:nvPr/>
        </p:nvSpPr>
        <p:spPr>
          <a:xfrm rot="0">
            <a:off x="17259300" y="9220200"/>
            <a:ext cx="152400" cy="190500"/>
          </a:xfrm>
          <a:prstGeom prst="rect">
            <a:avLst/>
          </a:prstGeom>
        </p:spPr>
        <p:txBody>
          <a:bodyPr anchor="t" rtlCol="false" tIns="0" lIns="0" bIns="0" rIns="0" wrap="none">
            <a:spAutoFit/>
          </a:bodyPr>
          <a:lstStyle/>
          <a:p>
            <a:pPr algn="ctr">
              <a:lnSpc>
                <a:spcPts val="2099"/>
              </a:lnSpc>
              <a:spcBef>
                <a:spcPct val="0"/>
              </a:spcBef>
            </a:pPr>
            <a:r>
              <a:rPr lang="en-US" sz="1499">
                <a:solidFill>
                  <a:srgbClr val="000000"/>
                </a:solidFill>
                <a:latin typeface="Arimo"/>
                <a:ea typeface="Arimo"/>
                <a:cs typeface="Arimo"/>
                <a:sym typeface="Arimo"/>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433074" y="2211750"/>
            <a:ext cx="7915239" cy="4081684"/>
          </a:xfrm>
          <a:custGeom>
            <a:avLst/>
            <a:gdLst/>
            <a:ahLst/>
            <a:cxnLst/>
            <a:rect r="r" b="b" t="t" l="l"/>
            <a:pathLst>
              <a:path h="4081684" w="7915239">
                <a:moveTo>
                  <a:pt x="0" y="0"/>
                </a:moveTo>
                <a:lnTo>
                  <a:pt x="7915238" y="0"/>
                </a:lnTo>
                <a:lnTo>
                  <a:pt x="7915238" y="4081684"/>
                </a:lnTo>
                <a:lnTo>
                  <a:pt x="0" y="4081684"/>
                </a:lnTo>
                <a:lnTo>
                  <a:pt x="0" y="0"/>
                </a:lnTo>
                <a:close/>
              </a:path>
            </a:pathLst>
          </a:custGeom>
          <a:blipFill>
            <a:blip r:embed="rId2"/>
            <a:stretch>
              <a:fillRect l="-313" t="-288" r="0" b="-288"/>
            </a:stretch>
          </a:blipFill>
        </p:spPr>
      </p:sp>
      <p:sp>
        <p:nvSpPr>
          <p:cNvPr name="Freeform 3" id="3"/>
          <p:cNvSpPr/>
          <p:nvPr/>
        </p:nvSpPr>
        <p:spPr>
          <a:xfrm flipH="false" flipV="false" rot="0">
            <a:off x="10014863" y="3600795"/>
            <a:ext cx="7723502" cy="5005708"/>
          </a:xfrm>
          <a:custGeom>
            <a:avLst/>
            <a:gdLst/>
            <a:ahLst/>
            <a:cxnLst/>
            <a:rect r="r" b="b" t="t" l="l"/>
            <a:pathLst>
              <a:path h="5005708" w="7723502">
                <a:moveTo>
                  <a:pt x="0" y="0"/>
                </a:moveTo>
                <a:lnTo>
                  <a:pt x="7723502" y="0"/>
                </a:lnTo>
                <a:lnTo>
                  <a:pt x="7723502" y="5005708"/>
                </a:lnTo>
                <a:lnTo>
                  <a:pt x="0" y="5005708"/>
                </a:lnTo>
                <a:lnTo>
                  <a:pt x="0" y="0"/>
                </a:lnTo>
                <a:close/>
              </a:path>
            </a:pathLst>
          </a:custGeom>
          <a:blipFill>
            <a:blip r:embed="rId3"/>
            <a:stretch>
              <a:fillRect l="0" t="-10170" r="0" b="0"/>
            </a:stretch>
          </a:blipFill>
        </p:spPr>
      </p:sp>
      <p:sp>
        <p:nvSpPr>
          <p:cNvPr name="TextBox 4" id="4"/>
          <p:cNvSpPr txBox="true"/>
          <p:nvPr/>
        </p:nvSpPr>
        <p:spPr>
          <a:xfrm rot="0">
            <a:off x="155513" y="808803"/>
            <a:ext cx="18132487" cy="940368"/>
          </a:xfrm>
          <a:prstGeom prst="rect">
            <a:avLst/>
          </a:prstGeom>
        </p:spPr>
        <p:txBody>
          <a:bodyPr anchor="t" rtlCol="false" tIns="0" lIns="0" bIns="0" rIns="0">
            <a:spAutoFit/>
          </a:bodyPr>
          <a:lstStyle/>
          <a:p>
            <a:pPr algn="ctr">
              <a:lnSpc>
                <a:spcPts val="7632"/>
              </a:lnSpc>
            </a:pPr>
            <a:r>
              <a:rPr lang="en-US" b="true" sz="5530" spc="542">
                <a:solidFill>
                  <a:srgbClr val="000000"/>
                </a:solidFill>
                <a:latin typeface="Oswald Bold"/>
                <a:ea typeface="Oswald Bold"/>
                <a:cs typeface="Oswald Bold"/>
                <a:sym typeface="Oswald Bold"/>
              </a:rPr>
              <a:t> From NLP to Vision: Inspiration from BERT</a:t>
            </a:r>
          </a:p>
        </p:txBody>
      </p:sp>
      <p:sp>
        <p:nvSpPr>
          <p:cNvPr name="TextBox 5" id="5"/>
          <p:cNvSpPr txBox="true"/>
          <p:nvPr/>
        </p:nvSpPr>
        <p:spPr>
          <a:xfrm rot="0">
            <a:off x="644536" y="7073375"/>
            <a:ext cx="7051935" cy="1000505"/>
          </a:xfrm>
          <a:prstGeom prst="rect">
            <a:avLst/>
          </a:prstGeom>
        </p:spPr>
        <p:txBody>
          <a:bodyPr anchor="t" rtlCol="false" tIns="0" lIns="0" bIns="0" rIns="0">
            <a:spAutoFit/>
          </a:bodyPr>
          <a:lstStyle/>
          <a:p>
            <a:pPr algn="ctr">
              <a:lnSpc>
                <a:spcPts val="4002"/>
              </a:lnSpc>
            </a:pPr>
            <a:r>
              <a:rPr lang="en-US" sz="2900" spc="284">
                <a:solidFill>
                  <a:srgbClr val="000000"/>
                </a:solidFill>
                <a:latin typeface="Open Sauce"/>
                <a:ea typeface="Open Sauce"/>
                <a:cs typeface="Open Sauce"/>
                <a:sym typeface="Open Sauce"/>
              </a:rPr>
              <a:t>Learns contextual relationships between words in text</a:t>
            </a:r>
          </a:p>
        </p:txBody>
      </p:sp>
      <p:sp>
        <p:nvSpPr>
          <p:cNvPr name="TextBox 6" id="6"/>
          <p:cNvSpPr txBox="true"/>
          <p:nvPr/>
        </p:nvSpPr>
        <p:spPr>
          <a:xfrm rot="0">
            <a:off x="10350647" y="9201150"/>
            <a:ext cx="7051935" cy="1000505"/>
          </a:xfrm>
          <a:prstGeom prst="rect">
            <a:avLst/>
          </a:prstGeom>
        </p:spPr>
        <p:txBody>
          <a:bodyPr anchor="t" rtlCol="false" tIns="0" lIns="0" bIns="0" rIns="0">
            <a:spAutoFit/>
          </a:bodyPr>
          <a:lstStyle/>
          <a:p>
            <a:pPr algn="ctr">
              <a:lnSpc>
                <a:spcPts val="4002"/>
              </a:lnSpc>
            </a:pPr>
            <a:r>
              <a:rPr lang="en-US" sz="2900" spc="284">
                <a:solidFill>
                  <a:srgbClr val="000000"/>
                </a:solidFill>
                <a:latin typeface="Open Sauce"/>
                <a:ea typeface="Open Sauce"/>
                <a:cs typeface="Open Sauce"/>
                <a:sym typeface="Open Sauce"/>
              </a:rPr>
              <a:t> Learns spatial relationships between </a:t>
            </a:r>
            <a:r>
              <a:rPr lang="en-US" b="true" sz="2900" spc="284">
                <a:solidFill>
                  <a:srgbClr val="000000"/>
                </a:solidFill>
                <a:latin typeface="Open Sauce Bold"/>
                <a:ea typeface="Open Sauce Bold"/>
                <a:cs typeface="Open Sauce Bold"/>
                <a:sym typeface="Open Sauce Bold"/>
              </a:rPr>
              <a:t>patches </a:t>
            </a:r>
            <a:r>
              <a:rPr lang="en-US" sz="2900" spc="284">
                <a:solidFill>
                  <a:srgbClr val="000000"/>
                </a:solidFill>
                <a:latin typeface="Open Sauce"/>
                <a:ea typeface="Open Sauce"/>
                <a:cs typeface="Open Sauce"/>
                <a:sym typeface="Open Sauce"/>
              </a:rPr>
              <a:t>in images.</a:t>
            </a:r>
          </a:p>
        </p:txBody>
      </p:sp>
      <p:sp>
        <p:nvSpPr>
          <p:cNvPr name="Freeform 7" id="7"/>
          <p:cNvSpPr/>
          <p:nvPr/>
        </p:nvSpPr>
        <p:spPr>
          <a:xfrm flipH="true" flipV="false" rot="-8970905">
            <a:off x="8333569" y="6212797"/>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7259300" y="9220200"/>
            <a:ext cx="152400" cy="190500"/>
          </a:xfrm>
          <a:prstGeom prst="rect">
            <a:avLst/>
          </a:prstGeom>
        </p:spPr>
        <p:txBody>
          <a:bodyPr anchor="t" rtlCol="false" tIns="0" lIns="0" bIns="0" rIns="0" wrap="none">
            <a:spAutoFit/>
          </a:bodyPr>
          <a:lstStyle/>
          <a:p>
            <a:pPr algn="ctr">
              <a:lnSpc>
                <a:spcPts val="2099"/>
              </a:lnSpc>
              <a:spcBef>
                <a:spcPct val="0"/>
              </a:spcBef>
            </a:pPr>
            <a:r>
              <a:rPr lang="en-US" sz="1499">
                <a:solidFill>
                  <a:srgbClr val="000000"/>
                </a:solidFill>
                <a:latin typeface="Arimo"/>
                <a:ea typeface="Arimo"/>
                <a:cs typeface="Arimo"/>
                <a:sym typeface="Arimo"/>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DAGYthKkGE8</dc:identifier>
  <dcterms:modified xsi:type="dcterms:W3CDTF">2011-08-01T06:04:30Z</dcterms:modified>
  <cp:revision>1</cp:revision>
  <dc:title>LRA </dc:title>
</cp:coreProperties>
</file>