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3" r:id="rId3"/>
    <p:sldId id="271" r:id="rId4"/>
    <p:sldId id="263" r:id="rId5"/>
    <p:sldId id="264" r:id="rId6"/>
    <p:sldId id="259" r:id="rId7"/>
    <p:sldId id="258" r:id="rId8"/>
    <p:sldId id="266" r:id="rId9"/>
    <p:sldId id="268" r:id="rId10"/>
    <p:sldId id="269" r:id="rId11"/>
    <p:sldId id="270"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4" d="100"/>
          <a:sy n="74" d="100"/>
        </p:scale>
        <p:origin x="2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5/21/2018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5/21/2018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5/21/2018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5/21/2018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5/21/2018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5/21/2018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0556" y="1137138"/>
            <a:ext cx="7315200" cy="2150481"/>
          </a:xfrm>
        </p:spPr>
        <p:txBody>
          <a:bodyPr/>
          <a:lstStyle/>
          <a:p>
            <a:r>
              <a:rPr lang="en-US" dirty="0"/>
              <a:t>OBJECT ORIENTED PROGRAMMING</a:t>
            </a:r>
          </a:p>
        </p:txBody>
      </p:sp>
      <p:sp>
        <p:nvSpPr>
          <p:cNvPr id="3" name="Subtitle 2"/>
          <p:cNvSpPr>
            <a:spLocks noGrp="1"/>
          </p:cNvSpPr>
          <p:nvPr>
            <p:ph type="subTitle" idx="1"/>
          </p:nvPr>
        </p:nvSpPr>
        <p:spPr>
          <a:xfrm>
            <a:off x="870556" y="3708953"/>
            <a:ext cx="7315200" cy="2047078"/>
          </a:xfrm>
        </p:spPr>
        <p:txBody>
          <a:bodyPr/>
          <a:lstStyle/>
          <a:p>
            <a:r>
              <a:rPr lang="en-US" b="1" dirty="0"/>
              <a:t>PROJECT PRESENTATION</a:t>
            </a:r>
          </a:p>
          <a:p>
            <a:r>
              <a:rPr lang="en-US" dirty="0"/>
              <a:t>Abdullah Saeed 	207599</a:t>
            </a:r>
          </a:p>
          <a:p>
            <a:r>
              <a:rPr lang="en-US" dirty="0"/>
              <a:t>Sami Mansoor Alavi 	209433</a:t>
            </a:r>
          </a:p>
          <a:p>
            <a:r>
              <a:rPr lang="en-US" dirty="0"/>
              <a:t>Shifa Binte Shariq 	211686</a:t>
            </a:r>
          </a:p>
          <a:p>
            <a:endParaRPr lang="en-US" dirty="0"/>
          </a:p>
          <a:p>
            <a:endParaRPr lang="en-US" dirty="0"/>
          </a:p>
        </p:txBody>
      </p:sp>
    </p:spTree>
    <p:extLst>
      <p:ext uri="{BB962C8B-B14F-4D97-AF65-F5344CB8AC3E}">
        <p14:creationId xmlns:p14="http://schemas.microsoft.com/office/powerpoint/2010/main" val="88787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BFD7F3-B357-49C0-B7FD-C6FF0C49F558}"/>
              </a:ext>
            </a:extLst>
          </p:cNvPr>
          <p:cNvSpPr txBox="1"/>
          <p:nvPr/>
        </p:nvSpPr>
        <p:spPr>
          <a:xfrm>
            <a:off x="583097" y="980661"/>
            <a:ext cx="5791200" cy="2215991"/>
          </a:xfrm>
          <a:prstGeom prst="rect">
            <a:avLst/>
          </a:prstGeom>
          <a:noFill/>
        </p:spPr>
        <p:txBody>
          <a:bodyPr wrap="square" rtlCol="0">
            <a:spAutoFit/>
          </a:bodyPr>
          <a:lstStyle/>
          <a:p>
            <a:pPr marL="285750" lvl="0" indent="-285750">
              <a:buFont typeface="Arial" panose="020B0604020202020204" pitchFamily="34" charset="0"/>
              <a:buChar char="•"/>
            </a:pPr>
            <a:r>
              <a:rPr lang="en-US" sz="2400" b="1" dirty="0"/>
              <a:t>Inheritance</a:t>
            </a:r>
          </a:p>
          <a:p>
            <a:pPr lvl="0"/>
            <a:r>
              <a:rPr lang="en-US" sz="2400" dirty="0"/>
              <a:t> </a:t>
            </a:r>
          </a:p>
          <a:p>
            <a:r>
              <a:rPr lang="en-US" sz="2400" dirty="0"/>
              <a:t>When loading images, inheritance concept was extensively used enabling the use of parent methods by the child classes.</a:t>
            </a:r>
          </a:p>
          <a:p>
            <a:endParaRPr lang="en-US" dirty="0"/>
          </a:p>
        </p:txBody>
      </p:sp>
      <p:pic>
        <p:nvPicPr>
          <p:cNvPr id="7" name="Picture 6">
            <a:extLst>
              <a:ext uri="{FF2B5EF4-FFF2-40B4-BE49-F238E27FC236}">
                <a16:creationId xmlns:a16="http://schemas.microsoft.com/office/drawing/2014/main" id="{E3E4C37A-D346-46CB-88C2-73B9C05A5BCB}"/>
              </a:ext>
            </a:extLst>
          </p:cNvPr>
          <p:cNvPicPr/>
          <p:nvPr/>
        </p:nvPicPr>
        <p:blipFill>
          <a:blip r:embed="rId2"/>
          <a:stretch>
            <a:fillRect/>
          </a:stretch>
        </p:blipFill>
        <p:spPr>
          <a:xfrm>
            <a:off x="6811615" y="1295400"/>
            <a:ext cx="4015409" cy="2133600"/>
          </a:xfrm>
          <a:prstGeom prst="rect">
            <a:avLst/>
          </a:prstGeom>
        </p:spPr>
      </p:pic>
      <p:sp>
        <p:nvSpPr>
          <p:cNvPr id="6" name="TextBox 5">
            <a:extLst>
              <a:ext uri="{FF2B5EF4-FFF2-40B4-BE49-F238E27FC236}">
                <a16:creationId xmlns:a16="http://schemas.microsoft.com/office/drawing/2014/main" id="{75714B78-C6CB-4716-90D2-F651634F4EA3}"/>
              </a:ext>
            </a:extLst>
          </p:cNvPr>
          <p:cNvSpPr txBox="1"/>
          <p:nvPr/>
        </p:nvSpPr>
        <p:spPr>
          <a:xfrm>
            <a:off x="702365" y="3631096"/>
            <a:ext cx="5512905" cy="1938992"/>
          </a:xfrm>
          <a:prstGeom prst="rect">
            <a:avLst/>
          </a:prstGeom>
          <a:noFill/>
        </p:spPr>
        <p:txBody>
          <a:bodyPr wrap="square" rtlCol="0">
            <a:spAutoFit/>
          </a:bodyPr>
          <a:lstStyle/>
          <a:p>
            <a:pPr marL="342900" lvl="0" indent="-342900">
              <a:buFont typeface="Arial" panose="020B0604020202020204" pitchFamily="34" charset="0"/>
              <a:buChar char="•"/>
            </a:pPr>
            <a:r>
              <a:rPr lang="en-US" sz="2400" b="1" dirty="0"/>
              <a:t>Exception Handling</a:t>
            </a:r>
          </a:p>
          <a:p>
            <a:r>
              <a:rPr lang="en-US" sz="2400" dirty="0"/>
              <a:t>To avoid the crashing of code due to exceptions, exception handling has been used. It ensures the smooth running of game, even if unexpected events occur.</a:t>
            </a:r>
          </a:p>
        </p:txBody>
      </p:sp>
      <p:pic>
        <p:nvPicPr>
          <p:cNvPr id="10" name="Picture 9">
            <a:extLst>
              <a:ext uri="{FF2B5EF4-FFF2-40B4-BE49-F238E27FC236}">
                <a16:creationId xmlns:a16="http://schemas.microsoft.com/office/drawing/2014/main" id="{A9FF77B5-36E9-46E2-972E-A3D47153D646}"/>
              </a:ext>
            </a:extLst>
          </p:cNvPr>
          <p:cNvPicPr/>
          <p:nvPr/>
        </p:nvPicPr>
        <p:blipFill>
          <a:blip r:embed="rId3"/>
          <a:stretch>
            <a:fillRect/>
          </a:stretch>
        </p:blipFill>
        <p:spPr>
          <a:xfrm>
            <a:off x="6374297" y="3624469"/>
            <a:ext cx="5115338" cy="2418521"/>
          </a:xfrm>
          <a:prstGeom prst="rect">
            <a:avLst/>
          </a:prstGeom>
        </p:spPr>
      </p:pic>
    </p:spTree>
    <p:extLst>
      <p:ext uri="{BB962C8B-B14F-4D97-AF65-F5344CB8AC3E}">
        <p14:creationId xmlns:p14="http://schemas.microsoft.com/office/powerpoint/2010/main" val="341328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1AF387-1B84-421F-8D77-54AF15AFD527}"/>
              </a:ext>
            </a:extLst>
          </p:cNvPr>
          <p:cNvSpPr txBox="1"/>
          <p:nvPr/>
        </p:nvSpPr>
        <p:spPr>
          <a:xfrm>
            <a:off x="1311965" y="940904"/>
            <a:ext cx="9303026" cy="1600438"/>
          </a:xfrm>
          <a:prstGeom prst="rect">
            <a:avLst/>
          </a:prstGeom>
          <a:noFill/>
        </p:spPr>
        <p:txBody>
          <a:bodyPr wrap="square" rtlCol="0">
            <a:spAutoFit/>
          </a:bodyPr>
          <a:lstStyle/>
          <a:p>
            <a:pPr marL="285750" lvl="0" indent="-285750">
              <a:buFont typeface="Arial" panose="020B0604020202020204" pitchFamily="34" charset="0"/>
              <a:buChar char="•"/>
            </a:pPr>
            <a:r>
              <a:rPr lang="en-US" sz="2000" b="1" dirty="0"/>
              <a:t>File Handling</a:t>
            </a:r>
          </a:p>
          <a:p>
            <a:pPr lvl="0"/>
            <a:endParaRPr lang="en-US" sz="2000" dirty="0"/>
          </a:p>
          <a:p>
            <a:r>
              <a:rPr lang="en-US" sz="2000" dirty="0"/>
              <a:t>In order to load graphics, background images and audios, many files have been read by using the methods of file handling such as:</a:t>
            </a:r>
          </a:p>
          <a:p>
            <a:endParaRPr lang="en-US" dirty="0"/>
          </a:p>
        </p:txBody>
      </p:sp>
      <p:pic>
        <p:nvPicPr>
          <p:cNvPr id="3" name="Picture 2">
            <a:extLst>
              <a:ext uri="{FF2B5EF4-FFF2-40B4-BE49-F238E27FC236}">
                <a16:creationId xmlns:a16="http://schemas.microsoft.com/office/drawing/2014/main" id="{A41DD80D-8F59-4CD3-B4BE-48DFD7D59ECB}"/>
              </a:ext>
            </a:extLst>
          </p:cNvPr>
          <p:cNvPicPr/>
          <p:nvPr/>
        </p:nvPicPr>
        <p:blipFill>
          <a:blip r:embed="rId2"/>
          <a:stretch>
            <a:fillRect/>
          </a:stretch>
        </p:blipFill>
        <p:spPr>
          <a:xfrm>
            <a:off x="2743201" y="2305878"/>
            <a:ext cx="6387548" cy="4055165"/>
          </a:xfrm>
          <a:prstGeom prst="rect">
            <a:avLst/>
          </a:prstGeom>
        </p:spPr>
      </p:pic>
    </p:spTree>
    <p:extLst>
      <p:ext uri="{BB962C8B-B14F-4D97-AF65-F5344CB8AC3E}">
        <p14:creationId xmlns:p14="http://schemas.microsoft.com/office/powerpoint/2010/main" val="226482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a:t>
            </a:r>
            <a:br>
              <a:rPr lang="en-US" dirty="0"/>
            </a:br>
            <a:r>
              <a:rPr lang="en-US" dirty="0"/>
              <a:t>LIBRARY USED</a:t>
            </a:r>
          </a:p>
        </p:txBody>
      </p:sp>
      <p:sp>
        <p:nvSpPr>
          <p:cNvPr id="3" name="Content Placeholder 2"/>
          <p:cNvSpPr>
            <a:spLocks noGrp="1"/>
          </p:cNvSpPr>
          <p:nvPr>
            <p:ph idx="1"/>
          </p:nvPr>
        </p:nvSpPr>
        <p:spPr/>
        <p:txBody>
          <a:bodyPr/>
          <a:lstStyle/>
          <a:p>
            <a:pPr marL="0" indent="0">
              <a:buNone/>
            </a:pPr>
            <a:r>
              <a:rPr lang="en-US" b="1" dirty="0"/>
              <a:t>Software Used:</a:t>
            </a:r>
          </a:p>
          <a:p>
            <a:pPr marL="0" indent="0">
              <a:buNone/>
            </a:pPr>
            <a:r>
              <a:rPr lang="en-US" dirty="0"/>
              <a:t>Our code has entire been written on NetBeans.</a:t>
            </a:r>
          </a:p>
          <a:p>
            <a:pPr marL="0" indent="0">
              <a:buNone/>
            </a:pPr>
            <a:r>
              <a:rPr lang="en-US" b="1" dirty="0"/>
              <a:t>Libraries Used:</a:t>
            </a:r>
          </a:p>
          <a:p>
            <a:pPr marL="0" indent="0">
              <a:buNone/>
            </a:pPr>
            <a:r>
              <a:rPr lang="en-US" dirty="0"/>
              <a:t>Two GUI libraries:</a:t>
            </a:r>
          </a:p>
          <a:p>
            <a:r>
              <a:rPr lang="en-US" dirty="0"/>
              <a:t>AWT Graphics Library</a:t>
            </a:r>
          </a:p>
          <a:p>
            <a:r>
              <a:rPr lang="en-US" dirty="0" err="1"/>
              <a:t>Jswing</a:t>
            </a:r>
            <a:r>
              <a:rPr lang="en-US" dirty="0"/>
              <a:t> Graphics Library</a:t>
            </a:r>
          </a:p>
          <a:p>
            <a:r>
              <a:rPr lang="en-US" dirty="0" err="1"/>
              <a:t>Javax</a:t>
            </a:r>
            <a:r>
              <a:rPr lang="en-US" dirty="0"/>
              <a:t> Graphics and Sound Library</a:t>
            </a:r>
          </a:p>
        </p:txBody>
      </p:sp>
    </p:spTree>
    <p:extLst>
      <p:ext uri="{BB962C8B-B14F-4D97-AF65-F5344CB8AC3E}">
        <p14:creationId xmlns:p14="http://schemas.microsoft.com/office/powerpoint/2010/main" val="21378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100000">
              <a:schemeClr val="tx1"/>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7105D0-4D14-46B3-B667-353AD928B6BC}"/>
              </a:ext>
            </a:extLst>
          </p:cNvPr>
          <p:cNvPicPr>
            <a:picLocks noChangeAspect="1"/>
          </p:cNvPicPr>
          <p:nvPr/>
        </p:nvPicPr>
        <p:blipFill>
          <a:blip r:embed="rId2"/>
          <a:stretch>
            <a:fillRect/>
          </a:stretch>
        </p:blipFill>
        <p:spPr>
          <a:xfrm>
            <a:off x="1524000" y="0"/>
            <a:ext cx="9144000" cy="6858000"/>
          </a:xfrm>
          <a:prstGeom prst="rect">
            <a:avLst/>
          </a:prstGeom>
          <a:ln>
            <a:noFill/>
          </a:ln>
          <a:effectLst>
            <a:softEdge rad="112500"/>
          </a:effectLst>
        </p:spPr>
      </p:pic>
    </p:spTree>
    <p:extLst>
      <p:ext uri="{BB962C8B-B14F-4D97-AF65-F5344CB8AC3E}">
        <p14:creationId xmlns:p14="http://schemas.microsoft.com/office/powerpoint/2010/main" val="340072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PROPSAL</a:t>
            </a:r>
          </a:p>
        </p:txBody>
      </p:sp>
      <p:sp>
        <p:nvSpPr>
          <p:cNvPr id="3" name="Content Placeholder 2"/>
          <p:cNvSpPr>
            <a:spLocks noGrp="1"/>
          </p:cNvSpPr>
          <p:nvPr>
            <p:ph idx="1"/>
          </p:nvPr>
        </p:nvSpPr>
        <p:spPr/>
        <p:txBody>
          <a:bodyPr/>
          <a:lstStyle/>
          <a:p>
            <a:pPr marL="0" indent="0">
              <a:buNone/>
            </a:pPr>
            <a:r>
              <a:rPr lang="en-US" b="1" dirty="0"/>
              <a:t>Name:</a:t>
            </a:r>
          </a:p>
          <a:p>
            <a:pPr marL="0" indent="0">
              <a:buNone/>
            </a:pPr>
            <a:r>
              <a:rPr lang="en-US" dirty="0"/>
              <a:t>Car racing game called “Need for Sleep”</a:t>
            </a:r>
          </a:p>
          <a:p>
            <a:pPr marL="0" indent="0">
              <a:buNone/>
            </a:pPr>
            <a:r>
              <a:rPr lang="en-US" b="1" dirty="0"/>
              <a:t>Domain/Scope:</a:t>
            </a:r>
          </a:p>
          <a:p>
            <a:pPr marL="0" indent="0">
              <a:buNone/>
            </a:pPr>
            <a:r>
              <a:rPr lang="en-US" dirty="0"/>
              <a:t>A game that helps the user to develop a sense of speed and traffic management  to win the game.</a:t>
            </a:r>
          </a:p>
          <a:p>
            <a:pPr marL="0" indent="0">
              <a:buNone/>
            </a:pPr>
            <a:r>
              <a:rPr lang="en-US" b="1" dirty="0"/>
              <a:t>Functional Requirements:</a:t>
            </a:r>
          </a:p>
          <a:p>
            <a:r>
              <a:rPr lang="en-US" dirty="0"/>
              <a:t>AWT Graphics Library</a:t>
            </a:r>
          </a:p>
          <a:p>
            <a:r>
              <a:rPr lang="en-US" dirty="0"/>
              <a:t>J-Swing Graphics Library</a:t>
            </a:r>
          </a:p>
          <a:p>
            <a:r>
              <a:rPr lang="en-US" dirty="0" err="1"/>
              <a:t>Javax</a:t>
            </a:r>
            <a:r>
              <a:rPr lang="en-US" dirty="0"/>
              <a:t> Graphics and Sound Library</a:t>
            </a:r>
          </a:p>
          <a:p>
            <a:pPr marL="0" indent="0">
              <a:buNone/>
            </a:pPr>
            <a:endParaRPr lang="en-US" b="1" dirty="0"/>
          </a:p>
        </p:txBody>
      </p:sp>
    </p:spTree>
    <p:extLst>
      <p:ext uri="{BB962C8B-B14F-4D97-AF65-F5344CB8AC3E}">
        <p14:creationId xmlns:p14="http://schemas.microsoft.com/office/powerpoint/2010/main" val="176870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6186D-F442-4DDD-A1A4-A88366673A93}"/>
              </a:ext>
            </a:extLst>
          </p:cNvPr>
          <p:cNvSpPr>
            <a:spLocks noGrp="1"/>
          </p:cNvSpPr>
          <p:nvPr>
            <p:ph type="title"/>
          </p:nvPr>
        </p:nvSpPr>
        <p:spPr/>
        <p:txBody>
          <a:bodyPr/>
          <a:lstStyle/>
          <a:p>
            <a:r>
              <a:rPr lang="en-US" dirty="0"/>
              <a:t>UML </a:t>
            </a:r>
            <a:br>
              <a:rPr lang="en-US" dirty="0"/>
            </a:br>
            <a:r>
              <a:rPr lang="en-US" dirty="0"/>
              <a:t>DIAGRAM</a:t>
            </a:r>
          </a:p>
        </p:txBody>
      </p:sp>
      <p:pic>
        <p:nvPicPr>
          <p:cNvPr id="5" name="Content Placeholder 4">
            <a:extLst>
              <a:ext uri="{FF2B5EF4-FFF2-40B4-BE49-F238E27FC236}">
                <a16:creationId xmlns:a16="http://schemas.microsoft.com/office/drawing/2014/main" id="{2357C6EF-5F5A-48F5-AED1-11AE251D7F85}"/>
              </a:ext>
            </a:extLst>
          </p:cNvPr>
          <p:cNvPicPr>
            <a:picLocks noGrp="1" noChangeAspect="1"/>
          </p:cNvPicPr>
          <p:nvPr>
            <p:ph idx="1"/>
          </p:nvPr>
        </p:nvPicPr>
        <p:blipFill>
          <a:blip r:embed="rId2"/>
          <a:stretch>
            <a:fillRect/>
          </a:stretch>
        </p:blipFill>
        <p:spPr>
          <a:xfrm>
            <a:off x="5305949" y="158751"/>
            <a:ext cx="4440777" cy="5764972"/>
          </a:xfrm>
        </p:spPr>
      </p:pic>
    </p:spTree>
    <p:extLst>
      <p:ext uri="{BB962C8B-B14F-4D97-AF65-F5344CB8AC3E}">
        <p14:creationId xmlns:p14="http://schemas.microsoft.com/office/powerpoint/2010/main" val="358732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D0DB-82F1-4636-BF63-998C06FBB8E0}"/>
              </a:ext>
            </a:extLst>
          </p:cNvPr>
          <p:cNvSpPr>
            <a:spLocks noGrp="1"/>
          </p:cNvSpPr>
          <p:nvPr>
            <p:ph type="title"/>
          </p:nvPr>
        </p:nvSpPr>
        <p:spPr/>
        <p:txBody>
          <a:bodyPr/>
          <a:lstStyle/>
          <a:p>
            <a:r>
              <a:rPr lang="en-US" dirty="0"/>
              <a:t>UML </a:t>
            </a:r>
            <a:br>
              <a:rPr lang="en-US" dirty="0"/>
            </a:br>
            <a:r>
              <a:rPr lang="en-US" dirty="0"/>
              <a:t>DIAGRAM </a:t>
            </a:r>
            <a:br>
              <a:rPr lang="en-US" dirty="0"/>
            </a:br>
            <a:r>
              <a:rPr lang="en-US" dirty="0"/>
              <a:t>Continued…</a:t>
            </a:r>
          </a:p>
        </p:txBody>
      </p:sp>
      <p:pic>
        <p:nvPicPr>
          <p:cNvPr id="5" name="Content Placeholder 4">
            <a:extLst>
              <a:ext uri="{FF2B5EF4-FFF2-40B4-BE49-F238E27FC236}">
                <a16:creationId xmlns:a16="http://schemas.microsoft.com/office/drawing/2014/main" id="{2328B454-05E0-4888-8269-C124F03D6F76}"/>
              </a:ext>
            </a:extLst>
          </p:cNvPr>
          <p:cNvPicPr>
            <a:picLocks noGrp="1" noChangeAspect="1"/>
          </p:cNvPicPr>
          <p:nvPr>
            <p:ph idx="1"/>
          </p:nvPr>
        </p:nvPicPr>
        <p:blipFill>
          <a:blip r:embed="rId2"/>
          <a:stretch>
            <a:fillRect/>
          </a:stretch>
        </p:blipFill>
        <p:spPr>
          <a:xfrm>
            <a:off x="3868738" y="479434"/>
            <a:ext cx="7315200" cy="5735835"/>
          </a:xfrm>
        </p:spPr>
      </p:pic>
    </p:spTree>
    <p:extLst>
      <p:ext uri="{BB962C8B-B14F-4D97-AF65-F5344CB8AC3E}">
        <p14:creationId xmlns:p14="http://schemas.microsoft.com/office/powerpoint/2010/main" val="112801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METHODOLGY</a:t>
            </a:r>
          </a:p>
        </p:txBody>
      </p:sp>
      <p:sp>
        <p:nvSpPr>
          <p:cNvPr id="3" name="Content Placeholder 2"/>
          <p:cNvSpPr>
            <a:spLocks noGrp="1"/>
          </p:cNvSpPr>
          <p:nvPr>
            <p:ph idx="1"/>
          </p:nvPr>
        </p:nvSpPr>
        <p:spPr>
          <a:xfrm>
            <a:off x="3869268" y="1019908"/>
            <a:ext cx="7315200" cy="5451230"/>
          </a:xfrm>
        </p:spPr>
        <p:txBody>
          <a:bodyPr>
            <a:normAutofit fontScale="92500" lnSpcReduction="10000"/>
          </a:bodyPr>
          <a:lstStyle/>
          <a:p>
            <a:pPr marL="0" indent="0">
              <a:buNone/>
            </a:pPr>
            <a:r>
              <a:rPr lang="en-US" b="1" dirty="0"/>
              <a:t>Acknowledgements:</a:t>
            </a:r>
          </a:p>
          <a:p>
            <a:r>
              <a:rPr lang="en-US" dirty="0"/>
              <a:t>Different forums, tutorials (http://zetcode.com/tutorials/javagamestutorial/)</a:t>
            </a:r>
          </a:p>
          <a:p>
            <a:pPr marL="0" indent="0">
              <a:buNone/>
            </a:pPr>
            <a:r>
              <a:rPr lang="en-US" b="1" dirty="0"/>
              <a:t>Creation Of Graphics:</a:t>
            </a:r>
          </a:p>
          <a:p>
            <a:r>
              <a:rPr lang="en-US" dirty="0"/>
              <a:t>Our game is GUI based</a:t>
            </a:r>
          </a:p>
          <a:p>
            <a:r>
              <a:rPr lang="en-US" dirty="0"/>
              <a:t>Creation of a crop function</a:t>
            </a:r>
          </a:p>
          <a:p>
            <a:r>
              <a:rPr lang="en-US" dirty="0"/>
              <a:t>We took a bigger image that contained all the required images and created sub images from the function</a:t>
            </a:r>
          </a:p>
          <a:p>
            <a:r>
              <a:rPr lang="en-US" dirty="0"/>
              <a:t>The sub images are then played in any desired pattern</a:t>
            </a:r>
          </a:p>
          <a:p>
            <a:pPr marL="0" indent="0">
              <a:buNone/>
            </a:pPr>
            <a:r>
              <a:rPr lang="en-US" b="1" dirty="0"/>
              <a:t>Other Functions:  </a:t>
            </a:r>
          </a:p>
          <a:p>
            <a:r>
              <a:rPr lang="en-US" dirty="0" err="1"/>
              <a:t>keyPressed</a:t>
            </a:r>
            <a:r>
              <a:rPr lang="en-US" dirty="0"/>
              <a:t> and </a:t>
            </a:r>
            <a:r>
              <a:rPr lang="en-US" dirty="0" err="1"/>
              <a:t>keyReleased</a:t>
            </a:r>
            <a:r>
              <a:rPr lang="en-US" dirty="0"/>
              <a:t>  methods (acceleration, turning, braking) </a:t>
            </a:r>
          </a:p>
          <a:p>
            <a:r>
              <a:rPr lang="en-US" dirty="0" err="1"/>
              <a:t>init</a:t>
            </a:r>
            <a:r>
              <a:rPr lang="en-US" dirty="0"/>
              <a:t> method (Sets up objects)</a:t>
            </a:r>
          </a:p>
          <a:p>
            <a:r>
              <a:rPr lang="en-US" dirty="0"/>
              <a:t>render method (Creation of images)</a:t>
            </a:r>
          </a:p>
          <a:p>
            <a:pPr marL="0" indent="0">
              <a:buNone/>
            </a:pPr>
            <a:r>
              <a:rPr lang="en-US" b="1" dirty="0"/>
              <a:t>OOP Concepts Used In Descending Order:</a:t>
            </a:r>
          </a:p>
          <a:p>
            <a:pPr marL="0" indent="0">
              <a:buNone/>
            </a:pPr>
            <a:r>
              <a:rPr lang="en-US" dirty="0"/>
              <a:t>Composition &gt;Inheritance &gt;Exception Handling&gt;Implementation </a:t>
            </a:r>
          </a:p>
          <a:p>
            <a:pPr marL="0" indent="0">
              <a:buNone/>
            </a:pPr>
            <a:endParaRPr lang="en-US" dirty="0"/>
          </a:p>
          <a:p>
            <a:endParaRPr lang="en-US" dirty="0"/>
          </a:p>
        </p:txBody>
      </p:sp>
    </p:spTree>
    <p:extLst>
      <p:ext uri="{BB962C8B-B14F-4D97-AF65-F5344CB8AC3E}">
        <p14:creationId xmlns:p14="http://schemas.microsoft.com/office/powerpoint/2010/main" val="397088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OF OOP MAPPED</a:t>
            </a:r>
          </a:p>
        </p:txBody>
      </p:sp>
      <p:sp>
        <p:nvSpPr>
          <p:cNvPr id="3" name="Content Placeholder 2"/>
          <p:cNvSpPr>
            <a:spLocks noGrp="1"/>
          </p:cNvSpPr>
          <p:nvPr>
            <p:ph idx="1"/>
          </p:nvPr>
        </p:nvSpPr>
        <p:spPr/>
        <p:txBody>
          <a:bodyPr/>
          <a:lstStyle/>
          <a:p>
            <a:pPr marL="0" indent="0">
              <a:buNone/>
            </a:pPr>
            <a:r>
              <a:rPr lang="en-US" b="1" dirty="0"/>
              <a:t>Games And OOP:</a:t>
            </a:r>
          </a:p>
          <a:p>
            <a:pPr marL="0" indent="0">
              <a:buNone/>
            </a:pPr>
            <a:r>
              <a:rPr lang="en-US" dirty="0"/>
              <a:t>No program can better map the concepts of OOP more effectively than a game. A game generally maps almost all the concepts of OOP.</a:t>
            </a:r>
          </a:p>
          <a:p>
            <a:pPr marL="0" indent="0">
              <a:buNone/>
            </a:pPr>
            <a:r>
              <a:rPr lang="en-US" b="1" dirty="0"/>
              <a:t>Concepts In Our Game:</a:t>
            </a:r>
          </a:p>
          <a:p>
            <a:r>
              <a:rPr lang="en-US" dirty="0"/>
              <a:t>Composition</a:t>
            </a:r>
          </a:p>
          <a:p>
            <a:r>
              <a:rPr lang="en-US" dirty="0"/>
              <a:t>Inheritance </a:t>
            </a:r>
          </a:p>
          <a:p>
            <a:r>
              <a:rPr lang="en-US" dirty="0"/>
              <a:t>Polymorphism</a:t>
            </a:r>
          </a:p>
          <a:p>
            <a:r>
              <a:rPr lang="en-US" dirty="0"/>
              <a:t>Interface Implementation</a:t>
            </a:r>
          </a:p>
          <a:p>
            <a:r>
              <a:rPr lang="en-US" dirty="0"/>
              <a:t>File Handling </a:t>
            </a:r>
          </a:p>
          <a:p>
            <a:r>
              <a:rPr lang="en-US" dirty="0"/>
              <a:t>Exception Handling</a:t>
            </a:r>
          </a:p>
          <a:p>
            <a:endParaRPr lang="en-US" dirty="0"/>
          </a:p>
        </p:txBody>
      </p:sp>
    </p:spTree>
    <p:extLst>
      <p:ext uri="{BB962C8B-B14F-4D97-AF65-F5344CB8AC3E}">
        <p14:creationId xmlns:p14="http://schemas.microsoft.com/office/powerpoint/2010/main" val="231903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D9BE-56AA-4A97-AC2F-8E145306F50D}"/>
              </a:ext>
            </a:extLst>
          </p:cNvPr>
          <p:cNvSpPr>
            <a:spLocks noGrp="1"/>
          </p:cNvSpPr>
          <p:nvPr>
            <p:ph type="title"/>
          </p:nvPr>
        </p:nvSpPr>
        <p:spPr/>
        <p:txBody>
          <a:bodyPr/>
          <a:lstStyle/>
          <a:p>
            <a:r>
              <a:rPr lang="en-US" dirty="0"/>
              <a:t>CODE SNIPPETS</a:t>
            </a:r>
          </a:p>
        </p:txBody>
      </p:sp>
      <p:sp>
        <p:nvSpPr>
          <p:cNvPr id="3" name="Content Placeholder 2">
            <a:extLst>
              <a:ext uri="{FF2B5EF4-FFF2-40B4-BE49-F238E27FC236}">
                <a16:creationId xmlns:a16="http://schemas.microsoft.com/office/drawing/2014/main" id="{94912D2D-8D48-4058-B15D-6434ACA3682E}"/>
              </a:ext>
            </a:extLst>
          </p:cNvPr>
          <p:cNvSpPr>
            <a:spLocks noGrp="1"/>
          </p:cNvSpPr>
          <p:nvPr>
            <p:ph sz="half" idx="1"/>
          </p:nvPr>
        </p:nvSpPr>
        <p:spPr/>
        <p:txBody>
          <a:bodyPr/>
          <a:lstStyle/>
          <a:p>
            <a:r>
              <a:rPr lang="en-US" b="1" dirty="0"/>
              <a:t>Implementation of Interface</a:t>
            </a:r>
          </a:p>
          <a:p>
            <a:pPr marL="0" indent="0">
              <a:buNone/>
            </a:pPr>
            <a:r>
              <a:rPr lang="en-US" dirty="0"/>
              <a:t>To handle the events generated by the keyboard inputs, the interface KeyListener has been implemented by the class Car. It enables the program to handle the events in favor of the game.</a:t>
            </a:r>
          </a:p>
          <a:p>
            <a:endParaRPr lang="en-US" dirty="0"/>
          </a:p>
        </p:txBody>
      </p:sp>
      <p:pic>
        <p:nvPicPr>
          <p:cNvPr id="5" name="Content Placeholder 3">
            <a:extLst>
              <a:ext uri="{FF2B5EF4-FFF2-40B4-BE49-F238E27FC236}">
                <a16:creationId xmlns:a16="http://schemas.microsoft.com/office/drawing/2014/main" id="{8FD01515-81E0-49C8-8116-AD335AD51DCF}"/>
              </a:ext>
            </a:extLst>
          </p:cNvPr>
          <p:cNvPicPr>
            <a:picLocks noGrp="1"/>
          </p:cNvPicPr>
          <p:nvPr>
            <p:ph sz="half" idx="2"/>
          </p:nvPr>
        </p:nvPicPr>
        <p:blipFill rotWithShape="1">
          <a:blip r:embed="rId2"/>
          <a:srcRect t="15786" r="1789" b="2814"/>
          <a:stretch/>
        </p:blipFill>
        <p:spPr bwMode="auto">
          <a:xfrm>
            <a:off x="7690227" y="556591"/>
            <a:ext cx="3627130" cy="56515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6231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FCDE92-5788-450F-A738-1285EA08590A}"/>
              </a:ext>
            </a:extLst>
          </p:cNvPr>
          <p:cNvPicPr/>
          <p:nvPr/>
        </p:nvPicPr>
        <p:blipFill>
          <a:blip r:embed="rId2"/>
          <a:stretch>
            <a:fillRect/>
          </a:stretch>
        </p:blipFill>
        <p:spPr>
          <a:xfrm>
            <a:off x="4200939" y="1046923"/>
            <a:ext cx="6599582" cy="5208104"/>
          </a:xfrm>
          <a:prstGeom prst="rect">
            <a:avLst/>
          </a:prstGeom>
          <a:ln w="3175">
            <a:noFill/>
          </a:ln>
        </p:spPr>
      </p:pic>
      <p:sp>
        <p:nvSpPr>
          <p:cNvPr id="5" name="TextBox 4">
            <a:extLst>
              <a:ext uri="{FF2B5EF4-FFF2-40B4-BE49-F238E27FC236}">
                <a16:creationId xmlns:a16="http://schemas.microsoft.com/office/drawing/2014/main" id="{C102063B-F3CC-450A-A865-DD364CF4EA42}"/>
              </a:ext>
            </a:extLst>
          </p:cNvPr>
          <p:cNvSpPr txBox="1"/>
          <p:nvPr/>
        </p:nvSpPr>
        <p:spPr>
          <a:xfrm>
            <a:off x="424070" y="1046923"/>
            <a:ext cx="3776869" cy="2308324"/>
          </a:xfrm>
          <a:prstGeom prst="rect">
            <a:avLst/>
          </a:prstGeom>
          <a:noFill/>
        </p:spPr>
        <p:txBody>
          <a:bodyPr wrap="square" rtlCol="0">
            <a:spAutoFit/>
          </a:bodyPr>
          <a:lstStyle/>
          <a:p>
            <a:pPr marL="285750" lvl="0" indent="-285750">
              <a:buFont typeface="Arial" panose="020B0604020202020204" pitchFamily="34" charset="0"/>
              <a:buChar char="•"/>
            </a:pPr>
            <a:r>
              <a:rPr lang="en-US" b="1" dirty="0"/>
              <a:t>Composition</a:t>
            </a:r>
          </a:p>
          <a:p>
            <a:pPr lvl="0"/>
            <a:endParaRPr lang="en-US" dirty="0"/>
          </a:p>
          <a:p>
            <a:r>
              <a:rPr lang="en-US" dirty="0"/>
              <a:t>Composition provides a “has-a” relation between classes which is extremely useful when coding for a game. Many instances of this concept have been mapped such as:</a:t>
            </a:r>
          </a:p>
          <a:p>
            <a:endParaRPr lang="en-US" dirty="0"/>
          </a:p>
        </p:txBody>
      </p:sp>
    </p:spTree>
    <p:extLst>
      <p:ext uri="{BB962C8B-B14F-4D97-AF65-F5344CB8AC3E}">
        <p14:creationId xmlns:p14="http://schemas.microsoft.com/office/powerpoint/2010/main" val="372376640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91</TotalTime>
  <Words>395</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Wingdings 2</vt:lpstr>
      <vt:lpstr>Frame</vt:lpstr>
      <vt:lpstr>OBJECT ORIENTED PROGRAMMING</vt:lpstr>
      <vt:lpstr>PowerPoint Presentation</vt:lpstr>
      <vt:lpstr>PROPSAL</vt:lpstr>
      <vt:lpstr>UML  DIAGRAM</vt:lpstr>
      <vt:lpstr>UML  DIAGRAM  Continued…</vt:lpstr>
      <vt:lpstr>METHODOLGY</vt:lpstr>
      <vt:lpstr>CONCEPTS OF OOP MAPPED</vt:lpstr>
      <vt:lpstr>CODE SNIPPETS</vt:lpstr>
      <vt:lpstr>PowerPoint Presentation</vt:lpstr>
      <vt:lpstr>PowerPoint Presentation</vt:lpstr>
      <vt:lpstr>PowerPoint Presentation</vt:lpstr>
      <vt:lpstr>SOFTWARE/ LIBRARY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Abdullah Saeed</dc:creator>
  <cp:lastModifiedBy>Sami Alavi</cp:lastModifiedBy>
  <cp:revision>13</cp:revision>
  <dcterms:created xsi:type="dcterms:W3CDTF">2018-05-20T08:45:35Z</dcterms:created>
  <dcterms:modified xsi:type="dcterms:W3CDTF">2018-05-21T01:35:18Z</dcterms:modified>
</cp:coreProperties>
</file>