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87DF-27CE-4B70-AEAC-7DD962B5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92998-41DF-4D18-9526-22F74AB4C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DF7BC-11C2-4FC8-9F99-D3A41964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7CD6-9C6C-4C06-A04D-1E642497B60F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B45B2-1909-4E4C-8998-BF18C395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70613-9ECD-43D7-A820-0FF46565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E169-FA5E-4469-A6CA-B0B0C90AC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37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3BA7-296A-4F4E-90B6-18146241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DFE11-EBA0-4CE8-A878-C5E776CA8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6A38A-9C53-488E-A2AD-71056787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7CD6-9C6C-4C06-A04D-1E642497B60F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777EE-AD4C-48ED-9429-88E7434A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4C243-6F9A-447A-8284-1F406752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E169-FA5E-4469-A6CA-B0B0C90AC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17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B8492-1A8A-4BB1-B775-A57207305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59477-5AD4-45FD-AC31-D94DC5DD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0D41F-7C3F-4E18-B6DE-2A2D9901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7CD6-9C6C-4C06-A04D-1E642497B60F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8802-ABC5-4115-9447-1E3F69E2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E92AF-DC70-4070-965B-50EEC4E3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E169-FA5E-4469-A6CA-B0B0C90AC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62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1A44-522C-4AEF-99A1-9F5F2406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2D84-F58C-4D7F-B468-E4A52561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9B3C5-ED0E-4126-8BC9-879B428D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7CD6-9C6C-4C06-A04D-1E642497B60F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283FA-0EC6-408A-B35C-A5793C7B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9E06D-4E90-4DE6-AAF8-AF2DF432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E169-FA5E-4469-A6CA-B0B0C90AC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30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86B4-9809-474E-A16B-FD4683EE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FEA38-6BEC-441E-A30D-DACEF6639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8F340-5CE0-4089-BC9D-9EF050B6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7CD6-9C6C-4C06-A04D-1E642497B60F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76369-9F42-4E20-9BF7-E8901927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29FE-F2E7-4ACA-A2FE-C00A7DE0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E169-FA5E-4469-A6CA-B0B0C90AC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42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BAA6-CCC9-441A-B711-A616FE90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6340-7AFF-4E50-AFD6-FBE507143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0D82C-49A8-4CEC-A2B1-3BAFF524C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1B3D0-A839-4E73-A104-59030088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7CD6-9C6C-4C06-A04D-1E642497B60F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171B7-6ACC-4A48-B5F1-2A0DC82E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5FA81-46C4-4F95-AE9B-2D177650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E169-FA5E-4469-A6CA-B0B0C90AC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0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F181-F473-4C33-8505-16E1C4FD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3D193-FDC6-4614-B6F8-4BE5E032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CD805-C105-4230-8C92-835571FCD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5569B-69A1-4898-8C8B-D64EC1714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F2424-F59D-4E35-9308-716DE4A3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EAE38-F082-482C-A28F-A3873ED8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7CD6-9C6C-4C06-A04D-1E642497B60F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1910A-1C7B-4683-BEF9-6EE1910E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E34E0-B810-430D-AF35-20C0D8B7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E169-FA5E-4469-A6CA-B0B0C90AC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24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254D-2F7C-4DF0-9F12-BA724269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EA578-5E43-4C04-B969-961A0977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7CD6-9C6C-4C06-A04D-1E642497B60F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DE6F9-ECA6-4F8F-95E5-0B3A985E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4D836-EB04-4E39-9D41-FDA7C252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E169-FA5E-4469-A6CA-B0B0C90AC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2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AC63A-AB8A-431E-8B2C-FB99AC7C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7CD6-9C6C-4C06-A04D-1E642497B60F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9D72B-D674-469C-8856-74BEF945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CE648-6580-46E9-B0E9-7B71C2D1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E169-FA5E-4469-A6CA-B0B0C90AC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21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29FB-C22E-4C88-99A4-F3F98F41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B7142-C4F7-4079-91D6-3A8D1B7D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B614E-DCE8-4956-8CB5-79C8E505F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6170C-B12E-49CA-8EE1-5F1D262A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7CD6-9C6C-4C06-A04D-1E642497B60F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1AC5E-FB62-41DA-91FF-15AAF633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F7813-ABC6-4442-948E-462C83E5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E169-FA5E-4469-A6CA-B0B0C90AC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87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6CF5-DFE4-48E5-B02F-42049F0B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BF65D-E8CD-4208-8467-A01537077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6C8C6-6505-4A25-9295-CD17E9725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CBAFD-8552-4BF8-AEBC-465B2123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7CD6-9C6C-4C06-A04D-1E642497B60F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17324-1F13-4649-9EA1-E64A269F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4FAB0-D285-4DA1-A37B-03D0B692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E169-FA5E-4469-A6CA-B0B0C90AC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55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CB4D7-6E02-44B1-BCA9-C15532D2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E53F-774B-4C12-BDD7-9D2FAD45B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D6F4-930D-4DE6-AE75-A96CEC05A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7CD6-9C6C-4C06-A04D-1E642497B60F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F3498-AF1B-4431-A992-EE2BB2F76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C3B81-F5CD-494E-99E3-2F8F5B058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E169-FA5E-4469-A6CA-B0B0C90AC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03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094D-0E79-4DCB-8DB9-D5D8C199B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798"/>
            <a:ext cx="9144000" cy="899285"/>
          </a:xfrm>
        </p:spPr>
        <p:txBody>
          <a:bodyPr>
            <a:normAutofit fontScale="90000"/>
          </a:bodyPr>
          <a:lstStyle/>
          <a:p>
            <a:r>
              <a:rPr lang="en-GB" u="sng" dirty="0"/>
              <a:t>Bioreactor Systems Control</a:t>
            </a:r>
          </a:p>
        </p:txBody>
      </p:sp>
      <p:pic>
        <p:nvPicPr>
          <p:cNvPr id="4" name="Picture 3" descr="../../../Desktop/Screen%20Shot%202016-11-10%20at%2011.20.28.png">
            <a:extLst>
              <a:ext uri="{FF2B5EF4-FFF2-40B4-BE49-F238E27FC236}">
                <a16:creationId xmlns:a16="http://schemas.microsoft.com/office/drawing/2014/main" id="{492BD25E-9DBB-42FF-B9C1-9528542BEB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80" y="1204083"/>
            <a:ext cx="10737598" cy="5653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056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2392-4D70-42B2-A931-58D3F25F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FE08-F8B7-485F-877F-9F97A65C2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Broke down task into subsystems and allocated members to each subsystem</a:t>
            </a:r>
          </a:p>
          <a:p>
            <a:r>
              <a:rPr lang="en-GB" dirty="0"/>
              <a:t>Drawing of high level block diagram of overall task</a:t>
            </a:r>
          </a:p>
          <a:p>
            <a:r>
              <a:rPr lang="en-GB" dirty="0"/>
              <a:t>Drawing of block diagrams for specific subsystems</a:t>
            </a:r>
          </a:p>
          <a:p>
            <a:r>
              <a:rPr lang="en-GB" dirty="0"/>
              <a:t>Design of circuit board layouts and writing pseudocode </a:t>
            </a:r>
          </a:p>
          <a:p>
            <a:r>
              <a:rPr lang="en-GB" dirty="0"/>
              <a:t>Implementation of circuits and code</a:t>
            </a:r>
          </a:p>
          <a:p>
            <a:r>
              <a:rPr lang="en-GB" dirty="0"/>
              <a:t>Testing and modification of circuits and code to fit our technical specification.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84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3DCA-6AFD-44AB-B236-DCE1773D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Overall System Block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5E1E5-78F8-4817-A6E1-09819D2AD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30439" r="10896" b="13216"/>
          <a:stretch/>
        </p:blipFill>
        <p:spPr>
          <a:xfrm>
            <a:off x="1493294" y="1752219"/>
            <a:ext cx="9506803" cy="509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1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B3B8-EBB5-4FA3-8499-2C44E557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134"/>
            <a:ext cx="10515600" cy="1325563"/>
          </a:xfrm>
        </p:spPr>
        <p:txBody>
          <a:bodyPr/>
          <a:lstStyle/>
          <a:p>
            <a:r>
              <a:rPr lang="en-GB" dirty="0"/>
              <a:t>Stirring Control – motor speed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DE3A-6B30-4485-98A0-B026BD19A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582"/>
            <a:ext cx="10515600" cy="4351338"/>
          </a:xfrm>
        </p:spPr>
        <p:txBody>
          <a:bodyPr/>
          <a:lstStyle/>
          <a:p>
            <a:r>
              <a:rPr lang="en-GB" dirty="0"/>
              <a:t>Used a phototransistor and a piece attached to the motor</a:t>
            </a:r>
          </a:p>
          <a:p>
            <a:r>
              <a:rPr lang="en-GB" dirty="0"/>
              <a:t>For every motor rotation the piece interrupts the phototransistor twice</a:t>
            </a:r>
          </a:p>
          <a:p>
            <a:r>
              <a:rPr lang="en-GB" dirty="0"/>
              <a:t>Count number of interrupts in two seconds, divide by two, then multiply by 30 to calculate the current RPM.</a:t>
            </a:r>
          </a:p>
          <a:p>
            <a:r>
              <a:rPr lang="en-GB" dirty="0"/>
              <a:t>Interrupt determined by a</a:t>
            </a:r>
          </a:p>
          <a:p>
            <a:pPr marL="0" indent="0">
              <a:buNone/>
            </a:pPr>
            <a:r>
              <a:rPr lang="en-GB" dirty="0"/>
              <a:t>   change in voltage output by </a:t>
            </a:r>
          </a:p>
          <a:p>
            <a:pPr marL="0" indent="0">
              <a:buNone/>
            </a:pPr>
            <a:r>
              <a:rPr lang="en-GB" dirty="0"/>
              <a:t>   the phototransistor</a:t>
            </a:r>
          </a:p>
        </p:txBody>
      </p:sp>
      <p:pic>
        <p:nvPicPr>
          <p:cNvPr id="6" name="Picture 5" descr="../../../Desktop/Screen%20Shot%202016-11-10%20at%2016.57.21.png">
            <a:extLst>
              <a:ext uri="{FF2B5EF4-FFF2-40B4-BE49-F238E27FC236}">
                <a16:creationId xmlns:a16="http://schemas.microsoft.com/office/drawing/2014/main" id="{9A7DBDA1-D959-429C-877C-BE1648EE244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60"/>
          <a:stretch/>
        </p:blipFill>
        <p:spPr bwMode="auto">
          <a:xfrm>
            <a:off x="8572542" y="3736251"/>
            <a:ext cx="2652050" cy="26698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41AAC2-6876-4A86-9152-FC2F94A3A15D}"/>
              </a:ext>
            </a:extLst>
          </p:cNvPr>
          <p:cNvCxnSpPr>
            <a:cxnSpLocks/>
          </p:cNvCxnSpPr>
          <p:nvPr/>
        </p:nvCxnSpPr>
        <p:spPr>
          <a:xfrm flipV="1">
            <a:off x="7964557" y="5602426"/>
            <a:ext cx="1709530" cy="188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7757E9-24BA-41FF-8508-35936EAA1EC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52522" y="4797288"/>
            <a:ext cx="1656521" cy="21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AA48F5-4FA1-49A0-B441-BFC8393A8488}"/>
              </a:ext>
            </a:extLst>
          </p:cNvPr>
          <p:cNvCxnSpPr>
            <a:cxnSpLocks/>
          </p:cNvCxnSpPr>
          <p:nvPr/>
        </p:nvCxnSpPr>
        <p:spPr>
          <a:xfrm>
            <a:off x="7440289" y="4065278"/>
            <a:ext cx="24069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9DC7F7-ECD7-4545-AE4B-2286A9F0787A}"/>
              </a:ext>
            </a:extLst>
          </p:cNvPr>
          <p:cNvSpPr txBox="1"/>
          <p:nvPr/>
        </p:nvSpPr>
        <p:spPr>
          <a:xfrm>
            <a:off x="6414052" y="5791200"/>
            <a:ext cx="15505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Plastic piece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F521FA-F851-427D-AA42-09549B3FDE65}"/>
              </a:ext>
            </a:extLst>
          </p:cNvPr>
          <p:cNvSpPr txBox="1"/>
          <p:nvPr/>
        </p:nvSpPr>
        <p:spPr>
          <a:xfrm>
            <a:off x="6705600" y="4634056"/>
            <a:ext cx="10469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Motor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CDBC09-CA47-45BB-BCD0-734C33164789}"/>
              </a:ext>
            </a:extLst>
          </p:cNvPr>
          <p:cNvSpPr txBox="1"/>
          <p:nvPr/>
        </p:nvSpPr>
        <p:spPr>
          <a:xfrm>
            <a:off x="5685183" y="3943273"/>
            <a:ext cx="17418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Stirring element </a:t>
            </a:r>
          </a:p>
        </p:txBody>
      </p:sp>
    </p:spTree>
    <p:extLst>
      <p:ext uri="{BB962C8B-B14F-4D97-AF65-F5344CB8AC3E}">
        <p14:creationId xmlns:p14="http://schemas.microsoft.com/office/powerpoint/2010/main" val="206681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7053-27AB-4445-A52B-BA2CE30E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Stirring Control – driving the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9350-A539-4E21-A119-735DADE6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Pulse Width Modulation (PWM) to increase or decrease motor speed</a:t>
            </a:r>
          </a:p>
          <a:p>
            <a:r>
              <a:rPr lang="en-GB" dirty="0"/>
              <a:t>Calculated RPM value is compared against required RPM</a:t>
            </a:r>
          </a:p>
          <a:p>
            <a:r>
              <a:rPr lang="en-GB" dirty="0"/>
              <a:t>Specification states accuracy required to be within +- 20 RPM</a:t>
            </a:r>
          </a:p>
          <a:p>
            <a:r>
              <a:rPr lang="en-GB" dirty="0"/>
              <a:t>If RPM greater than upper threshold then PWM value is lowered</a:t>
            </a:r>
          </a:p>
          <a:p>
            <a:r>
              <a:rPr lang="en-GB" dirty="0"/>
              <a:t>If RPM lower than lower threshold then PWM value is increased</a:t>
            </a:r>
          </a:p>
          <a:p>
            <a:pPr lvl="7"/>
            <a:r>
              <a:rPr lang="en-GB" sz="2800" dirty="0"/>
              <a:t>PWM has a range of 0-255 and an increment of 2 was decided through testing time taken to reach target RPM</a:t>
            </a:r>
          </a:p>
        </p:txBody>
      </p:sp>
      <p:pic>
        <p:nvPicPr>
          <p:cNvPr id="2050" name="Picture 2" descr="Image result for pwm">
            <a:extLst>
              <a:ext uri="{FF2B5EF4-FFF2-40B4-BE49-F238E27FC236}">
                <a16:creationId xmlns:a16="http://schemas.microsoft.com/office/drawing/2014/main" id="{8DE38150-3F34-4E9F-9B57-1D047A966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79538"/>
            <a:ext cx="3046411" cy="217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15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3A2A-E5FF-46D8-BEA2-E2443517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79" y="-58944"/>
            <a:ext cx="10515600" cy="1325563"/>
          </a:xfrm>
        </p:spPr>
        <p:txBody>
          <a:bodyPr/>
          <a:lstStyle/>
          <a:p>
            <a:r>
              <a:rPr lang="en-GB" dirty="0"/>
              <a:t>Stirring Control – data and test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38E553-00A8-4826-BA19-3B31155DAB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124907"/>
              </p:ext>
            </p:extLst>
          </p:nvPr>
        </p:nvGraphicFramePr>
        <p:xfrm>
          <a:off x="0" y="2138680"/>
          <a:ext cx="3747052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7052">
                  <a:extLst>
                    <a:ext uri="{9D8B030D-6E8A-4147-A177-3AD203B41FA5}">
                      <a16:colId xmlns:a16="http://schemas.microsoft.com/office/drawing/2014/main" val="3459600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Revolutions Per Minute (RPM)</a:t>
                      </a:r>
                    </a:p>
                    <a:p>
                      <a:r>
                        <a:rPr lang="en-GB" dirty="0"/>
                        <a:t>Required RPM set to 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73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97478"/>
                  </a:ext>
                </a:extLst>
              </a:tr>
              <a:tr h="36222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68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1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37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63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89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21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5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7324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9CD583-5F54-4A36-9C8E-6F329847F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60438"/>
              </p:ext>
            </p:extLst>
          </p:nvPr>
        </p:nvGraphicFramePr>
        <p:xfrm>
          <a:off x="3747052" y="2138680"/>
          <a:ext cx="3321878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78">
                  <a:extLst>
                    <a:ext uri="{9D8B030D-6E8A-4147-A177-3AD203B41FA5}">
                      <a16:colId xmlns:a16="http://schemas.microsoft.com/office/drawing/2014/main" val="3710824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Revolutions Per Minute (RPM)</a:t>
                      </a:r>
                    </a:p>
                    <a:p>
                      <a:r>
                        <a:rPr lang="en-GB" dirty="0"/>
                        <a:t>Required RPM set to 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41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9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5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8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06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4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4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9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64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3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9238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20BF98-DF57-4CF3-8C35-07B4BCDD5B48}"/>
              </a:ext>
            </a:extLst>
          </p:cNvPr>
          <p:cNvSpPr txBox="1"/>
          <p:nvPr/>
        </p:nvSpPr>
        <p:spPr>
          <a:xfrm>
            <a:off x="7105373" y="1266619"/>
            <a:ext cx="477078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Range of acceptable values at 700 RPM was 680-720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Range of acceptable values at 1000 RPM was 980-1020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RPM reaches required value and may oscillate within accepted range (blue)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RPM also occasionally drops below required value only to then self correct itself (red)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RPM consistently increases at the start regardless of required RPM (green)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B37B01-6F6F-423F-B3AD-1BC8B56AC95A}"/>
              </a:ext>
            </a:extLst>
          </p:cNvPr>
          <p:cNvSpPr/>
          <p:nvPr/>
        </p:nvSpPr>
        <p:spPr>
          <a:xfrm>
            <a:off x="1522343" y="2756453"/>
            <a:ext cx="702365" cy="78187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 w="76200">
                <a:solidFill>
                  <a:srgbClr val="00B050"/>
                </a:solidFill>
              </a:ln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BD20EF-4ABC-49AD-A88D-461A5546B6A3}"/>
              </a:ext>
            </a:extLst>
          </p:cNvPr>
          <p:cNvSpPr/>
          <p:nvPr/>
        </p:nvSpPr>
        <p:spPr>
          <a:xfrm>
            <a:off x="5075030" y="2756453"/>
            <a:ext cx="702365" cy="78187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76200">
                <a:solidFill>
                  <a:srgbClr val="00B050"/>
                </a:solidFill>
              </a:ln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E052A6-B385-4388-BA86-544F8608119E}"/>
              </a:ext>
            </a:extLst>
          </p:cNvPr>
          <p:cNvSpPr/>
          <p:nvPr/>
        </p:nvSpPr>
        <p:spPr>
          <a:xfrm>
            <a:off x="5056808" y="5387009"/>
            <a:ext cx="702365" cy="7818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7620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AE2BF3-F2B1-4185-BE18-3861BF1FE282}"/>
              </a:ext>
            </a:extLst>
          </p:cNvPr>
          <p:cNvSpPr/>
          <p:nvPr/>
        </p:nvSpPr>
        <p:spPr>
          <a:xfrm>
            <a:off x="1519031" y="5710997"/>
            <a:ext cx="702365" cy="7818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7620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522032-C2D7-4679-8C79-83247D8D3F6F}"/>
              </a:ext>
            </a:extLst>
          </p:cNvPr>
          <p:cNvSpPr/>
          <p:nvPr/>
        </p:nvSpPr>
        <p:spPr>
          <a:xfrm>
            <a:off x="1519031" y="4233725"/>
            <a:ext cx="702365" cy="193516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76200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9243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BE6D-AD8A-4813-9D75-819AAC09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F5D63EA-5F0D-4C0D-A6A2-C4DEBFA08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1896269"/>
            <a:ext cx="9925050" cy="4210050"/>
          </a:xfrm>
        </p:spPr>
      </p:pic>
    </p:spTree>
    <p:extLst>
      <p:ext uri="{BB962C8B-B14F-4D97-AF65-F5344CB8AC3E}">
        <p14:creationId xmlns:p14="http://schemas.microsoft.com/office/powerpoint/2010/main" val="220306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320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Bioreactor Systems Control</vt:lpstr>
      <vt:lpstr>Design Process </vt:lpstr>
      <vt:lpstr>Overall System Block Diagram</vt:lpstr>
      <vt:lpstr>Stirring Control – motor speed sensor</vt:lpstr>
      <vt:lpstr>Stirring Control – driving the motor</vt:lpstr>
      <vt:lpstr>Stirring Control – data and test results</vt:lpstr>
      <vt:lpstr>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Bioreactor Systems Control</dc:title>
  <dc:creator>Koppula, Chak</dc:creator>
  <cp:lastModifiedBy>Williamson, Ruairidh</cp:lastModifiedBy>
  <cp:revision>38</cp:revision>
  <dcterms:created xsi:type="dcterms:W3CDTF">2018-12-10T19:01:24Z</dcterms:created>
  <dcterms:modified xsi:type="dcterms:W3CDTF">2018-12-11T09:11:20Z</dcterms:modified>
</cp:coreProperties>
</file>