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28e6dda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28e6dda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728e6dda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728e6dda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728e6dda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728e6dda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728e6dda0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728e6dda0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728e6dd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728e6dd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728e6dda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728e6dda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728e6dda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728e6dda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728e6dda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728e6dda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728e6dda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728e6dda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728e6dda0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728e6dda0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728e6dda0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728e6dda0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28e6dda0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28e6dda0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55" name="Google Shape;55;p13"/>
          <p:cNvPicPr preferRelativeResize="0"/>
          <p:nvPr/>
        </p:nvPicPr>
        <p:blipFill rotWithShape="1">
          <a:blip r:embed="rId3">
            <a:alphaModFix/>
          </a:blip>
          <a:srcRect b="12333" l="0" r="0" t="12325"/>
          <a:stretch/>
        </p:blipFill>
        <p:spPr>
          <a:xfrm>
            <a:off x="0" y="0"/>
            <a:ext cx="9144000" cy="3875276"/>
          </a:xfrm>
          <a:prstGeom prst="rect">
            <a:avLst/>
          </a:prstGeom>
          <a:noFill/>
          <a:ln>
            <a:noFill/>
          </a:ln>
        </p:spPr>
      </p:pic>
      <p:sp>
        <p:nvSpPr>
          <p:cNvPr id="56" name="Google Shape;56;p13"/>
          <p:cNvSpPr txBox="1"/>
          <p:nvPr/>
        </p:nvSpPr>
        <p:spPr>
          <a:xfrm>
            <a:off x="2835750" y="4282975"/>
            <a:ext cx="347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D966"/>
                </a:solidFill>
                <a:latin typeface="Courier New"/>
                <a:ea typeface="Courier New"/>
                <a:cs typeface="Courier New"/>
                <a:sym typeface="Courier New"/>
              </a:rPr>
              <a:t>Spira Contact Manager</a:t>
            </a:r>
            <a:endParaRPr sz="1800">
              <a:solidFill>
                <a:srgbClr val="FFD96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**update this closer to due date**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448000" y="831825"/>
            <a:ext cx="12879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Demo</a:t>
            </a:r>
            <a:endParaRPr>
              <a:solidFill>
                <a:srgbClr val="FFD9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878150" y="3217574"/>
            <a:ext cx="3513325" cy="1978200"/>
          </a:xfrm>
          <a:prstGeom prst="rect">
            <a:avLst/>
          </a:prstGeom>
          <a:noFill/>
          <a:ln>
            <a:noFill/>
          </a:ln>
        </p:spPr>
      </p:pic>
      <p:pic>
        <p:nvPicPr>
          <p:cNvPr id="125" name="Google Shape;125;p24"/>
          <p:cNvPicPr preferRelativeResize="0"/>
          <p:nvPr/>
        </p:nvPicPr>
        <p:blipFill>
          <a:blip r:embed="rId3">
            <a:alphaModFix/>
          </a:blip>
          <a:stretch>
            <a:fillRect/>
          </a:stretch>
        </p:blipFill>
        <p:spPr>
          <a:xfrm flipH="1">
            <a:off x="6508625" y="3217574"/>
            <a:ext cx="3513325" cy="197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131" name="Google Shape;131;p25"/>
          <p:cNvPicPr preferRelativeResize="0"/>
          <p:nvPr/>
        </p:nvPicPr>
        <p:blipFill rotWithShape="1">
          <a:blip r:embed="rId3">
            <a:alphaModFix/>
          </a:blip>
          <a:srcRect b="12333" l="0" r="0" t="12325"/>
          <a:stretch/>
        </p:blipFill>
        <p:spPr>
          <a:xfrm>
            <a:off x="0" y="0"/>
            <a:ext cx="9144000" cy="3875276"/>
          </a:xfrm>
          <a:prstGeom prst="rect">
            <a:avLst/>
          </a:prstGeom>
          <a:noFill/>
          <a:ln>
            <a:noFill/>
          </a:ln>
        </p:spPr>
      </p:pic>
      <p:sp>
        <p:nvSpPr>
          <p:cNvPr id="132" name="Google Shape;132;p25"/>
          <p:cNvSpPr txBox="1"/>
          <p:nvPr/>
        </p:nvSpPr>
        <p:spPr>
          <a:xfrm>
            <a:off x="2158350" y="4303875"/>
            <a:ext cx="482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D966"/>
                </a:solidFill>
                <a:latin typeface="Courier New"/>
                <a:ea typeface="Courier New"/>
                <a:cs typeface="Courier New"/>
                <a:sym typeface="Courier New"/>
              </a:rPr>
              <a:t>Spira thanks you for your time</a:t>
            </a:r>
            <a:endParaRPr sz="1800">
              <a:solidFill>
                <a:srgbClr val="FFD96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Members (Group #7)</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Brian: Database, ER/Gantt/Use Case Diagrams, Powerpoint</a:t>
            </a:r>
            <a:endParaRPr>
              <a:solidFill>
                <a:srgbClr val="FFD966"/>
              </a:solidFill>
            </a:endParaRPr>
          </a:p>
          <a:p>
            <a:pPr indent="0" lvl="0" marL="0" rtl="0" algn="l">
              <a:lnSpc>
                <a:spcPct val="200000"/>
              </a:lnSpc>
              <a:spcBef>
                <a:spcPts val="1200"/>
              </a:spcBef>
              <a:spcAft>
                <a:spcPts val="0"/>
              </a:spcAft>
              <a:buNone/>
            </a:pPr>
            <a:r>
              <a:rPr lang="en">
                <a:solidFill>
                  <a:srgbClr val="FFD966"/>
                </a:solidFill>
              </a:rPr>
              <a:t>Craig: Front End</a:t>
            </a:r>
            <a:endParaRPr>
              <a:solidFill>
                <a:srgbClr val="FFD966"/>
              </a:solidFill>
            </a:endParaRPr>
          </a:p>
          <a:p>
            <a:pPr indent="0" lvl="0" marL="0" rtl="0" algn="l">
              <a:lnSpc>
                <a:spcPct val="200000"/>
              </a:lnSpc>
              <a:spcBef>
                <a:spcPts val="0"/>
              </a:spcBef>
              <a:spcAft>
                <a:spcPts val="0"/>
              </a:spcAft>
              <a:buNone/>
            </a:pPr>
            <a:r>
              <a:rPr lang="en">
                <a:solidFill>
                  <a:srgbClr val="FFD966"/>
                </a:solidFill>
              </a:rPr>
              <a:t>Jordan: API </a:t>
            </a:r>
            <a:endParaRPr>
              <a:solidFill>
                <a:srgbClr val="FFD966"/>
              </a:solidFill>
            </a:endParaRPr>
          </a:p>
          <a:p>
            <a:pPr indent="0" lvl="0" marL="0" rtl="0" algn="l">
              <a:lnSpc>
                <a:spcPct val="200000"/>
              </a:lnSpc>
              <a:spcBef>
                <a:spcPts val="0"/>
              </a:spcBef>
              <a:spcAft>
                <a:spcPts val="0"/>
              </a:spcAft>
              <a:buNone/>
            </a:pPr>
            <a:r>
              <a:rPr lang="en">
                <a:solidFill>
                  <a:srgbClr val="FFD966"/>
                </a:solidFill>
              </a:rPr>
              <a:t>Andrew: Back End</a:t>
            </a:r>
            <a:endParaRPr>
              <a:solidFill>
                <a:srgbClr val="FFD966"/>
              </a:solidFill>
            </a:endParaRPr>
          </a:p>
          <a:p>
            <a:pPr indent="0" lvl="0" marL="0" rtl="0" algn="l">
              <a:lnSpc>
                <a:spcPct val="200000"/>
              </a:lnSpc>
              <a:spcBef>
                <a:spcPts val="0"/>
              </a:spcBef>
              <a:spcAft>
                <a:spcPts val="0"/>
              </a:spcAft>
              <a:buNone/>
            </a:pPr>
            <a:r>
              <a:rPr lang="en">
                <a:solidFill>
                  <a:srgbClr val="FFD966"/>
                </a:solidFill>
              </a:rPr>
              <a:t>Sami: Back end / Front end / Project Manager</a:t>
            </a:r>
            <a:endParaRPr>
              <a:solidFill>
                <a:srgbClr val="FFD966"/>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Was Developed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Developed using a LAMP stack through a DigitalOcean Server</a:t>
            </a:r>
            <a:endParaRPr>
              <a:solidFill>
                <a:srgbClr val="FFD966"/>
              </a:solidFill>
            </a:endParaRPr>
          </a:p>
          <a:p>
            <a:pPr indent="0" lvl="0" marL="0" rtl="0" algn="l">
              <a:spcBef>
                <a:spcPts val="1200"/>
              </a:spcBef>
              <a:spcAft>
                <a:spcPts val="0"/>
              </a:spcAft>
              <a:buNone/>
            </a:pPr>
            <a:r>
              <a:rPr lang="en">
                <a:solidFill>
                  <a:srgbClr val="FFD966"/>
                </a:solidFill>
              </a:rPr>
              <a:t>MySQL (included in the server tools) was used to maintain a database</a:t>
            </a:r>
            <a:endParaRPr>
              <a:solidFill>
                <a:srgbClr val="FFD966"/>
              </a:solidFill>
            </a:endParaRPr>
          </a:p>
          <a:p>
            <a:pPr indent="0" lvl="0" marL="0" rtl="0" algn="l">
              <a:spcBef>
                <a:spcPts val="1200"/>
              </a:spcBef>
              <a:spcAft>
                <a:spcPts val="0"/>
              </a:spcAft>
              <a:buNone/>
            </a:pPr>
            <a:r>
              <a:rPr lang="en">
                <a:solidFill>
                  <a:srgbClr val="FFD966"/>
                </a:solidFill>
              </a:rPr>
              <a:t>**Jordan please add some notes about API here, maybe swaggerhub?**</a:t>
            </a:r>
            <a:endParaRPr>
              <a:solidFill>
                <a:srgbClr val="FFD966"/>
              </a:solidFill>
            </a:endParaRPr>
          </a:p>
          <a:p>
            <a:pPr indent="0" lvl="0" marL="0" rtl="0" algn="l">
              <a:spcBef>
                <a:spcPts val="1200"/>
              </a:spcBef>
              <a:spcAft>
                <a:spcPts val="0"/>
              </a:spcAft>
              <a:buNone/>
            </a:pPr>
            <a:r>
              <a:t/>
            </a:r>
            <a:endParaRPr>
              <a:solidFill>
                <a:srgbClr val="FFD966"/>
              </a:solidFill>
            </a:endParaRPr>
          </a:p>
          <a:p>
            <a:pPr indent="0" lvl="0" marL="0" rtl="0" algn="l">
              <a:spcBef>
                <a:spcPts val="1200"/>
              </a:spcBef>
              <a:spcAft>
                <a:spcPts val="1200"/>
              </a:spcAft>
              <a:buNone/>
            </a:pPr>
            <a:r>
              <a:t/>
            </a:r>
            <a:endParaRPr>
              <a:solidFill>
                <a:srgbClr val="FFD966"/>
              </a:solidFill>
            </a:endParaRPr>
          </a:p>
        </p:txBody>
      </p:sp>
      <p:pic>
        <p:nvPicPr>
          <p:cNvPr id="69" name="Google Shape;69;p15"/>
          <p:cNvPicPr preferRelativeResize="0"/>
          <p:nvPr/>
        </p:nvPicPr>
        <p:blipFill>
          <a:blip r:embed="rId3">
            <a:alphaModFix/>
          </a:blip>
          <a:stretch>
            <a:fillRect/>
          </a:stretch>
        </p:blipFill>
        <p:spPr>
          <a:xfrm>
            <a:off x="3885500" y="3093425"/>
            <a:ext cx="5258500" cy="205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Was Developed (cont.)</a:t>
            </a:r>
            <a:endParaRPr/>
          </a:p>
        </p:txBody>
      </p:sp>
      <p:sp>
        <p:nvSpPr>
          <p:cNvPr id="75" name="Google Shape;75;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Front End:</a:t>
            </a:r>
            <a:endParaRPr>
              <a:solidFill>
                <a:srgbClr val="FFD966"/>
              </a:solidFill>
            </a:endParaRPr>
          </a:p>
          <a:p>
            <a:pPr indent="0" lvl="0" marL="0" rtl="0" algn="l">
              <a:spcBef>
                <a:spcPts val="1200"/>
              </a:spcBef>
              <a:spcAft>
                <a:spcPts val="1200"/>
              </a:spcAft>
              <a:buNone/>
            </a:pPr>
            <a:r>
              <a:rPr lang="en">
                <a:solidFill>
                  <a:srgbClr val="FFD966"/>
                </a:solidFill>
              </a:rPr>
              <a:t>**Craig and Sami add notes and a picture here please**</a:t>
            </a:r>
            <a:endParaRPr>
              <a:solidFill>
                <a:srgbClr val="FFD966"/>
              </a:solidFill>
            </a:endParaRPr>
          </a:p>
        </p:txBody>
      </p:sp>
      <p:sp>
        <p:nvSpPr>
          <p:cNvPr id="76" name="Google Shape;76;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Back End:</a:t>
            </a:r>
            <a:endParaRPr>
              <a:solidFill>
                <a:srgbClr val="FFD966"/>
              </a:solidFill>
            </a:endParaRPr>
          </a:p>
          <a:p>
            <a:pPr indent="0" lvl="0" marL="0" rtl="0" algn="l">
              <a:spcBef>
                <a:spcPts val="1200"/>
              </a:spcBef>
              <a:spcAft>
                <a:spcPts val="1200"/>
              </a:spcAft>
              <a:buNone/>
            </a:pPr>
            <a:r>
              <a:rPr lang="en">
                <a:solidFill>
                  <a:srgbClr val="FFD966"/>
                </a:solidFill>
              </a:rPr>
              <a:t>**Andrew and Sami add notes and a picture here please**</a:t>
            </a:r>
            <a:endParaRPr>
              <a:solidFill>
                <a:srgbClr val="FFD9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Things We Noticed</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 really sure what he wants with this slide, this one is prob where we earn his extra 10 discretionary points**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Went Well</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 communicated efficiently</a:t>
            </a:r>
            <a:endParaRPr/>
          </a:p>
          <a:p>
            <a:pPr indent="0" lvl="0" marL="0" rtl="0" algn="l">
              <a:spcBef>
                <a:spcPts val="1200"/>
              </a:spcBef>
              <a:spcAft>
                <a:spcPts val="0"/>
              </a:spcAft>
              <a:buNone/>
            </a:pPr>
            <a:r>
              <a:rPr lang="en"/>
              <a:t>Deadlines were met with plenty of time to spare</a:t>
            </a:r>
            <a:endParaRPr/>
          </a:p>
          <a:p>
            <a:pPr indent="0" lvl="0" marL="0" rtl="0" algn="l">
              <a:spcBef>
                <a:spcPts val="1200"/>
              </a:spcBef>
              <a:spcAft>
                <a:spcPts val="0"/>
              </a:spcAft>
              <a:buNone/>
            </a:pPr>
            <a:r>
              <a:rPr lang="en"/>
              <a:t>The LAMP stack and well documented notes from the professor, combined with the division of the work amongst the team, really allowed me to dedicate myself to and learn about one area</a:t>
            </a:r>
            <a:endParaRPr/>
          </a:p>
          <a:p>
            <a:pPr indent="0" lvl="0" marL="0" rtl="0" algn="l">
              <a:spcBef>
                <a:spcPts val="1200"/>
              </a:spcBef>
              <a:spcAft>
                <a:spcPts val="1200"/>
              </a:spcAft>
              <a:buNone/>
            </a:pPr>
            <a:r>
              <a:rPr lang="en"/>
              <a:t>Individuals work meshed well without any conflicting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Went Poorly</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**complete closer to due date**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ERD(Entity Relationship Diagram)</a:t>
            </a:r>
            <a:endParaRPr/>
          </a:p>
        </p:txBody>
      </p:sp>
      <p:pic>
        <p:nvPicPr>
          <p:cNvPr id="100" name="Google Shape;100;p20"/>
          <p:cNvPicPr preferRelativeResize="0"/>
          <p:nvPr/>
        </p:nvPicPr>
        <p:blipFill>
          <a:blip r:embed="rId3">
            <a:alphaModFix/>
          </a:blip>
          <a:stretch>
            <a:fillRect/>
          </a:stretch>
        </p:blipFill>
        <p:spPr>
          <a:xfrm>
            <a:off x="2408402" y="1152475"/>
            <a:ext cx="6735598"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pic>
        <p:nvPicPr>
          <p:cNvPr id="106" name="Google Shape;106;p21"/>
          <p:cNvPicPr preferRelativeResize="0"/>
          <p:nvPr/>
        </p:nvPicPr>
        <p:blipFill>
          <a:blip r:embed="rId3">
            <a:alphaModFix/>
          </a:blip>
          <a:stretch>
            <a:fillRect/>
          </a:stretch>
        </p:blipFill>
        <p:spPr>
          <a:xfrm>
            <a:off x="2698263" y="1017725"/>
            <a:ext cx="6445737" cy="41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