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73" r:id="rId9"/>
    <p:sldId id="272" r:id="rId10"/>
    <p:sldId id="281" r:id="rId11"/>
    <p:sldId id="274" r:id="rId12"/>
    <p:sldId id="275" r:id="rId13"/>
    <p:sldId id="276" r:id="rId14"/>
    <p:sldId id="277" r:id="rId15"/>
    <p:sldId id="279" r:id="rId16"/>
    <p:sldId id="278" r:id="rId17"/>
    <p:sldId id="280" r:id="rId18"/>
    <p:sldId id="260" r:id="rId19"/>
    <p:sldId id="261" r:id="rId20"/>
    <p:sldId id="262" r:id="rId21"/>
    <p:sldId id="263" r:id="rId22"/>
    <p:sldId id="264" r:id="rId23"/>
    <p:sldId id="265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8016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60"/>
  </p:normalViewPr>
  <p:slideViewPr>
    <p:cSldViewPr>
      <p:cViewPr varScale="1">
        <p:scale>
          <a:sx n="65" d="100"/>
          <a:sy n="65" d="100"/>
        </p:scale>
        <p:origin x="672" y="60"/>
      </p:cViewPr>
      <p:guideLst>
        <p:guide orient="horz" pos="2160"/>
        <p:guide pos="40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B884-165D-4D44-9A72-F3C063933EFE}" type="datetimeFigureOut">
              <a:rPr lang="en-US" smtClean="0"/>
              <a:pPr/>
              <a:t>10/4/2024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592-AFAF-4038-B7B3-A2ED49C3AC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3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3F12-C083-4078-BD5F-D3EAECA2F0EC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ios-xml/ios/ipv6_basic/configuration/15-mt/ip6b-15-mt-book/ip6-uni-routing.html#GUID-7C9BF9CC-DDFC-4AEC-9518-CEACACA165C4" TargetMode="External"/><Relationship Id="rId2" Type="http://schemas.openxmlformats.org/officeDocument/2006/relationships/hyperlink" Target="https://www.cisco.com/c/en/us/td/docs/ios-xml/ios/ipv6_basic/configuration/15-mt/ip6b-15-mt-book/ip6-uni-routing.html#GUID-31A06D92-2F87-4CA4-B470-E8E6D12E76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td/docs/ios-xml/ios/ipv6_basic/configuration/15-mt/ip6b-15-mt-book/ip6-uni-routing.html#GUID-75F9E53C-28B1-4B3F-B4D1-B2EA6A317A01" TargetMode="External"/><Relationship Id="rId4" Type="http://schemas.openxmlformats.org/officeDocument/2006/relationships/hyperlink" Target="https://www.cisco.com/c/en/us/td/docs/ios-xml/ios/ipv6_basic/configuration/15-mt/ip6b-15-mt-book/ip6-uni-routing.html#GUID-E7B6B968-D276-4A39-9BF7-8D47B6C7D2A5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11658600" cy="29749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19CSE342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Wireless and Mobile Communication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Mobile 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0" y="5867400"/>
            <a:ext cx="8961120" cy="1143000"/>
          </a:xfrm>
        </p:spPr>
        <p:txBody>
          <a:bodyPr/>
          <a:lstStyle/>
          <a:p>
            <a:r>
              <a:rPr lang="en-US" dirty="0" err="1"/>
              <a:t>J.Govindarajan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3219-D03D-7D39-C4E3-C7554A1F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1066800"/>
            <a:ext cx="3276600" cy="2468562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Reply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ICMP type =3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E3A7-9939-F820-4DC1-48E4448C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519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859D-A474-C0BD-4BEA-395045A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Tunneling</a:t>
            </a:r>
            <a:r>
              <a:rPr lang="en-IN" dirty="0"/>
              <a:t> and 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6ED9-6D0F-B58A-1AF7-09DA6ABE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6877050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C9D0C-9C39-8281-7EEE-9FCD11FB689F}"/>
              </a:ext>
            </a:extLst>
          </p:cNvPr>
          <p:cNvSpPr txBox="1"/>
          <p:nvPr/>
        </p:nvSpPr>
        <p:spPr>
          <a:xfrm>
            <a:off x="1447800" y="4827041"/>
            <a:ext cx="365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21723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128-53A5-4A16-F49F-1F44295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981200"/>
            <a:ext cx="4191000" cy="1828800"/>
          </a:xfrm>
        </p:spPr>
        <p:txBody>
          <a:bodyPr>
            <a:normAutofit/>
          </a:bodyPr>
          <a:lstStyle/>
          <a:p>
            <a:r>
              <a:rPr lang="en-IN" dirty="0"/>
              <a:t>IP-in-IP 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3CB06-53FC-2AEB-7E7B-88174048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39" y="152400"/>
            <a:ext cx="8694461" cy="63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3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6F417F-437B-CED5-BCC7-8090BEFC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3" y="152400"/>
            <a:ext cx="10214043" cy="6104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DB8D773-F8D8-F10E-C92B-49BA45D9CBCE}"/>
              </a:ext>
            </a:extLst>
          </p:cNvPr>
          <p:cNvSpPr txBox="1">
            <a:spLocks/>
          </p:cNvSpPr>
          <p:nvPr/>
        </p:nvSpPr>
        <p:spPr>
          <a:xfrm>
            <a:off x="8991600" y="1905000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Minimal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90458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B8D773-F8D8-F10E-C92B-49BA45D9CBCE}"/>
              </a:ext>
            </a:extLst>
          </p:cNvPr>
          <p:cNvSpPr txBox="1">
            <a:spLocks/>
          </p:cNvSpPr>
          <p:nvPr/>
        </p:nvSpPr>
        <p:spPr>
          <a:xfrm>
            <a:off x="8610600" y="2023269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Generic Routing encapsulation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43135-C9FC-30A7-3DC0-61797A00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" y="1143000"/>
            <a:ext cx="89029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9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B6B9A-6525-8D78-4DB4-CAA9E145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67148"/>
            <a:ext cx="6674385" cy="701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2DFB5-D939-CF41-2C85-80A2FCCE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43" y="4038600"/>
            <a:ext cx="5819957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5DDC7-59F6-3112-DC9B-86EA580E95C9}"/>
              </a:ext>
            </a:extLst>
          </p:cNvPr>
          <p:cNvSpPr txBox="1"/>
          <p:nvPr/>
        </p:nvSpPr>
        <p:spPr>
          <a:xfrm>
            <a:off x="7239000" y="5105400"/>
            <a:ext cx="556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Protocol fields for GRE according to RFC 2784</a:t>
            </a:r>
            <a:endParaRPr lang="en-IN" sz="3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42BEAB-00DD-9400-C89F-C1F5E44B6683}"/>
              </a:ext>
            </a:extLst>
          </p:cNvPr>
          <p:cNvSpPr txBox="1">
            <a:spLocks/>
          </p:cNvSpPr>
          <p:nvPr/>
        </p:nvSpPr>
        <p:spPr>
          <a:xfrm>
            <a:off x="6172200" y="685800"/>
            <a:ext cx="4953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Protocol fields for GRE according to RFC 1701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9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2AC65-7993-390F-E314-4CB9C272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" y="137319"/>
            <a:ext cx="8659916" cy="65833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F997AD-FDCF-0AA2-DE39-56BE0DEC7E28}"/>
              </a:ext>
            </a:extLst>
          </p:cNvPr>
          <p:cNvSpPr txBox="1">
            <a:spLocks/>
          </p:cNvSpPr>
          <p:nvPr/>
        </p:nvSpPr>
        <p:spPr>
          <a:xfrm>
            <a:off x="7559040" y="171732"/>
            <a:ext cx="5608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Optimizations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8D342-2E48-E0C5-52BD-5973FFA98C8C}"/>
              </a:ext>
            </a:extLst>
          </p:cNvPr>
          <p:cNvSpPr txBox="1"/>
          <p:nvPr/>
        </p:nvSpPr>
        <p:spPr>
          <a:xfrm>
            <a:off x="7559040" y="3429000"/>
            <a:ext cx="434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Change of the foreign agent with an optimized mobile IP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764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2FD5-461A-E3B7-EE19-E3F80E70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/>
          <a:p>
            <a:r>
              <a:rPr lang="en-IN" dirty="0"/>
              <a:t>Reverse </a:t>
            </a:r>
            <a:r>
              <a:rPr lang="en-IN" dirty="0" err="1"/>
              <a:t>tunneling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A694-405D-D235-584D-AA80E2C5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reverse tunneling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Multi-cast</a:t>
            </a:r>
          </a:p>
          <a:p>
            <a:pPr lvl="1"/>
            <a:r>
              <a:rPr lang="en-US" dirty="0"/>
              <a:t>TTL</a:t>
            </a:r>
          </a:p>
          <a:p>
            <a:pPr lvl="1"/>
            <a:endParaRPr lang="en-US" dirty="0"/>
          </a:p>
          <a:p>
            <a:r>
              <a:rPr lang="en-US" dirty="0"/>
              <a:t>Reverse tunneling creates triangle problem in reverse direction</a:t>
            </a:r>
          </a:p>
          <a:p>
            <a:r>
              <a:rPr lang="en-US" dirty="0"/>
              <a:t>Security problems related to reverse tunnelling need to be resolved. 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62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40080" y="-76200"/>
            <a:ext cx="11521440" cy="639763"/>
          </a:xfrm>
        </p:spPr>
        <p:txBody>
          <a:bodyPr/>
          <a:lstStyle/>
          <a:p>
            <a:r>
              <a:rPr lang="en-US" sz="3000"/>
              <a:t>Micro mobility vs Macro mobility</a:t>
            </a:r>
          </a:p>
        </p:txBody>
      </p:sp>
      <p:pic>
        <p:nvPicPr>
          <p:cNvPr id="5123" name="Picture 2" descr="media/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39738"/>
            <a:ext cx="10363518" cy="61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33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40080" y="76200"/>
            <a:ext cx="11521440" cy="1143000"/>
          </a:xfrm>
        </p:spPr>
        <p:txBody>
          <a:bodyPr/>
          <a:lstStyle/>
          <a:p>
            <a:r>
              <a:rPr lang="en-US"/>
              <a:t>Mobile IP/Cellular IP Architecture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r="15739" b="10938"/>
          <a:stretch>
            <a:fillRect/>
          </a:stretch>
        </p:blipFill>
        <p:spPr bwMode="auto">
          <a:xfrm>
            <a:off x="1813560" y="990600"/>
            <a:ext cx="885444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7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76403"/>
            <a:ext cx="6446520" cy="50291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Entities and Terminologies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 Packet Delivery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Agent Discovery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Advertisement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Solicitation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Tunneling and Encapsulation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1466195"/>
            <a:ext cx="64008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IP-in-IP Encapsulation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 Minimal Encapsulation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 Generic Routing Encapsulation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Reverse Tunneling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IPv6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IP-Micro Mobility Support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Cellular IP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Hawall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Hierarchical Mobile IPv6</a:t>
            </a:r>
          </a:p>
        </p:txBody>
      </p:sp>
    </p:spTree>
    <p:extLst>
      <p:ext uri="{BB962C8B-B14F-4D97-AF65-F5344CB8AC3E}">
        <p14:creationId xmlns:p14="http://schemas.microsoft.com/office/powerpoint/2010/main" val="2045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40080" y="-76200"/>
            <a:ext cx="11521440" cy="1143000"/>
          </a:xfrm>
        </p:spPr>
        <p:txBody>
          <a:bodyPr/>
          <a:lstStyle/>
          <a:p>
            <a:r>
              <a:rPr lang="en-US"/>
              <a:t>IP Micro-mobility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r="27086" b="18750"/>
          <a:stretch>
            <a:fillRect/>
          </a:stretch>
        </p:blipFill>
        <p:spPr bwMode="auto">
          <a:xfrm>
            <a:off x="746760" y="769938"/>
            <a:ext cx="1088136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3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Micro-mobility : Cellular IP</a:t>
            </a:r>
          </a:p>
        </p:txBody>
      </p:sp>
      <p:pic>
        <p:nvPicPr>
          <p:cNvPr id="8195" name="Picture 2" descr="media/image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1" y="1524000"/>
            <a:ext cx="1145476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39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614160" y="274638"/>
            <a:ext cx="5547360" cy="1477962"/>
          </a:xfrm>
        </p:spPr>
        <p:txBody>
          <a:bodyPr/>
          <a:lstStyle/>
          <a:p>
            <a:r>
              <a:rPr lang="en-US"/>
              <a:t>HAWAII</a:t>
            </a:r>
            <a:br>
              <a:rPr lang="en-US"/>
            </a:br>
            <a:endParaRPr 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304801"/>
            <a:ext cx="608076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440680" y="1143000"/>
            <a:ext cx="6614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of HAWAII </a:t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(Handoff-Aware Wireless Access Internet Infrastructure,</a:t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Protocol)</a:t>
            </a:r>
          </a:p>
        </p:txBody>
      </p:sp>
    </p:spTree>
    <p:extLst>
      <p:ext uri="{BB962C8B-B14F-4D97-AF65-F5344CB8AC3E}">
        <p14:creationId xmlns:p14="http://schemas.microsoft.com/office/powerpoint/2010/main" val="248752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Mobile IP (MIPv6 )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447800"/>
            <a:ext cx="629412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574281" y="3505200"/>
            <a:ext cx="2285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Mobility Anchor Point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747761" y="4876800"/>
            <a:ext cx="1567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access routers </a:t>
            </a:r>
          </a:p>
        </p:txBody>
      </p:sp>
    </p:spTree>
    <p:extLst>
      <p:ext uri="{BB962C8B-B14F-4D97-AF65-F5344CB8AC3E}">
        <p14:creationId xmlns:p14="http://schemas.microsoft.com/office/powerpoint/2010/main" val="160105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6BE9-687A-0A17-5F04-A5D7955A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and Mobility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ED18-0E14-6A63-AEDD-6C554364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099316"/>
            <a:ext cx="11521440" cy="4525963"/>
          </a:xfrm>
        </p:spPr>
        <p:txBody>
          <a:bodyPr/>
          <a:lstStyle/>
          <a:p>
            <a:r>
              <a:rPr lang="en-US" dirty="0"/>
              <a:t>Features of IPv6: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Stateless address autoconfiguration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 NAT (Network Address Translation)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administration with DHCPv6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 of service with flow labeling</a:t>
            </a:r>
          </a:p>
          <a:p>
            <a:r>
              <a:rPr lang="en-US" dirty="0"/>
              <a:t> IP address Format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8" name="Picture 4" descr="IPv6 addressing structure">
            <a:extLst>
              <a:ext uri="{FF2B5EF4-FFF2-40B4-BE49-F238E27FC236}">
                <a16:creationId xmlns:a16="http://schemas.microsoft.com/office/drawing/2014/main" id="{0510D415-5BB9-E305-7484-91C72155A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9" b="12260"/>
          <a:stretch/>
        </p:blipFill>
        <p:spPr bwMode="auto">
          <a:xfrm>
            <a:off x="4343400" y="3810000"/>
            <a:ext cx="7239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8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0FAD-6329-DB95-1AD2-81FF48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CA45-9169-C14A-261F-4F41ED4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005073"/>
                </a:solidFill>
                <a:effectLst/>
                <a:latin typeface="inherit"/>
                <a:hlinkClick r:id="rId2"/>
              </a:rPr>
              <a:t>Aggregatable</a:t>
            </a:r>
            <a:r>
              <a:rPr lang="en-US" b="0" i="0" u="sng" dirty="0">
                <a:solidFill>
                  <a:srgbClr val="005073"/>
                </a:solidFill>
                <a:effectLst/>
                <a:latin typeface="inherit"/>
                <a:hlinkClick r:id="rId2"/>
              </a:rPr>
              <a:t> Global Address</a:t>
            </a:r>
            <a:endParaRPr lang="en-US" b="0" i="0" dirty="0">
              <a:solidFill>
                <a:srgbClr val="58585B"/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7493"/>
                </a:solidFill>
                <a:effectLst/>
                <a:latin typeface="inherit"/>
                <a:hlinkClick r:id="rId3"/>
              </a:rPr>
              <a:t>Link-Local Address</a:t>
            </a:r>
            <a:endParaRPr lang="en-US" b="0" i="0" dirty="0">
              <a:solidFill>
                <a:srgbClr val="58585B"/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7493"/>
                </a:solidFill>
                <a:effectLst/>
                <a:latin typeface="inherit"/>
                <a:hlinkClick r:id="rId4"/>
              </a:rPr>
              <a:t>IPv4-Compatible IPv6 Address</a:t>
            </a:r>
            <a:endParaRPr lang="en-US" b="0" i="0" dirty="0">
              <a:solidFill>
                <a:srgbClr val="58585B"/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7493"/>
                </a:solidFill>
                <a:effectLst/>
                <a:latin typeface="inherit"/>
                <a:hlinkClick r:id="rId5"/>
              </a:rPr>
              <a:t>Unique Local Address</a:t>
            </a:r>
            <a:endParaRPr lang="en-US" b="0" i="0" dirty="0">
              <a:solidFill>
                <a:srgbClr val="58585B"/>
              </a:solidFill>
              <a:effectLst/>
              <a:latin typeface="inherit"/>
            </a:endParaRP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0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97C-9E42-AADF-0401-EFAEADBA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39393B"/>
                </a:solidFill>
                <a:effectLst/>
                <a:latin typeface="Arial" panose="020B0604020202020204" pitchFamily="34" charset="0"/>
              </a:rPr>
              <a:t>Aggregatable</a:t>
            </a:r>
            <a:r>
              <a:rPr lang="en-IN" b="0" i="0" dirty="0">
                <a:solidFill>
                  <a:srgbClr val="39393B"/>
                </a:solidFill>
                <a:effectLst/>
                <a:latin typeface="Arial" panose="020B0604020202020204" pitchFamily="34" charset="0"/>
              </a:rPr>
              <a:t> Global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A90-77AB-B186-84AC-EE8C382F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Aggregatable</a:t>
            </a:r>
            <a:r>
              <a:rPr lang="en-US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 global addresses are used on links that are aggregated upward through organizations, and eventually to the Internet service providers (ISPs).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BC7FEC-B3C6-9559-AE4C-6A45A592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9663114" cy="23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8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9289-54B8-1A49-8C2B-47BBCEE7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9393B"/>
                </a:solidFill>
                <a:effectLst/>
                <a:latin typeface="Arial" panose="020B0604020202020204" pitchFamily="34" charset="0"/>
              </a:rPr>
              <a:t>Link-Local Address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E23123-CD27-5F0B-E46E-82A2B1BB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8915400" cy="33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9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365-93E5-10EF-0B32-01007176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9393B"/>
                </a:solidFill>
                <a:effectLst/>
                <a:latin typeface="Arial" panose="020B0604020202020204" pitchFamily="34" charset="0"/>
              </a:rPr>
              <a:t>IPv4-Compatible IPv6 Address</a:t>
            </a:r>
            <a:br>
              <a:rPr lang="en-IN" b="0" i="0" dirty="0">
                <a:solidFill>
                  <a:srgbClr val="39393B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4B14C-CDD7-A8B5-3A21-900B1B41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66912"/>
            <a:ext cx="959030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3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3899-F2F3-044E-FC1B-703B5C09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9393B"/>
                </a:solidFill>
                <a:effectLst/>
                <a:latin typeface="Arial" panose="020B0604020202020204" pitchFamily="34" charset="0"/>
              </a:rPr>
              <a:t>Unique Local Address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1C249E-A562-F217-E9F2-7A4EB9AB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7672388" cy="36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2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3" y="83573"/>
            <a:ext cx="11521440" cy="1059427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IP Packet Delivery to Mobile Device (destination)</a:t>
            </a: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034019" y="2276475"/>
            <a:ext cx="1834969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H="1">
            <a:off x="1202483" y="2447927"/>
            <a:ext cx="1357475" cy="6469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559959" y="1617892"/>
            <a:ext cx="1512887" cy="1152525"/>
            <a:chOff x="1519" y="1434"/>
            <a:chExt cx="952" cy="726"/>
          </a:xfrm>
        </p:grpSpPr>
        <p:pic>
          <p:nvPicPr>
            <p:cNvPr id="8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76468" y="2236788"/>
            <a:ext cx="1511300" cy="1152525"/>
            <a:chOff x="1519" y="1434"/>
            <a:chExt cx="952" cy="726"/>
          </a:xfrm>
        </p:grpSpPr>
        <p:pic>
          <p:nvPicPr>
            <p:cNvPr id="1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 dirty="0">
                  <a:latin typeface="Times New Roman" pitchFamily="18" charset="0"/>
                  <a:cs typeface="Times New Roman" pitchFamily="18" charset="0"/>
                </a:rPr>
                <a:t>R3</a:t>
              </a:r>
              <a:endParaRPr lang="en-IN" sz="2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0" descr="http://www.neocomputershop.com/images/im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>
            <a:fillRect/>
          </a:stretch>
        </p:blipFill>
        <p:spPr bwMode="auto">
          <a:xfrm>
            <a:off x="278581" y="2782094"/>
            <a:ext cx="10064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91120" y="179410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454058" y="3020795"/>
            <a:ext cx="1512887" cy="1152525"/>
            <a:chOff x="1519" y="1434"/>
            <a:chExt cx="952" cy="726"/>
          </a:xfrm>
        </p:grpSpPr>
        <p:pic>
          <p:nvPicPr>
            <p:cNvPr id="2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R4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Line 47"/>
          <p:cNvSpPr>
            <a:spLocks noChangeShapeType="1"/>
          </p:cNvSpPr>
          <p:nvPr/>
        </p:nvSpPr>
        <p:spPr bwMode="auto">
          <a:xfrm flipH="1" flipV="1">
            <a:off x="1115219" y="3597057"/>
            <a:ext cx="1338839" cy="7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 flipV="1">
            <a:off x="3708398" y="3968748"/>
            <a:ext cx="865187" cy="50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356100" y="4364038"/>
            <a:ext cx="1512888" cy="1152525"/>
            <a:chOff x="1519" y="1434"/>
            <a:chExt cx="952" cy="726"/>
          </a:xfrm>
        </p:grpSpPr>
        <p:pic>
          <p:nvPicPr>
            <p:cNvPr id="26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R5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5651499" y="3286125"/>
            <a:ext cx="529794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8724889" y="4759912"/>
            <a:ext cx="20476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Transmission is Successful </a:t>
            </a:r>
            <a:endParaRPr lang="en-IN" dirty="0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H="1">
            <a:off x="3210501" y="2698979"/>
            <a:ext cx="51648" cy="35060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766" y="3902373"/>
            <a:ext cx="12781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IP Address :</a:t>
            </a:r>
          </a:p>
          <a:p>
            <a:pPr algn="ctr"/>
            <a:r>
              <a:rPr lang="en-US" dirty="0"/>
              <a:t>150.10.2.5 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098902" y="6287869"/>
            <a:ext cx="347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Destination IP Address :</a:t>
            </a:r>
          </a:p>
          <a:p>
            <a:pPr algn="ctr"/>
            <a:r>
              <a:rPr lang="en-US" dirty="0"/>
              <a:t>200.8.4.20 </a:t>
            </a:r>
            <a:endParaRPr lang="en-IN" dirty="0"/>
          </a:p>
        </p:txBody>
      </p:sp>
      <p:pic>
        <p:nvPicPr>
          <p:cNvPr id="1030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4" y="5225617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5631035" y="5225409"/>
            <a:ext cx="550258" cy="6419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38" y="4873369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71" y="5445126"/>
            <a:ext cx="805662" cy="5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background clipart computer - Clip Art Libra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02" y="5437230"/>
            <a:ext cx="1510762" cy="15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1726323" y="415051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</a:t>
              </a:r>
              <a:endParaRPr lang="en-IN" dirty="0"/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3236325" y="537071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158600" y="576414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Segment </a:t>
              </a:r>
              <a:endParaRPr lang="en-IN" dirty="0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header</a:t>
              </a:r>
              <a:endParaRPr lang="en-IN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3429000" y="4150519"/>
            <a:ext cx="7391400" cy="27516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9601200" y="5317668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pic>
        <p:nvPicPr>
          <p:cNvPr id="67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67" y="2049622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ine 47"/>
          <p:cNvSpPr>
            <a:spLocks noChangeShapeType="1"/>
          </p:cNvSpPr>
          <p:nvPr/>
        </p:nvSpPr>
        <p:spPr bwMode="auto">
          <a:xfrm flipH="1" flipV="1">
            <a:off x="7131099" y="2785137"/>
            <a:ext cx="601028" cy="59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05" y="1794105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396239" y="4755634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200.8.4.20/16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10668000" y="1617892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160.5.10.0/16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495800" y="1637735"/>
            <a:ext cx="7391400" cy="217226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15"/>
          <p:cNvGrpSpPr>
            <a:grpSpLocks/>
          </p:cNvGrpSpPr>
          <p:nvPr/>
        </p:nvGrpSpPr>
        <p:grpSpPr bwMode="auto">
          <a:xfrm>
            <a:off x="4591214" y="6258761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66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7119-64F3-6489-895D-DFC1A46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703"/>
            <a:ext cx="11521440" cy="639097"/>
          </a:xfrm>
        </p:spPr>
        <p:txBody>
          <a:bodyPr>
            <a:normAutofit fontScale="90000"/>
          </a:bodyPr>
          <a:lstStyle/>
          <a:p>
            <a:r>
              <a:rPr lang="en-US" dirty="0"/>
              <a:t>IPv6 and Mobile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85C7-6001-7585-6FE1-94011754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2192000" cy="61722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Every mobile node is able to create or obtain a topologically correct address for the current point of attachment.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Every IPv6 node can send binding updates to another node, so the MN can send its current COA directly to the CN and HA.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soft handover is possible with IPv6.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FA is not needed any more.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CN only has to be able to process binding updates, i.e., to create or to update an entry in the routing cache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MN itself has to be able to decapsulate packets, to detect when it needs a new COA, and to determine when to send binding updates to the HA and CN. A HA must be able to encapsulate packets. 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92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10673-DB7E-B614-6D60-15EE4D21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" y="274638"/>
            <a:ext cx="9334806" cy="65833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5E7A56-090D-01BB-63C0-C234768DDC63}"/>
              </a:ext>
            </a:extLst>
          </p:cNvPr>
          <p:cNvSpPr txBox="1">
            <a:spLocks/>
          </p:cNvSpPr>
          <p:nvPr/>
        </p:nvSpPr>
        <p:spPr>
          <a:xfrm>
            <a:off x="8183880" y="2133600"/>
            <a:ext cx="4160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DHCP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6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3" y="83573"/>
            <a:ext cx="11521440" cy="1135627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IP Packet Delivery to Mobile Device (destination): Address has changed : Packet Drop</a:t>
            </a: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034019" y="2276475"/>
            <a:ext cx="1834969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H="1">
            <a:off x="1202483" y="2447927"/>
            <a:ext cx="1357475" cy="6469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559959" y="1617892"/>
            <a:ext cx="1512887" cy="1152525"/>
            <a:chOff x="1519" y="1434"/>
            <a:chExt cx="952" cy="726"/>
          </a:xfrm>
        </p:grpSpPr>
        <p:pic>
          <p:nvPicPr>
            <p:cNvPr id="8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76468" y="2236788"/>
            <a:ext cx="1511300" cy="1152525"/>
            <a:chOff x="1519" y="1434"/>
            <a:chExt cx="952" cy="726"/>
          </a:xfrm>
        </p:grpSpPr>
        <p:pic>
          <p:nvPicPr>
            <p:cNvPr id="1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 dirty="0">
                  <a:latin typeface="Times New Roman" pitchFamily="18" charset="0"/>
                  <a:cs typeface="Times New Roman" pitchFamily="18" charset="0"/>
                </a:rPr>
                <a:t>R3</a:t>
              </a:r>
              <a:endParaRPr lang="en-IN" sz="2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0" descr="http://www.neocomputershop.com/images/im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>
            <a:fillRect/>
          </a:stretch>
        </p:blipFill>
        <p:spPr bwMode="auto">
          <a:xfrm>
            <a:off x="278581" y="2782094"/>
            <a:ext cx="10064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91120" y="179410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454058" y="3020795"/>
            <a:ext cx="1512887" cy="1152525"/>
            <a:chOff x="1519" y="1434"/>
            <a:chExt cx="952" cy="726"/>
          </a:xfrm>
        </p:grpSpPr>
        <p:pic>
          <p:nvPicPr>
            <p:cNvPr id="2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R4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Line 47"/>
          <p:cNvSpPr>
            <a:spLocks noChangeShapeType="1"/>
          </p:cNvSpPr>
          <p:nvPr/>
        </p:nvSpPr>
        <p:spPr bwMode="auto">
          <a:xfrm flipH="1" flipV="1">
            <a:off x="1115219" y="3597057"/>
            <a:ext cx="1338839" cy="7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 flipV="1">
            <a:off x="3708398" y="3968748"/>
            <a:ext cx="865187" cy="50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356100" y="4364038"/>
            <a:ext cx="1512888" cy="1152525"/>
            <a:chOff x="1519" y="1434"/>
            <a:chExt cx="952" cy="726"/>
          </a:xfrm>
        </p:grpSpPr>
        <p:pic>
          <p:nvPicPr>
            <p:cNvPr id="26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R5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5651499" y="3286125"/>
            <a:ext cx="529794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H="1">
            <a:off x="3210501" y="2698979"/>
            <a:ext cx="51648" cy="35060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766" y="3902373"/>
            <a:ext cx="12781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IP Address :</a:t>
            </a:r>
          </a:p>
          <a:p>
            <a:pPr algn="ctr"/>
            <a:r>
              <a:rPr lang="en-US" dirty="0"/>
              <a:t>150.10.2.5 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748734" y="3521886"/>
            <a:ext cx="347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Destination IP Address :</a:t>
            </a:r>
          </a:p>
          <a:p>
            <a:pPr algn="ctr"/>
            <a:r>
              <a:rPr lang="en-US" dirty="0"/>
              <a:t>160.5.10.5 </a:t>
            </a:r>
            <a:endParaRPr lang="en-IN" dirty="0"/>
          </a:p>
        </p:txBody>
      </p:sp>
      <p:pic>
        <p:nvPicPr>
          <p:cNvPr id="1030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4" y="5225617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5631035" y="5225409"/>
            <a:ext cx="550258" cy="6419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38" y="4873369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734" y="1796910"/>
            <a:ext cx="805662" cy="5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background clipart computer - Clip Art Libra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98" y="2156695"/>
            <a:ext cx="1510762" cy="15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1726323" y="415051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</a:t>
              </a:r>
              <a:endParaRPr lang="en-IN" dirty="0"/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3236325" y="537071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158600" y="576414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Segment </a:t>
              </a:r>
              <a:endParaRPr lang="en-IN" dirty="0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header</a:t>
              </a:r>
              <a:endParaRPr lang="en-IN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3352800" y="4106312"/>
            <a:ext cx="7391400" cy="27516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67" y="2049622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ine 47"/>
          <p:cNvSpPr>
            <a:spLocks noChangeShapeType="1"/>
          </p:cNvSpPr>
          <p:nvPr/>
        </p:nvSpPr>
        <p:spPr bwMode="auto">
          <a:xfrm flipH="1" flipV="1">
            <a:off x="7131099" y="2785137"/>
            <a:ext cx="601028" cy="59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05" y="1794105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396239" y="4755634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200.8.4.20/16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10668000" y="1617892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160.5.10.0/16</a:t>
            </a:r>
            <a:endParaRPr lang="en-IN" b="1" dirty="0"/>
          </a:p>
        </p:txBody>
      </p:sp>
      <p:sp>
        <p:nvSpPr>
          <p:cNvPr id="73" name="Oval 72"/>
          <p:cNvSpPr/>
          <p:nvPr/>
        </p:nvSpPr>
        <p:spPr>
          <a:xfrm>
            <a:off x="4495800" y="1637735"/>
            <a:ext cx="7391400" cy="217226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696669">
            <a:off x="9486827" y="3256893"/>
            <a:ext cx="748876" cy="196840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Moved 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600004" y="4105870"/>
            <a:ext cx="26295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Destination is not available: Drop the packet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1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Requirements : Mobile Device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enable mobility in the internet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Mobility should remain invisible to the higher layer protocols (Example: TCP)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High layers (Example :TCP) should continue to work even if the mobile computer has changed its point of attachment</a:t>
            </a:r>
          </a:p>
          <a:p>
            <a:pPr>
              <a:lnSpc>
                <a:spcPct val="150000"/>
              </a:lnSpc>
            </a:pPr>
            <a:r>
              <a:rPr lang="en-US" dirty="0"/>
              <a:t>Remain compatible with all lower layers</a:t>
            </a:r>
          </a:p>
          <a:p>
            <a:pPr>
              <a:lnSpc>
                <a:spcPct val="150000"/>
              </a:lnSpc>
            </a:pPr>
            <a:r>
              <a:rPr lang="en-US" dirty="0"/>
              <a:t>Enhancing IP for mobility with minimal overhead in message exchange and flooding.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86000"/>
            <a:ext cx="11582400" cy="16764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IP 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" y="1447800"/>
            <a:ext cx="1259483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55576" y="5358740"/>
            <a:ext cx="2988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MN  - Mobile node</a:t>
            </a:r>
          </a:p>
          <a:p>
            <a:r>
              <a:rPr lang="en-US" b="1" dirty="0"/>
              <a:t>CN   -  Corresponding Node</a:t>
            </a:r>
          </a:p>
          <a:p>
            <a:r>
              <a:rPr lang="en-US" b="1" dirty="0"/>
              <a:t>HA   -  Home Agent</a:t>
            </a:r>
          </a:p>
          <a:p>
            <a:r>
              <a:rPr lang="en-US" b="1" dirty="0"/>
              <a:t>FA    -  Foreign Agent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25708" y="2743200"/>
            <a:ext cx="104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Mobile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6139934"/>
            <a:ext cx="217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0516" y="3244334"/>
            <a:ext cx="137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Home Agent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77200" y="3244334"/>
            <a:ext cx="156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Foreign Agent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0" y="1535668"/>
            <a:ext cx="17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Care-Of-Address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5100" y="1263134"/>
            <a:ext cx="269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location of the MN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4400" y="4038600"/>
            <a:ext cx="1879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COA types: </a:t>
            </a:r>
          </a:p>
          <a:p>
            <a:r>
              <a:rPr lang="en-US" b="1" dirty="0"/>
              <a:t>    FA COA</a:t>
            </a:r>
          </a:p>
          <a:p>
            <a:r>
              <a:rPr lang="en-US" b="1" dirty="0"/>
              <a:t>    Co-located 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IP : Data delivery to and from mobile node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7" y="1828800"/>
            <a:ext cx="11976372" cy="43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03D-BD07-79CE-C81A-18615D9E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79"/>
            <a:ext cx="12801600" cy="67699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Agent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8F-F4C7-C875-E79D-3FC4AFF5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67" y="609600"/>
            <a:ext cx="11043834" cy="58658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/>
              <a:t>1) Agent Advertisement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6B413-C733-D368-6243-79747643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291" y="1137212"/>
            <a:ext cx="6124575" cy="5362575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685E46F0-E42C-EFB7-0736-4D9A870F9195}"/>
              </a:ext>
            </a:extLst>
          </p:cNvPr>
          <p:cNvSpPr/>
          <p:nvPr/>
        </p:nvSpPr>
        <p:spPr>
          <a:xfrm flipH="1">
            <a:off x="5605543" y="1669817"/>
            <a:ext cx="877283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76F25-C509-534A-D060-1EE9DF5F9E26}"/>
              </a:ext>
            </a:extLst>
          </p:cNvPr>
          <p:cNvSpPr txBox="1"/>
          <p:nvPr/>
        </p:nvSpPr>
        <p:spPr>
          <a:xfrm>
            <a:off x="6291343" y="2369172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ICMP advertisement</a:t>
            </a:r>
            <a:endParaRPr lang="en-IN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12BF51-B689-8549-D16B-5E4FECE7D599}"/>
              </a:ext>
            </a:extLst>
          </p:cNvPr>
          <p:cNvSpPr/>
          <p:nvPr/>
        </p:nvSpPr>
        <p:spPr>
          <a:xfrm flipH="1">
            <a:off x="5523517" y="4207343"/>
            <a:ext cx="877283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833D7-D0AB-9763-B0BD-0B50A500C9DB}"/>
              </a:ext>
            </a:extLst>
          </p:cNvPr>
          <p:cNvSpPr txBox="1"/>
          <p:nvPr/>
        </p:nvSpPr>
        <p:spPr>
          <a:xfrm>
            <a:off x="6291343" y="508448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 advertisement - Mobility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451E1-12E8-AE58-57AA-18586C2CF7B8}"/>
              </a:ext>
            </a:extLst>
          </p:cNvPr>
          <p:cNvSpPr txBox="1"/>
          <p:nvPr/>
        </p:nvSpPr>
        <p:spPr>
          <a:xfrm>
            <a:off x="8688891" y="2832516"/>
            <a:ext cx="41127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bit (registration)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B-Busy to accept the registration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H-Home Agent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F-Foreign Agent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M-Minimal Encapsulation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G-Generic Encapsulation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r-0 (ignored)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T-Reverse Tunnelling is supported by FA</a:t>
            </a:r>
          </a:p>
          <a:p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ADC18-AE2B-AEC0-5D58-42E68C263986}"/>
              </a:ext>
            </a:extLst>
          </p:cNvPr>
          <p:cNvSpPr txBox="1">
            <a:spLocks/>
          </p:cNvSpPr>
          <p:nvPr/>
        </p:nvSpPr>
        <p:spPr>
          <a:xfrm>
            <a:off x="179366" y="6304620"/>
            <a:ext cx="12622233" cy="586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/>
              <a:t>2) Agent solicitation: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2F84-46CB-8A2A-34ED-CA5FF2075F8A}"/>
              </a:ext>
            </a:extLst>
          </p:cNvPr>
          <p:cNvSpPr txBox="1"/>
          <p:nvPr/>
        </p:nvSpPr>
        <p:spPr>
          <a:xfrm>
            <a:off x="6044184" y="1157262"/>
            <a:ext cx="7214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type=9</a:t>
            </a:r>
          </a:p>
          <a:p>
            <a:r>
              <a:rPr lang="en-US" sz="2000" dirty="0"/>
              <a:t>code=0, if the agent also routes traffic from non-mobile nodes,</a:t>
            </a:r>
          </a:p>
          <a:p>
            <a:r>
              <a:rPr lang="en-US" sz="2000" dirty="0"/>
              <a:t>code=16, if it does not route anything other than mobile traffic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DDF9D-FA1C-C042-25D2-F6FD51A8BB2E}"/>
              </a:ext>
            </a:extLst>
          </p:cNvPr>
          <p:cNvSpPr txBox="1"/>
          <p:nvPr/>
        </p:nvSpPr>
        <p:spPr>
          <a:xfrm>
            <a:off x="6044184" y="5554019"/>
            <a:ext cx="7337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type=9</a:t>
            </a:r>
          </a:p>
          <a:p>
            <a:r>
              <a:rPr lang="en-IN"/>
              <a:t>length</a:t>
            </a:r>
            <a:r>
              <a:rPr lang="en-US"/>
              <a:t>=6 + 4*(number of addresses)</a:t>
            </a:r>
          </a:p>
          <a:p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88B33-DE4C-6A51-4957-0E5EE03174D9}"/>
              </a:ext>
            </a:extLst>
          </p:cNvPr>
          <p:cNvSpPr txBox="1"/>
          <p:nvPr/>
        </p:nvSpPr>
        <p:spPr>
          <a:xfrm>
            <a:off x="4038600" y="6254655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 node can send out three solicitations, one per second, as soon as it enters a new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96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D7D6-8851-09F5-2BD3-63B85043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63976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871BB-91AC-DBAB-BB5A-8B7F807A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827548" cy="4938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F959D-C5A3-C9FE-E69E-575F9DF03D5D}"/>
              </a:ext>
            </a:extLst>
          </p:cNvPr>
          <p:cNvSpPr txBox="1"/>
          <p:nvPr/>
        </p:nvSpPr>
        <p:spPr>
          <a:xfrm>
            <a:off x="4065722" y="5629255"/>
            <a:ext cx="8122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Inform the HA of the current location for correct forwarding of pack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BF04-D518-256F-A02B-86D26F5E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57" y="3088281"/>
            <a:ext cx="5311192" cy="2509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7938-2F7D-11BD-95AA-4BB44AE25B39}"/>
              </a:ext>
            </a:extLst>
          </p:cNvPr>
          <p:cNvSpPr txBox="1"/>
          <p:nvPr/>
        </p:nvSpPr>
        <p:spPr>
          <a:xfrm>
            <a:off x="7902847" y="1034384"/>
            <a:ext cx="49110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 bit an MN can specify if it wants the HA to retain prior mobility bindings</a:t>
            </a:r>
          </a:p>
          <a:p>
            <a:r>
              <a:rPr lang="en-IN" dirty="0"/>
              <a:t>B bit </a:t>
            </a:r>
            <a:r>
              <a:rPr lang="en-US" dirty="0"/>
              <a:t>-MN also wants to receive the broadcast packets of Home Network</a:t>
            </a:r>
          </a:p>
          <a:p>
            <a:r>
              <a:rPr lang="en-US" dirty="0"/>
              <a:t>D bit-decapsulation by MN if co-located COA</a:t>
            </a:r>
          </a:p>
          <a:p>
            <a:r>
              <a:rPr lang="en-IN" dirty="0"/>
              <a:t>M-Minimal Encapsulation</a:t>
            </a:r>
          </a:p>
          <a:p>
            <a:r>
              <a:rPr lang="en-IN" dirty="0"/>
              <a:t>G-Generic Encapsulation</a:t>
            </a:r>
          </a:p>
          <a:p>
            <a:r>
              <a:rPr lang="en-IN" dirty="0"/>
              <a:t>r and x-0 (ignored)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78795-A481-C7A9-3333-D4E546066370}"/>
              </a:ext>
            </a:extLst>
          </p:cNvPr>
          <p:cNvSpPr txBox="1"/>
          <p:nvPr/>
        </p:nvSpPr>
        <p:spPr>
          <a:xfrm>
            <a:off x="1058349" y="5603765"/>
            <a:ext cx="659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Registration If the COA is at the FA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91EF9-ED52-B18B-B373-58CFADC51A0F}"/>
              </a:ext>
            </a:extLst>
          </p:cNvPr>
          <p:cNvSpPr txBox="1"/>
          <p:nvPr/>
        </p:nvSpPr>
        <p:spPr>
          <a:xfrm>
            <a:off x="4602896" y="4220857"/>
            <a:ext cx="659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Registration If the COA is co-located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716DD-9292-A5F3-6016-923152F59592}"/>
              </a:ext>
            </a:extLst>
          </p:cNvPr>
          <p:cNvSpPr txBox="1"/>
          <p:nvPr/>
        </p:nvSpPr>
        <p:spPr>
          <a:xfrm>
            <a:off x="10623839" y="2687659"/>
            <a:ext cx="2214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Registration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24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OKUL@SFPGKYVFUVWXY5MJ" val="56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818</Words>
  <Application>Microsoft Office PowerPoint</Application>
  <PresentationFormat>Custom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inherit</vt:lpstr>
      <vt:lpstr>Times New Roman</vt:lpstr>
      <vt:lpstr>Office Theme</vt:lpstr>
      <vt:lpstr>19CSE342 Wireless and Mobile Communication Mobile IP</vt:lpstr>
      <vt:lpstr>Agenda</vt:lpstr>
      <vt:lpstr>Traditional IP Packet Delivery to Mobile Device (destination)</vt:lpstr>
      <vt:lpstr>Traditional IP Packet Delivery to Mobile Device (destination): Address has changed : Packet Drop</vt:lpstr>
      <vt:lpstr>Requirements : Mobile Device </vt:lpstr>
      <vt:lpstr>Mobile IP </vt:lpstr>
      <vt:lpstr>Mobile IP : Data delivery to and from mobile node</vt:lpstr>
      <vt:lpstr>Agent discovery</vt:lpstr>
      <vt:lpstr>Registration</vt:lpstr>
      <vt:lpstr>Registration Reply  ICMP type =3 </vt:lpstr>
      <vt:lpstr>Tunneling and encapsulation</vt:lpstr>
      <vt:lpstr>IP-in-IP encapsulation</vt:lpstr>
      <vt:lpstr>PowerPoint Presentation</vt:lpstr>
      <vt:lpstr>PowerPoint Presentation</vt:lpstr>
      <vt:lpstr>PowerPoint Presentation</vt:lpstr>
      <vt:lpstr>PowerPoint Presentation</vt:lpstr>
      <vt:lpstr>Reverse tunneling</vt:lpstr>
      <vt:lpstr>Micro mobility vs Macro mobility</vt:lpstr>
      <vt:lpstr>Mobile IP/Cellular IP Architecture</vt:lpstr>
      <vt:lpstr>IP Micro-mobility </vt:lpstr>
      <vt:lpstr>IP Micro-mobility : Cellular IP</vt:lpstr>
      <vt:lpstr>HAWAII </vt:lpstr>
      <vt:lpstr>Hierarchical Mobile IP (MIPv6 )</vt:lpstr>
      <vt:lpstr>IPv6 and Mobility</vt:lpstr>
      <vt:lpstr>IPv6 address </vt:lpstr>
      <vt:lpstr>Aggregatable Global Address</vt:lpstr>
      <vt:lpstr>Link-Local Address</vt:lpstr>
      <vt:lpstr>IPv4-Compatible IPv6 Address </vt:lpstr>
      <vt:lpstr>Unique Local Address</vt:lpstr>
      <vt:lpstr>IPv6 and Mobile 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Wireless Networks</dc:title>
  <dc:creator>Govind</dc:creator>
  <cp:lastModifiedBy>Govindarajan J (CSE)</cp:lastModifiedBy>
  <cp:revision>324</cp:revision>
  <dcterms:created xsi:type="dcterms:W3CDTF">2015-08-05T09:04:22Z</dcterms:created>
  <dcterms:modified xsi:type="dcterms:W3CDTF">2024-10-04T04:57:15Z</dcterms:modified>
</cp:coreProperties>
</file>