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8016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4660"/>
  </p:normalViewPr>
  <p:slideViewPr>
    <p:cSldViewPr>
      <p:cViewPr varScale="1">
        <p:scale>
          <a:sx n="65" d="100"/>
          <a:sy n="65" d="100"/>
        </p:scale>
        <p:origin x="672" y="48"/>
      </p:cViewPr>
      <p:guideLst>
        <p:guide orient="horz" pos="2160"/>
        <p:guide pos="40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B884-165D-4D44-9A72-F3C063933EFE}" type="datetimeFigureOut">
              <a:rPr lang="en-US" smtClean="0"/>
              <a:pPr/>
              <a:t>9/24/2024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8592-AFAF-4038-B7B3-A2ED49C3AC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8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8"/>
            <a:ext cx="1088136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41"/>
            <a:ext cx="288036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41"/>
            <a:ext cx="842772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7" y="4406903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7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3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3"/>
            <a:ext cx="42116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4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4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4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3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6356353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11658600" cy="29749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19CSE342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Wireless and Mobile Communication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Mobile 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0" y="5867400"/>
            <a:ext cx="8961120" cy="1143000"/>
          </a:xfrm>
        </p:spPr>
        <p:txBody>
          <a:bodyPr/>
          <a:lstStyle/>
          <a:p>
            <a:r>
              <a:rPr lang="en-US" dirty="0" err="1"/>
              <a:t>J.Govindarajan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40080" y="-76200"/>
            <a:ext cx="11521440" cy="1143000"/>
          </a:xfrm>
        </p:spPr>
        <p:txBody>
          <a:bodyPr/>
          <a:lstStyle/>
          <a:p>
            <a:r>
              <a:rPr lang="en-US"/>
              <a:t>IP Micro-mobility 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r="27086" b="18750"/>
          <a:stretch>
            <a:fillRect/>
          </a:stretch>
        </p:blipFill>
        <p:spPr bwMode="auto">
          <a:xfrm>
            <a:off x="746760" y="769938"/>
            <a:ext cx="10881360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43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Micro-mobility : Cellular IP</a:t>
            </a:r>
          </a:p>
        </p:txBody>
      </p:sp>
      <p:pic>
        <p:nvPicPr>
          <p:cNvPr id="8195" name="Picture 2" descr="media/image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1" y="1524000"/>
            <a:ext cx="1145476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39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614160" y="274638"/>
            <a:ext cx="5547360" cy="1477962"/>
          </a:xfrm>
        </p:spPr>
        <p:txBody>
          <a:bodyPr/>
          <a:lstStyle/>
          <a:p>
            <a:r>
              <a:rPr lang="en-US"/>
              <a:t>HAWAII</a:t>
            </a:r>
            <a:br>
              <a:rPr lang="en-US"/>
            </a:br>
            <a:endParaRPr lang="en-US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304801"/>
            <a:ext cx="608076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5440680" y="1143000"/>
            <a:ext cx="661416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Architecture of HAWAII </a:t>
            </a:r>
            <a:b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(Handoff-Aware Wireless Access Internet Infrastructure,</a:t>
            </a:r>
            <a:b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Protocol)</a:t>
            </a:r>
          </a:p>
        </p:txBody>
      </p:sp>
    </p:spTree>
    <p:extLst>
      <p:ext uri="{BB962C8B-B14F-4D97-AF65-F5344CB8AC3E}">
        <p14:creationId xmlns:p14="http://schemas.microsoft.com/office/powerpoint/2010/main" val="248752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Mobile IP (MIPv6 )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1447800"/>
            <a:ext cx="629412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574281" y="3505200"/>
            <a:ext cx="2285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Mobility Anchor Point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747761" y="4876800"/>
            <a:ext cx="1567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access routers </a:t>
            </a:r>
          </a:p>
        </p:txBody>
      </p:sp>
    </p:spTree>
    <p:extLst>
      <p:ext uri="{BB962C8B-B14F-4D97-AF65-F5344CB8AC3E}">
        <p14:creationId xmlns:p14="http://schemas.microsoft.com/office/powerpoint/2010/main" val="160105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76403"/>
            <a:ext cx="6446520" cy="502919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Entities and Terminologies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 Packet Delivery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Agent Discovery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Agent Advertisement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Agent Solicitation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Tunneling and Encapsulation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1466195"/>
            <a:ext cx="64008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Optimization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IP-in-IP Encapsulation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- Minimal Encapsulation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- Generic Routing Encapsulation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Reverse Tunneling 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IPv6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IP-Micro Mobility Support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 Cellular IP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Hawall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 Hierarchical Mobile IPv6</a:t>
            </a:r>
          </a:p>
        </p:txBody>
      </p:sp>
    </p:spTree>
    <p:extLst>
      <p:ext uri="{BB962C8B-B14F-4D97-AF65-F5344CB8AC3E}">
        <p14:creationId xmlns:p14="http://schemas.microsoft.com/office/powerpoint/2010/main" val="20458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3" y="83573"/>
            <a:ext cx="11521440" cy="1059427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IP Packet Delivery to Mobile Device (destination)</a:t>
            </a:r>
          </a:p>
        </p:txBody>
      </p:sp>
      <p:sp>
        <p:nvSpPr>
          <p:cNvPr id="4" name="Line 34"/>
          <p:cNvSpPr>
            <a:spLocks noChangeShapeType="1"/>
          </p:cNvSpPr>
          <p:nvPr/>
        </p:nvSpPr>
        <p:spPr bwMode="auto">
          <a:xfrm>
            <a:off x="4034019" y="2276475"/>
            <a:ext cx="1834969" cy="323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7"/>
          <p:cNvSpPr>
            <a:spLocks noChangeShapeType="1"/>
          </p:cNvSpPr>
          <p:nvPr/>
        </p:nvSpPr>
        <p:spPr bwMode="auto">
          <a:xfrm flipH="1">
            <a:off x="1202483" y="2447927"/>
            <a:ext cx="1357475" cy="6469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559959" y="1617892"/>
            <a:ext cx="1512887" cy="1152525"/>
            <a:chOff x="1519" y="1434"/>
            <a:chExt cx="952" cy="726"/>
          </a:xfrm>
        </p:grpSpPr>
        <p:pic>
          <p:nvPicPr>
            <p:cNvPr id="8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R1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676468" y="2236788"/>
            <a:ext cx="1511300" cy="1152525"/>
            <a:chOff x="1519" y="1434"/>
            <a:chExt cx="952" cy="726"/>
          </a:xfrm>
        </p:grpSpPr>
        <p:pic>
          <p:nvPicPr>
            <p:cNvPr id="11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 dirty="0">
                  <a:latin typeface="Times New Roman" pitchFamily="18" charset="0"/>
                  <a:cs typeface="Times New Roman" pitchFamily="18" charset="0"/>
                </a:rPr>
                <a:t>R3</a:t>
              </a:r>
              <a:endParaRPr lang="en-IN" sz="25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Picture 10" descr="http://www.neocomputershop.com/images/im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/>
          <a:stretch>
            <a:fillRect/>
          </a:stretch>
        </p:blipFill>
        <p:spPr bwMode="auto">
          <a:xfrm>
            <a:off x="278581" y="2782094"/>
            <a:ext cx="10064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91120" y="1794105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2454058" y="3020795"/>
            <a:ext cx="1512887" cy="1152525"/>
            <a:chOff x="1519" y="1434"/>
            <a:chExt cx="952" cy="726"/>
          </a:xfrm>
        </p:grpSpPr>
        <p:pic>
          <p:nvPicPr>
            <p:cNvPr id="21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R4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Line 47"/>
          <p:cNvSpPr>
            <a:spLocks noChangeShapeType="1"/>
          </p:cNvSpPr>
          <p:nvPr/>
        </p:nvSpPr>
        <p:spPr bwMode="auto">
          <a:xfrm flipH="1" flipV="1">
            <a:off x="1115219" y="3597057"/>
            <a:ext cx="1338839" cy="72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flipH="1" flipV="1">
            <a:off x="3708398" y="3968748"/>
            <a:ext cx="865187" cy="50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4356100" y="4364038"/>
            <a:ext cx="1512888" cy="1152525"/>
            <a:chOff x="1519" y="1434"/>
            <a:chExt cx="952" cy="726"/>
          </a:xfrm>
        </p:grpSpPr>
        <p:pic>
          <p:nvPicPr>
            <p:cNvPr id="26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R5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Line 47"/>
          <p:cNvSpPr>
            <a:spLocks noChangeShapeType="1"/>
          </p:cNvSpPr>
          <p:nvPr/>
        </p:nvSpPr>
        <p:spPr bwMode="auto">
          <a:xfrm flipH="1">
            <a:off x="5651499" y="3286125"/>
            <a:ext cx="529794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8724889" y="4759912"/>
            <a:ext cx="20476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Transmission is Successful </a:t>
            </a:r>
            <a:endParaRPr lang="en-IN" dirty="0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H="1">
            <a:off x="3210501" y="2698979"/>
            <a:ext cx="51648" cy="35060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2766" y="3902373"/>
            <a:ext cx="12781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Source </a:t>
            </a:r>
          </a:p>
          <a:p>
            <a:pPr algn="ctr"/>
            <a:r>
              <a:rPr lang="en-US" dirty="0"/>
              <a:t>IP Address :</a:t>
            </a:r>
          </a:p>
          <a:p>
            <a:pPr algn="ctr"/>
            <a:r>
              <a:rPr lang="en-US" dirty="0"/>
              <a:t>150.10.2.5 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9098902" y="6287869"/>
            <a:ext cx="3474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Destination IP Address :</a:t>
            </a:r>
          </a:p>
          <a:p>
            <a:pPr algn="ctr"/>
            <a:r>
              <a:rPr lang="en-US" dirty="0"/>
              <a:t>200.8.4.20 </a:t>
            </a:r>
            <a:endParaRPr lang="en-IN" dirty="0"/>
          </a:p>
        </p:txBody>
      </p:sp>
      <p:pic>
        <p:nvPicPr>
          <p:cNvPr id="1030" name="Picture 6" descr="Symbol AP-4131-1050-WW | TDX Te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34" y="5225617"/>
            <a:ext cx="1891993" cy="14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5631035" y="5225409"/>
            <a:ext cx="550258" cy="64199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938" y="4873369"/>
            <a:ext cx="1153259" cy="7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071" y="5445126"/>
            <a:ext cx="805662" cy="5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transparent background clipart computer - Clip Art Libra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02" y="5437230"/>
            <a:ext cx="1510762" cy="15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15"/>
          <p:cNvGrpSpPr>
            <a:grpSpLocks/>
          </p:cNvGrpSpPr>
          <p:nvPr/>
        </p:nvGrpSpPr>
        <p:grpSpPr bwMode="auto">
          <a:xfrm>
            <a:off x="1726323" y="4150519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</a:t>
              </a:r>
              <a:endParaRPr lang="en-IN" dirty="0"/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56" name="Group 15"/>
          <p:cNvGrpSpPr>
            <a:grpSpLocks/>
          </p:cNvGrpSpPr>
          <p:nvPr/>
        </p:nvGrpSpPr>
        <p:grpSpPr bwMode="auto">
          <a:xfrm>
            <a:off x="3236325" y="5370715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59" name="Group 15"/>
          <p:cNvGrpSpPr>
            <a:grpSpLocks/>
          </p:cNvGrpSpPr>
          <p:nvPr/>
        </p:nvGrpSpPr>
        <p:grpSpPr bwMode="auto">
          <a:xfrm>
            <a:off x="158600" y="5764149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Segment </a:t>
              </a:r>
              <a:endParaRPr lang="en-IN" dirty="0"/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header</a:t>
              </a:r>
              <a:endParaRPr lang="en-IN" dirty="0"/>
            </a:p>
          </p:txBody>
        </p:sp>
      </p:grpSp>
      <p:sp>
        <p:nvSpPr>
          <p:cNvPr id="45" name="Oval 44"/>
          <p:cNvSpPr/>
          <p:nvPr/>
        </p:nvSpPr>
        <p:spPr>
          <a:xfrm>
            <a:off x="3429000" y="4150519"/>
            <a:ext cx="7391400" cy="275168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15"/>
          <p:cNvGrpSpPr>
            <a:grpSpLocks/>
          </p:cNvGrpSpPr>
          <p:nvPr/>
        </p:nvGrpSpPr>
        <p:grpSpPr bwMode="auto">
          <a:xfrm>
            <a:off x="9601200" y="5317668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pic>
        <p:nvPicPr>
          <p:cNvPr id="67" name="Picture 6" descr="Symbol AP-4131-1050-WW | TDX Te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67" y="2049622"/>
            <a:ext cx="1891993" cy="14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Line 47"/>
          <p:cNvSpPr>
            <a:spLocks noChangeShapeType="1"/>
          </p:cNvSpPr>
          <p:nvPr/>
        </p:nvSpPr>
        <p:spPr bwMode="auto">
          <a:xfrm flipH="1" flipV="1">
            <a:off x="7131099" y="2785137"/>
            <a:ext cx="601028" cy="596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0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05" y="1794105"/>
            <a:ext cx="1153259" cy="7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0396239" y="4755634"/>
            <a:ext cx="1740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200.8.4.20/16</a:t>
            </a:r>
            <a:endParaRPr lang="en-IN" dirty="0"/>
          </a:p>
        </p:txBody>
      </p:sp>
      <p:sp>
        <p:nvSpPr>
          <p:cNvPr id="72" name="Rectangle 71"/>
          <p:cNvSpPr/>
          <p:nvPr/>
        </p:nvSpPr>
        <p:spPr>
          <a:xfrm>
            <a:off x="10668000" y="1617892"/>
            <a:ext cx="1740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160.5.10.0/16</a:t>
            </a:r>
            <a:endParaRPr lang="en-IN" dirty="0"/>
          </a:p>
        </p:txBody>
      </p:sp>
      <p:sp>
        <p:nvSpPr>
          <p:cNvPr id="73" name="Oval 72"/>
          <p:cNvSpPr/>
          <p:nvPr/>
        </p:nvSpPr>
        <p:spPr>
          <a:xfrm>
            <a:off x="4495800" y="1637735"/>
            <a:ext cx="7391400" cy="217226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15"/>
          <p:cNvGrpSpPr>
            <a:grpSpLocks/>
          </p:cNvGrpSpPr>
          <p:nvPr/>
        </p:nvGrpSpPr>
        <p:grpSpPr bwMode="auto">
          <a:xfrm>
            <a:off x="4591214" y="6258761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76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66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3" y="83573"/>
            <a:ext cx="11521440" cy="1135627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IP Packet Delivery to Mobile Device (destination): Address has changed : Packet Drop</a:t>
            </a:r>
          </a:p>
        </p:txBody>
      </p:sp>
      <p:sp>
        <p:nvSpPr>
          <p:cNvPr id="4" name="Line 34"/>
          <p:cNvSpPr>
            <a:spLocks noChangeShapeType="1"/>
          </p:cNvSpPr>
          <p:nvPr/>
        </p:nvSpPr>
        <p:spPr bwMode="auto">
          <a:xfrm>
            <a:off x="4034019" y="2276475"/>
            <a:ext cx="1834969" cy="323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7"/>
          <p:cNvSpPr>
            <a:spLocks noChangeShapeType="1"/>
          </p:cNvSpPr>
          <p:nvPr/>
        </p:nvSpPr>
        <p:spPr bwMode="auto">
          <a:xfrm flipH="1">
            <a:off x="1202483" y="2447927"/>
            <a:ext cx="1357475" cy="64690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559959" y="1617892"/>
            <a:ext cx="1512887" cy="1152525"/>
            <a:chOff x="1519" y="1434"/>
            <a:chExt cx="952" cy="726"/>
          </a:xfrm>
        </p:grpSpPr>
        <p:pic>
          <p:nvPicPr>
            <p:cNvPr id="8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R1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676468" y="2236788"/>
            <a:ext cx="1511300" cy="1152525"/>
            <a:chOff x="1519" y="1434"/>
            <a:chExt cx="952" cy="726"/>
          </a:xfrm>
        </p:grpSpPr>
        <p:pic>
          <p:nvPicPr>
            <p:cNvPr id="11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 dirty="0">
                  <a:latin typeface="Times New Roman" pitchFamily="18" charset="0"/>
                  <a:cs typeface="Times New Roman" pitchFamily="18" charset="0"/>
                </a:rPr>
                <a:t>R3</a:t>
              </a:r>
              <a:endParaRPr lang="en-IN" sz="25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Picture 10" descr="http://www.neocomputershop.com/images/im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/>
          <a:stretch>
            <a:fillRect/>
          </a:stretch>
        </p:blipFill>
        <p:spPr bwMode="auto">
          <a:xfrm>
            <a:off x="278581" y="2782094"/>
            <a:ext cx="10064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91120" y="1794105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2454058" y="3020795"/>
            <a:ext cx="1512887" cy="1152525"/>
            <a:chOff x="1519" y="1434"/>
            <a:chExt cx="952" cy="726"/>
          </a:xfrm>
        </p:grpSpPr>
        <p:pic>
          <p:nvPicPr>
            <p:cNvPr id="21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R4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Line 47"/>
          <p:cNvSpPr>
            <a:spLocks noChangeShapeType="1"/>
          </p:cNvSpPr>
          <p:nvPr/>
        </p:nvSpPr>
        <p:spPr bwMode="auto">
          <a:xfrm flipH="1" flipV="1">
            <a:off x="1115219" y="3597057"/>
            <a:ext cx="1338839" cy="72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flipH="1" flipV="1">
            <a:off x="3708398" y="3968748"/>
            <a:ext cx="865187" cy="50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4356100" y="4364038"/>
            <a:ext cx="1512888" cy="1152525"/>
            <a:chOff x="1519" y="1434"/>
            <a:chExt cx="952" cy="726"/>
          </a:xfrm>
        </p:grpSpPr>
        <p:pic>
          <p:nvPicPr>
            <p:cNvPr id="26" name="Picture 8" descr="http://www.clker.com/cliparts/5/9/6/a/121613980214431421rgtaylor_csc_net_router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1" b="4140"/>
            <a:stretch>
              <a:fillRect/>
            </a:stretch>
          </p:blipFill>
          <p:spPr bwMode="auto">
            <a:xfrm>
              <a:off x="1519" y="1434"/>
              <a:ext cx="95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837" y="1817"/>
              <a:ext cx="38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500" b="1">
                  <a:latin typeface="Times New Roman" pitchFamily="18" charset="0"/>
                  <a:cs typeface="Times New Roman" pitchFamily="18" charset="0"/>
                </a:rPr>
                <a:t>R5</a:t>
              </a:r>
              <a:endParaRPr lang="en-IN" sz="25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Line 47"/>
          <p:cNvSpPr>
            <a:spLocks noChangeShapeType="1"/>
          </p:cNvSpPr>
          <p:nvPr/>
        </p:nvSpPr>
        <p:spPr bwMode="auto">
          <a:xfrm flipH="1">
            <a:off x="5651499" y="3286125"/>
            <a:ext cx="529794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H="1">
            <a:off x="3210501" y="2698979"/>
            <a:ext cx="51648" cy="35060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2766" y="3902373"/>
            <a:ext cx="12781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Source </a:t>
            </a:r>
          </a:p>
          <a:p>
            <a:pPr algn="ctr"/>
            <a:r>
              <a:rPr lang="en-US" dirty="0"/>
              <a:t>IP Address :</a:t>
            </a:r>
          </a:p>
          <a:p>
            <a:pPr algn="ctr"/>
            <a:r>
              <a:rPr lang="en-US" dirty="0"/>
              <a:t>150.10.2.5 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9748734" y="3521886"/>
            <a:ext cx="3474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Destination IP Address :</a:t>
            </a:r>
          </a:p>
          <a:p>
            <a:pPr algn="ctr"/>
            <a:r>
              <a:rPr lang="en-US" dirty="0"/>
              <a:t>160.5.10.5 </a:t>
            </a:r>
            <a:endParaRPr lang="en-IN" dirty="0"/>
          </a:p>
        </p:txBody>
      </p:sp>
      <p:pic>
        <p:nvPicPr>
          <p:cNvPr id="1030" name="Picture 6" descr="Symbol AP-4131-1050-WW | TDX Te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34" y="5225617"/>
            <a:ext cx="1891993" cy="14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5631035" y="5225409"/>
            <a:ext cx="550258" cy="64199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938" y="4873369"/>
            <a:ext cx="1153259" cy="7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734" y="1796910"/>
            <a:ext cx="805662" cy="5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transparent background clipart computer - Clip Art Libra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98" y="2156695"/>
            <a:ext cx="1510762" cy="15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15"/>
          <p:cNvGrpSpPr>
            <a:grpSpLocks/>
          </p:cNvGrpSpPr>
          <p:nvPr/>
        </p:nvGrpSpPr>
        <p:grpSpPr bwMode="auto">
          <a:xfrm>
            <a:off x="1726323" y="4150519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</a:t>
              </a:r>
              <a:endParaRPr lang="en-IN" dirty="0"/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56" name="Group 15"/>
          <p:cNvGrpSpPr>
            <a:grpSpLocks/>
          </p:cNvGrpSpPr>
          <p:nvPr/>
        </p:nvGrpSpPr>
        <p:grpSpPr bwMode="auto">
          <a:xfrm>
            <a:off x="3236325" y="5370715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Packet </a:t>
              </a:r>
              <a:endParaRPr lang="en-IN" dirty="0"/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Dst</a:t>
              </a:r>
              <a:r>
                <a:rPr lang="en-US" dirty="0"/>
                <a:t>: 200.8.4.20</a:t>
              </a:r>
              <a:endParaRPr lang="en-IN" dirty="0"/>
            </a:p>
          </p:txBody>
        </p:sp>
      </p:grpSp>
      <p:grpSp>
        <p:nvGrpSpPr>
          <p:cNvPr id="59" name="Group 15"/>
          <p:cNvGrpSpPr>
            <a:grpSpLocks/>
          </p:cNvGrpSpPr>
          <p:nvPr/>
        </p:nvGrpSpPr>
        <p:grpSpPr bwMode="auto">
          <a:xfrm>
            <a:off x="158600" y="5764149"/>
            <a:ext cx="1590079" cy="863600"/>
            <a:chOff x="1474" y="2659"/>
            <a:chExt cx="907" cy="54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1474" y="2659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Segment </a:t>
              </a:r>
              <a:endParaRPr lang="en-IN" dirty="0"/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1474" y="2931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IP header</a:t>
              </a:r>
              <a:endParaRPr lang="en-IN" dirty="0"/>
            </a:p>
          </p:txBody>
        </p:sp>
      </p:grpSp>
      <p:sp>
        <p:nvSpPr>
          <p:cNvPr id="45" name="Oval 44"/>
          <p:cNvSpPr/>
          <p:nvPr/>
        </p:nvSpPr>
        <p:spPr>
          <a:xfrm>
            <a:off x="3352800" y="4106312"/>
            <a:ext cx="7391400" cy="275168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" descr="Symbol AP-4131-1050-WW | TDX Te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67" y="2049622"/>
            <a:ext cx="1891993" cy="14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Line 47"/>
          <p:cNvSpPr>
            <a:spLocks noChangeShapeType="1"/>
          </p:cNvSpPr>
          <p:nvPr/>
        </p:nvSpPr>
        <p:spPr bwMode="auto">
          <a:xfrm flipH="1" flipV="1">
            <a:off x="7131099" y="2785137"/>
            <a:ext cx="601028" cy="596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0" name="Picture 8" descr="Internet Clipart Symbol Wifi - Wlan Access Point Symbol, HD Png Download -  vh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05" y="1794105"/>
            <a:ext cx="1153259" cy="7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0396239" y="4755634"/>
            <a:ext cx="1740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200.8.4.20/16</a:t>
            </a:r>
            <a:endParaRPr lang="en-IN" b="1" dirty="0"/>
          </a:p>
        </p:txBody>
      </p:sp>
      <p:sp>
        <p:nvSpPr>
          <p:cNvPr id="72" name="Rectangle 71"/>
          <p:cNvSpPr/>
          <p:nvPr/>
        </p:nvSpPr>
        <p:spPr>
          <a:xfrm>
            <a:off x="10668000" y="1617892"/>
            <a:ext cx="1740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160.5.10.0/16</a:t>
            </a:r>
            <a:endParaRPr lang="en-IN" b="1" dirty="0"/>
          </a:p>
        </p:txBody>
      </p:sp>
      <p:sp>
        <p:nvSpPr>
          <p:cNvPr id="73" name="Oval 72"/>
          <p:cNvSpPr/>
          <p:nvPr/>
        </p:nvSpPr>
        <p:spPr>
          <a:xfrm>
            <a:off x="4495800" y="1637735"/>
            <a:ext cx="7391400" cy="217226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696669">
            <a:off x="9486827" y="3256893"/>
            <a:ext cx="748876" cy="1968401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Moved 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600004" y="4105870"/>
            <a:ext cx="26295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Destination is not available: Drop the packet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1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Requirements : Mobile Device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enable mobility in the internet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Mobility should remain invisible to the higher layer protocols (Example: TCP)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High layers (Example :TCP) should continue to work even if the mobile computer has changed its point of attachment</a:t>
            </a:r>
          </a:p>
          <a:p>
            <a:pPr>
              <a:lnSpc>
                <a:spcPct val="150000"/>
              </a:lnSpc>
            </a:pPr>
            <a:r>
              <a:rPr lang="en-US" dirty="0"/>
              <a:t>Remain compatible with all lower layers</a:t>
            </a:r>
          </a:p>
          <a:p>
            <a:pPr>
              <a:lnSpc>
                <a:spcPct val="150000"/>
              </a:lnSpc>
            </a:pPr>
            <a:r>
              <a:rPr lang="en-US" dirty="0"/>
              <a:t>Enhancing IP for mobility with minimal overhead in message exchange and flooding.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286000"/>
            <a:ext cx="11582400" cy="16764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2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IP 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9" y="1447800"/>
            <a:ext cx="1259483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55576" y="5358740"/>
            <a:ext cx="2988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MN  - Mobile node</a:t>
            </a:r>
          </a:p>
          <a:p>
            <a:r>
              <a:rPr lang="en-US" b="1" dirty="0"/>
              <a:t>CN   -  Corresponding Node</a:t>
            </a:r>
          </a:p>
          <a:p>
            <a:r>
              <a:rPr lang="en-US" b="1" dirty="0"/>
              <a:t>HA   -  Home Agent</a:t>
            </a:r>
          </a:p>
          <a:p>
            <a:r>
              <a:rPr lang="en-US" b="1" dirty="0"/>
              <a:t>FA    -  Foreign Agent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25708" y="2743200"/>
            <a:ext cx="104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Mobile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6139934"/>
            <a:ext cx="217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Correspondent 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0516" y="3244334"/>
            <a:ext cx="1372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Home Agent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77200" y="3244334"/>
            <a:ext cx="1562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Foreign Agent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0" y="1535668"/>
            <a:ext cx="17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Care-Of-Address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35100" y="1263134"/>
            <a:ext cx="269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location of the MN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34400" y="4038600"/>
            <a:ext cx="18791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COA types: </a:t>
            </a:r>
          </a:p>
          <a:p>
            <a:r>
              <a:rPr lang="en-US" b="1" dirty="0"/>
              <a:t>    FA COA</a:t>
            </a:r>
          </a:p>
          <a:p>
            <a:r>
              <a:rPr lang="en-US" b="1" dirty="0"/>
              <a:t>    Co-located COA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4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Mobile IP : Data delivery to and from mobile node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7" y="1828800"/>
            <a:ext cx="11976372" cy="437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40080" y="-76200"/>
            <a:ext cx="11521440" cy="639763"/>
          </a:xfrm>
        </p:spPr>
        <p:txBody>
          <a:bodyPr/>
          <a:lstStyle/>
          <a:p>
            <a:r>
              <a:rPr lang="en-US" sz="3000"/>
              <a:t>Micro mobility vs Macro mobility</a:t>
            </a:r>
          </a:p>
        </p:txBody>
      </p:sp>
      <p:pic>
        <p:nvPicPr>
          <p:cNvPr id="5123" name="Picture 2" descr="media/image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439738"/>
            <a:ext cx="10363518" cy="611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33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40080" y="76200"/>
            <a:ext cx="11521440" cy="1143000"/>
          </a:xfrm>
        </p:spPr>
        <p:txBody>
          <a:bodyPr/>
          <a:lstStyle/>
          <a:p>
            <a:r>
              <a:rPr lang="en-US"/>
              <a:t>Mobile IP/Cellular IP Architecture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2" r="15739" b="10938"/>
          <a:stretch>
            <a:fillRect/>
          </a:stretch>
        </p:blipFill>
        <p:spPr bwMode="auto">
          <a:xfrm>
            <a:off x="1813560" y="990600"/>
            <a:ext cx="8854440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871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OKUL@SFPGKYVFUVWXY5MJ" val="568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338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19CSE342 Wireless and Mobile Communication Mobile IP</vt:lpstr>
      <vt:lpstr>Agenda</vt:lpstr>
      <vt:lpstr>Traditional IP Packet Delivery to Mobile Device (destination)</vt:lpstr>
      <vt:lpstr>Traditional IP Packet Delivery to Mobile Device (destination): Address has changed : Packet Drop</vt:lpstr>
      <vt:lpstr>Requirements : Mobile Device </vt:lpstr>
      <vt:lpstr>Mobile IP </vt:lpstr>
      <vt:lpstr>Mobile IP : Data delivery to and from mobile node</vt:lpstr>
      <vt:lpstr>Micro mobility vs Macro mobility</vt:lpstr>
      <vt:lpstr>Mobile IP/Cellular IP Architecture</vt:lpstr>
      <vt:lpstr>IP Micro-mobility </vt:lpstr>
      <vt:lpstr>IP Micro-mobility : Cellular IP</vt:lpstr>
      <vt:lpstr>HAWAII </vt:lpstr>
      <vt:lpstr>Hierarchical Mobile IP (MIPv6 )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Wireless Networks</dc:title>
  <dc:creator>Govind</dc:creator>
  <cp:lastModifiedBy>Govindarajan J (CSE)</cp:lastModifiedBy>
  <cp:revision>276</cp:revision>
  <dcterms:created xsi:type="dcterms:W3CDTF">2015-08-05T09:04:22Z</dcterms:created>
  <dcterms:modified xsi:type="dcterms:W3CDTF">2024-09-24T14:31:55Z</dcterms:modified>
</cp:coreProperties>
</file>