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72" r:id="rId3"/>
    <p:sldId id="273" r:id="rId4"/>
    <p:sldId id="276" r:id="rId5"/>
    <p:sldId id="274" r:id="rId6"/>
    <p:sldId id="278" r:id="rId7"/>
    <p:sldId id="259" r:id="rId8"/>
    <p:sldId id="277" r:id="rId9"/>
    <p:sldId id="264" r:id="rId10"/>
    <p:sldId id="260" r:id="rId11"/>
    <p:sldId id="262" r:id="rId12"/>
    <p:sldId id="279" r:id="rId13"/>
    <p:sldId id="263" r:id="rId14"/>
    <p:sldId id="256" r:id="rId15"/>
    <p:sldId id="280" r:id="rId17"/>
    <p:sldId id="281" r:id="rId18"/>
    <p:sldId id="269" r:id="rId19"/>
    <p:sldId id="282" r:id="rId20"/>
    <p:sldId id="283" r:id="rId21"/>
    <p:sldId id="284" r:id="rId22"/>
    <p:sldId id="286" r:id="rId23"/>
    <p:sldId id="285" r:id="rId24"/>
    <p:sldId id="287" r:id="rId25"/>
    <p:sldId id="288" r:id="rId26"/>
    <p:sldId id="289" r:id="rId27"/>
    <p:sldId id="29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1D75993-943B-4351-8273-2923EB33D9CC}"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CEC23886-F3E1-4B4E-82A7-7DD7FCE5A316}">
      <dgm:prSet/>
      <dgm:spPr/>
      <dgm:t>
        <a:bodyPr/>
        <a:lstStyle/>
        <a:p>
          <a:r>
            <a:rPr lang="en-US"/>
            <a:t>Network Connectivity</a:t>
          </a:r>
        </a:p>
      </dgm:t>
    </dgm:pt>
    <dgm:pt modelId="{3A3EA558-E634-4BEC-ADF9-0F29CEE397E3}" cxnId="{290D851E-D7E7-44E3-956C-577338E07B0B}" type="parTrans">
      <dgm:prSet/>
      <dgm:spPr/>
      <dgm:t>
        <a:bodyPr/>
        <a:lstStyle/>
        <a:p>
          <a:endParaRPr lang="en-US"/>
        </a:p>
      </dgm:t>
    </dgm:pt>
    <dgm:pt modelId="{BB671EC5-31B2-4C8D-AFDB-729A8DF0CCEE}" cxnId="{290D851E-D7E7-44E3-956C-577338E07B0B}" type="sibTrans">
      <dgm:prSet/>
      <dgm:spPr/>
      <dgm:t>
        <a:bodyPr/>
        <a:lstStyle/>
        <a:p>
          <a:endParaRPr lang="en-US"/>
        </a:p>
      </dgm:t>
    </dgm:pt>
    <dgm:pt modelId="{8B7633D7-026E-438E-A334-E50CB03D4AFF}">
      <dgm:prSet/>
      <dgm:spPr/>
      <dgm:t>
        <a:bodyPr/>
        <a:lstStyle/>
        <a:p>
          <a:r>
            <a:rPr lang="en-US"/>
            <a:t>Image Segmentation</a:t>
          </a:r>
        </a:p>
      </dgm:t>
    </dgm:pt>
    <dgm:pt modelId="{5E85D634-5ED5-4204-BF67-43908AC51472}" cxnId="{7F23F1F2-75FB-4E12-A303-E55F11BD8364}" type="parTrans">
      <dgm:prSet/>
      <dgm:spPr/>
      <dgm:t>
        <a:bodyPr/>
        <a:lstStyle/>
        <a:p>
          <a:endParaRPr lang="en-US"/>
        </a:p>
      </dgm:t>
    </dgm:pt>
    <dgm:pt modelId="{D6030571-F8CB-4215-A2A6-55DF847EE39E}" cxnId="{7F23F1F2-75FB-4E12-A303-E55F11BD8364}" type="sibTrans">
      <dgm:prSet/>
      <dgm:spPr/>
      <dgm:t>
        <a:bodyPr/>
        <a:lstStyle/>
        <a:p>
          <a:endParaRPr lang="en-US"/>
        </a:p>
      </dgm:t>
    </dgm:pt>
    <dgm:pt modelId="{D523F539-7173-4788-BA2D-6BC5A7BA0084}">
      <dgm:prSet/>
      <dgm:spPr/>
      <dgm:t>
        <a:bodyPr/>
        <a:lstStyle/>
        <a:p>
          <a:r>
            <a:rPr lang="en-US"/>
            <a:t>Kruskal's Minimum Spanning Tree Algorithm</a:t>
          </a:r>
        </a:p>
      </dgm:t>
    </dgm:pt>
    <dgm:pt modelId="{EAC7FA81-10AC-4A75-A9D8-80E9C082ADE4}" cxnId="{C8909341-19F0-4211-AA9F-939595173D9A}" type="parTrans">
      <dgm:prSet/>
      <dgm:spPr/>
      <dgm:t>
        <a:bodyPr/>
        <a:lstStyle/>
        <a:p>
          <a:endParaRPr lang="en-US"/>
        </a:p>
      </dgm:t>
    </dgm:pt>
    <dgm:pt modelId="{3D8BBF89-7CF8-487E-90D6-B7555153642A}" cxnId="{C8909341-19F0-4211-AA9F-939595173D9A}" type="sibTrans">
      <dgm:prSet/>
      <dgm:spPr/>
      <dgm:t>
        <a:bodyPr/>
        <a:lstStyle/>
        <a:p>
          <a:endParaRPr lang="en-US"/>
        </a:p>
      </dgm:t>
    </dgm:pt>
    <dgm:pt modelId="{20A11736-EA3E-4060-9DD7-8B8F77B18257}">
      <dgm:prSet/>
      <dgm:spPr/>
      <dgm:t>
        <a:bodyPr/>
        <a:lstStyle/>
        <a:p>
          <a:r>
            <a:rPr lang="en-US"/>
            <a:t>Image Labeling and Connected Component Analysis</a:t>
          </a:r>
        </a:p>
      </dgm:t>
    </dgm:pt>
    <dgm:pt modelId="{1449D52E-43BD-4620-857E-ED0894BB0467}" cxnId="{403D8334-CEC3-4691-A1B2-2C56B71D0655}" type="parTrans">
      <dgm:prSet/>
      <dgm:spPr/>
      <dgm:t>
        <a:bodyPr/>
        <a:lstStyle/>
        <a:p>
          <a:endParaRPr lang="en-US"/>
        </a:p>
      </dgm:t>
    </dgm:pt>
    <dgm:pt modelId="{3F8F7173-F3C1-437B-994E-CD29852FD403}" cxnId="{403D8334-CEC3-4691-A1B2-2C56B71D0655}" type="sibTrans">
      <dgm:prSet/>
      <dgm:spPr/>
      <dgm:t>
        <a:bodyPr/>
        <a:lstStyle/>
        <a:p>
          <a:endParaRPr lang="en-US"/>
        </a:p>
      </dgm:t>
    </dgm:pt>
    <dgm:pt modelId="{DB0606EB-C3CA-4291-A518-4422C5049314}" type="pres">
      <dgm:prSet presAssocID="{21D75993-943B-4351-8273-2923EB33D9CC}" presName="matrix" presStyleCnt="0">
        <dgm:presLayoutVars>
          <dgm:chMax val="1"/>
          <dgm:dir/>
          <dgm:resizeHandles val="exact"/>
        </dgm:presLayoutVars>
      </dgm:prSet>
      <dgm:spPr/>
    </dgm:pt>
    <dgm:pt modelId="{4F96D3E8-55AD-4728-8A59-2E7949948EE8}" type="pres">
      <dgm:prSet presAssocID="{21D75993-943B-4351-8273-2923EB33D9CC}" presName="diamond" presStyleLbl="bgShp" presStyleIdx="0" presStyleCnt="1"/>
      <dgm:spPr/>
    </dgm:pt>
    <dgm:pt modelId="{25050C0D-39E5-4BE1-8AB8-24ED3F446263}" type="pres">
      <dgm:prSet presAssocID="{21D75993-943B-4351-8273-2923EB33D9CC}" presName="quad1" presStyleLbl="node1" presStyleIdx="0" presStyleCnt="4">
        <dgm:presLayoutVars>
          <dgm:chMax val="0"/>
          <dgm:chPref val="0"/>
          <dgm:bulletEnabled val="1"/>
        </dgm:presLayoutVars>
      </dgm:prSet>
      <dgm:spPr/>
    </dgm:pt>
    <dgm:pt modelId="{A0AA3A20-AB24-4DC3-B834-7922B76199C0}" type="pres">
      <dgm:prSet presAssocID="{21D75993-943B-4351-8273-2923EB33D9CC}" presName="quad2" presStyleLbl="node1" presStyleIdx="1" presStyleCnt="4">
        <dgm:presLayoutVars>
          <dgm:chMax val="0"/>
          <dgm:chPref val="0"/>
          <dgm:bulletEnabled val="1"/>
        </dgm:presLayoutVars>
      </dgm:prSet>
      <dgm:spPr/>
    </dgm:pt>
    <dgm:pt modelId="{4EABDA4A-B737-4324-B175-B63BDC0F1510}" type="pres">
      <dgm:prSet presAssocID="{21D75993-943B-4351-8273-2923EB33D9CC}" presName="quad3" presStyleLbl="node1" presStyleIdx="2" presStyleCnt="4">
        <dgm:presLayoutVars>
          <dgm:chMax val="0"/>
          <dgm:chPref val="0"/>
          <dgm:bulletEnabled val="1"/>
        </dgm:presLayoutVars>
      </dgm:prSet>
      <dgm:spPr/>
    </dgm:pt>
    <dgm:pt modelId="{161B4598-7E5C-4ED3-B3B7-6BFFD91B39EF}" type="pres">
      <dgm:prSet presAssocID="{21D75993-943B-4351-8273-2923EB33D9CC}" presName="quad4" presStyleLbl="node1" presStyleIdx="3" presStyleCnt="4">
        <dgm:presLayoutVars>
          <dgm:chMax val="0"/>
          <dgm:chPref val="0"/>
          <dgm:bulletEnabled val="1"/>
        </dgm:presLayoutVars>
      </dgm:prSet>
      <dgm:spPr/>
    </dgm:pt>
  </dgm:ptLst>
  <dgm:cxnLst>
    <dgm:cxn modelId="{FE383F1C-8752-4098-84D3-8E64C7D54960}" type="presOf" srcId="{CEC23886-F3E1-4B4E-82A7-7DD7FCE5A316}" destId="{25050C0D-39E5-4BE1-8AB8-24ED3F446263}" srcOrd="0" destOrd="0" presId="urn:microsoft.com/office/officeart/2005/8/layout/matrix3"/>
    <dgm:cxn modelId="{290D851E-D7E7-44E3-956C-577338E07B0B}" srcId="{21D75993-943B-4351-8273-2923EB33D9CC}" destId="{CEC23886-F3E1-4B4E-82A7-7DD7FCE5A316}" srcOrd="0" destOrd="0" parTransId="{3A3EA558-E634-4BEC-ADF9-0F29CEE397E3}" sibTransId="{BB671EC5-31B2-4C8D-AFDB-729A8DF0CCEE}"/>
    <dgm:cxn modelId="{49FE3822-B486-40FE-BBAF-92F1FE3F77A1}" type="presOf" srcId="{21D75993-943B-4351-8273-2923EB33D9CC}" destId="{DB0606EB-C3CA-4291-A518-4422C5049314}" srcOrd="0" destOrd="0" presId="urn:microsoft.com/office/officeart/2005/8/layout/matrix3"/>
    <dgm:cxn modelId="{403D8334-CEC3-4691-A1B2-2C56B71D0655}" srcId="{21D75993-943B-4351-8273-2923EB33D9CC}" destId="{20A11736-EA3E-4060-9DD7-8B8F77B18257}" srcOrd="3" destOrd="0" parTransId="{1449D52E-43BD-4620-857E-ED0894BB0467}" sibTransId="{3F8F7173-F3C1-437B-994E-CD29852FD403}"/>
    <dgm:cxn modelId="{C8909341-19F0-4211-AA9F-939595173D9A}" srcId="{21D75993-943B-4351-8273-2923EB33D9CC}" destId="{D523F539-7173-4788-BA2D-6BC5A7BA0084}" srcOrd="2" destOrd="0" parTransId="{EAC7FA81-10AC-4A75-A9D8-80E9C082ADE4}" sibTransId="{3D8BBF89-7CF8-487E-90D6-B7555153642A}"/>
    <dgm:cxn modelId="{2C39F487-1EFD-4222-8BDF-3B1A30C30D4B}" type="presOf" srcId="{D523F539-7173-4788-BA2D-6BC5A7BA0084}" destId="{4EABDA4A-B737-4324-B175-B63BDC0F1510}" srcOrd="0" destOrd="0" presId="urn:microsoft.com/office/officeart/2005/8/layout/matrix3"/>
    <dgm:cxn modelId="{E9046CC0-A246-4733-8900-42FAF3784993}" type="presOf" srcId="{8B7633D7-026E-438E-A334-E50CB03D4AFF}" destId="{A0AA3A20-AB24-4DC3-B834-7922B76199C0}" srcOrd="0" destOrd="0" presId="urn:microsoft.com/office/officeart/2005/8/layout/matrix3"/>
    <dgm:cxn modelId="{666194C8-B40E-40E4-9668-EF3B0F77F6D3}" type="presOf" srcId="{20A11736-EA3E-4060-9DD7-8B8F77B18257}" destId="{161B4598-7E5C-4ED3-B3B7-6BFFD91B39EF}" srcOrd="0" destOrd="0" presId="urn:microsoft.com/office/officeart/2005/8/layout/matrix3"/>
    <dgm:cxn modelId="{7F23F1F2-75FB-4E12-A303-E55F11BD8364}" srcId="{21D75993-943B-4351-8273-2923EB33D9CC}" destId="{8B7633D7-026E-438E-A334-E50CB03D4AFF}" srcOrd="1" destOrd="0" parTransId="{5E85D634-5ED5-4204-BF67-43908AC51472}" sibTransId="{D6030571-F8CB-4215-A2A6-55DF847EE39E}"/>
    <dgm:cxn modelId="{B0243F42-C007-4C66-85E1-A52760E6B1C5}" type="presParOf" srcId="{DB0606EB-C3CA-4291-A518-4422C5049314}" destId="{4F96D3E8-55AD-4728-8A59-2E7949948EE8}" srcOrd="0" destOrd="0" presId="urn:microsoft.com/office/officeart/2005/8/layout/matrix3"/>
    <dgm:cxn modelId="{88372DA6-0084-4006-9336-A9AA175B8B91}" type="presParOf" srcId="{DB0606EB-C3CA-4291-A518-4422C5049314}" destId="{25050C0D-39E5-4BE1-8AB8-24ED3F446263}" srcOrd="1" destOrd="0" presId="urn:microsoft.com/office/officeart/2005/8/layout/matrix3"/>
    <dgm:cxn modelId="{909756F7-E55A-40B5-8EE7-4A2C9173BDD6}" type="presParOf" srcId="{DB0606EB-C3CA-4291-A518-4422C5049314}" destId="{A0AA3A20-AB24-4DC3-B834-7922B76199C0}" srcOrd="2" destOrd="0" presId="urn:microsoft.com/office/officeart/2005/8/layout/matrix3"/>
    <dgm:cxn modelId="{BE4C9EF9-E315-4DE8-BE01-8BE467090C13}" type="presParOf" srcId="{DB0606EB-C3CA-4291-A518-4422C5049314}" destId="{4EABDA4A-B737-4324-B175-B63BDC0F1510}" srcOrd="3" destOrd="0" presId="urn:microsoft.com/office/officeart/2005/8/layout/matrix3"/>
    <dgm:cxn modelId="{6379D410-A00E-41D8-87C7-24F64287A998}" type="presParOf" srcId="{DB0606EB-C3CA-4291-A518-4422C5049314}" destId="{161B4598-7E5C-4ED3-B3B7-6BFFD91B39EF}"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3483864" cy="3483864"/>
        <a:chOff x="0" y="0"/>
        <a:chExt cx="3483864" cy="3483864"/>
      </a:xfrm>
    </dsp:grpSpPr>
    <dsp:sp modelId="{4F96D3E8-55AD-4728-8A59-2E7949948EE8}">
      <dsp:nvSpPr>
        <dsp:cNvPr id="3" name="Diamond 2"/>
        <dsp:cNvSpPr/>
      </dsp:nvSpPr>
      <dsp:spPr bwMode="white">
        <a:xfrm>
          <a:off x="1705356" y="0"/>
          <a:ext cx="3483864" cy="3483864"/>
        </a:xfrm>
        <a:prstGeom prst="diamond">
          <a:avLst/>
        </a:prstGeom>
      </dsp:spPr>
      <dsp:style>
        <a:lnRef idx="0">
          <a:schemeClr val="accent1"/>
        </a:lnRef>
        <a:fillRef idx="1">
          <a:schemeClr val="accent1">
            <a:tint val="40000"/>
          </a:schemeClr>
        </a:fillRef>
        <a:effectRef idx="0">
          <a:scrgbClr r="0" g="0" b="0"/>
        </a:effectRef>
        <a:fontRef idx="minor"/>
      </dsp:style>
      <dsp:txXfrm>
        <a:off x="1705356" y="0"/>
        <a:ext cx="3483864" cy="3483864"/>
      </dsp:txXfrm>
    </dsp:sp>
    <dsp:sp modelId="{25050C0D-39E5-4BE1-8AB8-24ED3F446263}">
      <dsp:nvSpPr>
        <dsp:cNvPr id="4" name="Rounded Rectangle 3"/>
        <dsp:cNvSpPr/>
      </dsp:nvSpPr>
      <dsp:spPr bwMode="white">
        <a:xfrm>
          <a:off x="2036323" y="330967"/>
          <a:ext cx="1358707" cy="1358707"/>
        </a:xfrm>
        <a:prstGeom prst="roundRect">
          <a:avLst/>
        </a:prstGeom>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a:t>Network Connectivity</a:t>
          </a:r>
        </a:p>
      </dsp:txBody>
      <dsp:txXfrm>
        <a:off x="2036323" y="330967"/>
        <a:ext cx="1358707" cy="1358707"/>
      </dsp:txXfrm>
    </dsp:sp>
    <dsp:sp modelId="{A0AA3A20-AB24-4DC3-B834-7922B76199C0}">
      <dsp:nvSpPr>
        <dsp:cNvPr id="5" name="Rounded Rectangle 4"/>
        <dsp:cNvSpPr/>
      </dsp:nvSpPr>
      <dsp:spPr bwMode="white">
        <a:xfrm>
          <a:off x="3499546" y="330967"/>
          <a:ext cx="1358707" cy="1358707"/>
        </a:xfrm>
        <a:prstGeom prst="roundRect">
          <a:avLst/>
        </a:prstGeom>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a:t>Image Segmentation</a:t>
          </a:r>
        </a:p>
      </dsp:txBody>
      <dsp:txXfrm>
        <a:off x="3499546" y="330967"/>
        <a:ext cx="1358707" cy="1358707"/>
      </dsp:txXfrm>
    </dsp:sp>
    <dsp:sp modelId="{4EABDA4A-B737-4324-B175-B63BDC0F1510}">
      <dsp:nvSpPr>
        <dsp:cNvPr id="6" name="Rounded Rectangle 5"/>
        <dsp:cNvSpPr/>
      </dsp:nvSpPr>
      <dsp:spPr bwMode="white">
        <a:xfrm>
          <a:off x="2036323" y="1794190"/>
          <a:ext cx="1358707" cy="1358707"/>
        </a:xfrm>
        <a:prstGeom prst="roundRect">
          <a:avLst/>
        </a:prstGeom>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a:t>Kruskal's Minimum Spanning Tree Algorithm</a:t>
          </a:r>
        </a:p>
      </dsp:txBody>
      <dsp:txXfrm>
        <a:off x="2036323" y="1794190"/>
        <a:ext cx="1358707" cy="1358707"/>
      </dsp:txXfrm>
    </dsp:sp>
    <dsp:sp modelId="{161B4598-7E5C-4ED3-B3B7-6BFFD91B39EF}">
      <dsp:nvSpPr>
        <dsp:cNvPr id="7" name="Rounded Rectangle 6"/>
        <dsp:cNvSpPr/>
      </dsp:nvSpPr>
      <dsp:spPr bwMode="white">
        <a:xfrm>
          <a:off x="3499546" y="1794190"/>
          <a:ext cx="1358707" cy="1358707"/>
        </a:xfrm>
        <a:prstGeom prst="roundRect">
          <a:avLst/>
        </a:prstGeom>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a:t>Image Labeling and Connected Component Analysis</a:t>
          </a:r>
        </a:p>
      </dsp:txBody>
      <dsp:txXfrm>
        <a:off x="3499546" y="1794190"/>
        <a:ext cx="1358707" cy="1358707"/>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12.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jpeg"/><Relationship Id="rId1" Type="http://schemas.openxmlformats.org/officeDocument/2006/relationships/image" Target="../media/image16.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69"/>
          <p:cNvPicPr>
            <a:picLocks noChangeAspect="1"/>
          </p:cNvPicPr>
          <p:nvPr/>
        </p:nvPicPr>
        <p:blipFill rotWithShape="1">
          <a:blip r:embed="rId1"/>
          <a:srcRect l="2962" t="6593" r="30617" b="-1"/>
          <a:stretch>
            <a:fillRect/>
          </a:stretch>
        </p:blipFill>
        <p:spPr>
          <a:xfrm>
            <a:off x="3522468" y="10"/>
            <a:ext cx="8669532" cy="6857990"/>
          </a:xfrm>
          <a:prstGeom prst="rect">
            <a:avLst/>
          </a:prstGeom>
        </p:spPr>
      </p:pic>
      <p:sp>
        <p:nvSpPr>
          <p:cNvPr id="127" name="Rectangle 119"/>
          <p:cNvSpPr>
            <a:spLocks noGrp="1" noRot="1" noChangeAspect="1" noMove="1" noResize="1" noEditPoints="1" noAdjustHandles="1" noChangeArrowheads="1" noChangeShapeType="1" noTextEdit="1"/>
          </p:cNvSpPr>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71094" y="1161288"/>
            <a:ext cx="3438144" cy="1124712"/>
          </a:xfrm>
        </p:spPr>
        <p:txBody>
          <a:bodyPr vert="horz" lIns="91440" tIns="45720" rIns="91440" bIns="45720" rtlCol="0" anchor="b">
            <a:normAutofit/>
          </a:bodyPr>
          <a:lstStyle/>
          <a:p>
            <a:r>
              <a:rPr lang="en-US" sz="2800" b="1">
                <a:ea typeface="+mj-lt"/>
                <a:cs typeface="+mj-lt"/>
              </a:rPr>
              <a:t>Union-Find Disjoint Set with AVL Tree</a:t>
            </a:r>
            <a:endParaRPr lang="en-US" sz="2800">
              <a:cs typeface="Calibri Light" panose="020F0302020204030204"/>
            </a:endParaRPr>
          </a:p>
        </p:txBody>
      </p:sp>
      <p:sp>
        <p:nvSpPr>
          <p:cNvPr id="131" name="Rectangle 121"/>
          <p:cNvSpPr>
            <a:spLocks noGrp="1" noRot="1" noChangeAspect="1" noMove="1" noResize="1" noEditPoints="1" noAdjustHandles="1" noChangeArrowheads="1" noChangeShapeType="1" noTextEdit="1"/>
          </p:cNvSpPr>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6" name="Rectangle 123"/>
          <p:cNvSpPr>
            <a:spLocks noGrp="1" noRot="1" noChangeAspect="1" noMove="1" noResize="1" noEditPoints="1" noAdjustHandles="1" noChangeArrowheads="1" noChangeShapeType="1" noTextEdit="1"/>
          </p:cNvSpPr>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371094" y="2718054"/>
            <a:ext cx="5628314" cy="3207258"/>
          </a:xfrm>
        </p:spPr>
        <p:txBody>
          <a:bodyPr vert="horz" lIns="91440" tIns="45720" rIns="91440" bIns="45720" rtlCol="0" anchor="t">
            <a:normAutofit/>
          </a:bodyPr>
          <a:lstStyle/>
          <a:p>
            <a:pPr marL="0" indent="0">
              <a:buNone/>
            </a:pPr>
            <a:r>
              <a:rPr lang="en-US" sz="1700" dirty="0">
                <a:cs typeface="Calibri" panose="020F0502020204030204"/>
              </a:rPr>
              <a:t>  Name                                     Roll Number</a:t>
            </a:r>
            <a:endParaRPr lang="en-US" sz="1700" dirty="0"/>
          </a:p>
          <a:p>
            <a:pPr marL="0" indent="0">
              <a:buNone/>
            </a:pPr>
            <a:r>
              <a:rPr lang="en-US" sz="1700" dirty="0">
                <a:cs typeface="Calibri" panose="020F0502020204030204"/>
              </a:rPr>
              <a:t> P. Abhiram                               cb.en.u4cse21401</a:t>
            </a:r>
            <a:endParaRPr lang="en-US" sz="1700" dirty="0">
              <a:ea typeface="Calibri" panose="020F0502020204030204"/>
              <a:cs typeface="Calibri" panose="020F0502020204030204"/>
            </a:endParaRPr>
          </a:p>
          <a:p>
            <a:pPr marL="0" indent="0">
              <a:buNone/>
            </a:pPr>
            <a:r>
              <a:rPr lang="en-US" sz="1700" dirty="0">
                <a:cs typeface="Calibri" panose="020F0502020204030204"/>
              </a:rPr>
              <a:t>Mullapudi Rahul                      cb.en.u4cse21439  </a:t>
            </a:r>
            <a:endParaRPr lang="en-US" sz="1700" dirty="0">
              <a:ea typeface="Calibri" panose="020F0502020204030204"/>
              <a:cs typeface="Calibri" panose="020F0502020204030204"/>
            </a:endParaRPr>
          </a:p>
          <a:p>
            <a:pPr marL="0" indent="0">
              <a:buNone/>
            </a:pPr>
            <a:r>
              <a:rPr lang="en-US" sz="1700" dirty="0">
                <a:cs typeface="Calibri" panose="020F0502020204030204"/>
              </a:rPr>
              <a:t>K. Mahammad Sami               cb.en.u4cse21430</a:t>
            </a:r>
            <a:endParaRPr lang="en-US" sz="1700" dirty="0"/>
          </a:p>
          <a:p>
            <a:pPr marL="0" indent="0">
              <a:buNone/>
            </a:pPr>
            <a:r>
              <a:rPr lang="en-US" sz="1700" dirty="0">
                <a:cs typeface="Calibri" panose="020F0502020204030204"/>
              </a:rPr>
              <a:t> C. S. Vaibhav               </a:t>
            </a:r>
            <a:r>
              <a:rPr lang="en-IN" altLang="en-US" sz="1700" dirty="0">
                <a:cs typeface="Calibri" panose="020F0502020204030204"/>
              </a:rPr>
              <a:t>             </a:t>
            </a:r>
            <a:r>
              <a:rPr lang="en-US" sz="1700" dirty="0">
                <a:cs typeface="Calibri" panose="020F0502020204030204"/>
              </a:rPr>
              <a:t>cb.en.u4cse21414</a:t>
            </a:r>
            <a:endParaRPr lang="en-US" sz="1700" dirty="0">
              <a:ea typeface="Calibri" panose="020F0502020204030204"/>
              <a:cs typeface="Calibri" panose="020F0502020204030204"/>
            </a:endParaRPr>
          </a:p>
          <a:p>
            <a:pPr marL="0" indent="0">
              <a:buNone/>
            </a:pPr>
            <a:r>
              <a:rPr lang="en-US" sz="1700" dirty="0">
                <a:cs typeface="Calibri" panose="020F0502020204030204"/>
              </a:rPr>
              <a:t> M. Manjunadh                         cb.en.u4cse21458</a:t>
            </a:r>
            <a:endParaRPr lang="en-US" sz="1700" dirty="0">
              <a:ea typeface="Calibri" panose="020F0502020204030204"/>
              <a:cs typeface="Calibri" panose="020F0502020204030204"/>
            </a:endParaRPr>
          </a:p>
          <a:p>
            <a:endParaRPr lang="en-US" sz="1700">
              <a:cs typeface="Calibri" panose="020F0502020204030204"/>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7"/>
          <p:cNvSpPr txBox="1"/>
          <p:nvPr/>
        </p:nvSpPr>
        <p:spPr>
          <a:xfrm>
            <a:off x="7011035" y="1040765"/>
            <a:ext cx="1323340" cy="368300"/>
          </a:xfrm>
          <a:prstGeom prst="rect">
            <a:avLst/>
          </a:prstGeom>
          <a:noFill/>
        </p:spPr>
        <p:txBody>
          <a:bodyPr wrap="none" rtlCol="0">
            <a:spAutoFit/>
          </a:bodyPr>
          <a:lstStyle/>
          <a:p>
            <a:r>
              <a:rPr lang="en-IN" altLang="en-US"/>
              <a:t>add_item(4)</a:t>
            </a:r>
            <a:endParaRPr lang="en-IN" altLang="en-US"/>
          </a:p>
        </p:txBody>
      </p:sp>
      <p:sp>
        <p:nvSpPr>
          <p:cNvPr id="9" name="Text Box 8"/>
          <p:cNvSpPr txBox="1"/>
          <p:nvPr/>
        </p:nvSpPr>
        <p:spPr>
          <a:xfrm>
            <a:off x="8648700" y="1040765"/>
            <a:ext cx="1323340" cy="368300"/>
          </a:xfrm>
          <a:prstGeom prst="rect">
            <a:avLst/>
          </a:prstGeom>
          <a:noFill/>
        </p:spPr>
        <p:txBody>
          <a:bodyPr wrap="none" rtlCol="0">
            <a:spAutoFit/>
          </a:bodyPr>
          <a:lstStyle/>
          <a:p>
            <a:r>
              <a:rPr lang="en-IN" altLang="en-US"/>
              <a:t>add_item(5)</a:t>
            </a:r>
            <a:endParaRPr lang="en-IN" altLang="en-US"/>
          </a:p>
        </p:txBody>
      </p:sp>
      <p:sp>
        <p:nvSpPr>
          <p:cNvPr id="14" name="Oval 13"/>
          <p:cNvSpPr/>
          <p:nvPr/>
        </p:nvSpPr>
        <p:spPr>
          <a:xfrm>
            <a:off x="491490" y="1158875"/>
            <a:ext cx="1035050" cy="9944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tLang="en-US"/>
          </a:p>
          <a:p>
            <a:pPr algn="ctr"/>
            <a:r>
              <a:rPr lang="en-IN" altLang="en-US"/>
              <a:t>4</a:t>
            </a:r>
            <a:endParaRPr lang="en-IN" altLang="en-US"/>
          </a:p>
          <a:p>
            <a:pPr algn="ctr"/>
            <a:endParaRPr lang="en-IN" altLang="en-US"/>
          </a:p>
        </p:txBody>
      </p:sp>
      <p:sp>
        <p:nvSpPr>
          <p:cNvPr id="13" name="Oval 12"/>
          <p:cNvSpPr/>
          <p:nvPr/>
        </p:nvSpPr>
        <p:spPr>
          <a:xfrm>
            <a:off x="398780" y="5669280"/>
            <a:ext cx="1035050" cy="9944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tLang="en-US"/>
          </a:p>
          <a:p>
            <a:pPr algn="ctr"/>
            <a:r>
              <a:rPr lang="en-IN" altLang="en-US"/>
              <a:t>5</a:t>
            </a:r>
            <a:endParaRPr lang="en-IN" altLang="en-US"/>
          </a:p>
          <a:p>
            <a:pPr algn="ctr"/>
            <a:endParaRPr lang="en-IN" altLang="en-US"/>
          </a:p>
        </p:txBody>
      </p:sp>
      <p:sp>
        <p:nvSpPr>
          <p:cNvPr id="3" name="Oval 2"/>
          <p:cNvSpPr/>
          <p:nvPr/>
        </p:nvSpPr>
        <p:spPr>
          <a:xfrm>
            <a:off x="4805680" y="2049780"/>
            <a:ext cx="1035050" cy="10445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2</a:t>
            </a:r>
            <a:endParaRPr lang="en-IN" altLang="en-US"/>
          </a:p>
        </p:txBody>
      </p:sp>
      <p:sp>
        <p:nvSpPr>
          <p:cNvPr id="4" name="Oval 3"/>
          <p:cNvSpPr/>
          <p:nvPr/>
        </p:nvSpPr>
        <p:spPr>
          <a:xfrm>
            <a:off x="6609080" y="3583305"/>
            <a:ext cx="1035050" cy="10445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3</a:t>
            </a:r>
            <a:endParaRPr lang="en-IN" altLang="en-US"/>
          </a:p>
        </p:txBody>
      </p:sp>
      <p:sp>
        <p:nvSpPr>
          <p:cNvPr id="5" name="Oval 4"/>
          <p:cNvSpPr/>
          <p:nvPr/>
        </p:nvSpPr>
        <p:spPr>
          <a:xfrm>
            <a:off x="3171825" y="3583305"/>
            <a:ext cx="1035050" cy="10445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1</a:t>
            </a:r>
            <a:endParaRPr lang="en-IN" altLang="en-US"/>
          </a:p>
        </p:txBody>
      </p:sp>
      <p:cxnSp>
        <p:nvCxnSpPr>
          <p:cNvPr id="17" name="Straight Arrow Connector 16"/>
          <p:cNvCxnSpPr/>
          <p:nvPr/>
        </p:nvCxnSpPr>
        <p:spPr>
          <a:xfrm>
            <a:off x="5840730" y="2842895"/>
            <a:ext cx="1000125" cy="816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914775" y="2778125"/>
            <a:ext cx="1038225" cy="843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7594600" y="4471035"/>
            <a:ext cx="739775" cy="5854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853170" y="4471035"/>
            <a:ext cx="739775" cy="5854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191250" y="3351530"/>
            <a:ext cx="535305" cy="697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 Box 22"/>
          <p:cNvSpPr txBox="1"/>
          <p:nvPr/>
        </p:nvSpPr>
        <p:spPr>
          <a:xfrm>
            <a:off x="8648700" y="2049780"/>
            <a:ext cx="3228975" cy="922020"/>
          </a:xfrm>
          <a:prstGeom prst="rect">
            <a:avLst/>
          </a:prstGeom>
          <a:noFill/>
        </p:spPr>
        <p:txBody>
          <a:bodyPr wrap="none" rtlCol="0">
            <a:spAutoFit/>
          </a:bodyPr>
          <a:lstStyle/>
          <a:p>
            <a:pPr algn="l"/>
            <a:r>
              <a:rPr lang="en-US"/>
              <a:t>def add_item(self, key, item):</a:t>
            </a:r>
            <a:endParaRPr lang="en-US"/>
          </a:p>
          <a:p>
            <a:pPr algn="l"/>
            <a:r>
              <a:rPr lang="en-US"/>
              <a:t>        if item not in self.sets.keys():</a:t>
            </a:r>
            <a:endParaRPr lang="en-US"/>
          </a:p>
          <a:p>
            <a:pPr algn="l"/>
            <a:r>
              <a:rPr lang="en-US"/>
              <a:t>            self.sets[key].insert(item)</a:t>
            </a:r>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0.0151563 -0.0252778 L 0.625 0.547129 " pathEditMode="relative" rAng="0" ptsTypes="">
                                      <p:cBhvr>
                                        <p:cTn id="11" dur="2000" fill="hold"/>
                                        <p:tgtEl>
                                          <p:spTgt spid="14"/>
                                        </p:tgtEl>
                                        <p:attrNameLst>
                                          <p:attrName>ppt_x</p:attrName>
                                          <p:attrName>ppt_y</p:attrName>
                                        </p:attrNameLst>
                                      </p:cBhvr>
                                      <p:rCtr x="320" y="286"/>
                                    </p:animMotion>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2" nodeType="clickEffect">
                                  <p:stCondLst>
                                    <p:cond delay="0"/>
                                  </p:stCondLst>
                                  <p:childTnLst>
                                    <p:animMotion origin="layout" path="M 0 0 L 0.000416667 -0.144907 " pathEditMode="relative" rAng="0" ptsTypes="">
                                      <p:cBhvr>
                                        <p:cTn id="24" dur="2000" fill="hold"/>
                                        <p:tgtEl>
                                          <p:spTgt spid="8"/>
                                        </p:tgtEl>
                                        <p:attrNameLst>
                                          <p:attrName>ppt_x</p:attrName>
                                          <p:attrName>ppt_y</p:attrName>
                                        </p:attrNameLst>
                                      </p:cBhvr>
                                      <p:rCtr x="0" y="-93"/>
                                    </p:animMotion>
                                  </p:childTnLst>
                                </p:cTn>
                              </p:par>
                              <p:par>
                                <p:cTn id="25" presetID="0" presetClass="path" presetSubtype="0" accel="50000" decel="50000" fill="hold" grpId="1" nodeType="withEffect">
                                  <p:stCondLst>
                                    <p:cond delay="0"/>
                                  </p:stCondLst>
                                  <p:childTnLst>
                                    <p:animMotion origin="layout" path="M 0 0.005 L -0.00135417 -0.135648 " pathEditMode="relative" rAng="0" ptsTypes="">
                                      <p:cBhvr>
                                        <p:cTn id="26" dur="2000" fill="hold"/>
                                        <p:tgtEl>
                                          <p:spTgt spid="9"/>
                                        </p:tgtEl>
                                        <p:attrNameLst>
                                          <p:attrName>ppt_x</p:attrName>
                                          <p:attrName>ppt_y</p:attrName>
                                        </p:attrNameLst>
                                      </p:cBhvr>
                                      <p:rCtr x="0" y="-93"/>
                                    </p:animMotion>
                                  </p:childTnLst>
                                </p:cTn>
                              </p:par>
                              <p:par>
                                <p:cTn id="27" presetID="0" presetClass="path" presetSubtype="0" accel="50000" decel="50000" fill="hold" grpId="1" nodeType="withEffect">
                                  <p:stCondLst>
                                    <p:cond delay="0"/>
                                  </p:stCondLst>
                                  <p:childTnLst>
                                    <p:animMotion origin="layout" path="M 0.624011 0.542038 L 0.623646 0.350279 " pathEditMode="relative" rAng="0" ptsTypes="">
                                      <p:cBhvr>
                                        <p:cTn id="28" dur="2000" fill="hold"/>
                                        <p:tgtEl>
                                          <p:spTgt spid="14"/>
                                        </p:tgtEl>
                                        <p:attrNameLst>
                                          <p:attrName>ppt_x</p:attrName>
                                          <p:attrName>ppt_y</p:attrName>
                                        </p:attrNameLst>
                                      </p:cBhvr>
                                      <p:rCtr x="0" y="-95"/>
                                    </p:animMotion>
                                  </p:childTnLst>
                                </p:cTn>
                              </p:par>
                              <p:par>
                                <p:cTn id="29" presetID="0" presetClass="path" presetSubtype="0" accel="50000" decel="50000" fill="hold" grpId="0" nodeType="withEffect">
                                  <p:stCondLst>
                                    <p:cond delay="0"/>
                                  </p:stCondLst>
                                  <p:childTnLst>
                                    <p:animMotion origin="layout" path="M 0 0 L -0.0009375 -0.186852 " pathEditMode="relative" ptsTypes="">
                                      <p:cBhvr>
                                        <p:cTn id="30" dur="2000" fill="hold"/>
                                        <p:tgtEl>
                                          <p:spTgt spid="3"/>
                                        </p:tgtEl>
                                        <p:attrNameLst>
                                          <p:attrName>ppt_x</p:attrName>
                                          <p:attrName>ppt_y</p:attrName>
                                        </p:attrNameLst>
                                      </p:cBhvr>
                                    </p:animMotion>
                                  </p:childTnLst>
                                </p:cTn>
                              </p:par>
                              <p:par>
                                <p:cTn id="31" presetID="0" presetClass="path" presetSubtype="0" accel="50000" decel="50000" fill="hold" grpId="0" nodeType="withEffect">
                                  <p:stCondLst>
                                    <p:cond delay="0"/>
                                  </p:stCondLst>
                                  <p:childTnLst>
                                    <p:animMotion origin="layout" path="M 0 0 L -0.0009375 -0.186852 " pathEditMode="relative" ptsTypes="">
                                      <p:cBhvr>
                                        <p:cTn id="32" dur="2000" fill="hold"/>
                                        <p:tgtEl>
                                          <p:spTgt spid="4"/>
                                        </p:tgtEl>
                                        <p:attrNameLst>
                                          <p:attrName>ppt_x</p:attrName>
                                          <p:attrName>ppt_y</p:attrName>
                                        </p:attrNameLst>
                                      </p:cBhvr>
                                    </p:animMotion>
                                  </p:childTnLst>
                                </p:cTn>
                              </p:par>
                              <p:par>
                                <p:cTn id="33" presetID="0" presetClass="path" presetSubtype="0" accel="50000" decel="50000" fill="hold" grpId="0" nodeType="withEffect">
                                  <p:stCondLst>
                                    <p:cond delay="0"/>
                                  </p:stCondLst>
                                  <p:childTnLst>
                                    <p:animMotion origin="layout" path="M 0 0 L -0.0009375 -0.186852 " pathEditMode="relative" ptsTypes="">
                                      <p:cBhvr>
                                        <p:cTn id="34" dur="2000" fill="hold"/>
                                        <p:tgtEl>
                                          <p:spTgt spid="5"/>
                                        </p:tgtEl>
                                        <p:attrNameLst>
                                          <p:attrName>ppt_x</p:attrName>
                                          <p:attrName>ppt_y</p:attrName>
                                        </p:attrNameLst>
                                      </p:cBhvr>
                                    </p:animMotion>
                                  </p:childTnLst>
                                </p:cTn>
                              </p:par>
                              <p:par>
                                <p:cTn id="35" presetID="0" presetClass="path" presetSubtype="0" accel="50000" decel="50000" fill="hold" nodeType="withEffect">
                                  <p:stCondLst>
                                    <p:cond delay="0"/>
                                  </p:stCondLst>
                                  <p:childTnLst>
                                    <p:animMotion origin="layout" path="M 0 0 L -0.0009375 -0.186852 " pathEditMode="relative" ptsTypes="">
                                      <p:cBhvr>
                                        <p:cTn id="36" dur="2000" fill="hold"/>
                                        <p:tgtEl>
                                          <p:spTgt spid="17"/>
                                        </p:tgtEl>
                                        <p:attrNameLst>
                                          <p:attrName>ppt_x</p:attrName>
                                          <p:attrName>ppt_y</p:attrName>
                                        </p:attrNameLst>
                                      </p:cBhvr>
                                    </p:animMotion>
                                  </p:childTnLst>
                                </p:cTn>
                              </p:par>
                              <p:par>
                                <p:cTn id="37" presetID="0" presetClass="path" presetSubtype="0" accel="50000" decel="50000" fill="hold" nodeType="withEffect">
                                  <p:stCondLst>
                                    <p:cond delay="0"/>
                                  </p:stCondLst>
                                  <p:childTnLst>
                                    <p:animMotion origin="layout" path="M 0 0 L -0.0009375 -0.186852 " pathEditMode="relative" ptsTypes="">
                                      <p:cBhvr>
                                        <p:cTn id="38" dur="2000" fill="hold"/>
                                        <p:tgtEl>
                                          <p:spTgt spid="20"/>
                                        </p:tgtEl>
                                        <p:attrNameLst>
                                          <p:attrName>ppt_x</p:attrName>
                                          <p:attrName>ppt_y</p:attrName>
                                        </p:attrNameLst>
                                      </p:cBhvr>
                                    </p:animMotion>
                                  </p:childTnLst>
                                </p:cTn>
                              </p:par>
                              <p:par>
                                <p:cTn id="39" presetID="0" presetClass="path" presetSubtype="0" accel="50000" decel="50000" fill="hold" nodeType="withEffect">
                                  <p:stCondLst>
                                    <p:cond delay="0"/>
                                  </p:stCondLst>
                                  <p:childTnLst>
                                    <p:animMotion origin="layout" path="M 0 0 L -0.0009375 -0.186852 " pathEditMode="relative" ptsTypes="">
                                      <p:cBhvr>
                                        <p:cTn id="40" dur="2000" fill="hold"/>
                                        <p:tgtEl>
                                          <p:spTgt spid="7"/>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0" nodeType="clickEffect">
                                  <p:stCondLst>
                                    <p:cond delay="0"/>
                                  </p:stCondLst>
                                  <p:childTnLst>
                                    <p:animMotion origin="layout" path="M 0 0 L 0.732969 -0.0942593 " pathEditMode="relative" ptsTypes="">
                                      <p:cBhvr>
                                        <p:cTn id="48" dur="2000" fill="hold"/>
                                        <p:tgtEl>
                                          <p:spTgt spid="13"/>
                                        </p:tgtEl>
                                        <p:attrNameLst>
                                          <p:attrName>ppt_x</p:attrName>
                                          <p:attrName>ppt_y</p:attrName>
                                        </p:attrNameLst>
                                      </p:cBhvr>
                                    </p:animMotion>
                                  </p:childTnLst>
                                </p:cTn>
                              </p:par>
                            </p:childTnLst>
                          </p:cTn>
                        </p:par>
                      </p:childTnLst>
                    </p:cTn>
                  </p:par>
                  <p:par>
                    <p:cTn id="49" fill="hold">
                      <p:stCondLst>
                        <p:cond delay="indefinite"/>
                      </p:stCondLst>
                      <p:childTnLst>
                        <p:par>
                          <p:cTn id="50" fill="hold">
                            <p:stCondLst>
                              <p:cond delay="0"/>
                            </p:stCondLst>
                            <p:childTnLst>
                              <p:par>
                                <p:cTn id="51" presetID="1" presetClass="emph" presetSubtype="2" fill="hold" nodeType="clickEffect">
                                  <p:stCondLst>
                                    <p:cond delay="0"/>
                                  </p:stCondLst>
                                  <p:childTnLst>
                                    <p:animClr clrSpc="rgb" dir="cw">
                                      <p:cBhvr>
                                        <p:cTn id="52" dur="2000" fill="hold"/>
                                        <p:tgtEl>
                                          <p:spTgt spid="13"/>
                                        </p:tgtEl>
                                        <p:attrNameLst>
                                          <p:attrName>fillcolor</p:attrName>
                                        </p:attrNameLst>
                                      </p:cBhvr>
                                      <p:to>
                                        <a:schemeClr val="accent2"/>
                                      </p:to>
                                    </p:animClr>
                                    <p:set>
                                      <p:cBhvr>
                                        <p:cTn id="53" dur="2000" fill="hold"/>
                                        <p:tgtEl>
                                          <p:spTgt spid="13"/>
                                        </p:tgtEl>
                                        <p:attrNameLst>
                                          <p:attrName>fill.type</p:attrName>
                                        </p:attrNameLst>
                                      </p:cBhvr>
                                      <p:to>
                                        <p:strVal val="solid"/>
                                      </p:to>
                                    </p:set>
                                    <p:set>
                                      <p:cBhvr>
                                        <p:cTn id="54" dur="2000" fill="hold"/>
                                        <p:tgtEl>
                                          <p:spTgt spid="13"/>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2000" fill="hold"/>
                                        <p:tgtEl>
                                          <p:spTgt spid="14"/>
                                        </p:tgtEl>
                                        <p:attrNameLst>
                                          <p:attrName>fillcolor</p:attrName>
                                        </p:attrNameLst>
                                      </p:cBhvr>
                                      <p:to>
                                        <a:schemeClr val="accent2"/>
                                      </p:to>
                                    </p:animClr>
                                    <p:set>
                                      <p:cBhvr>
                                        <p:cTn id="59" dur="2000" fill="hold"/>
                                        <p:tgtEl>
                                          <p:spTgt spid="14"/>
                                        </p:tgtEl>
                                        <p:attrNameLst>
                                          <p:attrName>fill.type</p:attrName>
                                        </p:attrNameLst>
                                      </p:cBhvr>
                                      <p:to>
                                        <p:strVal val="solid"/>
                                      </p:to>
                                    </p:set>
                                    <p:set>
                                      <p:cBhvr>
                                        <p:cTn id="60" dur="2000" fill="hold"/>
                                        <p:tgtEl>
                                          <p:spTgt spid="14"/>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2" fill="hold" nodeType="clickEffect">
                                  <p:stCondLst>
                                    <p:cond delay="0"/>
                                  </p:stCondLst>
                                  <p:childTnLst>
                                    <p:animClr clrSpc="rgb" dir="cw">
                                      <p:cBhvr>
                                        <p:cTn id="64" dur="2000" fill="hold"/>
                                        <p:tgtEl>
                                          <p:spTgt spid="4"/>
                                        </p:tgtEl>
                                        <p:attrNameLst>
                                          <p:attrName>fillcolor</p:attrName>
                                        </p:attrNameLst>
                                      </p:cBhvr>
                                      <p:to>
                                        <a:schemeClr val="accent2"/>
                                      </p:to>
                                    </p:animClr>
                                    <p:set>
                                      <p:cBhvr>
                                        <p:cTn id="65" dur="2000" fill="hold"/>
                                        <p:tgtEl>
                                          <p:spTgt spid="4"/>
                                        </p:tgtEl>
                                        <p:attrNameLst>
                                          <p:attrName>fill.type</p:attrName>
                                        </p:attrNameLst>
                                      </p:cBhvr>
                                      <p:to>
                                        <p:strVal val="solid"/>
                                      </p:to>
                                    </p:set>
                                    <p:set>
                                      <p:cBhvr>
                                        <p:cTn id="66" dur="2000" fill="hold"/>
                                        <p:tgtEl>
                                          <p:spTgt spid="4"/>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13"/>
                                        </p:tgtEl>
                                        <p:attrNameLst>
                                          <p:attrName>fillcolor</p:attrName>
                                        </p:attrNameLst>
                                      </p:cBhvr>
                                      <p:to>
                                        <a:schemeClr val="bg1"/>
                                      </p:to>
                                    </p:animClr>
                                    <p:set>
                                      <p:cBhvr>
                                        <p:cTn id="71" dur="2000" fill="hold"/>
                                        <p:tgtEl>
                                          <p:spTgt spid="13"/>
                                        </p:tgtEl>
                                        <p:attrNameLst>
                                          <p:attrName>fill.type</p:attrName>
                                        </p:attrNameLst>
                                      </p:cBhvr>
                                      <p:to>
                                        <p:strVal val="solid"/>
                                      </p:to>
                                    </p:set>
                                    <p:set>
                                      <p:cBhvr>
                                        <p:cTn id="72" dur="2000" fill="hold"/>
                                        <p:tgtEl>
                                          <p:spTgt spid="13"/>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mph" presetSubtype="2" fill="hold" nodeType="clickEffect">
                                  <p:stCondLst>
                                    <p:cond delay="0"/>
                                  </p:stCondLst>
                                  <p:childTnLst>
                                    <p:animClr clrSpc="rgb" dir="cw">
                                      <p:cBhvr>
                                        <p:cTn id="76" dur="2000" fill="hold"/>
                                        <p:tgtEl>
                                          <p:spTgt spid="14"/>
                                        </p:tgtEl>
                                        <p:attrNameLst>
                                          <p:attrName>fillcolor</p:attrName>
                                        </p:attrNameLst>
                                      </p:cBhvr>
                                      <p:to>
                                        <a:schemeClr val="bg1"/>
                                      </p:to>
                                    </p:animClr>
                                    <p:set>
                                      <p:cBhvr>
                                        <p:cTn id="77" dur="2000" fill="hold"/>
                                        <p:tgtEl>
                                          <p:spTgt spid="14"/>
                                        </p:tgtEl>
                                        <p:attrNameLst>
                                          <p:attrName>fill.type</p:attrName>
                                        </p:attrNameLst>
                                      </p:cBhvr>
                                      <p:to>
                                        <p:strVal val="solid"/>
                                      </p:to>
                                    </p:set>
                                    <p:set>
                                      <p:cBhvr>
                                        <p:cTn id="78" dur="2000" fill="hold"/>
                                        <p:tgtEl>
                                          <p:spTgt spid="14"/>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 presetClass="emph" presetSubtype="2" fill="hold" nodeType="clickEffect">
                                  <p:stCondLst>
                                    <p:cond delay="0"/>
                                  </p:stCondLst>
                                  <p:childTnLst>
                                    <p:animClr clrSpc="rgb" dir="cw">
                                      <p:cBhvr>
                                        <p:cTn id="82" dur="2000" fill="hold"/>
                                        <p:tgtEl>
                                          <p:spTgt spid="4"/>
                                        </p:tgtEl>
                                        <p:attrNameLst>
                                          <p:attrName>fillcolor</p:attrName>
                                        </p:attrNameLst>
                                      </p:cBhvr>
                                      <p:to>
                                        <a:schemeClr val="bg1"/>
                                      </p:to>
                                    </p:animClr>
                                    <p:set>
                                      <p:cBhvr>
                                        <p:cTn id="83" dur="2000" fill="hold"/>
                                        <p:tgtEl>
                                          <p:spTgt spid="4"/>
                                        </p:tgtEl>
                                        <p:attrNameLst>
                                          <p:attrName>fill.type</p:attrName>
                                        </p:attrNameLst>
                                      </p:cBhvr>
                                      <p:to>
                                        <p:strVal val="solid"/>
                                      </p:to>
                                    </p:set>
                                    <p:set>
                                      <p:cBhvr>
                                        <p:cTn id="84" dur="2000" fill="hold"/>
                                        <p:tgtEl>
                                          <p:spTgt spid="4"/>
                                        </p:tgtEl>
                                        <p:attrNameLst>
                                          <p:attrName>fill.on</p:attrName>
                                        </p:attrNameLst>
                                      </p:cBhvr>
                                      <p:to>
                                        <p:strVal val="tru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10"/>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0" presetClass="path" presetSubtype="0" accel="50000" decel="50000" fill="hold" grpId="1" nodeType="clickEffect">
                                  <p:stCondLst>
                                    <p:cond delay="0"/>
                                  </p:stCondLst>
                                  <p:childTnLst>
                                    <p:animMotion origin="layout" path="M 0.00255208 -0.180833 L -0.0883333 0.0667593 " pathEditMode="relative" rAng="0" ptsTypes="">
                                      <p:cBhvr>
                                        <p:cTn id="92" dur="2000" fill="hold"/>
                                        <p:tgtEl>
                                          <p:spTgt spid="4"/>
                                        </p:tgtEl>
                                        <p:attrNameLst>
                                          <p:attrName>ppt_x</p:attrName>
                                          <p:attrName>ppt_y</p:attrName>
                                        </p:attrNameLst>
                                      </p:cBhvr>
                                      <p:rCtr x="-45" y="124"/>
                                    </p:animMotion>
                                  </p:childTnLst>
                                </p:cTn>
                              </p:par>
                            </p:childTnLst>
                          </p:cTn>
                        </p:par>
                      </p:childTnLst>
                    </p:cTn>
                  </p:par>
                  <p:par>
                    <p:cTn id="93" fill="hold">
                      <p:stCondLst>
                        <p:cond delay="indefinite"/>
                      </p:stCondLst>
                      <p:childTnLst>
                        <p:par>
                          <p:cTn id="94" fill="hold">
                            <p:stCondLst>
                              <p:cond delay="0"/>
                            </p:stCondLst>
                            <p:childTnLst>
                              <p:par>
                                <p:cTn id="95" presetID="0" presetClass="path" presetSubtype="0" accel="50000" decel="50000" fill="hold" grpId="2" nodeType="clickEffect">
                                  <p:stCondLst>
                                    <p:cond delay="0"/>
                                  </p:stCondLst>
                                  <p:childTnLst>
                                    <p:animMotion origin="layout" path="M 0.62651 0.372222 L 0.498646 0.19037 " pathEditMode="relative" ptsTypes="">
                                      <p:cBhvr>
                                        <p:cTn id="96" dur="2000" fill="hold"/>
                                        <p:tgtEl>
                                          <p:spTgt spid="14"/>
                                        </p:tgtEl>
                                        <p:attrNameLst>
                                          <p:attrName>ppt_x</p:attrName>
                                          <p:attrName>ppt_y</p:attrName>
                                        </p:attrNameLst>
                                      </p:cBhvr>
                                    </p:animMotion>
                                  </p:childTnLst>
                                </p:cTn>
                              </p:par>
                            </p:childTnLst>
                          </p:cTn>
                        </p:par>
                      </p:childTnLst>
                    </p:cTn>
                  </p:par>
                  <p:par>
                    <p:cTn id="97" fill="hold">
                      <p:stCondLst>
                        <p:cond delay="indefinite"/>
                      </p:stCondLst>
                      <p:childTnLst>
                        <p:par>
                          <p:cTn id="98" fill="hold">
                            <p:stCondLst>
                              <p:cond delay="0"/>
                            </p:stCondLst>
                            <p:childTnLst>
                              <p:par>
                                <p:cTn id="99" presetID="0" presetClass="path" presetSubtype="0" accel="50000" decel="50000" fill="hold" grpId="1" nodeType="clickEffect">
                                  <p:stCondLst>
                                    <p:cond delay="0"/>
                                  </p:stCondLst>
                                  <p:childTnLst>
                                    <p:animMotion origin="layout" path="M 0.730729 -0.0901852 L 0.643594 -0.253519 " pathEditMode="relative" ptsTypes="">
                                      <p:cBhvr>
                                        <p:cTn id="100" dur="2000" fill="hold"/>
                                        <p:tgtEl>
                                          <p:spTgt spid="13"/>
                                        </p:tgtEl>
                                        <p:attrNameLst>
                                          <p:attrName>ppt_x</p:attrName>
                                          <p:attrName>ppt_y</p:attrName>
                                        </p:attrNameLst>
                                      </p:cBhvr>
                                    </p:animMotion>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9" grpId="0"/>
      <p:bldP spid="9" grpId="1"/>
      <p:bldP spid="14" grpId="0" bldLvl="0" animBg="1"/>
      <p:bldP spid="14" grpId="1" bldLvl="0" animBg="1"/>
      <p:bldP spid="14" grpId="2" animBg="1"/>
      <p:bldP spid="13" grpId="0" animBg="1"/>
      <p:bldP spid="13" grpId="1" animBg="1"/>
      <p:bldP spid="3" grpId="0" animBg="1"/>
      <p:bldP spid="4" grpId="0" animBg="1"/>
      <p:bldP spid="4" grpId="1"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p:cNvSpPr>
            <a:spLocks noGrp="1" noRot="1" noChangeAspect="1" noMove="1" noResize="1" noEditPoints="1" noAdjustHandles="1" noChangeArrowheads="1" noChangeShapeType="1" noTextEdit="1"/>
          </p:cNvSpPr>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a:spLocks noGrp="1" noRot="1" noChangeAspect="1" noMove="1" noResize="1" noEditPoints="1" noAdjustHandles="1" noChangeArrowheads="1" noChangeShapeType="1" noTextEdit="1"/>
          </p:cNvSpPr>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008231" y="2617278"/>
            <a:ext cx="2165168" cy="487023"/>
          </a:xfrm>
        </p:spPr>
        <p:txBody>
          <a:bodyPr vert="horz" lIns="91440" tIns="45720" rIns="91440" bIns="45720" rtlCol="0" anchor="t">
            <a:normAutofit/>
          </a:bodyPr>
          <a:lstStyle/>
          <a:p>
            <a:pPr marL="0" indent="0">
              <a:buNone/>
            </a:pPr>
            <a:r>
              <a:rPr lang="en-US" u="sng" dirty="0" err="1">
                <a:cs typeface="Calibri" panose="020F0502020204030204"/>
              </a:rPr>
              <a:t>Uf.find</a:t>
            </a:r>
            <a:r>
              <a:rPr lang="en-US" u="sng" dirty="0">
                <a:cs typeface="Calibri" panose="020F0502020204030204"/>
              </a:rPr>
              <a:t>()</a:t>
            </a:r>
            <a:r>
              <a:rPr lang="en-US" dirty="0">
                <a:cs typeface="Calibri" panose="020F0502020204030204"/>
              </a:rPr>
              <a:t>:</a:t>
            </a:r>
            <a:endParaRPr lang="en-US" u="sng" dirty="0">
              <a:cs typeface="Calibri" panose="020F0502020204030204"/>
            </a:endParaRPr>
          </a:p>
          <a:p>
            <a:pPr marL="0" indent="0">
              <a:buNone/>
            </a:pPr>
            <a:endParaRPr lang="en-US" u="sng" dirty="0">
              <a:cs typeface="Calibri" panose="020F0502020204030204"/>
            </a:endParaRPr>
          </a:p>
        </p:txBody>
      </p:sp>
      <p:sp>
        <p:nvSpPr>
          <p:cNvPr id="7" name="Title 1"/>
          <p:cNvSpPr>
            <a:spLocks noGrp="1"/>
          </p:cNvSpPr>
          <p:nvPr>
            <p:ph type="title"/>
          </p:nvPr>
        </p:nvSpPr>
        <p:spPr>
          <a:xfrm>
            <a:off x="1011297" y="930902"/>
            <a:ext cx="9984615" cy="1597228"/>
          </a:xfrm>
        </p:spPr>
        <p:txBody>
          <a:bodyPr>
            <a:normAutofit/>
          </a:bodyPr>
          <a:lstStyle/>
          <a:p>
            <a:r>
              <a:rPr lang="en-US" sz="6000" b="1" dirty="0">
                <a:latin typeface="Arial" panose="020B0604020202020204"/>
                <a:cs typeface="Arial" panose="020B0604020202020204"/>
              </a:rPr>
              <a:t>Implementation</a:t>
            </a:r>
            <a:endParaRPr lang="en-US" sz="6000" dirty="0"/>
          </a:p>
        </p:txBody>
      </p:sp>
      <p:pic>
        <p:nvPicPr>
          <p:cNvPr id="2" name="Picture 3"/>
          <p:cNvPicPr>
            <a:picLocks noChangeAspect="1"/>
          </p:cNvPicPr>
          <p:nvPr/>
        </p:nvPicPr>
        <p:blipFill>
          <a:blip r:embed="rId1"/>
          <a:stretch>
            <a:fillRect/>
          </a:stretch>
        </p:blipFill>
        <p:spPr>
          <a:xfrm>
            <a:off x="1015253" y="3420234"/>
            <a:ext cx="8077200" cy="233714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892800" y="777240"/>
            <a:ext cx="20320" cy="5852160"/>
          </a:xfrm>
          <a:prstGeom prst="line">
            <a:avLst/>
          </a:prstGeom>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614680" y="1071880"/>
            <a:ext cx="792480" cy="7416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1</a:t>
            </a:r>
            <a:endParaRPr lang="en-IN" altLang="en-US"/>
          </a:p>
        </p:txBody>
      </p:sp>
      <p:sp>
        <p:nvSpPr>
          <p:cNvPr id="4" name="Oval 3"/>
          <p:cNvSpPr/>
          <p:nvPr/>
        </p:nvSpPr>
        <p:spPr>
          <a:xfrm>
            <a:off x="614680" y="2204720"/>
            <a:ext cx="792480" cy="7416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2</a:t>
            </a:r>
            <a:endParaRPr lang="en-IN" altLang="en-US"/>
          </a:p>
        </p:txBody>
      </p:sp>
      <p:sp>
        <p:nvSpPr>
          <p:cNvPr id="7" name="Oval 6"/>
          <p:cNvSpPr/>
          <p:nvPr/>
        </p:nvSpPr>
        <p:spPr>
          <a:xfrm>
            <a:off x="614680" y="3307080"/>
            <a:ext cx="792480" cy="7416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3</a:t>
            </a:r>
            <a:endParaRPr lang="en-IN" altLang="en-US"/>
          </a:p>
        </p:txBody>
      </p:sp>
      <p:sp>
        <p:nvSpPr>
          <p:cNvPr id="8" name="Oval 7"/>
          <p:cNvSpPr/>
          <p:nvPr/>
        </p:nvSpPr>
        <p:spPr>
          <a:xfrm>
            <a:off x="614680" y="4439920"/>
            <a:ext cx="792480" cy="7416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4</a:t>
            </a:r>
            <a:endParaRPr lang="en-IN" altLang="en-US"/>
          </a:p>
        </p:txBody>
      </p:sp>
      <p:sp>
        <p:nvSpPr>
          <p:cNvPr id="11" name="Oval 10"/>
          <p:cNvSpPr/>
          <p:nvPr/>
        </p:nvSpPr>
        <p:spPr>
          <a:xfrm>
            <a:off x="614680" y="5572760"/>
            <a:ext cx="792480" cy="7416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5</a:t>
            </a:r>
            <a:endParaRPr lang="en-IN" altLang="en-US"/>
          </a:p>
        </p:txBody>
      </p:sp>
      <p:cxnSp>
        <p:nvCxnSpPr>
          <p:cNvPr id="12" name="Straight Arrow Connector 11"/>
          <p:cNvCxnSpPr>
            <a:stCxn id="4" idx="0"/>
            <a:endCxn id="3" idx="4"/>
          </p:cNvCxnSpPr>
          <p:nvPr/>
        </p:nvCxnSpPr>
        <p:spPr>
          <a:xfrm flipV="1">
            <a:off x="1010920" y="1813560"/>
            <a:ext cx="0" cy="391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000760" y="2946400"/>
            <a:ext cx="0" cy="360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010920" y="5227320"/>
            <a:ext cx="0" cy="375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010920" y="4071620"/>
            <a:ext cx="0" cy="375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 Box 4"/>
          <p:cNvSpPr txBox="1"/>
          <p:nvPr/>
        </p:nvSpPr>
        <p:spPr>
          <a:xfrm>
            <a:off x="5389245" y="228600"/>
            <a:ext cx="911225" cy="368300"/>
          </a:xfrm>
          <a:prstGeom prst="rect">
            <a:avLst/>
          </a:prstGeom>
          <a:noFill/>
        </p:spPr>
        <p:txBody>
          <a:bodyPr wrap="none" rtlCol="0">
            <a:spAutoFit/>
          </a:bodyPr>
          <a:lstStyle/>
          <a:p>
            <a:r>
              <a:rPr lang="en-IN" altLang="en-US"/>
              <a:t>uf.find()</a:t>
            </a:r>
            <a:endParaRPr lang="en-IN" altLang="en-US"/>
          </a:p>
        </p:txBody>
      </p:sp>
      <p:sp>
        <p:nvSpPr>
          <p:cNvPr id="6" name="Rectangles 5"/>
          <p:cNvSpPr/>
          <p:nvPr/>
        </p:nvSpPr>
        <p:spPr>
          <a:xfrm>
            <a:off x="7239000" y="1813560"/>
            <a:ext cx="3213735" cy="27984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tLang="en-US"/>
          </a:p>
        </p:txBody>
      </p:sp>
      <p:sp>
        <p:nvSpPr>
          <p:cNvPr id="10" name="Oval 9"/>
          <p:cNvSpPr/>
          <p:nvPr/>
        </p:nvSpPr>
        <p:spPr>
          <a:xfrm>
            <a:off x="8365490" y="1957070"/>
            <a:ext cx="665480" cy="6280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2</a:t>
            </a:r>
            <a:endParaRPr lang="en-IN" altLang="en-US"/>
          </a:p>
        </p:txBody>
      </p:sp>
      <p:sp>
        <p:nvSpPr>
          <p:cNvPr id="16" name="Oval 15"/>
          <p:cNvSpPr/>
          <p:nvPr/>
        </p:nvSpPr>
        <p:spPr>
          <a:xfrm>
            <a:off x="8582025" y="3819525"/>
            <a:ext cx="665480" cy="6280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3</a:t>
            </a:r>
            <a:endParaRPr lang="en-IN" altLang="en-US"/>
          </a:p>
        </p:txBody>
      </p:sp>
      <p:sp>
        <p:nvSpPr>
          <p:cNvPr id="17" name="Oval 16"/>
          <p:cNvSpPr/>
          <p:nvPr/>
        </p:nvSpPr>
        <p:spPr>
          <a:xfrm>
            <a:off x="9088120" y="2865755"/>
            <a:ext cx="665480" cy="6280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4</a:t>
            </a:r>
            <a:endParaRPr lang="en-IN" altLang="en-US"/>
          </a:p>
        </p:txBody>
      </p:sp>
      <p:cxnSp>
        <p:nvCxnSpPr>
          <p:cNvPr id="28" name="Straight Connector 27"/>
          <p:cNvCxnSpPr/>
          <p:nvPr/>
        </p:nvCxnSpPr>
        <p:spPr>
          <a:xfrm flipH="1">
            <a:off x="8146415" y="2436495"/>
            <a:ext cx="304800" cy="396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7" idx="3"/>
            <a:endCxn id="16" idx="0"/>
          </p:cNvCxnSpPr>
          <p:nvPr/>
        </p:nvCxnSpPr>
        <p:spPr>
          <a:xfrm flipH="1">
            <a:off x="8914765" y="3401695"/>
            <a:ext cx="270510" cy="417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17" idx="0"/>
          </p:cNvCxnSpPr>
          <p:nvPr/>
        </p:nvCxnSpPr>
        <p:spPr>
          <a:xfrm>
            <a:off x="8917305" y="2440940"/>
            <a:ext cx="503555" cy="424815"/>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 Box 18"/>
          <p:cNvSpPr txBox="1"/>
          <p:nvPr/>
        </p:nvSpPr>
        <p:spPr>
          <a:xfrm>
            <a:off x="1950720" y="2291080"/>
            <a:ext cx="3513455" cy="1198880"/>
          </a:xfrm>
          <a:prstGeom prst="rect">
            <a:avLst/>
          </a:prstGeom>
          <a:noFill/>
        </p:spPr>
        <p:txBody>
          <a:bodyPr wrap="none" rtlCol="0">
            <a:spAutoFit/>
          </a:bodyPr>
          <a:lstStyle/>
          <a:p>
            <a:r>
              <a:rPr lang="en-IN" altLang="en-US"/>
              <a:t>The find operation searches for the</a:t>
            </a:r>
            <a:endParaRPr lang="en-IN" altLang="en-US"/>
          </a:p>
          <a:p>
            <a:r>
              <a:rPr lang="en-IN" altLang="en-US"/>
              <a:t>element if exists ,if so ,it returns the</a:t>
            </a:r>
            <a:endParaRPr lang="en-IN" altLang="en-US"/>
          </a:p>
          <a:p>
            <a:r>
              <a:rPr lang="en-IN" altLang="en-US"/>
              <a:t>parent element or representating </a:t>
            </a:r>
            <a:endParaRPr lang="en-IN" altLang="en-US"/>
          </a:p>
          <a:p>
            <a:r>
              <a:rPr lang="en-IN" altLang="en-US"/>
              <a:t>element of that set</a:t>
            </a:r>
            <a:endParaRPr lang="en-IN" altLang="en-US"/>
          </a:p>
        </p:txBody>
      </p:sp>
      <p:sp>
        <p:nvSpPr>
          <p:cNvPr id="20" name="Text Box 19"/>
          <p:cNvSpPr txBox="1"/>
          <p:nvPr/>
        </p:nvSpPr>
        <p:spPr>
          <a:xfrm>
            <a:off x="2062480" y="4311650"/>
            <a:ext cx="3434080" cy="1198880"/>
          </a:xfrm>
          <a:prstGeom prst="rect">
            <a:avLst/>
          </a:prstGeom>
          <a:noFill/>
        </p:spPr>
        <p:txBody>
          <a:bodyPr wrap="none" rtlCol="0">
            <a:spAutoFit/>
          </a:bodyPr>
          <a:lstStyle/>
          <a:p>
            <a:r>
              <a:rPr lang="en-IN" altLang="en-US"/>
              <a:t>It returns 1,as it is the representing</a:t>
            </a:r>
            <a:endParaRPr lang="en-IN" altLang="en-US"/>
          </a:p>
          <a:p>
            <a:r>
              <a:rPr lang="en-IN" altLang="en-US"/>
              <a:t>root</a:t>
            </a:r>
            <a:endParaRPr lang="en-IN" altLang="en-US"/>
          </a:p>
          <a:p>
            <a:r>
              <a:rPr lang="en-IN" altLang="en-US"/>
              <a:t>As we can see, it takes O(N)</a:t>
            </a:r>
            <a:endParaRPr lang="en-IN" altLang="en-US"/>
          </a:p>
          <a:p>
            <a:r>
              <a:rPr lang="en-IN" altLang="en-US"/>
              <a:t>We can improve this!</a:t>
            </a:r>
            <a:endParaRPr lang="en-IN" altLang="en-US"/>
          </a:p>
        </p:txBody>
      </p:sp>
      <p:sp>
        <p:nvSpPr>
          <p:cNvPr id="21" name="Oval 20"/>
          <p:cNvSpPr/>
          <p:nvPr/>
        </p:nvSpPr>
        <p:spPr>
          <a:xfrm>
            <a:off x="7700010" y="2850515"/>
            <a:ext cx="665480" cy="6280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1</a:t>
            </a:r>
            <a:endParaRPr lang="en-IN" altLang="en-US"/>
          </a:p>
        </p:txBody>
      </p:sp>
      <p:sp>
        <p:nvSpPr>
          <p:cNvPr id="22" name="Oval 21"/>
          <p:cNvSpPr/>
          <p:nvPr/>
        </p:nvSpPr>
        <p:spPr>
          <a:xfrm>
            <a:off x="9734550" y="3811905"/>
            <a:ext cx="665480" cy="6280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5</a:t>
            </a:r>
            <a:endParaRPr lang="en-IN" altLang="en-US"/>
          </a:p>
        </p:txBody>
      </p:sp>
      <p:cxnSp>
        <p:nvCxnSpPr>
          <p:cNvPr id="23" name="Straight Connector 22"/>
          <p:cNvCxnSpPr>
            <a:stCxn id="17" idx="5"/>
            <a:endCxn id="22" idx="0"/>
          </p:cNvCxnSpPr>
          <p:nvPr/>
        </p:nvCxnSpPr>
        <p:spPr>
          <a:xfrm>
            <a:off x="9656445" y="3401695"/>
            <a:ext cx="410845" cy="41021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6210300" y="2938780"/>
            <a:ext cx="2463165" cy="368300"/>
          </a:xfrm>
          <a:prstGeom prst="rect">
            <a:avLst/>
          </a:prstGeom>
          <a:noFill/>
        </p:spPr>
        <p:txBody>
          <a:bodyPr wrap="square" rtlCol="0">
            <a:spAutoFit/>
          </a:bodyPr>
          <a:lstStyle/>
          <a:p>
            <a:r>
              <a:rPr lang="en-IN" altLang="en-US"/>
              <a:t>1 :</a:t>
            </a:r>
            <a:endParaRPr lang="en-IN" altLang="en-US"/>
          </a:p>
        </p:txBody>
      </p:sp>
      <p:sp>
        <p:nvSpPr>
          <p:cNvPr id="25" name="Text Box 24"/>
          <p:cNvSpPr txBox="1"/>
          <p:nvPr/>
        </p:nvSpPr>
        <p:spPr>
          <a:xfrm>
            <a:off x="2438400" y="1588770"/>
            <a:ext cx="1140460" cy="368300"/>
          </a:xfrm>
          <a:prstGeom prst="rect">
            <a:avLst/>
          </a:prstGeom>
          <a:noFill/>
        </p:spPr>
        <p:txBody>
          <a:bodyPr wrap="none" rtlCol="0">
            <a:spAutoFit/>
          </a:bodyPr>
          <a:lstStyle/>
          <a:p>
            <a:r>
              <a:rPr lang="en-IN" altLang="en-US"/>
              <a:t>UnionFind</a:t>
            </a:r>
            <a:endParaRPr lang="en-IN" altLang="en-US"/>
          </a:p>
        </p:txBody>
      </p:sp>
      <p:sp>
        <p:nvSpPr>
          <p:cNvPr id="26" name="Text Box 25"/>
          <p:cNvSpPr txBox="1"/>
          <p:nvPr/>
        </p:nvSpPr>
        <p:spPr>
          <a:xfrm>
            <a:off x="7995920" y="899160"/>
            <a:ext cx="1071880" cy="368300"/>
          </a:xfrm>
          <a:prstGeom prst="rect">
            <a:avLst/>
          </a:prstGeom>
          <a:noFill/>
        </p:spPr>
        <p:txBody>
          <a:bodyPr wrap="none" rtlCol="0">
            <a:spAutoFit/>
          </a:bodyPr>
          <a:lstStyle/>
          <a:p>
            <a:r>
              <a:rPr lang="en-IN" altLang="en-US"/>
              <a:t>AVL Trees</a:t>
            </a:r>
            <a:endParaRPr lang="en-IN" altLang="en-US"/>
          </a:p>
        </p:txBody>
      </p:sp>
      <p:sp>
        <p:nvSpPr>
          <p:cNvPr id="32" name="Double Brace 31"/>
          <p:cNvSpPr/>
          <p:nvPr/>
        </p:nvSpPr>
        <p:spPr>
          <a:xfrm>
            <a:off x="6769735" y="1619885"/>
            <a:ext cx="4157345" cy="3201035"/>
          </a:xfrm>
          <a:prstGeom prst="bracePair">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6" name="Text Box 35"/>
          <p:cNvSpPr txBox="1"/>
          <p:nvPr/>
        </p:nvSpPr>
        <p:spPr>
          <a:xfrm>
            <a:off x="2653030" y="1071880"/>
            <a:ext cx="1026795" cy="368300"/>
          </a:xfrm>
          <a:prstGeom prst="rect">
            <a:avLst/>
          </a:prstGeom>
          <a:noFill/>
        </p:spPr>
        <p:txBody>
          <a:bodyPr wrap="none" rtlCol="0">
            <a:spAutoFit/>
          </a:bodyPr>
          <a:lstStyle/>
          <a:p>
            <a:r>
              <a:rPr lang="en-IN" altLang="en-US">
                <a:solidFill>
                  <a:srgbClr val="FF0000"/>
                </a:solidFill>
              </a:rPr>
              <a:t>uf.find(5)</a:t>
            </a:r>
            <a:endParaRPr lang="en-IN" altLang="en-US">
              <a:solidFill>
                <a:srgbClr val="FF0000"/>
              </a:solidFill>
            </a:endParaRPr>
          </a:p>
        </p:txBody>
      </p:sp>
      <p:sp>
        <p:nvSpPr>
          <p:cNvPr id="38" name="Text Box 37"/>
          <p:cNvSpPr txBox="1"/>
          <p:nvPr/>
        </p:nvSpPr>
        <p:spPr>
          <a:xfrm>
            <a:off x="7679690" y="5401310"/>
            <a:ext cx="2987675" cy="368300"/>
          </a:xfrm>
          <a:prstGeom prst="rect">
            <a:avLst/>
          </a:prstGeom>
          <a:noFill/>
        </p:spPr>
        <p:txBody>
          <a:bodyPr wrap="none" rtlCol="0">
            <a:spAutoFit/>
          </a:bodyPr>
          <a:lstStyle/>
          <a:p>
            <a:r>
              <a:rPr lang="en-IN" altLang="en-US"/>
              <a:t>As we can see ,it takes O(logn)</a:t>
            </a:r>
            <a:endParaRPr lang="en-I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par>
                                <p:cTn id="30" presetID="3" presetClass="entr" presetSubtype="1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par>
                                <p:cTn id="33" presetID="3" presetClass="entr" presetSubtype="1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linds(horizontal)">
                                      <p:cBhvr>
                                        <p:cTn id="35" dur="500"/>
                                        <p:tgtEl>
                                          <p:spTgt spid="13"/>
                                        </p:tgtEl>
                                      </p:cBhvr>
                                    </p:animEffect>
                                  </p:childTnLst>
                                </p:cTn>
                              </p:par>
                              <p:par>
                                <p:cTn id="36" presetID="3" presetClass="entr" presetSubtype="1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blinds(horizontal)">
                                      <p:cBhvr>
                                        <p:cTn id="38" dur="500"/>
                                        <p:tgtEl>
                                          <p:spTgt spid="14"/>
                                        </p:tgtEl>
                                      </p:cBhvr>
                                    </p:animEffect>
                                  </p:childTnLst>
                                </p:cTn>
                              </p:par>
                              <p:par>
                                <p:cTn id="39" presetID="3" presetClass="entr" presetSubtype="1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linds(horizontal)">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6"/>
                                        </p:tgtEl>
                                        <p:attrNameLst>
                                          <p:attrName>style.visibility</p:attrName>
                                        </p:attrNameLst>
                                      </p:cBhvr>
                                      <p:to>
                                        <p:strVal val="visible"/>
                                      </p:to>
                                    </p:set>
                                  </p:childTnLst>
                                </p:cTn>
                              </p:par>
                              <p:par>
                                <p:cTn id="46" presetID="3" presetClass="entr" presetSubtype="1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blinds(horizontal)">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mph" presetSubtype="2" fill="hold" nodeType="clickEffect">
                                  <p:stCondLst>
                                    <p:cond delay="0"/>
                                  </p:stCondLst>
                                  <p:childTnLst>
                                    <p:animClr clrSpc="rgb" dir="cw">
                                      <p:cBhvr>
                                        <p:cTn id="52" dur="750" fill="hold"/>
                                        <p:tgtEl>
                                          <p:spTgt spid="11"/>
                                        </p:tgtEl>
                                        <p:attrNameLst>
                                          <p:attrName>fillcolor</p:attrName>
                                        </p:attrNameLst>
                                      </p:cBhvr>
                                      <p:to>
                                        <a:schemeClr val="accent2"/>
                                      </p:to>
                                    </p:animClr>
                                    <p:set>
                                      <p:cBhvr>
                                        <p:cTn id="53" dur="750" fill="hold"/>
                                        <p:tgtEl>
                                          <p:spTgt spid="11"/>
                                        </p:tgtEl>
                                        <p:attrNameLst>
                                          <p:attrName>fill.type</p:attrName>
                                        </p:attrNameLst>
                                      </p:cBhvr>
                                      <p:to>
                                        <p:strVal val="solid"/>
                                      </p:to>
                                    </p:set>
                                    <p:set>
                                      <p:cBhvr>
                                        <p:cTn id="54" dur="750" fill="hold"/>
                                        <p:tgtEl>
                                          <p:spTgt spid="11"/>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750" fill="hold"/>
                                        <p:tgtEl>
                                          <p:spTgt spid="8"/>
                                        </p:tgtEl>
                                        <p:attrNameLst>
                                          <p:attrName>fillcolor</p:attrName>
                                        </p:attrNameLst>
                                      </p:cBhvr>
                                      <p:to>
                                        <a:schemeClr val="accent2"/>
                                      </p:to>
                                    </p:animClr>
                                    <p:set>
                                      <p:cBhvr>
                                        <p:cTn id="59" dur="750" fill="hold"/>
                                        <p:tgtEl>
                                          <p:spTgt spid="8"/>
                                        </p:tgtEl>
                                        <p:attrNameLst>
                                          <p:attrName>fill.type</p:attrName>
                                        </p:attrNameLst>
                                      </p:cBhvr>
                                      <p:to>
                                        <p:strVal val="solid"/>
                                      </p:to>
                                    </p:set>
                                    <p:set>
                                      <p:cBhvr>
                                        <p:cTn id="60" dur="750" fill="hold"/>
                                        <p:tgtEl>
                                          <p:spTgt spid="8"/>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2" fill="hold" nodeType="clickEffect">
                                  <p:stCondLst>
                                    <p:cond delay="0"/>
                                  </p:stCondLst>
                                  <p:childTnLst>
                                    <p:animClr clrSpc="rgb" dir="cw">
                                      <p:cBhvr>
                                        <p:cTn id="64" dur="750" fill="hold"/>
                                        <p:tgtEl>
                                          <p:spTgt spid="7"/>
                                        </p:tgtEl>
                                        <p:attrNameLst>
                                          <p:attrName>fillcolor</p:attrName>
                                        </p:attrNameLst>
                                      </p:cBhvr>
                                      <p:to>
                                        <a:schemeClr val="accent2"/>
                                      </p:to>
                                    </p:animClr>
                                    <p:set>
                                      <p:cBhvr>
                                        <p:cTn id="65" dur="750" fill="hold"/>
                                        <p:tgtEl>
                                          <p:spTgt spid="7"/>
                                        </p:tgtEl>
                                        <p:attrNameLst>
                                          <p:attrName>fill.type</p:attrName>
                                        </p:attrNameLst>
                                      </p:cBhvr>
                                      <p:to>
                                        <p:strVal val="solid"/>
                                      </p:to>
                                    </p:set>
                                    <p:set>
                                      <p:cBhvr>
                                        <p:cTn id="66" dur="750" fill="hold"/>
                                        <p:tgtEl>
                                          <p:spTgt spid="7"/>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750" fill="hold"/>
                                        <p:tgtEl>
                                          <p:spTgt spid="4"/>
                                        </p:tgtEl>
                                        <p:attrNameLst>
                                          <p:attrName>fillcolor</p:attrName>
                                        </p:attrNameLst>
                                      </p:cBhvr>
                                      <p:to>
                                        <a:schemeClr val="accent2"/>
                                      </p:to>
                                    </p:animClr>
                                    <p:set>
                                      <p:cBhvr>
                                        <p:cTn id="71" dur="750" fill="hold"/>
                                        <p:tgtEl>
                                          <p:spTgt spid="4"/>
                                        </p:tgtEl>
                                        <p:attrNameLst>
                                          <p:attrName>fill.type</p:attrName>
                                        </p:attrNameLst>
                                      </p:cBhvr>
                                      <p:to>
                                        <p:strVal val="solid"/>
                                      </p:to>
                                    </p:set>
                                    <p:set>
                                      <p:cBhvr>
                                        <p:cTn id="72" dur="750" fill="hold"/>
                                        <p:tgtEl>
                                          <p:spTgt spid="4"/>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mph" presetSubtype="2" fill="hold" nodeType="clickEffect">
                                  <p:stCondLst>
                                    <p:cond delay="0"/>
                                  </p:stCondLst>
                                  <p:childTnLst>
                                    <p:animClr clrSpc="rgb" dir="cw">
                                      <p:cBhvr>
                                        <p:cTn id="76" dur="750" fill="hold"/>
                                        <p:tgtEl>
                                          <p:spTgt spid="3"/>
                                        </p:tgtEl>
                                        <p:attrNameLst>
                                          <p:attrName>fillcolor</p:attrName>
                                        </p:attrNameLst>
                                      </p:cBhvr>
                                      <p:to>
                                        <a:schemeClr val="accent2"/>
                                      </p:to>
                                    </p:animClr>
                                    <p:set>
                                      <p:cBhvr>
                                        <p:cTn id="77" dur="750" fill="hold"/>
                                        <p:tgtEl>
                                          <p:spTgt spid="3"/>
                                        </p:tgtEl>
                                        <p:attrNameLst>
                                          <p:attrName>fill.type</p:attrName>
                                        </p:attrNameLst>
                                      </p:cBhvr>
                                      <p:to>
                                        <p:strVal val="solid"/>
                                      </p:to>
                                    </p:set>
                                    <p:set>
                                      <p:cBhvr>
                                        <p:cTn id="78" dur="750" fill="hold"/>
                                        <p:tgtEl>
                                          <p:spTgt spid="3"/>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23" presetClass="entr" presetSubtype="16" fill="hold" grpId="1" nodeType="clickEffect">
                                  <p:stCondLst>
                                    <p:cond delay="0"/>
                                  </p:stCondLst>
                                  <p:childTnLst>
                                    <p:set>
                                      <p:cBhvr>
                                        <p:cTn id="82" dur="1" fill="hold">
                                          <p:stCondLst>
                                            <p:cond delay="0"/>
                                          </p:stCondLst>
                                        </p:cTn>
                                        <p:tgtEl>
                                          <p:spTgt spid="3"/>
                                        </p:tgtEl>
                                        <p:attrNameLst>
                                          <p:attrName>style.visibility</p:attrName>
                                        </p:attrNameLst>
                                      </p:cBhvr>
                                      <p:to>
                                        <p:strVal val="visible"/>
                                      </p:to>
                                    </p:set>
                                    <p:anim calcmode="lin" valueType="num">
                                      <p:cBhvr>
                                        <p:cTn id="83" dur="500" fill="hold"/>
                                        <p:tgtEl>
                                          <p:spTgt spid="3"/>
                                        </p:tgtEl>
                                        <p:attrNameLst>
                                          <p:attrName>ppt_w</p:attrName>
                                        </p:attrNameLst>
                                      </p:cBhvr>
                                      <p:tavLst>
                                        <p:tav tm="0">
                                          <p:val>
                                            <p:fltVal val="0"/>
                                          </p:val>
                                        </p:tav>
                                        <p:tav tm="100000">
                                          <p:val>
                                            <p:strVal val="#ppt_w"/>
                                          </p:val>
                                        </p:tav>
                                      </p:tavLst>
                                    </p:anim>
                                    <p:anim calcmode="lin" valueType="num">
                                      <p:cBhvr>
                                        <p:cTn id="84"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grpId="0" nodeType="click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barn(inVertical)">
                                      <p:cBhvr>
                                        <p:cTn id="89" dur="500"/>
                                        <p:tgtEl>
                                          <p:spTgt spid="20"/>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2"/>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6"/>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6" presetClass="entr" presetSubtype="16" fill="hold" grpId="0" nodeType="clickEffect">
                                  <p:stCondLst>
                                    <p:cond delay="0"/>
                                  </p:stCondLst>
                                  <p:childTnLst>
                                    <p:set>
                                      <p:cBhvr>
                                        <p:cTn id="101" dur="1" fill="hold">
                                          <p:stCondLst>
                                            <p:cond delay="0"/>
                                          </p:stCondLst>
                                        </p:cTn>
                                        <p:tgtEl>
                                          <p:spTgt spid="6"/>
                                        </p:tgtEl>
                                        <p:attrNameLst>
                                          <p:attrName>style.visibility</p:attrName>
                                        </p:attrNameLst>
                                      </p:cBhvr>
                                      <p:to>
                                        <p:strVal val="visible"/>
                                      </p:to>
                                    </p:set>
                                    <p:animEffect transition="in" filter="circle(in)">
                                      <p:cBhvr>
                                        <p:cTn id="102" dur="2000"/>
                                        <p:tgtEl>
                                          <p:spTgt spid="6"/>
                                        </p:tgtEl>
                                      </p:cBhvr>
                                    </p:animEffect>
                                  </p:childTnLst>
                                </p:cTn>
                              </p:par>
                              <p:par>
                                <p:cTn id="103" presetID="3" presetClass="entr" presetSubtype="10" fill="hold" nodeType="with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blinds(horizontal)">
                                      <p:cBhvr>
                                        <p:cTn id="105" dur="500"/>
                                        <p:tgtEl>
                                          <p:spTgt spid="28"/>
                                        </p:tgtEl>
                                      </p:cBhvr>
                                    </p:animEffect>
                                  </p:childTnLst>
                                </p:cTn>
                              </p:par>
                              <p:par>
                                <p:cTn id="106" presetID="3" presetClass="entr" presetSubtype="10" fill="hold" nodeType="with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blinds(horizontal)">
                                      <p:cBhvr>
                                        <p:cTn id="108" dur="500"/>
                                        <p:tgtEl>
                                          <p:spTgt spid="29"/>
                                        </p:tgtEl>
                                      </p:cBhvr>
                                    </p:animEffect>
                                  </p:childTnLst>
                                </p:cTn>
                              </p:par>
                              <p:par>
                                <p:cTn id="109" presetID="3" presetClass="entr" presetSubtype="10" fill="hold" nodeType="withEffect">
                                  <p:stCondLst>
                                    <p:cond delay="0"/>
                                  </p:stCondLst>
                                  <p:childTnLst>
                                    <p:set>
                                      <p:cBhvr>
                                        <p:cTn id="110" dur="1" fill="hold">
                                          <p:stCondLst>
                                            <p:cond delay="0"/>
                                          </p:stCondLst>
                                        </p:cTn>
                                        <p:tgtEl>
                                          <p:spTgt spid="30"/>
                                        </p:tgtEl>
                                        <p:attrNameLst>
                                          <p:attrName>style.visibility</p:attrName>
                                        </p:attrNameLst>
                                      </p:cBhvr>
                                      <p:to>
                                        <p:strVal val="visible"/>
                                      </p:to>
                                    </p:set>
                                    <p:animEffect transition="in" filter="blinds(horizontal)">
                                      <p:cBhvr>
                                        <p:cTn id="111" dur="500"/>
                                        <p:tgtEl>
                                          <p:spTgt spid="30"/>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21"/>
                                        </p:tgtEl>
                                        <p:attrNameLst>
                                          <p:attrName>style.visibility</p:attrName>
                                        </p:attrNameLst>
                                      </p:cBhvr>
                                      <p:to>
                                        <p:strVal val="visible"/>
                                      </p:to>
                                    </p:set>
                                    <p:animEffect transition="in" filter="blinds(horizontal)">
                                      <p:cBhvr>
                                        <p:cTn id="114" dur="500"/>
                                        <p:tgtEl>
                                          <p:spTgt spid="21"/>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22"/>
                                        </p:tgtEl>
                                        <p:attrNameLst>
                                          <p:attrName>style.visibility</p:attrName>
                                        </p:attrNameLst>
                                      </p:cBhvr>
                                      <p:to>
                                        <p:strVal val="visible"/>
                                      </p:to>
                                    </p:set>
                                    <p:animEffect transition="in" filter="blinds(horizontal)">
                                      <p:cBhvr>
                                        <p:cTn id="117" dur="500"/>
                                        <p:tgtEl>
                                          <p:spTgt spid="22"/>
                                        </p:tgtEl>
                                      </p:cBhvr>
                                    </p:animEffect>
                                  </p:childTnLst>
                                </p:cTn>
                              </p:par>
                              <p:par>
                                <p:cTn id="118" presetID="3" presetClass="entr" presetSubtype="10" fill="hold" nodeType="withEffect">
                                  <p:stCondLst>
                                    <p:cond delay="0"/>
                                  </p:stCondLst>
                                  <p:childTnLst>
                                    <p:set>
                                      <p:cBhvr>
                                        <p:cTn id="119" dur="1" fill="hold">
                                          <p:stCondLst>
                                            <p:cond delay="0"/>
                                          </p:stCondLst>
                                        </p:cTn>
                                        <p:tgtEl>
                                          <p:spTgt spid="23"/>
                                        </p:tgtEl>
                                        <p:attrNameLst>
                                          <p:attrName>style.visibility</p:attrName>
                                        </p:attrNameLst>
                                      </p:cBhvr>
                                      <p:to>
                                        <p:strVal val="visible"/>
                                      </p:to>
                                    </p:set>
                                    <p:animEffect transition="in" filter="blinds(horizontal)">
                                      <p:cBhvr>
                                        <p:cTn id="120" dur="500"/>
                                        <p:tgtEl>
                                          <p:spTgt spid="23"/>
                                        </p:tgtEl>
                                      </p:cBhvr>
                                    </p:animEffect>
                                  </p:childTnLst>
                                </p:cTn>
                              </p:par>
                              <p:par>
                                <p:cTn id="121" presetID="3" presetClass="entr" presetSubtype="10" fill="hold" grpId="1" nodeType="withEffect">
                                  <p:stCondLst>
                                    <p:cond delay="0"/>
                                  </p:stCondLst>
                                  <p:childTnLst>
                                    <p:set>
                                      <p:cBhvr>
                                        <p:cTn id="122" dur="1" fill="hold">
                                          <p:stCondLst>
                                            <p:cond delay="0"/>
                                          </p:stCondLst>
                                        </p:cTn>
                                        <p:tgtEl>
                                          <p:spTgt spid="24">
                                            <p:txEl>
                                              <p:pRg st="0" end="0"/>
                                            </p:txEl>
                                          </p:spTgt>
                                        </p:tgtEl>
                                        <p:attrNameLst>
                                          <p:attrName>style.visibility</p:attrName>
                                        </p:attrNameLst>
                                      </p:cBhvr>
                                      <p:to>
                                        <p:strVal val="visible"/>
                                      </p:to>
                                    </p:set>
                                    <p:animEffect transition="in" filter="blinds(horizontal)">
                                      <p:cBhvr>
                                        <p:cTn id="123" dur="500"/>
                                        <p:tgtEl>
                                          <p:spTgt spid="24">
                                            <p:txEl>
                                              <p:pRg st="0" end="0"/>
                                            </p:txEl>
                                          </p:spTgt>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32"/>
                                        </p:tgtEl>
                                        <p:attrNameLst>
                                          <p:attrName>style.visibility</p:attrName>
                                        </p:attrNameLst>
                                      </p:cBhvr>
                                      <p:to>
                                        <p:strVal val="visible"/>
                                      </p:to>
                                    </p:set>
                                    <p:animEffect transition="in" filter="blinds(horizontal)">
                                      <p:cBhvr>
                                        <p:cTn id="126" dur="500"/>
                                        <p:tgtEl>
                                          <p:spTgt spid="32"/>
                                        </p:tgtEl>
                                      </p:cBhvr>
                                    </p:animEffect>
                                  </p:childTnLst>
                                </p:cTn>
                              </p:par>
                              <p:par>
                                <p:cTn id="127" presetID="6" presetClass="entr" presetSubtype="16" fill="hold" grpId="0" nodeType="withEffect">
                                  <p:stCondLst>
                                    <p:cond delay="0"/>
                                  </p:stCondLst>
                                  <p:childTnLst>
                                    <p:set>
                                      <p:cBhvr>
                                        <p:cTn id="128" dur="1" fill="hold">
                                          <p:stCondLst>
                                            <p:cond delay="0"/>
                                          </p:stCondLst>
                                        </p:cTn>
                                        <p:tgtEl>
                                          <p:spTgt spid="10"/>
                                        </p:tgtEl>
                                        <p:attrNameLst>
                                          <p:attrName>style.visibility</p:attrName>
                                        </p:attrNameLst>
                                      </p:cBhvr>
                                      <p:to>
                                        <p:strVal val="visible"/>
                                      </p:to>
                                    </p:set>
                                    <p:animEffect transition="in" filter="circle(in)">
                                      <p:cBhvr>
                                        <p:cTn id="129" dur="2000"/>
                                        <p:tgtEl>
                                          <p:spTgt spid="10"/>
                                        </p:tgtEl>
                                      </p:cBhvr>
                                    </p:animEffect>
                                  </p:childTnLst>
                                </p:cTn>
                              </p:par>
                              <p:par>
                                <p:cTn id="130" presetID="6" presetClass="entr" presetSubtype="16" fill="hold" grpId="0" nodeType="withEffect">
                                  <p:stCondLst>
                                    <p:cond delay="0"/>
                                  </p:stCondLst>
                                  <p:childTnLst>
                                    <p:set>
                                      <p:cBhvr>
                                        <p:cTn id="131" dur="1" fill="hold">
                                          <p:stCondLst>
                                            <p:cond delay="0"/>
                                          </p:stCondLst>
                                        </p:cTn>
                                        <p:tgtEl>
                                          <p:spTgt spid="16"/>
                                        </p:tgtEl>
                                        <p:attrNameLst>
                                          <p:attrName>style.visibility</p:attrName>
                                        </p:attrNameLst>
                                      </p:cBhvr>
                                      <p:to>
                                        <p:strVal val="visible"/>
                                      </p:to>
                                    </p:set>
                                    <p:animEffect transition="in" filter="circle(in)">
                                      <p:cBhvr>
                                        <p:cTn id="132" dur="2000"/>
                                        <p:tgtEl>
                                          <p:spTgt spid="16"/>
                                        </p:tgtEl>
                                      </p:cBhvr>
                                    </p:animEffect>
                                  </p:childTnLst>
                                </p:cTn>
                              </p:par>
                              <p:par>
                                <p:cTn id="133" presetID="6" presetClass="entr" presetSubtype="16" fill="hold" grpId="0" nodeType="withEffect">
                                  <p:stCondLst>
                                    <p:cond delay="0"/>
                                  </p:stCondLst>
                                  <p:childTnLst>
                                    <p:set>
                                      <p:cBhvr>
                                        <p:cTn id="134" dur="1" fill="hold">
                                          <p:stCondLst>
                                            <p:cond delay="0"/>
                                          </p:stCondLst>
                                        </p:cTn>
                                        <p:tgtEl>
                                          <p:spTgt spid="17"/>
                                        </p:tgtEl>
                                        <p:attrNameLst>
                                          <p:attrName>style.visibility</p:attrName>
                                        </p:attrNameLst>
                                      </p:cBhvr>
                                      <p:to>
                                        <p:strVal val="visible"/>
                                      </p:to>
                                    </p:set>
                                    <p:animEffect transition="in" filter="circle(in)">
                                      <p:cBhvr>
                                        <p:cTn id="135" dur="2000"/>
                                        <p:tgtEl>
                                          <p:spTgt spid="17"/>
                                        </p:tgtEl>
                                      </p:cBhvr>
                                    </p:animEffect>
                                  </p:childTnLst>
                                </p:cTn>
                              </p:par>
                              <p:par>
                                <p:cTn id="136" presetID="6" presetClass="entr" presetSubtype="16" fill="hold" nodeType="withEffect">
                                  <p:stCondLst>
                                    <p:cond delay="0"/>
                                  </p:stCondLst>
                                  <p:childTnLst>
                                    <p:set>
                                      <p:cBhvr>
                                        <p:cTn id="137" dur="1" fill="hold">
                                          <p:stCondLst>
                                            <p:cond delay="0"/>
                                          </p:stCondLst>
                                        </p:cTn>
                                        <p:tgtEl>
                                          <p:spTgt spid="28"/>
                                        </p:tgtEl>
                                        <p:attrNameLst>
                                          <p:attrName>style.visibility</p:attrName>
                                        </p:attrNameLst>
                                      </p:cBhvr>
                                      <p:to>
                                        <p:strVal val="visible"/>
                                      </p:to>
                                    </p:set>
                                    <p:animEffect transition="in" filter="circle(in)">
                                      <p:cBhvr>
                                        <p:cTn id="138" dur="2000"/>
                                        <p:tgtEl>
                                          <p:spTgt spid="28"/>
                                        </p:tgtEl>
                                      </p:cBhvr>
                                    </p:animEffect>
                                  </p:childTnLst>
                                </p:cTn>
                              </p:par>
                              <p:par>
                                <p:cTn id="139" presetID="6" presetClass="entr" presetSubtype="16" fill="hold" nodeType="withEffect">
                                  <p:stCondLst>
                                    <p:cond delay="0"/>
                                  </p:stCondLst>
                                  <p:childTnLst>
                                    <p:set>
                                      <p:cBhvr>
                                        <p:cTn id="140" dur="1" fill="hold">
                                          <p:stCondLst>
                                            <p:cond delay="0"/>
                                          </p:stCondLst>
                                        </p:cTn>
                                        <p:tgtEl>
                                          <p:spTgt spid="29"/>
                                        </p:tgtEl>
                                        <p:attrNameLst>
                                          <p:attrName>style.visibility</p:attrName>
                                        </p:attrNameLst>
                                      </p:cBhvr>
                                      <p:to>
                                        <p:strVal val="visible"/>
                                      </p:to>
                                    </p:set>
                                    <p:animEffect transition="in" filter="circle(in)">
                                      <p:cBhvr>
                                        <p:cTn id="141" dur="2000"/>
                                        <p:tgtEl>
                                          <p:spTgt spid="29"/>
                                        </p:tgtEl>
                                      </p:cBhvr>
                                    </p:animEffect>
                                  </p:childTnLst>
                                </p:cTn>
                              </p:par>
                              <p:par>
                                <p:cTn id="142" presetID="6" presetClass="entr" presetSubtype="16" fill="hold" nodeType="withEffect">
                                  <p:stCondLst>
                                    <p:cond delay="0"/>
                                  </p:stCondLst>
                                  <p:childTnLst>
                                    <p:set>
                                      <p:cBhvr>
                                        <p:cTn id="143" dur="1" fill="hold">
                                          <p:stCondLst>
                                            <p:cond delay="0"/>
                                          </p:stCondLst>
                                        </p:cTn>
                                        <p:tgtEl>
                                          <p:spTgt spid="30"/>
                                        </p:tgtEl>
                                        <p:attrNameLst>
                                          <p:attrName>style.visibility</p:attrName>
                                        </p:attrNameLst>
                                      </p:cBhvr>
                                      <p:to>
                                        <p:strVal val="visible"/>
                                      </p:to>
                                    </p:set>
                                    <p:animEffect transition="in" filter="circle(in)">
                                      <p:cBhvr>
                                        <p:cTn id="144" dur="2000"/>
                                        <p:tgtEl>
                                          <p:spTgt spid="30"/>
                                        </p:tgtEl>
                                      </p:cBhvr>
                                    </p:animEffect>
                                  </p:childTnLst>
                                </p:cTn>
                              </p:par>
                              <p:par>
                                <p:cTn id="145" presetID="6" presetClass="entr" presetSubtype="16" fill="hold" grpId="1" nodeType="withEffect">
                                  <p:stCondLst>
                                    <p:cond delay="0"/>
                                  </p:stCondLst>
                                  <p:childTnLst>
                                    <p:set>
                                      <p:cBhvr>
                                        <p:cTn id="146" dur="1" fill="hold">
                                          <p:stCondLst>
                                            <p:cond delay="0"/>
                                          </p:stCondLst>
                                        </p:cTn>
                                        <p:tgtEl>
                                          <p:spTgt spid="21"/>
                                        </p:tgtEl>
                                        <p:attrNameLst>
                                          <p:attrName>style.visibility</p:attrName>
                                        </p:attrNameLst>
                                      </p:cBhvr>
                                      <p:to>
                                        <p:strVal val="visible"/>
                                      </p:to>
                                    </p:set>
                                    <p:animEffect transition="in" filter="circle(in)">
                                      <p:cBhvr>
                                        <p:cTn id="147" dur="2000"/>
                                        <p:tgtEl>
                                          <p:spTgt spid="21"/>
                                        </p:tgtEl>
                                      </p:cBhvr>
                                    </p:animEffect>
                                  </p:childTnLst>
                                </p:cTn>
                              </p:par>
                              <p:par>
                                <p:cTn id="148" presetID="6" presetClass="entr" presetSubtype="16" fill="hold" grpId="1" nodeType="withEffect">
                                  <p:stCondLst>
                                    <p:cond delay="0"/>
                                  </p:stCondLst>
                                  <p:childTnLst>
                                    <p:set>
                                      <p:cBhvr>
                                        <p:cTn id="149" dur="1" fill="hold">
                                          <p:stCondLst>
                                            <p:cond delay="0"/>
                                          </p:stCondLst>
                                        </p:cTn>
                                        <p:tgtEl>
                                          <p:spTgt spid="22"/>
                                        </p:tgtEl>
                                        <p:attrNameLst>
                                          <p:attrName>style.visibility</p:attrName>
                                        </p:attrNameLst>
                                      </p:cBhvr>
                                      <p:to>
                                        <p:strVal val="visible"/>
                                      </p:to>
                                    </p:set>
                                    <p:animEffect transition="in" filter="circle(in)">
                                      <p:cBhvr>
                                        <p:cTn id="150" dur="2000"/>
                                        <p:tgtEl>
                                          <p:spTgt spid="22"/>
                                        </p:tgtEl>
                                      </p:cBhvr>
                                    </p:animEffect>
                                  </p:childTnLst>
                                </p:cTn>
                              </p:par>
                              <p:par>
                                <p:cTn id="151" presetID="6" presetClass="entr" presetSubtype="16" fill="hold" nodeType="withEffect">
                                  <p:stCondLst>
                                    <p:cond delay="0"/>
                                  </p:stCondLst>
                                  <p:childTnLst>
                                    <p:set>
                                      <p:cBhvr>
                                        <p:cTn id="152" dur="1" fill="hold">
                                          <p:stCondLst>
                                            <p:cond delay="0"/>
                                          </p:stCondLst>
                                        </p:cTn>
                                        <p:tgtEl>
                                          <p:spTgt spid="23"/>
                                        </p:tgtEl>
                                        <p:attrNameLst>
                                          <p:attrName>style.visibility</p:attrName>
                                        </p:attrNameLst>
                                      </p:cBhvr>
                                      <p:to>
                                        <p:strVal val="visible"/>
                                      </p:to>
                                    </p:set>
                                    <p:animEffect transition="in" filter="circle(in)">
                                      <p:cBhvr>
                                        <p:cTn id="153" dur="2000"/>
                                        <p:tgtEl>
                                          <p:spTgt spid="23"/>
                                        </p:tgtEl>
                                      </p:cBhvr>
                                    </p:animEffect>
                                  </p:childTnLst>
                                </p:cTn>
                              </p:par>
                              <p:par>
                                <p:cTn id="154" presetID="6" presetClass="entr" presetSubtype="16" fill="hold" grpId="2" nodeType="withEffect">
                                  <p:stCondLst>
                                    <p:cond delay="0"/>
                                  </p:stCondLst>
                                  <p:childTnLst>
                                    <p:set>
                                      <p:cBhvr>
                                        <p:cTn id="155" dur="1" fill="hold">
                                          <p:stCondLst>
                                            <p:cond delay="0"/>
                                          </p:stCondLst>
                                        </p:cTn>
                                        <p:tgtEl>
                                          <p:spTgt spid="24">
                                            <p:txEl>
                                              <p:pRg st="0" end="0"/>
                                            </p:txEl>
                                          </p:spTgt>
                                        </p:tgtEl>
                                        <p:attrNameLst>
                                          <p:attrName>style.visibility</p:attrName>
                                        </p:attrNameLst>
                                      </p:cBhvr>
                                      <p:to>
                                        <p:strVal val="visible"/>
                                      </p:to>
                                    </p:set>
                                    <p:animEffect transition="in" filter="circle(in)">
                                      <p:cBhvr>
                                        <p:cTn id="156" dur="2000"/>
                                        <p:tgtEl>
                                          <p:spTgt spid="24">
                                            <p:txEl>
                                              <p:pRg st="0" end="0"/>
                                            </p:txEl>
                                          </p:spTgt>
                                        </p:tgtEl>
                                      </p:cBhvr>
                                    </p:animEffect>
                                  </p:childTnLst>
                                </p:cTn>
                              </p:par>
                              <p:par>
                                <p:cTn id="157" presetID="6" presetClass="entr" presetSubtype="16" fill="hold" grpId="1" nodeType="withEffect">
                                  <p:stCondLst>
                                    <p:cond delay="0"/>
                                  </p:stCondLst>
                                  <p:childTnLst>
                                    <p:set>
                                      <p:cBhvr>
                                        <p:cTn id="158" dur="1" fill="hold">
                                          <p:stCondLst>
                                            <p:cond delay="0"/>
                                          </p:stCondLst>
                                        </p:cTn>
                                        <p:tgtEl>
                                          <p:spTgt spid="32"/>
                                        </p:tgtEl>
                                        <p:attrNameLst>
                                          <p:attrName>style.visibility</p:attrName>
                                        </p:attrNameLst>
                                      </p:cBhvr>
                                      <p:to>
                                        <p:strVal val="visible"/>
                                      </p:to>
                                    </p:set>
                                    <p:animEffect transition="in" filter="circle(in)">
                                      <p:cBhvr>
                                        <p:cTn id="159" dur="2000"/>
                                        <p:tgtEl>
                                          <p:spTgt spid="32"/>
                                        </p:tgtEl>
                                      </p:cBhvr>
                                    </p:animEffect>
                                  </p:childTnLst>
                                </p:cTn>
                              </p:par>
                            </p:childTnLst>
                          </p:cTn>
                        </p:par>
                      </p:childTnLst>
                    </p:cTn>
                  </p:par>
                  <p:par>
                    <p:cTn id="160" fill="hold">
                      <p:stCondLst>
                        <p:cond delay="indefinite"/>
                      </p:stCondLst>
                      <p:childTnLst>
                        <p:par>
                          <p:cTn id="161" fill="hold">
                            <p:stCondLst>
                              <p:cond delay="0"/>
                            </p:stCondLst>
                            <p:childTnLst>
                              <p:par>
                                <p:cTn id="162" presetID="1" presetClass="emph" presetSubtype="2" fill="hold" nodeType="clickEffect">
                                  <p:stCondLst>
                                    <p:cond delay="0"/>
                                  </p:stCondLst>
                                  <p:childTnLst>
                                    <p:animClr clrSpc="rgb" dir="cw">
                                      <p:cBhvr>
                                        <p:cTn id="163" dur="750" fill="hold"/>
                                        <p:tgtEl>
                                          <p:spTgt spid="10"/>
                                        </p:tgtEl>
                                        <p:attrNameLst>
                                          <p:attrName>fillcolor</p:attrName>
                                        </p:attrNameLst>
                                      </p:cBhvr>
                                      <p:to>
                                        <a:schemeClr val="accent2"/>
                                      </p:to>
                                    </p:animClr>
                                    <p:set>
                                      <p:cBhvr>
                                        <p:cTn id="164" dur="750" fill="hold"/>
                                        <p:tgtEl>
                                          <p:spTgt spid="10"/>
                                        </p:tgtEl>
                                        <p:attrNameLst>
                                          <p:attrName>fill.type</p:attrName>
                                        </p:attrNameLst>
                                      </p:cBhvr>
                                      <p:to>
                                        <p:strVal val="solid"/>
                                      </p:to>
                                    </p:set>
                                    <p:set>
                                      <p:cBhvr>
                                        <p:cTn id="165" dur="750" fill="hold"/>
                                        <p:tgtEl>
                                          <p:spTgt spid="10"/>
                                        </p:tgtEl>
                                        <p:attrNameLst>
                                          <p:attrName>fill.on</p:attrName>
                                        </p:attrNameLst>
                                      </p:cBhvr>
                                      <p:to>
                                        <p:strVal val="tru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grpId="1" nodeType="clickEffect">
                                  <p:stCondLst>
                                    <p:cond delay="0"/>
                                  </p:stCondLst>
                                  <p:childTnLst>
                                    <p:set>
                                      <p:cBhvr>
                                        <p:cTn id="169" dur="1" fill="hold">
                                          <p:stCondLst>
                                            <p:cond delay="0"/>
                                          </p:stCondLst>
                                        </p:cTn>
                                        <p:tgtEl>
                                          <p:spTgt spid="36"/>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mph" presetSubtype="2" fill="hold" nodeType="clickEffect">
                                  <p:stCondLst>
                                    <p:cond delay="0"/>
                                  </p:stCondLst>
                                  <p:childTnLst>
                                    <p:animClr clrSpc="rgb" dir="cw">
                                      <p:cBhvr>
                                        <p:cTn id="173" dur="750" fill="hold"/>
                                        <p:tgtEl>
                                          <p:spTgt spid="17"/>
                                        </p:tgtEl>
                                        <p:attrNameLst>
                                          <p:attrName>fillcolor</p:attrName>
                                        </p:attrNameLst>
                                      </p:cBhvr>
                                      <p:to>
                                        <a:schemeClr val="accent2"/>
                                      </p:to>
                                    </p:animClr>
                                    <p:set>
                                      <p:cBhvr>
                                        <p:cTn id="174" dur="750" fill="hold"/>
                                        <p:tgtEl>
                                          <p:spTgt spid="17"/>
                                        </p:tgtEl>
                                        <p:attrNameLst>
                                          <p:attrName>fill.type</p:attrName>
                                        </p:attrNameLst>
                                      </p:cBhvr>
                                      <p:to>
                                        <p:strVal val="solid"/>
                                      </p:to>
                                    </p:set>
                                    <p:set>
                                      <p:cBhvr>
                                        <p:cTn id="175" dur="750" fill="hold"/>
                                        <p:tgtEl>
                                          <p:spTgt spid="17"/>
                                        </p:tgtEl>
                                        <p:attrNameLst>
                                          <p:attrName>fill.on</p:attrName>
                                        </p:attrNameLst>
                                      </p:cBhvr>
                                      <p:to>
                                        <p:strVal val="true"/>
                                      </p:to>
                                    </p:set>
                                  </p:childTnLst>
                                </p:cTn>
                              </p:par>
                            </p:childTnLst>
                          </p:cTn>
                        </p:par>
                      </p:childTnLst>
                    </p:cTn>
                  </p:par>
                  <p:par>
                    <p:cTn id="176" fill="hold">
                      <p:stCondLst>
                        <p:cond delay="indefinite"/>
                      </p:stCondLst>
                      <p:childTnLst>
                        <p:par>
                          <p:cTn id="177" fill="hold">
                            <p:stCondLst>
                              <p:cond delay="0"/>
                            </p:stCondLst>
                            <p:childTnLst>
                              <p:par>
                                <p:cTn id="178" presetID="1" presetClass="emph" presetSubtype="2" fill="hold" nodeType="clickEffect">
                                  <p:stCondLst>
                                    <p:cond delay="0"/>
                                  </p:stCondLst>
                                  <p:childTnLst>
                                    <p:animClr clrSpc="rgb" dir="cw">
                                      <p:cBhvr>
                                        <p:cTn id="179" dur="750" fill="hold"/>
                                        <p:tgtEl>
                                          <p:spTgt spid="22"/>
                                        </p:tgtEl>
                                        <p:attrNameLst>
                                          <p:attrName>fillcolor</p:attrName>
                                        </p:attrNameLst>
                                      </p:cBhvr>
                                      <p:to>
                                        <a:schemeClr val="accent2"/>
                                      </p:to>
                                    </p:animClr>
                                    <p:set>
                                      <p:cBhvr>
                                        <p:cTn id="180" dur="750" fill="hold"/>
                                        <p:tgtEl>
                                          <p:spTgt spid="22"/>
                                        </p:tgtEl>
                                        <p:attrNameLst>
                                          <p:attrName>fill.type</p:attrName>
                                        </p:attrNameLst>
                                      </p:cBhvr>
                                      <p:to>
                                        <p:strVal val="solid"/>
                                      </p:to>
                                    </p:set>
                                    <p:set>
                                      <p:cBhvr>
                                        <p:cTn id="181" dur="750" fill="hold"/>
                                        <p:tgtEl>
                                          <p:spTgt spid="22"/>
                                        </p:tgtEl>
                                        <p:attrNameLst>
                                          <p:attrName>fill.on</p:attrName>
                                        </p:attrNameLst>
                                      </p:cBhvr>
                                      <p:to>
                                        <p:strVal val="true"/>
                                      </p:to>
                                    </p:set>
                                  </p:childTnLst>
                                </p:cTn>
                              </p:par>
                            </p:childTnLst>
                          </p:cTn>
                        </p:par>
                      </p:childTnLst>
                    </p:cTn>
                  </p:par>
                  <p:par>
                    <p:cTn id="182" fill="hold">
                      <p:stCondLst>
                        <p:cond delay="indefinite"/>
                      </p:stCondLst>
                      <p:childTnLst>
                        <p:par>
                          <p:cTn id="183" fill="hold">
                            <p:stCondLst>
                              <p:cond delay="0"/>
                            </p:stCondLst>
                            <p:childTnLst>
                              <p:par>
                                <p:cTn id="184" presetID="3" presetClass="emph" presetSubtype="2" fill="hold" grpId="0" nodeType="clickEffect">
                                  <p:stCondLst>
                                    <p:cond delay="0"/>
                                  </p:stCondLst>
                                  <p:childTnLst>
                                    <p:animClr clrSpc="rgb" dir="cw">
                                      <p:cBhvr override="childStyle">
                                        <p:cTn id="185" dur="2000" fill="hold"/>
                                        <p:tgtEl>
                                          <p:spTgt spid="24">
                                            <p:txEl>
                                              <p:pRg st="0" end="0"/>
                                            </p:txEl>
                                          </p:spTgt>
                                        </p:tgtEl>
                                        <p:attrNameLst>
                                          <p:attrName>style.color</p:attrName>
                                        </p:attrNameLst>
                                      </p:cBhvr>
                                      <p:to>
                                        <a:schemeClr val="accent2"/>
                                      </p:to>
                                    </p:animClr>
                                  </p:childTnLst>
                                </p:cTn>
                              </p:par>
                            </p:childTnLst>
                          </p:cTn>
                        </p:par>
                      </p:childTnLst>
                    </p:cTn>
                  </p:par>
                  <p:par>
                    <p:cTn id="186" fill="hold">
                      <p:stCondLst>
                        <p:cond delay="indefinite"/>
                      </p:stCondLst>
                      <p:childTnLst>
                        <p:par>
                          <p:cTn id="187" fill="hold">
                            <p:stCondLst>
                              <p:cond delay="0"/>
                            </p:stCondLst>
                            <p:childTnLst>
                              <p:par>
                                <p:cTn id="188" presetID="4" presetClass="emph" presetSubtype="2" fill="hold" nodeType="clickEffect">
                                  <p:stCondLst>
                                    <p:cond delay="0"/>
                                  </p:stCondLst>
                                  <p:childTnLst>
                                    <p:anim to="1.5" calcmode="lin" valueType="num">
                                      <p:cBhvr override="childStyle">
                                        <p:cTn id="189" dur="2000" fill="hold"/>
                                        <p:tgtEl>
                                          <p:spTgt spid="24">
                                            <p:txEl>
                                              <p:pRg st="0" end="0"/>
                                            </p:txEl>
                                          </p:spTgt>
                                        </p:tgtEl>
                                        <p:attrNameLst>
                                          <p:attrName>style.fontSize</p:attrName>
                                        </p:attrNameLst>
                                      </p:cBhvr>
                                    </p:anim>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7" grpId="0" animBg="1"/>
      <p:bldP spid="8" grpId="0" animBg="1"/>
      <p:bldP spid="11" grpId="0" bldLvl="0" animBg="1"/>
      <p:bldP spid="5" grpId="0"/>
      <p:bldP spid="6" grpId="0" animBg="1"/>
      <p:bldP spid="10" grpId="0" animBg="1"/>
      <p:bldP spid="16" grpId="0" animBg="1"/>
      <p:bldP spid="17" grpId="0" animBg="1"/>
      <p:bldP spid="19" grpId="0"/>
      <p:bldP spid="20" grpId="0"/>
      <p:bldP spid="21" grpId="0" animBg="1"/>
      <p:bldP spid="21" grpId="1" animBg="1"/>
      <p:bldP spid="22" grpId="0" animBg="1"/>
      <p:bldP spid="22" grpId="1" animBg="1"/>
      <p:bldP spid="24" grpId="0" bldLvl="0" build="allAtOnce"/>
      <p:bldP spid="24" grpId="1" bldLvl="0" build="allAtOnce"/>
      <p:bldP spid="24" grpId="2" bldLvl="0" build="allAtOnce"/>
      <p:bldP spid="25" grpId="0"/>
      <p:bldP spid="26" grpId="0"/>
      <p:bldP spid="32" grpId="0" animBg="1"/>
      <p:bldP spid="32" grpId="1" animBg="1"/>
      <p:bldP spid="36" grpId="0"/>
      <p:bldP spid="36" grpId="1"/>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a:off x="5770880" y="787400"/>
            <a:ext cx="10160" cy="543560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 Box 36"/>
          <p:cNvSpPr txBox="1"/>
          <p:nvPr/>
        </p:nvSpPr>
        <p:spPr>
          <a:xfrm>
            <a:off x="2232660" y="574040"/>
            <a:ext cx="1130300" cy="368300"/>
          </a:xfrm>
          <a:prstGeom prst="rect">
            <a:avLst/>
          </a:prstGeom>
          <a:noFill/>
        </p:spPr>
        <p:txBody>
          <a:bodyPr wrap="none" rtlCol="0">
            <a:spAutoFit/>
          </a:bodyPr>
          <a:lstStyle/>
          <a:p>
            <a:r>
              <a:rPr lang="en-IN" altLang="en-US"/>
              <a:t>union find</a:t>
            </a:r>
            <a:endParaRPr lang="en-IN" altLang="en-US"/>
          </a:p>
        </p:txBody>
      </p:sp>
      <p:sp>
        <p:nvSpPr>
          <p:cNvPr id="38" name="Text Box 37"/>
          <p:cNvSpPr txBox="1"/>
          <p:nvPr/>
        </p:nvSpPr>
        <p:spPr>
          <a:xfrm>
            <a:off x="8134985" y="655320"/>
            <a:ext cx="982345" cy="368300"/>
          </a:xfrm>
          <a:prstGeom prst="rect">
            <a:avLst/>
          </a:prstGeom>
          <a:noFill/>
        </p:spPr>
        <p:txBody>
          <a:bodyPr wrap="none" rtlCol="0">
            <a:spAutoFit/>
          </a:bodyPr>
          <a:lstStyle/>
          <a:p>
            <a:r>
              <a:rPr lang="en-IN" altLang="en-US"/>
              <a:t>AVL Tree</a:t>
            </a:r>
            <a:endParaRPr lang="en-IN" altLang="en-US"/>
          </a:p>
        </p:txBody>
      </p:sp>
      <p:sp>
        <p:nvSpPr>
          <p:cNvPr id="44" name="Rectangles 43"/>
          <p:cNvSpPr/>
          <p:nvPr/>
        </p:nvSpPr>
        <p:spPr>
          <a:xfrm>
            <a:off x="6177915" y="1766570"/>
            <a:ext cx="2649220" cy="24618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tLang="en-US"/>
          </a:p>
        </p:txBody>
      </p:sp>
      <p:cxnSp>
        <p:nvCxnSpPr>
          <p:cNvPr id="71" name="Straight Connector 70"/>
          <p:cNvCxnSpPr>
            <a:stCxn id="74" idx="3"/>
            <a:endCxn id="73" idx="7"/>
          </p:cNvCxnSpPr>
          <p:nvPr/>
        </p:nvCxnSpPr>
        <p:spPr>
          <a:xfrm flipH="1">
            <a:off x="6746875" y="2342515"/>
            <a:ext cx="258445" cy="280670"/>
          </a:xfrm>
          <a:prstGeom prst="line">
            <a:avLst/>
          </a:prstGeom>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7635240" y="2625090"/>
            <a:ext cx="499745" cy="6026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4</a:t>
            </a:r>
            <a:endParaRPr lang="en-IN" altLang="en-US"/>
          </a:p>
        </p:txBody>
      </p:sp>
      <p:sp>
        <p:nvSpPr>
          <p:cNvPr id="73" name="Oval 72"/>
          <p:cNvSpPr/>
          <p:nvPr/>
        </p:nvSpPr>
        <p:spPr>
          <a:xfrm>
            <a:off x="6320155" y="2534285"/>
            <a:ext cx="499745" cy="60515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1</a:t>
            </a:r>
            <a:endParaRPr lang="en-IN" altLang="en-US"/>
          </a:p>
        </p:txBody>
      </p:sp>
      <p:sp>
        <p:nvSpPr>
          <p:cNvPr id="74" name="Oval 73"/>
          <p:cNvSpPr/>
          <p:nvPr/>
        </p:nvSpPr>
        <p:spPr>
          <a:xfrm>
            <a:off x="6932295" y="1870710"/>
            <a:ext cx="499745" cy="55245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2</a:t>
            </a:r>
            <a:endParaRPr lang="en-IN" altLang="en-US"/>
          </a:p>
        </p:txBody>
      </p:sp>
      <p:sp>
        <p:nvSpPr>
          <p:cNvPr id="75" name="Oval 74"/>
          <p:cNvSpPr/>
          <p:nvPr/>
        </p:nvSpPr>
        <p:spPr>
          <a:xfrm>
            <a:off x="8061960" y="3360420"/>
            <a:ext cx="499745" cy="55245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5</a:t>
            </a:r>
            <a:endParaRPr lang="en-IN" altLang="en-US"/>
          </a:p>
        </p:txBody>
      </p:sp>
      <p:sp>
        <p:nvSpPr>
          <p:cNvPr id="76" name="Oval 75"/>
          <p:cNvSpPr/>
          <p:nvPr/>
        </p:nvSpPr>
        <p:spPr>
          <a:xfrm>
            <a:off x="7021195" y="3360420"/>
            <a:ext cx="499745" cy="55245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3</a:t>
            </a:r>
            <a:endParaRPr lang="en-IN" altLang="en-US"/>
          </a:p>
        </p:txBody>
      </p:sp>
      <p:cxnSp>
        <p:nvCxnSpPr>
          <p:cNvPr id="77" name="Straight Connector 76"/>
          <p:cNvCxnSpPr>
            <a:stCxn id="72" idx="0"/>
            <a:endCxn id="74" idx="5"/>
          </p:cNvCxnSpPr>
          <p:nvPr/>
        </p:nvCxnSpPr>
        <p:spPr>
          <a:xfrm flipH="1" flipV="1">
            <a:off x="7359015" y="2342515"/>
            <a:ext cx="526415" cy="282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2" idx="3"/>
            <a:endCxn id="76" idx="7"/>
          </p:cNvCxnSpPr>
          <p:nvPr/>
        </p:nvCxnSpPr>
        <p:spPr>
          <a:xfrm flipH="1">
            <a:off x="7447915" y="3139440"/>
            <a:ext cx="260350" cy="301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5" idx="0"/>
            <a:endCxn id="72" idx="5"/>
          </p:cNvCxnSpPr>
          <p:nvPr/>
        </p:nvCxnSpPr>
        <p:spPr>
          <a:xfrm flipH="1" flipV="1">
            <a:off x="8061960" y="3139440"/>
            <a:ext cx="250190" cy="220980"/>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ctangles 79"/>
          <p:cNvSpPr/>
          <p:nvPr/>
        </p:nvSpPr>
        <p:spPr>
          <a:xfrm>
            <a:off x="9030970" y="1766570"/>
            <a:ext cx="2649220" cy="24618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tLang="en-US"/>
          </a:p>
        </p:txBody>
      </p:sp>
      <p:sp>
        <p:nvSpPr>
          <p:cNvPr id="81" name="Oval 80"/>
          <p:cNvSpPr/>
          <p:nvPr/>
        </p:nvSpPr>
        <p:spPr>
          <a:xfrm>
            <a:off x="9742805" y="2623185"/>
            <a:ext cx="499745" cy="55245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6</a:t>
            </a:r>
            <a:endParaRPr lang="en-IN" altLang="en-US"/>
          </a:p>
        </p:txBody>
      </p:sp>
      <p:sp>
        <p:nvSpPr>
          <p:cNvPr id="82" name="Oval 81"/>
          <p:cNvSpPr/>
          <p:nvPr/>
        </p:nvSpPr>
        <p:spPr>
          <a:xfrm>
            <a:off x="10315575" y="1981835"/>
            <a:ext cx="499745" cy="55245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7</a:t>
            </a:r>
            <a:endParaRPr lang="en-IN" altLang="en-US"/>
          </a:p>
        </p:txBody>
      </p:sp>
      <p:sp>
        <p:nvSpPr>
          <p:cNvPr id="83" name="Oval 82"/>
          <p:cNvSpPr/>
          <p:nvPr/>
        </p:nvSpPr>
        <p:spPr>
          <a:xfrm>
            <a:off x="10888345" y="2586990"/>
            <a:ext cx="499745" cy="55245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8</a:t>
            </a:r>
            <a:endParaRPr lang="en-IN" altLang="en-US"/>
          </a:p>
        </p:txBody>
      </p:sp>
      <p:cxnSp>
        <p:nvCxnSpPr>
          <p:cNvPr id="84" name="Straight Connector 83"/>
          <p:cNvCxnSpPr>
            <a:stCxn id="82" idx="3"/>
            <a:endCxn id="81" idx="7"/>
          </p:cNvCxnSpPr>
          <p:nvPr/>
        </p:nvCxnSpPr>
        <p:spPr>
          <a:xfrm flipH="1">
            <a:off x="10169525" y="2453640"/>
            <a:ext cx="219075" cy="250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1"/>
            <a:endCxn id="82" idx="5"/>
          </p:cNvCxnSpPr>
          <p:nvPr/>
        </p:nvCxnSpPr>
        <p:spPr>
          <a:xfrm flipH="1" flipV="1">
            <a:off x="10742295" y="2453640"/>
            <a:ext cx="219075" cy="213995"/>
          </a:xfrm>
          <a:prstGeom prst="line">
            <a:avLst/>
          </a:prstGeom>
        </p:spPr>
        <p:style>
          <a:lnRef idx="1">
            <a:schemeClr val="accent1"/>
          </a:lnRef>
          <a:fillRef idx="0">
            <a:schemeClr val="accent1"/>
          </a:fillRef>
          <a:effectRef idx="0">
            <a:schemeClr val="accent1"/>
          </a:effectRef>
          <a:fontRef idx="minor">
            <a:schemeClr val="tx1"/>
          </a:fontRef>
        </p:style>
      </p:cxnSp>
      <p:sp>
        <p:nvSpPr>
          <p:cNvPr id="87" name="Rectangles 86"/>
          <p:cNvSpPr/>
          <p:nvPr/>
        </p:nvSpPr>
        <p:spPr>
          <a:xfrm>
            <a:off x="7573645" y="4458970"/>
            <a:ext cx="2345055" cy="22529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tLang="en-US"/>
          </a:p>
        </p:txBody>
      </p:sp>
      <p:sp>
        <p:nvSpPr>
          <p:cNvPr id="89" name="Oval 88"/>
          <p:cNvSpPr/>
          <p:nvPr/>
        </p:nvSpPr>
        <p:spPr>
          <a:xfrm>
            <a:off x="7817485" y="5371465"/>
            <a:ext cx="681990" cy="6026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9</a:t>
            </a:r>
            <a:endParaRPr lang="en-IN" altLang="en-US"/>
          </a:p>
        </p:txBody>
      </p:sp>
      <p:sp>
        <p:nvSpPr>
          <p:cNvPr id="90" name="Oval 89"/>
          <p:cNvSpPr/>
          <p:nvPr/>
        </p:nvSpPr>
        <p:spPr>
          <a:xfrm>
            <a:off x="8522335" y="4639310"/>
            <a:ext cx="721995" cy="64325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10</a:t>
            </a:r>
            <a:endParaRPr lang="en-IN" altLang="en-US"/>
          </a:p>
        </p:txBody>
      </p:sp>
      <p:sp>
        <p:nvSpPr>
          <p:cNvPr id="91" name="Oval 90"/>
          <p:cNvSpPr/>
          <p:nvPr/>
        </p:nvSpPr>
        <p:spPr>
          <a:xfrm>
            <a:off x="9317990" y="5371465"/>
            <a:ext cx="600710" cy="6026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11</a:t>
            </a:r>
            <a:endParaRPr lang="en-IN" altLang="en-US"/>
          </a:p>
        </p:txBody>
      </p:sp>
      <p:cxnSp>
        <p:nvCxnSpPr>
          <p:cNvPr id="92" name="Straight Connector 91"/>
          <p:cNvCxnSpPr>
            <a:stCxn id="91" idx="1"/>
            <a:endCxn id="90" idx="5"/>
          </p:cNvCxnSpPr>
          <p:nvPr/>
        </p:nvCxnSpPr>
        <p:spPr>
          <a:xfrm flipH="1" flipV="1">
            <a:off x="9138285" y="5188585"/>
            <a:ext cx="267970" cy="271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0" idx="3"/>
            <a:endCxn id="89" idx="7"/>
          </p:cNvCxnSpPr>
          <p:nvPr/>
        </p:nvCxnSpPr>
        <p:spPr>
          <a:xfrm flipH="1">
            <a:off x="8399780" y="5188585"/>
            <a:ext cx="228600" cy="271145"/>
          </a:xfrm>
          <a:prstGeom prst="line">
            <a:avLst/>
          </a:prstGeom>
        </p:spPr>
        <p:style>
          <a:lnRef idx="1">
            <a:schemeClr val="accent1"/>
          </a:lnRef>
          <a:fillRef idx="0">
            <a:schemeClr val="accent1"/>
          </a:fillRef>
          <a:effectRef idx="0">
            <a:schemeClr val="accent1"/>
          </a:effectRef>
          <a:fontRef idx="minor">
            <a:schemeClr val="tx1"/>
          </a:fontRef>
        </p:style>
      </p:cxnSp>
      <p:sp>
        <p:nvSpPr>
          <p:cNvPr id="98" name="Rectangles 97"/>
          <p:cNvSpPr/>
          <p:nvPr/>
        </p:nvSpPr>
        <p:spPr>
          <a:xfrm>
            <a:off x="303530" y="1247140"/>
            <a:ext cx="1202690" cy="53117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tLang="en-US"/>
          </a:p>
        </p:txBody>
      </p:sp>
      <p:sp>
        <p:nvSpPr>
          <p:cNvPr id="104" name="Oval 103"/>
          <p:cNvSpPr/>
          <p:nvPr/>
        </p:nvSpPr>
        <p:spPr>
          <a:xfrm>
            <a:off x="443865" y="1315720"/>
            <a:ext cx="812800" cy="6711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1</a:t>
            </a:r>
            <a:endParaRPr lang="en-IN" altLang="en-US"/>
          </a:p>
        </p:txBody>
      </p:sp>
      <p:sp>
        <p:nvSpPr>
          <p:cNvPr id="105" name="Oval 104"/>
          <p:cNvSpPr/>
          <p:nvPr/>
        </p:nvSpPr>
        <p:spPr>
          <a:xfrm>
            <a:off x="443865" y="2448560"/>
            <a:ext cx="812800" cy="6711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2</a:t>
            </a:r>
            <a:endParaRPr lang="en-IN" altLang="en-US"/>
          </a:p>
        </p:txBody>
      </p:sp>
      <p:sp>
        <p:nvSpPr>
          <p:cNvPr id="106" name="Oval 105"/>
          <p:cNvSpPr/>
          <p:nvPr/>
        </p:nvSpPr>
        <p:spPr>
          <a:xfrm>
            <a:off x="443865" y="3550920"/>
            <a:ext cx="812800" cy="6711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3</a:t>
            </a:r>
            <a:endParaRPr lang="en-IN" altLang="en-US"/>
          </a:p>
        </p:txBody>
      </p:sp>
      <p:sp>
        <p:nvSpPr>
          <p:cNvPr id="107" name="Oval 106"/>
          <p:cNvSpPr/>
          <p:nvPr/>
        </p:nvSpPr>
        <p:spPr>
          <a:xfrm>
            <a:off x="443865" y="4683760"/>
            <a:ext cx="812800" cy="6711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4</a:t>
            </a:r>
            <a:endParaRPr lang="en-IN" altLang="en-US"/>
          </a:p>
        </p:txBody>
      </p:sp>
      <p:sp>
        <p:nvSpPr>
          <p:cNvPr id="108" name="Oval 107"/>
          <p:cNvSpPr/>
          <p:nvPr/>
        </p:nvSpPr>
        <p:spPr>
          <a:xfrm>
            <a:off x="443865" y="5816600"/>
            <a:ext cx="812800" cy="6711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5</a:t>
            </a:r>
            <a:endParaRPr lang="en-IN" altLang="en-US"/>
          </a:p>
        </p:txBody>
      </p:sp>
      <p:cxnSp>
        <p:nvCxnSpPr>
          <p:cNvPr id="109" name="Straight Arrow Connector 108"/>
          <p:cNvCxnSpPr>
            <a:stCxn id="105" idx="0"/>
            <a:endCxn id="104" idx="4"/>
          </p:cNvCxnSpPr>
          <p:nvPr/>
        </p:nvCxnSpPr>
        <p:spPr>
          <a:xfrm flipV="1">
            <a:off x="850265" y="1986915"/>
            <a:ext cx="0" cy="461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06" idx="0"/>
            <a:endCxn id="105" idx="4"/>
          </p:cNvCxnSpPr>
          <p:nvPr/>
        </p:nvCxnSpPr>
        <p:spPr>
          <a:xfrm flipV="1">
            <a:off x="850265" y="3119755"/>
            <a:ext cx="0" cy="4311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08" idx="0"/>
            <a:endCxn id="107" idx="4"/>
          </p:cNvCxnSpPr>
          <p:nvPr/>
        </p:nvCxnSpPr>
        <p:spPr>
          <a:xfrm flipV="1">
            <a:off x="850265" y="5354955"/>
            <a:ext cx="0" cy="461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7" idx="0"/>
            <a:endCxn id="106" idx="4"/>
          </p:cNvCxnSpPr>
          <p:nvPr/>
        </p:nvCxnSpPr>
        <p:spPr>
          <a:xfrm flipV="1">
            <a:off x="850265" y="4222115"/>
            <a:ext cx="0" cy="461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0" name="Rectangles 149"/>
          <p:cNvSpPr/>
          <p:nvPr/>
        </p:nvSpPr>
        <p:spPr>
          <a:xfrm>
            <a:off x="1826895" y="1315720"/>
            <a:ext cx="1202690" cy="34372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tLang="en-US"/>
          </a:p>
        </p:txBody>
      </p:sp>
      <p:sp>
        <p:nvSpPr>
          <p:cNvPr id="151" name="Oval 150"/>
          <p:cNvSpPr/>
          <p:nvPr/>
        </p:nvSpPr>
        <p:spPr>
          <a:xfrm>
            <a:off x="1967230" y="1384300"/>
            <a:ext cx="812800" cy="6711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6</a:t>
            </a:r>
            <a:endParaRPr lang="en-IN" altLang="en-US"/>
          </a:p>
        </p:txBody>
      </p:sp>
      <p:sp>
        <p:nvSpPr>
          <p:cNvPr id="152" name="Oval 151"/>
          <p:cNvSpPr/>
          <p:nvPr/>
        </p:nvSpPr>
        <p:spPr>
          <a:xfrm>
            <a:off x="1967230" y="2517140"/>
            <a:ext cx="812800" cy="6711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7</a:t>
            </a:r>
            <a:endParaRPr lang="en-IN" altLang="en-US"/>
          </a:p>
        </p:txBody>
      </p:sp>
      <p:sp>
        <p:nvSpPr>
          <p:cNvPr id="153" name="Oval 152"/>
          <p:cNvSpPr/>
          <p:nvPr/>
        </p:nvSpPr>
        <p:spPr>
          <a:xfrm>
            <a:off x="1967230" y="3619500"/>
            <a:ext cx="812800" cy="6711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8</a:t>
            </a:r>
            <a:endParaRPr lang="en-IN" altLang="en-US"/>
          </a:p>
        </p:txBody>
      </p:sp>
      <p:cxnSp>
        <p:nvCxnSpPr>
          <p:cNvPr id="156" name="Straight Arrow Connector 155"/>
          <p:cNvCxnSpPr>
            <a:stCxn id="152" idx="0"/>
            <a:endCxn id="151" idx="4"/>
          </p:cNvCxnSpPr>
          <p:nvPr/>
        </p:nvCxnSpPr>
        <p:spPr>
          <a:xfrm flipV="1">
            <a:off x="2373630" y="2055495"/>
            <a:ext cx="0" cy="461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53" idx="0"/>
            <a:endCxn id="152" idx="4"/>
          </p:cNvCxnSpPr>
          <p:nvPr/>
        </p:nvCxnSpPr>
        <p:spPr>
          <a:xfrm flipV="1">
            <a:off x="2373630" y="3188335"/>
            <a:ext cx="0" cy="4311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0" name="Rectangles 169"/>
          <p:cNvSpPr/>
          <p:nvPr/>
        </p:nvSpPr>
        <p:spPr>
          <a:xfrm>
            <a:off x="3589655" y="1278890"/>
            <a:ext cx="1202690" cy="34372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tLang="en-US"/>
          </a:p>
        </p:txBody>
      </p:sp>
      <p:sp>
        <p:nvSpPr>
          <p:cNvPr id="171" name="Oval 170"/>
          <p:cNvSpPr/>
          <p:nvPr/>
        </p:nvSpPr>
        <p:spPr>
          <a:xfrm>
            <a:off x="3729990" y="1445260"/>
            <a:ext cx="812800" cy="6711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9</a:t>
            </a:r>
            <a:endParaRPr lang="en-IN" altLang="en-US"/>
          </a:p>
        </p:txBody>
      </p:sp>
      <p:sp>
        <p:nvSpPr>
          <p:cNvPr id="172" name="Oval 171"/>
          <p:cNvSpPr/>
          <p:nvPr/>
        </p:nvSpPr>
        <p:spPr>
          <a:xfrm>
            <a:off x="3729990" y="2480310"/>
            <a:ext cx="812800" cy="6711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10</a:t>
            </a:r>
            <a:endParaRPr lang="en-IN" altLang="en-US"/>
          </a:p>
        </p:txBody>
      </p:sp>
      <p:sp>
        <p:nvSpPr>
          <p:cNvPr id="173" name="Oval 172"/>
          <p:cNvSpPr/>
          <p:nvPr/>
        </p:nvSpPr>
        <p:spPr>
          <a:xfrm>
            <a:off x="3729990" y="3582670"/>
            <a:ext cx="812800" cy="6711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11</a:t>
            </a:r>
            <a:endParaRPr lang="en-IN" altLang="en-US"/>
          </a:p>
        </p:txBody>
      </p:sp>
      <p:cxnSp>
        <p:nvCxnSpPr>
          <p:cNvPr id="174" name="Straight Arrow Connector 173"/>
          <p:cNvCxnSpPr>
            <a:stCxn id="172" idx="0"/>
            <a:endCxn id="171" idx="4"/>
          </p:cNvCxnSpPr>
          <p:nvPr/>
        </p:nvCxnSpPr>
        <p:spPr>
          <a:xfrm flipV="1">
            <a:off x="4136390" y="2116455"/>
            <a:ext cx="0" cy="363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73" idx="0"/>
            <a:endCxn id="172" idx="4"/>
          </p:cNvCxnSpPr>
          <p:nvPr/>
        </p:nvCxnSpPr>
        <p:spPr>
          <a:xfrm flipV="1">
            <a:off x="4136390" y="3151505"/>
            <a:ext cx="0" cy="4311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6" name="Text Box 175"/>
          <p:cNvSpPr txBox="1"/>
          <p:nvPr/>
        </p:nvSpPr>
        <p:spPr>
          <a:xfrm>
            <a:off x="6397625" y="1384300"/>
            <a:ext cx="2360295" cy="368300"/>
          </a:xfrm>
          <a:prstGeom prst="rect">
            <a:avLst/>
          </a:prstGeom>
          <a:noFill/>
        </p:spPr>
        <p:txBody>
          <a:bodyPr wrap="square" rtlCol="0">
            <a:spAutoFit/>
          </a:bodyPr>
          <a:lstStyle/>
          <a:p>
            <a:r>
              <a:rPr lang="en-IN" altLang="en-US"/>
              <a:t>representing element:1</a:t>
            </a:r>
            <a:endParaRPr lang="en-IN" altLang="en-US"/>
          </a:p>
        </p:txBody>
      </p:sp>
      <p:sp>
        <p:nvSpPr>
          <p:cNvPr id="177" name="Text Box 176"/>
          <p:cNvSpPr txBox="1"/>
          <p:nvPr/>
        </p:nvSpPr>
        <p:spPr>
          <a:xfrm>
            <a:off x="5955030" y="5448300"/>
            <a:ext cx="1680210" cy="645160"/>
          </a:xfrm>
          <a:prstGeom prst="rect">
            <a:avLst/>
          </a:prstGeom>
          <a:noFill/>
        </p:spPr>
        <p:txBody>
          <a:bodyPr wrap="square" rtlCol="0">
            <a:spAutoFit/>
          </a:bodyPr>
          <a:lstStyle/>
          <a:p>
            <a:r>
              <a:rPr lang="en-IN" altLang="en-US"/>
              <a:t>representing element:9</a:t>
            </a:r>
            <a:endParaRPr lang="en-IN" altLang="en-US"/>
          </a:p>
        </p:txBody>
      </p:sp>
      <p:sp>
        <p:nvSpPr>
          <p:cNvPr id="178" name="Text Box 177"/>
          <p:cNvSpPr txBox="1"/>
          <p:nvPr/>
        </p:nvSpPr>
        <p:spPr>
          <a:xfrm>
            <a:off x="9027795" y="1315720"/>
            <a:ext cx="2360295" cy="368300"/>
          </a:xfrm>
          <a:prstGeom prst="rect">
            <a:avLst/>
          </a:prstGeom>
          <a:noFill/>
        </p:spPr>
        <p:txBody>
          <a:bodyPr wrap="square" rtlCol="0">
            <a:spAutoFit/>
          </a:bodyPr>
          <a:lstStyle/>
          <a:p>
            <a:r>
              <a:rPr lang="en-IN" altLang="en-US"/>
              <a:t>representing element:6</a:t>
            </a:r>
            <a:endParaRPr lang="en-IN" altLang="en-US"/>
          </a:p>
        </p:txBody>
      </p:sp>
      <p:sp>
        <p:nvSpPr>
          <p:cNvPr id="180" name="Text Box 179"/>
          <p:cNvSpPr txBox="1"/>
          <p:nvPr/>
        </p:nvSpPr>
        <p:spPr>
          <a:xfrm>
            <a:off x="10492740" y="4253865"/>
            <a:ext cx="718820" cy="368300"/>
          </a:xfrm>
          <a:prstGeom prst="rect">
            <a:avLst/>
          </a:prstGeom>
          <a:noFill/>
        </p:spPr>
        <p:txBody>
          <a:bodyPr wrap="none" rtlCol="0">
            <a:spAutoFit/>
          </a:bodyPr>
          <a:lstStyle/>
          <a:p>
            <a:r>
              <a:rPr lang="en-IN" altLang="en-US"/>
              <a:t>FALSE</a:t>
            </a:r>
            <a:endParaRPr lang="en-IN" altLang="en-US"/>
          </a:p>
        </p:txBody>
      </p:sp>
      <p:sp>
        <p:nvSpPr>
          <p:cNvPr id="181" name="Text Box 180"/>
          <p:cNvSpPr txBox="1"/>
          <p:nvPr/>
        </p:nvSpPr>
        <p:spPr>
          <a:xfrm>
            <a:off x="6286500" y="4290695"/>
            <a:ext cx="718820" cy="368300"/>
          </a:xfrm>
          <a:prstGeom prst="rect">
            <a:avLst/>
          </a:prstGeom>
          <a:noFill/>
        </p:spPr>
        <p:txBody>
          <a:bodyPr wrap="none" rtlCol="0">
            <a:spAutoFit/>
          </a:bodyPr>
          <a:lstStyle/>
          <a:p>
            <a:r>
              <a:rPr lang="en-IN" altLang="en-US"/>
              <a:t>FALSE</a:t>
            </a:r>
            <a:endParaRPr lang="en-IN" altLang="en-US"/>
          </a:p>
        </p:txBody>
      </p:sp>
      <p:sp>
        <p:nvSpPr>
          <p:cNvPr id="182" name="Text Box 181"/>
          <p:cNvSpPr txBox="1"/>
          <p:nvPr/>
        </p:nvSpPr>
        <p:spPr>
          <a:xfrm>
            <a:off x="8827135" y="6190615"/>
            <a:ext cx="676275" cy="368300"/>
          </a:xfrm>
          <a:prstGeom prst="rect">
            <a:avLst/>
          </a:prstGeom>
          <a:noFill/>
        </p:spPr>
        <p:txBody>
          <a:bodyPr wrap="none" rtlCol="0">
            <a:spAutoFit/>
          </a:bodyPr>
          <a:lstStyle/>
          <a:p>
            <a:r>
              <a:rPr lang="en-IN" altLang="en-US"/>
              <a:t>TRUE</a:t>
            </a:r>
            <a:endParaRPr lang="en-IN" altLang="en-US"/>
          </a:p>
        </p:txBody>
      </p:sp>
      <p:sp>
        <p:nvSpPr>
          <p:cNvPr id="183" name="Text Box 182"/>
          <p:cNvSpPr txBox="1"/>
          <p:nvPr/>
        </p:nvSpPr>
        <p:spPr>
          <a:xfrm>
            <a:off x="3729990" y="4914265"/>
            <a:ext cx="676275" cy="368300"/>
          </a:xfrm>
          <a:prstGeom prst="rect">
            <a:avLst/>
          </a:prstGeom>
          <a:noFill/>
        </p:spPr>
        <p:txBody>
          <a:bodyPr wrap="none" rtlCol="0">
            <a:spAutoFit/>
          </a:bodyPr>
          <a:lstStyle/>
          <a:p>
            <a:r>
              <a:rPr lang="en-IN" altLang="en-US"/>
              <a:t>TRUE</a:t>
            </a:r>
            <a:endParaRPr lang="en-IN" altLang="en-US"/>
          </a:p>
        </p:txBody>
      </p:sp>
      <p:sp>
        <p:nvSpPr>
          <p:cNvPr id="184" name="Text Box 183"/>
          <p:cNvSpPr txBox="1"/>
          <p:nvPr/>
        </p:nvSpPr>
        <p:spPr>
          <a:xfrm>
            <a:off x="1967230" y="4914265"/>
            <a:ext cx="718820" cy="368300"/>
          </a:xfrm>
          <a:prstGeom prst="rect">
            <a:avLst/>
          </a:prstGeom>
          <a:noFill/>
        </p:spPr>
        <p:txBody>
          <a:bodyPr wrap="none" rtlCol="0">
            <a:spAutoFit/>
          </a:bodyPr>
          <a:lstStyle/>
          <a:p>
            <a:r>
              <a:rPr lang="en-IN" altLang="en-US"/>
              <a:t>FALSE</a:t>
            </a:r>
            <a:endParaRPr lang="en-IN" altLang="en-US"/>
          </a:p>
        </p:txBody>
      </p:sp>
      <mc:AlternateContent xmlns:mc="http://schemas.openxmlformats.org/markup-compatibility/2006">
        <mc:Choice xmlns:a14="http://schemas.microsoft.com/office/drawing/2010/main" Requires="a14">
          <p:sp>
            <p:nvSpPr>
              <p:cNvPr id="185" name="Text Box 184"/>
              <p:cNvSpPr txBox="1"/>
              <p:nvPr/>
            </p:nvSpPr>
            <p:spPr>
              <a:xfrm>
                <a:off x="3495040" y="5715000"/>
                <a:ext cx="1391920" cy="378460"/>
              </a:xfrm>
              <a:prstGeom prst="rect">
                <a:avLst/>
              </a:prstGeom>
              <a:noFill/>
            </p:spPr>
            <p:txBody>
              <a:bodyPr wrap="none" rtlCol="0">
                <a:spAutoFit/>
              </a:bodyPr>
              <a:lstStyle/>
              <a:p>
                <a:r>
                  <a:rPr lang="en-IN" altLang="en-US">
                    <a:solidFill>
                      <a:srgbClr val="FF0000"/>
                    </a:solidFill>
                    <a:highlight>
                      <a:srgbClr val="FFFF00"/>
                    </a:highlight>
                  </a:rPr>
                  <a:t>n x n = O(</a:t>
                </a:r>
                <a14:m>
                  <m:oMath xmlns:m="http://schemas.openxmlformats.org/officeDocument/2006/math">
                    <m:sSup>
                      <m:sSupPr>
                        <m:ctrlPr>
                          <a:rPr lang="en-US" altLang="en-IN" i="1">
                            <a:solidFill>
                              <a:srgbClr val="FF0000"/>
                            </a:solidFill>
                            <a:highlight>
                              <a:srgbClr val="FFFF00"/>
                            </a:highlight>
                            <a:latin typeface="Cambria Math" panose="02040503050406030204" pitchFamily="18" charset="0"/>
                            <a:cs typeface="Cambria Math" panose="02040503050406030204" pitchFamily="18" charset="0"/>
                          </a:rPr>
                        </m:ctrlPr>
                      </m:sSupPr>
                      <m:e>
                        <m:r>
                          <a:rPr lang="en-US" altLang="en-IN" i="1">
                            <a:solidFill>
                              <a:srgbClr val="FF0000"/>
                            </a:solidFill>
                            <a:highlight>
                              <a:srgbClr val="FFFF00"/>
                            </a:highlight>
                            <a:latin typeface="Cambria Math" panose="02040503050406030204" pitchFamily="18" charset="0"/>
                            <a:cs typeface="Cambria Math" panose="02040503050406030204" pitchFamily="18" charset="0"/>
                          </a:rPr>
                          <m:t>𝑛</m:t>
                        </m:r>
                      </m:e>
                      <m:sup>
                        <m:r>
                          <a:rPr lang="en-US" altLang="en-IN" i="1">
                            <a:solidFill>
                              <a:srgbClr val="FF0000"/>
                            </a:solidFill>
                            <a:highlight>
                              <a:srgbClr val="FFFF00"/>
                            </a:highlight>
                            <a:latin typeface="Cambria Math" panose="02040503050406030204" pitchFamily="18" charset="0"/>
                            <a:cs typeface="Cambria Math" panose="02040503050406030204" pitchFamily="18" charset="0"/>
                          </a:rPr>
                          <m:t>2</m:t>
                        </m:r>
                      </m:sup>
                    </m:sSup>
                    <m:r>
                      <a:rPr lang="en-US" altLang="en-IN" i="1">
                        <a:solidFill>
                          <a:srgbClr val="FF0000"/>
                        </a:solidFill>
                        <a:highlight>
                          <a:srgbClr val="FFFF00"/>
                        </a:highlight>
                        <a:latin typeface="Cambria Math" panose="02040503050406030204" pitchFamily="18" charset="0"/>
                        <a:ea typeface="MS Mincho" charset="0"/>
                        <a:cs typeface="Cambria Math" panose="02040503050406030204" pitchFamily="18" charset="0"/>
                      </a:rPr>
                      <m:t>)</m:t>
                    </m:r>
                  </m:oMath>
                </a14:m>
                <a:endParaRPr lang="en-US" altLang="en-IN" i="1">
                  <a:solidFill>
                    <a:srgbClr val="FF0000"/>
                  </a:solidFill>
                  <a:highlight>
                    <a:srgbClr val="FFFF00"/>
                  </a:highlight>
                  <a:latin typeface="Cambria Math" panose="02040503050406030204" pitchFamily="18" charset="0"/>
                  <a:ea typeface="MS Mincho" charset="0"/>
                  <a:cs typeface="Cambria Math" panose="02040503050406030204" pitchFamily="18" charset="0"/>
                </a:endParaRPr>
              </a:p>
            </p:txBody>
          </p:sp>
        </mc:Choice>
        <mc:Fallback>
          <p:sp>
            <p:nvSpPr>
              <p:cNvPr id="185" name="Text Box 184"/>
              <p:cNvSpPr txBox="1">
                <a:spLocks noRot="1" noChangeAspect="1" noMove="1" noResize="1" noEditPoints="1" noAdjustHandles="1" noChangeArrowheads="1" noChangeShapeType="1" noTextEdit="1"/>
              </p:cNvSpPr>
              <p:nvPr/>
            </p:nvSpPr>
            <p:spPr>
              <a:xfrm>
                <a:off x="3495040" y="5715000"/>
                <a:ext cx="1391920" cy="378460"/>
              </a:xfrm>
              <a:prstGeom prst="rect">
                <a:avLst/>
              </a:prstGeom>
              <a:blipFill rotWithShape="1">
                <a:blip r:embed="rId1"/>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86" name="Text Box 185"/>
              <p:cNvSpPr txBox="1"/>
              <p:nvPr/>
            </p:nvSpPr>
            <p:spPr>
              <a:xfrm>
                <a:off x="10121265" y="5605780"/>
                <a:ext cx="2033905" cy="368300"/>
              </a:xfrm>
              <a:prstGeom prst="rect">
                <a:avLst/>
              </a:prstGeom>
              <a:noFill/>
            </p:spPr>
            <p:txBody>
              <a:bodyPr wrap="none" rtlCol="0">
                <a:spAutoFit/>
              </a:bodyPr>
              <a:lstStyle/>
              <a:p>
                <a:r>
                  <a:rPr lang="en-IN" altLang="en-US">
                    <a:highlight>
                      <a:srgbClr val="FFFF00"/>
                    </a:highlight>
                  </a:rPr>
                  <a:t>n x logn = O(</a:t>
                </a:r>
                <a14:m>
                  <m:oMath xmlns:m="http://schemas.openxmlformats.org/officeDocument/2006/math">
                    <m:r>
                      <a:rPr lang="en-US" altLang="en-IN" i="1">
                        <a:highlight>
                          <a:srgbClr val="FFFF00"/>
                        </a:highlight>
                        <a:latin typeface="Cambria Math" panose="02040503050406030204" pitchFamily="18" charset="0"/>
                        <a:cs typeface="Cambria Math" panose="02040503050406030204" pitchFamily="18" charset="0"/>
                      </a:rPr>
                      <m:t>𝑛𝑙𝑜𝑔𝑛</m:t>
                    </m:r>
                    <m:r>
                      <a:rPr lang="en-US" altLang="en-IN" i="1">
                        <a:highlight>
                          <a:srgbClr val="FFFF00"/>
                        </a:highlight>
                        <a:latin typeface="Cambria Math" panose="02040503050406030204" pitchFamily="18" charset="0"/>
                        <a:ea typeface="MS Mincho" charset="0"/>
                        <a:cs typeface="Cambria Math" panose="02040503050406030204" pitchFamily="18" charset="0"/>
                      </a:rPr>
                      <m:t>)</m:t>
                    </m:r>
                  </m:oMath>
                </a14:m>
                <a:endParaRPr lang="en-US" altLang="en-IN" i="1">
                  <a:highlight>
                    <a:srgbClr val="FFFF00"/>
                  </a:highlight>
                  <a:latin typeface="Cambria Math" panose="02040503050406030204" pitchFamily="18" charset="0"/>
                  <a:cs typeface="Cambria Math" panose="02040503050406030204" pitchFamily="18" charset="0"/>
                </a:endParaRPr>
              </a:p>
            </p:txBody>
          </p:sp>
        </mc:Choice>
        <mc:Fallback>
          <p:sp>
            <p:nvSpPr>
              <p:cNvPr id="186" name="Text Box 185"/>
              <p:cNvSpPr txBox="1">
                <a:spLocks noRot="1" noChangeAspect="1" noMove="1" noResize="1" noEditPoints="1" noAdjustHandles="1" noChangeArrowheads="1" noChangeShapeType="1" noTextEdit="1"/>
              </p:cNvSpPr>
              <p:nvPr/>
            </p:nvSpPr>
            <p:spPr>
              <a:xfrm>
                <a:off x="10121265" y="5605780"/>
                <a:ext cx="2033905" cy="368300"/>
              </a:xfrm>
              <a:prstGeom prst="rect">
                <a:avLst/>
              </a:prstGeom>
              <a:blipFill rotWithShape="1">
                <a:blip r:embed="rId2"/>
                <a:stretch>
                  <a:fillRect/>
                </a:stretch>
              </a:blipFill>
            </p:spPr>
            <p:txBody>
              <a:bodyPr/>
              <a:lstStyle/>
              <a:p>
                <a:r>
                  <a:rPr lang="en-US" altLang="en-US">
                    <a:noFill/>
                  </a:rPr>
                  <a:t> </a:t>
                </a:r>
              </a:p>
            </p:txBody>
          </p:sp>
        </mc:Fallback>
      </mc:AlternateContent>
      <p:sp>
        <p:nvSpPr>
          <p:cNvPr id="187" name="Text Box 186"/>
          <p:cNvSpPr txBox="1"/>
          <p:nvPr/>
        </p:nvSpPr>
        <p:spPr>
          <a:xfrm>
            <a:off x="5255260" y="419100"/>
            <a:ext cx="1142365" cy="368300"/>
          </a:xfrm>
          <a:prstGeom prst="rect">
            <a:avLst/>
          </a:prstGeom>
          <a:noFill/>
        </p:spPr>
        <p:txBody>
          <a:bodyPr wrap="square" rtlCol="0">
            <a:spAutoFit/>
          </a:bodyPr>
          <a:lstStyle/>
          <a:p>
            <a:r>
              <a:rPr lang="en-IN" altLang="en-US"/>
              <a:t>uf.find(10)</a:t>
            </a:r>
            <a:endParaRPr lang="en-IN" altLang="en-US"/>
          </a:p>
        </p:txBody>
      </p:sp>
      <p:sp>
        <p:nvSpPr>
          <p:cNvPr id="196" name="Text Box 195"/>
          <p:cNvSpPr txBox="1"/>
          <p:nvPr/>
        </p:nvSpPr>
        <p:spPr>
          <a:xfrm>
            <a:off x="1654810" y="6093460"/>
            <a:ext cx="718820" cy="368300"/>
          </a:xfrm>
          <a:prstGeom prst="rect">
            <a:avLst/>
          </a:prstGeom>
          <a:noFill/>
        </p:spPr>
        <p:txBody>
          <a:bodyPr wrap="none" rtlCol="0">
            <a:spAutoFit/>
          </a:bodyPr>
          <a:lstStyle/>
          <a:p>
            <a:r>
              <a:rPr lang="en-IN" altLang="en-US"/>
              <a:t>FALSE</a:t>
            </a:r>
            <a:endParaRPr lang="en-I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98"/>
                                        </p:tgtEl>
                                        <p:attrNameLst>
                                          <p:attrName>fillcolor</p:attrName>
                                        </p:attrNameLst>
                                      </p:cBhvr>
                                      <p:to>
                                        <a:schemeClr val="accent2"/>
                                      </p:to>
                                    </p:animClr>
                                    <p:set>
                                      <p:cBhvr>
                                        <p:cTn id="7" dur="2000" fill="hold"/>
                                        <p:tgtEl>
                                          <p:spTgt spid="98"/>
                                        </p:tgtEl>
                                        <p:attrNameLst>
                                          <p:attrName>fill.type</p:attrName>
                                        </p:attrNameLst>
                                      </p:cBhvr>
                                      <p:to>
                                        <p:strVal val="solid"/>
                                      </p:to>
                                    </p:set>
                                    <p:set>
                                      <p:cBhvr>
                                        <p:cTn id="8" dur="2000" fill="hold"/>
                                        <p:tgtEl>
                                          <p:spTgt spid="98"/>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44"/>
                                        </p:tgtEl>
                                        <p:attrNameLst>
                                          <p:attrName>fillcolor</p:attrName>
                                        </p:attrNameLst>
                                      </p:cBhvr>
                                      <p:to>
                                        <a:schemeClr val="accent2"/>
                                      </p:to>
                                    </p:animClr>
                                    <p:set>
                                      <p:cBhvr>
                                        <p:cTn id="11" dur="2000" fill="hold"/>
                                        <p:tgtEl>
                                          <p:spTgt spid="44"/>
                                        </p:tgtEl>
                                        <p:attrNameLst>
                                          <p:attrName>fill.type</p:attrName>
                                        </p:attrNameLst>
                                      </p:cBhvr>
                                      <p:to>
                                        <p:strVal val="solid"/>
                                      </p:to>
                                    </p:set>
                                    <p:set>
                                      <p:cBhvr>
                                        <p:cTn id="12" dur="2000" fill="hold"/>
                                        <p:tgtEl>
                                          <p:spTgt spid="4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150"/>
                                        </p:tgtEl>
                                        <p:attrNameLst>
                                          <p:attrName>fillcolor</p:attrName>
                                        </p:attrNameLst>
                                      </p:cBhvr>
                                      <p:to>
                                        <a:schemeClr val="accent2"/>
                                      </p:to>
                                    </p:animClr>
                                    <p:set>
                                      <p:cBhvr>
                                        <p:cTn id="23" dur="2000" fill="hold"/>
                                        <p:tgtEl>
                                          <p:spTgt spid="150"/>
                                        </p:tgtEl>
                                        <p:attrNameLst>
                                          <p:attrName>fill.type</p:attrName>
                                        </p:attrNameLst>
                                      </p:cBhvr>
                                      <p:to>
                                        <p:strVal val="solid"/>
                                      </p:to>
                                    </p:set>
                                    <p:set>
                                      <p:cBhvr>
                                        <p:cTn id="24" dur="2000" fill="hold"/>
                                        <p:tgtEl>
                                          <p:spTgt spid="15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2000" fill="hold"/>
                                        <p:tgtEl>
                                          <p:spTgt spid="80"/>
                                        </p:tgtEl>
                                        <p:attrNameLst>
                                          <p:attrName>fillcolor</p:attrName>
                                        </p:attrNameLst>
                                      </p:cBhvr>
                                      <p:to>
                                        <a:schemeClr val="accent2"/>
                                      </p:to>
                                    </p:animClr>
                                    <p:set>
                                      <p:cBhvr>
                                        <p:cTn id="27" dur="2000" fill="hold"/>
                                        <p:tgtEl>
                                          <p:spTgt spid="80"/>
                                        </p:tgtEl>
                                        <p:attrNameLst>
                                          <p:attrName>fill.type</p:attrName>
                                        </p:attrNameLst>
                                      </p:cBhvr>
                                      <p:to>
                                        <p:strVal val="solid"/>
                                      </p:to>
                                    </p:set>
                                    <p:set>
                                      <p:cBhvr>
                                        <p:cTn id="28" dur="2000" fill="hold"/>
                                        <p:tgtEl>
                                          <p:spTgt spid="80"/>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2" fill="hold" nodeType="clickEffect">
                                  <p:stCondLst>
                                    <p:cond delay="0"/>
                                  </p:stCondLst>
                                  <p:childTnLst>
                                    <p:animClr clrSpc="rgb" dir="cw">
                                      <p:cBhvr>
                                        <p:cTn id="38" dur="2000" fill="hold"/>
                                        <p:tgtEl>
                                          <p:spTgt spid="170"/>
                                        </p:tgtEl>
                                        <p:attrNameLst>
                                          <p:attrName>fillcolor</p:attrName>
                                        </p:attrNameLst>
                                      </p:cBhvr>
                                      <p:to>
                                        <a:schemeClr val="accent2"/>
                                      </p:to>
                                    </p:animClr>
                                    <p:set>
                                      <p:cBhvr>
                                        <p:cTn id="39" dur="2000" fill="hold"/>
                                        <p:tgtEl>
                                          <p:spTgt spid="170"/>
                                        </p:tgtEl>
                                        <p:attrNameLst>
                                          <p:attrName>fill.type</p:attrName>
                                        </p:attrNameLst>
                                      </p:cBhvr>
                                      <p:to>
                                        <p:strVal val="solid"/>
                                      </p:to>
                                    </p:set>
                                    <p:set>
                                      <p:cBhvr>
                                        <p:cTn id="40" dur="2000" fill="hold"/>
                                        <p:tgtEl>
                                          <p:spTgt spid="170"/>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2000" fill="hold"/>
                                        <p:tgtEl>
                                          <p:spTgt spid="87"/>
                                        </p:tgtEl>
                                        <p:attrNameLst>
                                          <p:attrName>fillcolor</p:attrName>
                                        </p:attrNameLst>
                                      </p:cBhvr>
                                      <p:to>
                                        <a:schemeClr val="accent2"/>
                                      </p:to>
                                    </p:animClr>
                                    <p:set>
                                      <p:cBhvr>
                                        <p:cTn id="43" dur="2000" fill="hold"/>
                                        <p:tgtEl>
                                          <p:spTgt spid="87"/>
                                        </p:tgtEl>
                                        <p:attrNameLst>
                                          <p:attrName>fill.type</p:attrName>
                                        </p:attrNameLst>
                                      </p:cBhvr>
                                      <p:to>
                                        <p:strVal val="solid"/>
                                      </p:to>
                                    </p:set>
                                    <p:set>
                                      <p:cBhvr>
                                        <p:cTn id="44" dur="2000" fill="hold"/>
                                        <p:tgtEl>
                                          <p:spTgt spid="87"/>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P spid="181" grpId="0"/>
      <p:bldP spid="182" grpId="0"/>
      <p:bldP spid="183" grpId="0"/>
      <p:bldP spid="184" grpId="0"/>
      <p:bldP spid="185" grpId="0"/>
      <p:bldP spid="186" grpId="0"/>
      <p:bldP spid="19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p:cNvSpPr>
            <a:spLocks noGrp="1" noRot="1" noChangeAspect="1" noMove="1" noResize="1" noEditPoints="1" noAdjustHandles="1" noChangeArrowheads="1" noChangeShapeType="1" noTextEdit="1"/>
          </p:cNvSpPr>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a:spLocks noGrp="1" noRot="1" noChangeAspect="1" noMove="1" noResize="1" noEditPoints="1" noAdjustHandles="1" noChangeArrowheads="1" noChangeShapeType="1" noTextEdit="1"/>
          </p:cNvSpPr>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008231" y="2204528"/>
            <a:ext cx="2165168" cy="487023"/>
          </a:xfrm>
        </p:spPr>
        <p:txBody>
          <a:bodyPr vert="horz" lIns="91440" tIns="45720" rIns="91440" bIns="45720" rtlCol="0" anchor="t">
            <a:normAutofit/>
          </a:bodyPr>
          <a:lstStyle/>
          <a:p>
            <a:pPr marL="0" indent="0">
              <a:buNone/>
            </a:pPr>
            <a:r>
              <a:rPr lang="en-US" u="sng" dirty="0">
                <a:cs typeface="Calibri" panose="020F0502020204030204"/>
              </a:rPr>
              <a:t>Union()</a:t>
            </a:r>
            <a:r>
              <a:rPr lang="en-US" dirty="0">
                <a:cs typeface="Calibri" panose="020F0502020204030204"/>
              </a:rPr>
              <a:t>:</a:t>
            </a:r>
            <a:endParaRPr lang="en-US" u="sng" dirty="0">
              <a:cs typeface="Calibri" panose="020F0502020204030204"/>
            </a:endParaRPr>
          </a:p>
          <a:p>
            <a:pPr marL="0" indent="0">
              <a:buNone/>
            </a:pPr>
            <a:endParaRPr lang="en-US" u="sng" dirty="0">
              <a:cs typeface="Calibri" panose="020F0502020204030204"/>
            </a:endParaRPr>
          </a:p>
        </p:txBody>
      </p:sp>
      <p:sp>
        <p:nvSpPr>
          <p:cNvPr id="7" name="Title 1"/>
          <p:cNvSpPr>
            <a:spLocks noGrp="1"/>
          </p:cNvSpPr>
          <p:nvPr>
            <p:ph type="title"/>
          </p:nvPr>
        </p:nvSpPr>
        <p:spPr>
          <a:xfrm>
            <a:off x="1011297" y="930902"/>
            <a:ext cx="9984615" cy="1597228"/>
          </a:xfrm>
        </p:spPr>
        <p:txBody>
          <a:bodyPr>
            <a:normAutofit/>
          </a:bodyPr>
          <a:lstStyle/>
          <a:p>
            <a:r>
              <a:rPr lang="en-US" sz="6000" b="1" dirty="0">
                <a:latin typeface="Arial" panose="020B0604020202020204"/>
                <a:cs typeface="Arial" panose="020B0604020202020204"/>
              </a:rPr>
              <a:t>Implementation</a:t>
            </a:r>
            <a:endParaRPr lang="en-US" sz="6000" dirty="0"/>
          </a:p>
        </p:txBody>
      </p:sp>
      <p:pic>
        <p:nvPicPr>
          <p:cNvPr id="8" name="Picture 8"/>
          <p:cNvPicPr>
            <a:picLocks noChangeAspect="1"/>
          </p:cNvPicPr>
          <p:nvPr/>
        </p:nvPicPr>
        <p:blipFill rotWithShape="1">
          <a:blip r:embed="rId1"/>
          <a:srcRect l="3087" t="2109" r="7938" b="56700"/>
          <a:stretch>
            <a:fillRect/>
          </a:stretch>
        </p:blipFill>
        <p:spPr>
          <a:xfrm>
            <a:off x="1003548" y="2795192"/>
            <a:ext cx="8102888" cy="3333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p:cNvSpPr>
            <a:spLocks noGrp="1" noRot="1" noChangeAspect="1" noMove="1" noResize="1" noEditPoints="1" noAdjustHandles="1" noChangeArrowheads="1" noChangeShapeType="1" noTextEdit="1"/>
          </p:cNvSpPr>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a:spLocks noGrp="1" noRot="1" noChangeAspect="1" noMove="1" noResize="1" noEditPoints="1" noAdjustHandles="1" noChangeArrowheads="1" noChangeShapeType="1" noTextEdit="1"/>
          </p:cNvSpPr>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p:cNvPicPr>
            <a:picLocks noChangeAspect="1"/>
          </p:cNvPicPr>
          <p:nvPr/>
        </p:nvPicPr>
        <p:blipFill rotWithShape="1">
          <a:blip r:embed="rId1"/>
          <a:srcRect l="8721" t="42071" r="15814" b="786"/>
          <a:stretch>
            <a:fillRect/>
          </a:stretch>
        </p:blipFill>
        <p:spPr>
          <a:xfrm>
            <a:off x="749549" y="710276"/>
            <a:ext cx="8068496" cy="543867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376045" y="200660"/>
            <a:ext cx="1130935" cy="583565"/>
          </a:xfrm>
          <a:prstGeom prst="rect">
            <a:avLst/>
          </a:prstGeom>
          <a:noFill/>
        </p:spPr>
        <p:txBody>
          <a:bodyPr wrap="none" rtlCol="0">
            <a:spAutoFit/>
          </a:bodyPr>
          <a:lstStyle/>
          <a:p>
            <a:r>
              <a:rPr lang="en-US" sz="3200"/>
              <a:t>union</a:t>
            </a:r>
            <a:endParaRPr lang="en-US" sz="3200"/>
          </a:p>
        </p:txBody>
      </p:sp>
      <p:sp>
        <p:nvSpPr>
          <p:cNvPr id="44" name="Rectangles 43"/>
          <p:cNvSpPr/>
          <p:nvPr/>
        </p:nvSpPr>
        <p:spPr>
          <a:xfrm>
            <a:off x="1501775" y="2040255"/>
            <a:ext cx="3156585" cy="2755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tLang="en-US" sz="2000"/>
          </a:p>
        </p:txBody>
      </p:sp>
      <p:cxnSp>
        <p:nvCxnSpPr>
          <p:cNvPr id="71" name="Straight Connector 70"/>
          <p:cNvCxnSpPr>
            <a:stCxn id="74" idx="3"/>
            <a:endCxn id="73" idx="7"/>
          </p:cNvCxnSpPr>
          <p:nvPr/>
        </p:nvCxnSpPr>
        <p:spPr>
          <a:xfrm flipH="1">
            <a:off x="2070735" y="2877185"/>
            <a:ext cx="307340" cy="313690"/>
          </a:xfrm>
          <a:prstGeom prst="line">
            <a:avLst/>
          </a:prstGeom>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2940050" y="3188335"/>
            <a:ext cx="594995" cy="67437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sz="2000"/>
              <a:t>4</a:t>
            </a:r>
            <a:endParaRPr lang="en-IN" altLang="en-US" sz="2000"/>
          </a:p>
        </p:txBody>
      </p:sp>
      <p:sp>
        <p:nvSpPr>
          <p:cNvPr id="73" name="Oval 72"/>
          <p:cNvSpPr/>
          <p:nvPr/>
        </p:nvSpPr>
        <p:spPr>
          <a:xfrm>
            <a:off x="1644015" y="3030220"/>
            <a:ext cx="594995" cy="67691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sz="2000"/>
              <a:t>1</a:t>
            </a:r>
            <a:endParaRPr lang="en-IN" altLang="en-US" sz="2000"/>
          </a:p>
        </p:txBody>
      </p:sp>
      <p:sp>
        <p:nvSpPr>
          <p:cNvPr id="74" name="Oval 73"/>
          <p:cNvSpPr/>
          <p:nvPr/>
        </p:nvSpPr>
        <p:spPr>
          <a:xfrm>
            <a:off x="2256155" y="2372995"/>
            <a:ext cx="594995" cy="61785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sz="2000"/>
              <a:t>2</a:t>
            </a:r>
            <a:endParaRPr lang="en-IN" altLang="en-US" sz="2000"/>
          </a:p>
        </p:txBody>
      </p:sp>
      <p:sp>
        <p:nvSpPr>
          <p:cNvPr id="75" name="Oval 74"/>
          <p:cNvSpPr/>
          <p:nvPr/>
        </p:nvSpPr>
        <p:spPr>
          <a:xfrm>
            <a:off x="3448050" y="3952875"/>
            <a:ext cx="594995" cy="61785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sz="2000"/>
              <a:t>5</a:t>
            </a:r>
            <a:endParaRPr lang="en-IN" altLang="en-US" sz="2000"/>
          </a:p>
        </p:txBody>
      </p:sp>
      <p:sp>
        <p:nvSpPr>
          <p:cNvPr id="76" name="Oval 75"/>
          <p:cNvSpPr/>
          <p:nvPr/>
        </p:nvSpPr>
        <p:spPr>
          <a:xfrm>
            <a:off x="2345055" y="3952875"/>
            <a:ext cx="594995" cy="61785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sz="2000"/>
              <a:t>3</a:t>
            </a:r>
            <a:endParaRPr lang="en-IN" altLang="en-US" sz="2000"/>
          </a:p>
        </p:txBody>
      </p:sp>
      <p:cxnSp>
        <p:nvCxnSpPr>
          <p:cNvPr id="77" name="Straight Connector 76"/>
          <p:cNvCxnSpPr>
            <a:stCxn id="72" idx="0"/>
            <a:endCxn id="74" idx="5"/>
          </p:cNvCxnSpPr>
          <p:nvPr/>
        </p:nvCxnSpPr>
        <p:spPr>
          <a:xfrm flipH="1" flipV="1">
            <a:off x="2764155" y="2900680"/>
            <a:ext cx="473710" cy="287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2" idx="3"/>
          </p:cNvCxnSpPr>
          <p:nvPr/>
        </p:nvCxnSpPr>
        <p:spPr>
          <a:xfrm flipH="1">
            <a:off x="2853055" y="3763645"/>
            <a:ext cx="173990" cy="279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5" idx="0"/>
            <a:endCxn id="72" idx="5"/>
          </p:cNvCxnSpPr>
          <p:nvPr/>
        </p:nvCxnSpPr>
        <p:spPr>
          <a:xfrm flipH="1" flipV="1">
            <a:off x="3448050" y="3763645"/>
            <a:ext cx="297815" cy="189230"/>
          </a:xfrm>
          <a:prstGeom prst="line">
            <a:avLst/>
          </a:prstGeom>
        </p:spPr>
        <p:style>
          <a:lnRef idx="1">
            <a:schemeClr val="accent1"/>
          </a:lnRef>
          <a:fillRef idx="0">
            <a:schemeClr val="accent1"/>
          </a:fillRef>
          <a:effectRef idx="0">
            <a:schemeClr val="accent1"/>
          </a:effectRef>
          <a:fontRef idx="minor">
            <a:schemeClr val="tx1"/>
          </a:fontRef>
        </p:style>
      </p:cxnSp>
      <p:sp>
        <p:nvSpPr>
          <p:cNvPr id="176" name="Text Box 175"/>
          <p:cNvSpPr txBox="1"/>
          <p:nvPr/>
        </p:nvSpPr>
        <p:spPr>
          <a:xfrm>
            <a:off x="2070735" y="1231900"/>
            <a:ext cx="2360295" cy="368300"/>
          </a:xfrm>
          <a:prstGeom prst="rect">
            <a:avLst/>
          </a:prstGeom>
          <a:noFill/>
        </p:spPr>
        <p:txBody>
          <a:bodyPr wrap="square" rtlCol="0">
            <a:spAutoFit/>
          </a:bodyPr>
          <a:lstStyle/>
          <a:p>
            <a:r>
              <a:rPr lang="en-IN" altLang="en-US"/>
              <a:t>representing element:1</a:t>
            </a:r>
            <a:endParaRPr lang="en-IN" altLang="en-US"/>
          </a:p>
        </p:txBody>
      </p:sp>
      <p:sp>
        <p:nvSpPr>
          <p:cNvPr id="80" name="Rectangles 79"/>
          <p:cNvSpPr/>
          <p:nvPr/>
        </p:nvSpPr>
        <p:spPr>
          <a:xfrm>
            <a:off x="6877685" y="2062480"/>
            <a:ext cx="2882265" cy="26130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tLang="en-US"/>
          </a:p>
        </p:txBody>
      </p:sp>
      <p:sp>
        <p:nvSpPr>
          <p:cNvPr id="81" name="Oval 80"/>
          <p:cNvSpPr/>
          <p:nvPr/>
        </p:nvSpPr>
        <p:spPr>
          <a:xfrm>
            <a:off x="7589520" y="3036570"/>
            <a:ext cx="543560" cy="58610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6</a:t>
            </a:r>
            <a:endParaRPr lang="en-IN" altLang="en-US"/>
          </a:p>
        </p:txBody>
      </p:sp>
      <p:sp>
        <p:nvSpPr>
          <p:cNvPr id="82" name="Oval 81"/>
          <p:cNvSpPr/>
          <p:nvPr/>
        </p:nvSpPr>
        <p:spPr>
          <a:xfrm>
            <a:off x="8162290" y="2395220"/>
            <a:ext cx="543560" cy="58610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7</a:t>
            </a:r>
            <a:endParaRPr lang="en-IN" altLang="en-US"/>
          </a:p>
        </p:txBody>
      </p:sp>
      <p:sp>
        <p:nvSpPr>
          <p:cNvPr id="83" name="Oval 82"/>
          <p:cNvSpPr/>
          <p:nvPr/>
        </p:nvSpPr>
        <p:spPr>
          <a:xfrm>
            <a:off x="8735060" y="3000375"/>
            <a:ext cx="543560" cy="58610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8</a:t>
            </a:r>
            <a:endParaRPr lang="en-IN" altLang="en-US"/>
          </a:p>
        </p:txBody>
      </p:sp>
      <p:cxnSp>
        <p:nvCxnSpPr>
          <p:cNvPr id="84" name="Straight Connector 83"/>
          <p:cNvCxnSpPr>
            <a:stCxn id="82" idx="3"/>
            <a:endCxn id="81" idx="7"/>
          </p:cNvCxnSpPr>
          <p:nvPr/>
        </p:nvCxnSpPr>
        <p:spPr>
          <a:xfrm flipH="1">
            <a:off x="8016240" y="2885440"/>
            <a:ext cx="238125" cy="265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1"/>
            <a:endCxn id="82" idx="5"/>
          </p:cNvCxnSpPr>
          <p:nvPr/>
        </p:nvCxnSpPr>
        <p:spPr>
          <a:xfrm flipH="1" flipV="1">
            <a:off x="8589010" y="2887980"/>
            <a:ext cx="238125" cy="226695"/>
          </a:xfrm>
          <a:prstGeom prst="line">
            <a:avLst/>
          </a:prstGeom>
        </p:spPr>
        <p:style>
          <a:lnRef idx="1">
            <a:schemeClr val="accent1"/>
          </a:lnRef>
          <a:fillRef idx="0">
            <a:schemeClr val="accent1"/>
          </a:fillRef>
          <a:effectRef idx="0">
            <a:schemeClr val="accent1"/>
          </a:effectRef>
          <a:fontRef idx="minor">
            <a:schemeClr val="tx1"/>
          </a:fontRef>
        </p:style>
      </p:cxnSp>
      <p:sp>
        <p:nvSpPr>
          <p:cNvPr id="178" name="Text Box 177"/>
          <p:cNvSpPr txBox="1"/>
          <p:nvPr/>
        </p:nvSpPr>
        <p:spPr>
          <a:xfrm>
            <a:off x="6877685" y="1325880"/>
            <a:ext cx="2360295" cy="368300"/>
          </a:xfrm>
          <a:prstGeom prst="rect">
            <a:avLst/>
          </a:prstGeom>
          <a:noFill/>
        </p:spPr>
        <p:txBody>
          <a:bodyPr wrap="square" rtlCol="0">
            <a:spAutoFit/>
          </a:bodyPr>
          <a:lstStyle/>
          <a:p>
            <a:r>
              <a:rPr lang="en-IN" altLang="en-US"/>
              <a:t>representing element:6</a:t>
            </a:r>
            <a:endParaRPr lang="en-IN" altLang="en-US"/>
          </a:p>
        </p:txBody>
      </p:sp>
      <p:sp>
        <p:nvSpPr>
          <p:cNvPr id="4" name="Rectangles 3"/>
          <p:cNvSpPr/>
          <p:nvPr/>
        </p:nvSpPr>
        <p:spPr>
          <a:xfrm>
            <a:off x="2256155" y="1905000"/>
            <a:ext cx="6960870" cy="31426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p:cNvSpPr/>
          <p:nvPr/>
        </p:nvSpPr>
        <p:spPr>
          <a:xfrm>
            <a:off x="5525135" y="3138805"/>
            <a:ext cx="594995" cy="67437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sz="2000"/>
              <a:t>4</a:t>
            </a:r>
            <a:endParaRPr lang="en-IN" altLang="en-US" sz="2000"/>
          </a:p>
        </p:txBody>
      </p:sp>
      <p:sp>
        <p:nvSpPr>
          <p:cNvPr id="12" name="Oval 11"/>
          <p:cNvSpPr/>
          <p:nvPr/>
        </p:nvSpPr>
        <p:spPr>
          <a:xfrm>
            <a:off x="4515485" y="2935605"/>
            <a:ext cx="594995" cy="67691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sz="2000"/>
              <a:t>1</a:t>
            </a:r>
            <a:endParaRPr lang="en-IN" altLang="en-US" sz="2000"/>
          </a:p>
        </p:txBody>
      </p:sp>
      <p:sp>
        <p:nvSpPr>
          <p:cNvPr id="13" name="Oval 12"/>
          <p:cNvSpPr/>
          <p:nvPr/>
        </p:nvSpPr>
        <p:spPr>
          <a:xfrm>
            <a:off x="5598160" y="2162175"/>
            <a:ext cx="594995" cy="61785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sz="2000"/>
              <a:t>2</a:t>
            </a:r>
            <a:endParaRPr lang="en-IN" altLang="en-US" sz="2000"/>
          </a:p>
        </p:txBody>
      </p:sp>
      <p:sp>
        <p:nvSpPr>
          <p:cNvPr id="14" name="Oval 13"/>
          <p:cNvSpPr/>
          <p:nvPr/>
        </p:nvSpPr>
        <p:spPr>
          <a:xfrm>
            <a:off x="5893435" y="4100830"/>
            <a:ext cx="594995" cy="61785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sz="2000"/>
              <a:t>5</a:t>
            </a:r>
            <a:endParaRPr lang="en-IN" altLang="en-US" sz="2000"/>
          </a:p>
        </p:txBody>
      </p:sp>
      <p:sp>
        <p:nvSpPr>
          <p:cNvPr id="15" name="Oval 14"/>
          <p:cNvSpPr/>
          <p:nvPr/>
        </p:nvSpPr>
        <p:spPr>
          <a:xfrm>
            <a:off x="4899660" y="4100830"/>
            <a:ext cx="594995" cy="61785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sz="2000"/>
              <a:t>3</a:t>
            </a:r>
            <a:endParaRPr lang="en-IN" altLang="en-US" sz="2000"/>
          </a:p>
        </p:txBody>
      </p:sp>
      <p:cxnSp>
        <p:nvCxnSpPr>
          <p:cNvPr id="16" name="Straight Connector 15"/>
          <p:cNvCxnSpPr>
            <a:stCxn id="11" idx="0"/>
            <a:endCxn id="13" idx="4"/>
          </p:cNvCxnSpPr>
          <p:nvPr/>
        </p:nvCxnSpPr>
        <p:spPr>
          <a:xfrm flipV="1">
            <a:off x="5822950" y="2780030"/>
            <a:ext cx="73025" cy="358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3" idx="3"/>
            <a:endCxn id="12" idx="7"/>
          </p:cNvCxnSpPr>
          <p:nvPr/>
        </p:nvCxnSpPr>
        <p:spPr>
          <a:xfrm flipH="1">
            <a:off x="5023485" y="2689860"/>
            <a:ext cx="661670" cy="3448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1" idx="3"/>
          </p:cNvCxnSpPr>
          <p:nvPr/>
        </p:nvCxnSpPr>
        <p:spPr>
          <a:xfrm flipH="1">
            <a:off x="5295265" y="3714115"/>
            <a:ext cx="316865" cy="437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4" idx="0"/>
            <a:endCxn id="11" idx="5"/>
          </p:cNvCxnSpPr>
          <p:nvPr/>
        </p:nvCxnSpPr>
        <p:spPr>
          <a:xfrm flipH="1" flipV="1">
            <a:off x="6033135" y="3714115"/>
            <a:ext cx="158115" cy="386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2" idx="1"/>
          </p:cNvCxnSpPr>
          <p:nvPr/>
        </p:nvCxnSpPr>
        <p:spPr>
          <a:xfrm flipH="1" flipV="1">
            <a:off x="6015355" y="2687320"/>
            <a:ext cx="996950" cy="505460"/>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725285" y="4100830"/>
            <a:ext cx="543560" cy="58610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6</a:t>
            </a:r>
            <a:endParaRPr lang="en-IN" altLang="en-US"/>
          </a:p>
        </p:txBody>
      </p:sp>
      <p:sp>
        <p:nvSpPr>
          <p:cNvPr id="22" name="Oval 21"/>
          <p:cNvSpPr/>
          <p:nvPr/>
        </p:nvSpPr>
        <p:spPr>
          <a:xfrm>
            <a:off x="6932930" y="3107055"/>
            <a:ext cx="543560" cy="58610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7</a:t>
            </a:r>
            <a:endParaRPr lang="en-IN" altLang="en-US"/>
          </a:p>
        </p:txBody>
      </p:sp>
      <p:sp>
        <p:nvSpPr>
          <p:cNvPr id="23" name="Oval 22"/>
          <p:cNvSpPr/>
          <p:nvPr/>
        </p:nvSpPr>
        <p:spPr>
          <a:xfrm>
            <a:off x="7569835" y="4100830"/>
            <a:ext cx="543560" cy="58610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altLang="en-US"/>
              <a:t>8</a:t>
            </a:r>
            <a:endParaRPr lang="en-IN" altLang="en-US"/>
          </a:p>
        </p:txBody>
      </p:sp>
      <p:cxnSp>
        <p:nvCxnSpPr>
          <p:cNvPr id="24" name="Straight Connector 23"/>
          <p:cNvCxnSpPr>
            <a:stCxn id="22" idx="3"/>
          </p:cNvCxnSpPr>
          <p:nvPr/>
        </p:nvCxnSpPr>
        <p:spPr>
          <a:xfrm flipH="1">
            <a:off x="6870700" y="3607435"/>
            <a:ext cx="141605" cy="552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3" idx="1"/>
            <a:endCxn id="22" idx="5"/>
          </p:cNvCxnSpPr>
          <p:nvPr/>
        </p:nvCxnSpPr>
        <p:spPr>
          <a:xfrm flipH="1" flipV="1">
            <a:off x="7397115" y="3607435"/>
            <a:ext cx="252095" cy="57912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 Box 25"/>
          <p:cNvSpPr txBox="1"/>
          <p:nvPr/>
        </p:nvSpPr>
        <p:spPr>
          <a:xfrm>
            <a:off x="3027045" y="1694180"/>
            <a:ext cx="577215" cy="368300"/>
          </a:xfrm>
          <a:prstGeom prst="rect">
            <a:avLst/>
          </a:prstGeom>
          <a:noFill/>
        </p:spPr>
        <p:txBody>
          <a:bodyPr wrap="none" rtlCol="0">
            <a:spAutoFit/>
          </a:bodyPr>
          <a:lstStyle/>
          <a:p>
            <a:r>
              <a:rPr lang="en-US"/>
              <a:t>set1</a:t>
            </a:r>
            <a:endParaRPr lang="en-US"/>
          </a:p>
        </p:txBody>
      </p:sp>
      <p:sp>
        <p:nvSpPr>
          <p:cNvPr id="27" name="Text Box 26"/>
          <p:cNvSpPr txBox="1"/>
          <p:nvPr/>
        </p:nvSpPr>
        <p:spPr>
          <a:xfrm>
            <a:off x="8081010" y="1793240"/>
            <a:ext cx="577215" cy="368300"/>
          </a:xfrm>
          <a:prstGeom prst="rect">
            <a:avLst/>
          </a:prstGeom>
          <a:noFill/>
        </p:spPr>
        <p:txBody>
          <a:bodyPr wrap="none" rtlCol="0">
            <a:spAutoFit/>
          </a:bodyPr>
          <a:lstStyle/>
          <a:p>
            <a:r>
              <a:rPr lang="en-US"/>
              <a:t>set2</a:t>
            </a:r>
            <a:endParaRPr lang="en-US"/>
          </a:p>
        </p:txBody>
      </p:sp>
      <p:sp>
        <p:nvSpPr>
          <p:cNvPr id="28" name="Text Box 27"/>
          <p:cNvSpPr txBox="1"/>
          <p:nvPr/>
        </p:nvSpPr>
        <p:spPr>
          <a:xfrm>
            <a:off x="3335020" y="512445"/>
            <a:ext cx="4681220" cy="521970"/>
          </a:xfrm>
          <a:prstGeom prst="rect">
            <a:avLst/>
          </a:prstGeom>
          <a:noFill/>
        </p:spPr>
        <p:txBody>
          <a:bodyPr wrap="none" rtlCol="0">
            <a:spAutoFit/>
            <a:scene3d>
              <a:camera prst="orthographicFront"/>
              <a:lightRig rig="threePt" dir="t"/>
            </a:scene3d>
          </a:bodyPr>
          <a:lstStyle/>
          <a:p>
            <a:r>
              <a:rPr lang="en-US" sz="2800">
                <a:solidFill>
                  <a:schemeClr val="accent1"/>
                </a:solidFill>
                <a:effectLst>
                  <a:outerShdw blurRad="38100" dist="25400" dir="5400000" algn="ctr" rotWithShape="0">
                    <a:srgbClr val="6E747A">
                      <a:alpha val="43000"/>
                    </a:srgbClr>
                  </a:outerShdw>
                </a:effectLst>
              </a:rPr>
              <a:t>lets perform UNION(set1,set2);</a:t>
            </a:r>
            <a:endParaRPr lang="en-US" sz="2800">
              <a:solidFill>
                <a:schemeClr val="accent1"/>
              </a:solidFill>
              <a:effectLst>
                <a:outerShdw blurRad="38100" dist="25400" dir="5400000" algn="ctr" rotWithShape="0">
                  <a:srgbClr val="6E747A">
                    <a:alpha val="43000"/>
                  </a:srgbClr>
                </a:outerShdw>
              </a:effectLst>
            </a:endParaRPr>
          </a:p>
        </p:txBody>
      </p:sp>
      <p:sp>
        <p:nvSpPr>
          <p:cNvPr id="29" name="Text Box 28"/>
          <p:cNvSpPr txBox="1"/>
          <p:nvPr/>
        </p:nvSpPr>
        <p:spPr>
          <a:xfrm>
            <a:off x="4340225" y="5258435"/>
            <a:ext cx="2385060" cy="521970"/>
          </a:xfrm>
          <a:prstGeom prst="rect">
            <a:avLst/>
          </a:prstGeom>
          <a:noFill/>
        </p:spPr>
        <p:txBody>
          <a:bodyPr wrap="square" rtlCol="0">
            <a:spAutoFit/>
            <a:scene3d>
              <a:camera prst="orthographicFront"/>
              <a:lightRig rig="threePt" dir="t"/>
            </a:scene3d>
          </a:bodyPr>
          <a:lstStyle/>
          <a:p>
            <a:r>
              <a:rPr lang="en-US" sz="2800">
                <a:solidFill>
                  <a:schemeClr val="accent1"/>
                </a:solidFill>
                <a:effectLst>
                  <a:outerShdw blurRad="38100" dist="25400" dir="5400000" algn="ctr" rotWithShape="0">
                    <a:srgbClr val="6E747A">
                      <a:alpha val="43000"/>
                    </a:srgbClr>
                  </a:outerShdw>
                </a:effectLst>
              </a:rPr>
              <a:t>union set A,B</a:t>
            </a:r>
            <a:endParaRPr lang="en-US" sz="2800">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44"/>
                                        </p:tgtEl>
                                        <p:attrNameLst>
                                          <p:attrName>fillcolor</p:attrName>
                                        </p:attrNameLst>
                                      </p:cBhvr>
                                      <p:to>
                                        <a:schemeClr val="accent2"/>
                                      </p:to>
                                    </p:animClr>
                                    <p:set>
                                      <p:cBhvr>
                                        <p:cTn id="7" dur="2000" fill="hold"/>
                                        <p:tgtEl>
                                          <p:spTgt spid="44"/>
                                        </p:tgtEl>
                                        <p:attrNameLst>
                                          <p:attrName>fill.type</p:attrName>
                                        </p:attrNameLst>
                                      </p:cBhvr>
                                      <p:to>
                                        <p:strVal val="solid"/>
                                      </p:to>
                                    </p:set>
                                    <p:set>
                                      <p:cBhvr>
                                        <p:cTn id="8" dur="2000" fill="hold"/>
                                        <p:tgtEl>
                                          <p:spTgt spid="44"/>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80"/>
                                        </p:tgtEl>
                                        <p:attrNameLst>
                                          <p:attrName>fillcolor</p:attrName>
                                        </p:attrNameLst>
                                      </p:cBhvr>
                                      <p:to>
                                        <a:schemeClr val="accent2"/>
                                      </p:to>
                                    </p:animClr>
                                    <p:set>
                                      <p:cBhvr>
                                        <p:cTn id="11" dur="2000" fill="hold"/>
                                        <p:tgtEl>
                                          <p:spTgt spid="80"/>
                                        </p:tgtEl>
                                        <p:attrNameLst>
                                          <p:attrName>fill.type</p:attrName>
                                        </p:attrNameLst>
                                      </p:cBhvr>
                                      <p:to>
                                        <p:strVal val="solid"/>
                                      </p:to>
                                    </p:set>
                                    <p:set>
                                      <p:cBhvr>
                                        <p:cTn id="12" dur="2000" fill="hold"/>
                                        <p:tgtEl>
                                          <p:spTgt spid="80"/>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7" presetClass="entr" presetSubtype="4"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0" fill="hold"/>
                                        <p:tgtEl>
                                          <p:spTgt spid="28"/>
                                        </p:tgtEl>
                                        <p:attrNameLst>
                                          <p:attrName>ppt_x</p:attrName>
                                        </p:attrNameLst>
                                      </p:cBhvr>
                                      <p:tavLst>
                                        <p:tav tm="0">
                                          <p:val>
                                            <p:strVal val="#ppt_x"/>
                                          </p:val>
                                        </p:tav>
                                        <p:tav tm="100000">
                                          <p:val>
                                            <p:strVal val="#ppt_x"/>
                                          </p:val>
                                        </p:tav>
                                      </p:tavLst>
                                    </p:anim>
                                    <p:anim calcmode="lin" valueType="num">
                                      <p:cBhvr additive="base">
                                        <p:cTn id="34" dur="50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44"/>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71"/>
                                        </p:tgtEl>
                                        <p:attrNameLst>
                                          <p:attrName>style.visibility</p:attrName>
                                        </p:attrNameLst>
                                      </p:cBhvr>
                                      <p:to>
                                        <p:strVal val="hidden"/>
                                      </p:to>
                                    </p:set>
                                  </p:childTnLst>
                                </p:cTn>
                              </p:par>
                              <p:par>
                                <p:cTn id="73" presetID="1" presetClass="exit" presetSubtype="0" fill="hold" grpId="0" nodeType="withEffect">
                                  <p:stCondLst>
                                    <p:cond delay="0"/>
                                  </p:stCondLst>
                                  <p:childTnLst>
                                    <p:set>
                                      <p:cBhvr>
                                        <p:cTn id="74" dur="1" fill="hold">
                                          <p:stCondLst>
                                            <p:cond delay="0"/>
                                          </p:stCondLst>
                                        </p:cTn>
                                        <p:tgtEl>
                                          <p:spTgt spid="72"/>
                                        </p:tgtEl>
                                        <p:attrNameLst>
                                          <p:attrName>style.visibility</p:attrName>
                                        </p:attrNameLst>
                                      </p:cBhvr>
                                      <p:to>
                                        <p:strVal val="hidden"/>
                                      </p:to>
                                    </p:set>
                                  </p:childTnLst>
                                </p:cTn>
                              </p:par>
                              <p:par>
                                <p:cTn id="75" presetID="1" presetClass="exit" presetSubtype="0" fill="hold" grpId="0" nodeType="withEffect">
                                  <p:stCondLst>
                                    <p:cond delay="0"/>
                                  </p:stCondLst>
                                  <p:childTnLst>
                                    <p:set>
                                      <p:cBhvr>
                                        <p:cTn id="76" dur="1" fill="hold">
                                          <p:stCondLst>
                                            <p:cond delay="0"/>
                                          </p:stCondLst>
                                        </p:cTn>
                                        <p:tgtEl>
                                          <p:spTgt spid="73"/>
                                        </p:tgtEl>
                                        <p:attrNameLst>
                                          <p:attrName>style.visibility</p:attrName>
                                        </p:attrNameLst>
                                      </p:cBhvr>
                                      <p:to>
                                        <p:strVal val="hidden"/>
                                      </p:to>
                                    </p:set>
                                  </p:childTnLst>
                                </p:cTn>
                              </p:par>
                              <p:par>
                                <p:cTn id="77" presetID="1" presetClass="exit" presetSubtype="0" fill="hold" grpId="0" nodeType="withEffect">
                                  <p:stCondLst>
                                    <p:cond delay="0"/>
                                  </p:stCondLst>
                                  <p:childTnLst>
                                    <p:set>
                                      <p:cBhvr>
                                        <p:cTn id="78" dur="1" fill="hold">
                                          <p:stCondLst>
                                            <p:cond delay="0"/>
                                          </p:stCondLst>
                                        </p:cTn>
                                        <p:tgtEl>
                                          <p:spTgt spid="74"/>
                                        </p:tgtEl>
                                        <p:attrNameLst>
                                          <p:attrName>style.visibility</p:attrName>
                                        </p:attrNameLst>
                                      </p:cBhvr>
                                      <p:to>
                                        <p:strVal val="hidden"/>
                                      </p:to>
                                    </p:set>
                                  </p:childTnLst>
                                </p:cTn>
                              </p:par>
                              <p:par>
                                <p:cTn id="79" presetID="1" presetClass="exit" presetSubtype="0" fill="hold" grpId="0" nodeType="withEffect">
                                  <p:stCondLst>
                                    <p:cond delay="0"/>
                                  </p:stCondLst>
                                  <p:childTnLst>
                                    <p:set>
                                      <p:cBhvr>
                                        <p:cTn id="80" dur="1" fill="hold">
                                          <p:stCondLst>
                                            <p:cond delay="0"/>
                                          </p:stCondLst>
                                        </p:cTn>
                                        <p:tgtEl>
                                          <p:spTgt spid="75"/>
                                        </p:tgtEl>
                                        <p:attrNameLst>
                                          <p:attrName>style.visibility</p:attrName>
                                        </p:attrNameLst>
                                      </p:cBhvr>
                                      <p:to>
                                        <p:strVal val="hidden"/>
                                      </p:to>
                                    </p:set>
                                  </p:childTnLst>
                                </p:cTn>
                              </p:par>
                              <p:par>
                                <p:cTn id="81" presetID="1" presetClass="exit" presetSubtype="0" fill="hold" grpId="0" nodeType="withEffect">
                                  <p:stCondLst>
                                    <p:cond delay="0"/>
                                  </p:stCondLst>
                                  <p:childTnLst>
                                    <p:set>
                                      <p:cBhvr>
                                        <p:cTn id="82" dur="1" fill="hold">
                                          <p:stCondLst>
                                            <p:cond delay="0"/>
                                          </p:stCondLst>
                                        </p:cTn>
                                        <p:tgtEl>
                                          <p:spTgt spid="76"/>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77"/>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78"/>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79"/>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76"/>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80"/>
                                        </p:tgtEl>
                                        <p:attrNameLst>
                                          <p:attrName>style.visibility</p:attrName>
                                        </p:attrNameLst>
                                      </p:cBhvr>
                                      <p:to>
                                        <p:strVal val="hidden"/>
                                      </p:to>
                                    </p:set>
                                  </p:childTnLst>
                                </p:cTn>
                              </p:par>
                              <p:par>
                                <p:cTn id="93" presetID="1" presetClass="exit" presetSubtype="0" fill="hold" grpId="0" nodeType="withEffect">
                                  <p:stCondLst>
                                    <p:cond delay="0"/>
                                  </p:stCondLst>
                                  <p:childTnLst>
                                    <p:set>
                                      <p:cBhvr>
                                        <p:cTn id="94" dur="1" fill="hold">
                                          <p:stCondLst>
                                            <p:cond delay="0"/>
                                          </p:stCondLst>
                                        </p:cTn>
                                        <p:tgtEl>
                                          <p:spTgt spid="81"/>
                                        </p:tgtEl>
                                        <p:attrNameLst>
                                          <p:attrName>style.visibility</p:attrName>
                                        </p:attrNameLst>
                                      </p:cBhvr>
                                      <p:to>
                                        <p:strVal val="hidden"/>
                                      </p:to>
                                    </p:set>
                                  </p:childTnLst>
                                </p:cTn>
                              </p:par>
                              <p:par>
                                <p:cTn id="95" presetID="1" presetClass="exit" presetSubtype="0" fill="hold" grpId="0" nodeType="withEffect">
                                  <p:stCondLst>
                                    <p:cond delay="0"/>
                                  </p:stCondLst>
                                  <p:childTnLst>
                                    <p:set>
                                      <p:cBhvr>
                                        <p:cTn id="96" dur="1" fill="hold">
                                          <p:stCondLst>
                                            <p:cond delay="0"/>
                                          </p:stCondLst>
                                        </p:cTn>
                                        <p:tgtEl>
                                          <p:spTgt spid="82"/>
                                        </p:tgtEl>
                                        <p:attrNameLst>
                                          <p:attrName>style.visibility</p:attrName>
                                        </p:attrNameLst>
                                      </p:cBhvr>
                                      <p:to>
                                        <p:strVal val="hidden"/>
                                      </p:to>
                                    </p:set>
                                  </p:childTnLst>
                                </p:cTn>
                              </p:par>
                              <p:par>
                                <p:cTn id="97" presetID="1" presetClass="exit" presetSubtype="0" fill="hold" grpId="0" nodeType="withEffect">
                                  <p:stCondLst>
                                    <p:cond delay="0"/>
                                  </p:stCondLst>
                                  <p:childTnLst>
                                    <p:set>
                                      <p:cBhvr>
                                        <p:cTn id="98" dur="1" fill="hold">
                                          <p:stCondLst>
                                            <p:cond delay="0"/>
                                          </p:stCondLst>
                                        </p:cTn>
                                        <p:tgtEl>
                                          <p:spTgt spid="83"/>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84"/>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85"/>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178"/>
                                        </p:tgtEl>
                                        <p:attrNameLst>
                                          <p:attrName>style.visibility</p:attrName>
                                        </p:attrNameLst>
                                      </p:cBhvr>
                                      <p:to>
                                        <p:strVal val="hidden"/>
                                      </p:to>
                                    </p:set>
                                  </p:childTnLst>
                                </p:cTn>
                              </p:par>
                              <p:par>
                                <p:cTn id="105" presetID="1" presetClass="exit" presetSubtype="0" fill="hold" grpId="0" nodeType="withEffect">
                                  <p:stCondLst>
                                    <p:cond delay="0"/>
                                  </p:stCondLst>
                                  <p:childTnLst>
                                    <p:set>
                                      <p:cBhvr>
                                        <p:cTn id="106" dur="1" fill="hold">
                                          <p:stCondLst>
                                            <p:cond delay="0"/>
                                          </p:stCondLst>
                                        </p:cTn>
                                        <p:tgtEl>
                                          <p:spTgt spid="26"/>
                                        </p:tgtEl>
                                        <p:attrNameLst>
                                          <p:attrName>style.visibility</p:attrName>
                                        </p:attrNameLst>
                                      </p:cBhvr>
                                      <p:to>
                                        <p:strVal val="hidden"/>
                                      </p:to>
                                    </p:set>
                                  </p:childTnLst>
                                </p:cTn>
                              </p:par>
                              <p:par>
                                <p:cTn id="107" presetID="1" presetClass="exit" presetSubtype="0" fill="hold" grpId="0" nodeType="withEffect">
                                  <p:stCondLst>
                                    <p:cond delay="0"/>
                                  </p:stCondLst>
                                  <p:childTnLst>
                                    <p:set>
                                      <p:cBhvr>
                                        <p:cTn id="108" dur="1" fill="hold">
                                          <p:stCondLst>
                                            <p:cond delay="0"/>
                                          </p:stCondLst>
                                        </p:cTn>
                                        <p:tgtEl>
                                          <p:spTgt spid="27"/>
                                        </p:tgtEl>
                                        <p:attrNameLst>
                                          <p:attrName>style.visibility</p:attrName>
                                        </p:attrNameLst>
                                      </p:cBhvr>
                                      <p:to>
                                        <p:strVal val="hidden"/>
                                      </p:to>
                                    </p:set>
                                  </p:childTnLst>
                                </p:cTn>
                              </p:par>
                              <p:par>
                                <p:cTn id="109" presetID="7" presetClass="entr" presetSubtype="4" fill="hold" grpId="1" nodeType="withEffect">
                                  <p:stCondLst>
                                    <p:cond delay="0"/>
                                  </p:stCondLst>
                                  <p:childTnLst>
                                    <p:set>
                                      <p:cBhvr>
                                        <p:cTn id="110" dur="1" fill="hold">
                                          <p:stCondLst>
                                            <p:cond delay="0"/>
                                          </p:stCondLst>
                                        </p:cTn>
                                        <p:tgtEl>
                                          <p:spTgt spid="4"/>
                                        </p:tgtEl>
                                        <p:attrNameLst>
                                          <p:attrName>style.visibility</p:attrName>
                                        </p:attrNameLst>
                                      </p:cBhvr>
                                      <p:to>
                                        <p:strVal val="visible"/>
                                      </p:to>
                                    </p:set>
                                    <p:anim calcmode="lin" valueType="num">
                                      <p:cBhvr additive="base">
                                        <p:cTn id="111" dur="5000" fill="hold"/>
                                        <p:tgtEl>
                                          <p:spTgt spid="4"/>
                                        </p:tgtEl>
                                        <p:attrNameLst>
                                          <p:attrName>ppt_x</p:attrName>
                                        </p:attrNameLst>
                                      </p:cBhvr>
                                      <p:tavLst>
                                        <p:tav tm="0">
                                          <p:val>
                                            <p:strVal val="#ppt_x"/>
                                          </p:val>
                                        </p:tav>
                                        <p:tav tm="100000">
                                          <p:val>
                                            <p:strVal val="#ppt_x"/>
                                          </p:val>
                                        </p:tav>
                                      </p:tavLst>
                                    </p:anim>
                                    <p:anim calcmode="lin" valueType="num">
                                      <p:cBhvr additive="base">
                                        <p:cTn id="112" dur="5000" fill="hold"/>
                                        <p:tgtEl>
                                          <p:spTgt spid="4"/>
                                        </p:tgtEl>
                                        <p:attrNameLst>
                                          <p:attrName>ppt_y</p:attrName>
                                        </p:attrNameLst>
                                      </p:cBhvr>
                                      <p:tavLst>
                                        <p:tav tm="0">
                                          <p:val>
                                            <p:strVal val="1+#ppt_h/2"/>
                                          </p:val>
                                        </p:tav>
                                        <p:tav tm="100000">
                                          <p:val>
                                            <p:strVal val="#ppt_y"/>
                                          </p:val>
                                        </p:tav>
                                      </p:tavLst>
                                    </p:anim>
                                  </p:childTnLst>
                                </p:cTn>
                              </p:par>
                              <p:par>
                                <p:cTn id="113" presetID="7" presetClass="entr" presetSubtype="4" fill="hold" grpId="1" nodeType="withEffect">
                                  <p:stCondLst>
                                    <p:cond delay="0"/>
                                  </p:stCondLst>
                                  <p:childTnLst>
                                    <p:set>
                                      <p:cBhvr>
                                        <p:cTn id="114" dur="1" fill="hold">
                                          <p:stCondLst>
                                            <p:cond delay="0"/>
                                          </p:stCondLst>
                                        </p:cTn>
                                        <p:tgtEl>
                                          <p:spTgt spid="11"/>
                                        </p:tgtEl>
                                        <p:attrNameLst>
                                          <p:attrName>style.visibility</p:attrName>
                                        </p:attrNameLst>
                                      </p:cBhvr>
                                      <p:to>
                                        <p:strVal val="visible"/>
                                      </p:to>
                                    </p:set>
                                    <p:anim calcmode="lin" valueType="num">
                                      <p:cBhvr additive="base">
                                        <p:cTn id="115" dur="5000" fill="hold"/>
                                        <p:tgtEl>
                                          <p:spTgt spid="11"/>
                                        </p:tgtEl>
                                        <p:attrNameLst>
                                          <p:attrName>ppt_x</p:attrName>
                                        </p:attrNameLst>
                                      </p:cBhvr>
                                      <p:tavLst>
                                        <p:tav tm="0">
                                          <p:val>
                                            <p:strVal val="#ppt_x"/>
                                          </p:val>
                                        </p:tav>
                                        <p:tav tm="100000">
                                          <p:val>
                                            <p:strVal val="#ppt_x"/>
                                          </p:val>
                                        </p:tav>
                                      </p:tavLst>
                                    </p:anim>
                                    <p:anim calcmode="lin" valueType="num">
                                      <p:cBhvr additive="base">
                                        <p:cTn id="116" dur="5000" fill="hold"/>
                                        <p:tgtEl>
                                          <p:spTgt spid="11"/>
                                        </p:tgtEl>
                                        <p:attrNameLst>
                                          <p:attrName>ppt_y</p:attrName>
                                        </p:attrNameLst>
                                      </p:cBhvr>
                                      <p:tavLst>
                                        <p:tav tm="0">
                                          <p:val>
                                            <p:strVal val="1+#ppt_h/2"/>
                                          </p:val>
                                        </p:tav>
                                        <p:tav tm="100000">
                                          <p:val>
                                            <p:strVal val="#ppt_y"/>
                                          </p:val>
                                        </p:tav>
                                      </p:tavLst>
                                    </p:anim>
                                  </p:childTnLst>
                                </p:cTn>
                              </p:par>
                              <p:par>
                                <p:cTn id="117" presetID="7" presetClass="entr" presetSubtype="4" fill="hold" grpId="1" nodeType="withEffect">
                                  <p:stCondLst>
                                    <p:cond delay="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5000" fill="hold"/>
                                        <p:tgtEl>
                                          <p:spTgt spid="12"/>
                                        </p:tgtEl>
                                        <p:attrNameLst>
                                          <p:attrName>ppt_x</p:attrName>
                                        </p:attrNameLst>
                                      </p:cBhvr>
                                      <p:tavLst>
                                        <p:tav tm="0">
                                          <p:val>
                                            <p:strVal val="#ppt_x"/>
                                          </p:val>
                                        </p:tav>
                                        <p:tav tm="100000">
                                          <p:val>
                                            <p:strVal val="#ppt_x"/>
                                          </p:val>
                                        </p:tav>
                                      </p:tavLst>
                                    </p:anim>
                                    <p:anim calcmode="lin" valueType="num">
                                      <p:cBhvr additive="base">
                                        <p:cTn id="120" dur="5000" fill="hold"/>
                                        <p:tgtEl>
                                          <p:spTgt spid="12"/>
                                        </p:tgtEl>
                                        <p:attrNameLst>
                                          <p:attrName>ppt_y</p:attrName>
                                        </p:attrNameLst>
                                      </p:cBhvr>
                                      <p:tavLst>
                                        <p:tav tm="0">
                                          <p:val>
                                            <p:strVal val="1+#ppt_h/2"/>
                                          </p:val>
                                        </p:tav>
                                        <p:tav tm="100000">
                                          <p:val>
                                            <p:strVal val="#ppt_y"/>
                                          </p:val>
                                        </p:tav>
                                      </p:tavLst>
                                    </p:anim>
                                  </p:childTnLst>
                                </p:cTn>
                              </p:par>
                              <p:par>
                                <p:cTn id="121" presetID="7" presetClass="entr" presetSubtype="4" fill="hold" grpId="1" nodeType="withEffect">
                                  <p:stCondLst>
                                    <p:cond delay="0"/>
                                  </p:stCondLst>
                                  <p:childTnLst>
                                    <p:set>
                                      <p:cBhvr>
                                        <p:cTn id="122" dur="1" fill="hold">
                                          <p:stCondLst>
                                            <p:cond delay="0"/>
                                          </p:stCondLst>
                                        </p:cTn>
                                        <p:tgtEl>
                                          <p:spTgt spid="13"/>
                                        </p:tgtEl>
                                        <p:attrNameLst>
                                          <p:attrName>style.visibility</p:attrName>
                                        </p:attrNameLst>
                                      </p:cBhvr>
                                      <p:to>
                                        <p:strVal val="visible"/>
                                      </p:to>
                                    </p:set>
                                    <p:anim calcmode="lin" valueType="num">
                                      <p:cBhvr additive="base">
                                        <p:cTn id="123" dur="5000" fill="hold"/>
                                        <p:tgtEl>
                                          <p:spTgt spid="13"/>
                                        </p:tgtEl>
                                        <p:attrNameLst>
                                          <p:attrName>ppt_x</p:attrName>
                                        </p:attrNameLst>
                                      </p:cBhvr>
                                      <p:tavLst>
                                        <p:tav tm="0">
                                          <p:val>
                                            <p:strVal val="#ppt_x"/>
                                          </p:val>
                                        </p:tav>
                                        <p:tav tm="100000">
                                          <p:val>
                                            <p:strVal val="#ppt_x"/>
                                          </p:val>
                                        </p:tav>
                                      </p:tavLst>
                                    </p:anim>
                                    <p:anim calcmode="lin" valueType="num">
                                      <p:cBhvr additive="base">
                                        <p:cTn id="124" dur="5000" fill="hold"/>
                                        <p:tgtEl>
                                          <p:spTgt spid="13"/>
                                        </p:tgtEl>
                                        <p:attrNameLst>
                                          <p:attrName>ppt_y</p:attrName>
                                        </p:attrNameLst>
                                      </p:cBhvr>
                                      <p:tavLst>
                                        <p:tav tm="0">
                                          <p:val>
                                            <p:strVal val="1+#ppt_h/2"/>
                                          </p:val>
                                        </p:tav>
                                        <p:tav tm="100000">
                                          <p:val>
                                            <p:strVal val="#ppt_y"/>
                                          </p:val>
                                        </p:tav>
                                      </p:tavLst>
                                    </p:anim>
                                  </p:childTnLst>
                                </p:cTn>
                              </p:par>
                              <p:par>
                                <p:cTn id="125" presetID="7" presetClass="entr" presetSubtype="4" fill="hold" nodeType="withEffect">
                                  <p:stCondLst>
                                    <p:cond delay="0"/>
                                  </p:stCondLst>
                                  <p:childTnLst>
                                    <p:set>
                                      <p:cBhvr>
                                        <p:cTn id="126" dur="1" fill="hold">
                                          <p:stCondLst>
                                            <p:cond delay="0"/>
                                          </p:stCondLst>
                                        </p:cTn>
                                        <p:tgtEl>
                                          <p:spTgt spid="13"/>
                                        </p:tgtEl>
                                        <p:attrNameLst>
                                          <p:attrName>style.visibility</p:attrName>
                                        </p:attrNameLst>
                                      </p:cBhvr>
                                      <p:to>
                                        <p:strVal val="visible"/>
                                      </p:to>
                                    </p:set>
                                    <p:anim calcmode="lin" valueType="num">
                                      <p:cBhvr additive="base">
                                        <p:cTn id="127" dur="5000" fill="hold"/>
                                        <p:tgtEl>
                                          <p:spTgt spid="13"/>
                                        </p:tgtEl>
                                        <p:attrNameLst>
                                          <p:attrName>ppt_x</p:attrName>
                                        </p:attrNameLst>
                                      </p:cBhvr>
                                      <p:tavLst>
                                        <p:tav tm="0">
                                          <p:val>
                                            <p:strVal val="#ppt_x"/>
                                          </p:val>
                                        </p:tav>
                                        <p:tav tm="100000">
                                          <p:val>
                                            <p:strVal val="#ppt_x"/>
                                          </p:val>
                                        </p:tav>
                                      </p:tavLst>
                                    </p:anim>
                                    <p:anim calcmode="lin" valueType="num">
                                      <p:cBhvr additive="base">
                                        <p:cTn id="128" dur="5000" fill="hold"/>
                                        <p:tgtEl>
                                          <p:spTgt spid="13"/>
                                        </p:tgtEl>
                                        <p:attrNameLst>
                                          <p:attrName>ppt_y</p:attrName>
                                        </p:attrNameLst>
                                      </p:cBhvr>
                                      <p:tavLst>
                                        <p:tav tm="0">
                                          <p:val>
                                            <p:strVal val="1+#ppt_h/2"/>
                                          </p:val>
                                        </p:tav>
                                        <p:tav tm="100000">
                                          <p:val>
                                            <p:strVal val="#ppt_y"/>
                                          </p:val>
                                        </p:tav>
                                      </p:tavLst>
                                    </p:anim>
                                  </p:childTnLst>
                                </p:cTn>
                              </p:par>
                              <p:par>
                                <p:cTn id="129" presetID="7" presetClass="entr" presetSubtype="4" fill="hold" grpId="0" nodeType="withEffect">
                                  <p:stCondLst>
                                    <p:cond delay="0"/>
                                  </p:stCondLst>
                                  <p:childTnLst>
                                    <p:set>
                                      <p:cBhvr>
                                        <p:cTn id="130" dur="1" fill="hold">
                                          <p:stCondLst>
                                            <p:cond delay="0"/>
                                          </p:stCondLst>
                                        </p:cTn>
                                        <p:tgtEl>
                                          <p:spTgt spid="29"/>
                                        </p:tgtEl>
                                        <p:attrNameLst>
                                          <p:attrName>style.visibility</p:attrName>
                                        </p:attrNameLst>
                                      </p:cBhvr>
                                      <p:to>
                                        <p:strVal val="visible"/>
                                      </p:to>
                                    </p:set>
                                    <p:anim calcmode="lin" valueType="num">
                                      <p:cBhvr additive="base">
                                        <p:cTn id="131" dur="5000" fill="hold"/>
                                        <p:tgtEl>
                                          <p:spTgt spid="29"/>
                                        </p:tgtEl>
                                        <p:attrNameLst>
                                          <p:attrName>ppt_x</p:attrName>
                                        </p:attrNameLst>
                                      </p:cBhvr>
                                      <p:tavLst>
                                        <p:tav tm="0">
                                          <p:val>
                                            <p:strVal val="#ppt_x"/>
                                          </p:val>
                                        </p:tav>
                                        <p:tav tm="100000">
                                          <p:val>
                                            <p:strVal val="#ppt_x"/>
                                          </p:val>
                                        </p:tav>
                                      </p:tavLst>
                                    </p:anim>
                                    <p:anim calcmode="lin" valueType="num">
                                      <p:cBhvr additive="base">
                                        <p:cTn id="132" dur="5000" fill="hold"/>
                                        <p:tgtEl>
                                          <p:spTgt spid="29"/>
                                        </p:tgtEl>
                                        <p:attrNameLst>
                                          <p:attrName>ppt_y</p:attrName>
                                        </p:attrNameLst>
                                      </p:cBhvr>
                                      <p:tavLst>
                                        <p:tav tm="0">
                                          <p:val>
                                            <p:strVal val="1+#ppt_h/2"/>
                                          </p:val>
                                        </p:tav>
                                        <p:tav tm="100000">
                                          <p:val>
                                            <p:strVal val="#ppt_y"/>
                                          </p:val>
                                        </p:tav>
                                      </p:tavLst>
                                    </p:anim>
                                  </p:childTnLst>
                                </p:cTn>
                              </p:par>
                              <p:par>
                                <p:cTn id="133" presetID="7" presetClass="entr" presetSubtype="4" fill="hold" grpId="1" nodeType="withEffect">
                                  <p:stCondLst>
                                    <p:cond delay="0"/>
                                  </p:stCondLst>
                                  <p:childTnLst>
                                    <p:set>
                                      <p:cBhvr>
                                        <p:cTn id="134" dur="1" fill="hold">
                                          <p:stCondLst>
                                            <p:cond delay="0"/>
                                          </p:stCondLst>
                                        </p:cTn>
                                        <p:tgtEl>
                                          <p:spTgt spid="14"/>
                                        </p:tgtEl>
                                        <p:attrNameLst>
                                          <p:attrName>style.visibility</p:attrName>
                                        </p:attrNameLst>
                                      </p:cBhvr>
                                      <p:to>
                                        <p:strVal val="visible"/>
                                      </p:to>
                                    </p:set>
                                    <p:anim calcmode="lin" valueType="num">
                                      <p:cBhvr additive="base">
                                        <p:cTn id="135" dur="5000" fill="hold"/>
                                        <p:tgtEl>
                                          <p:spTgt spid="14"/>
                                        </p:tgtEl>
                                        <p:attrNameLst>
                                          <p:attrName>ppt_x</p:attrName>
                                        </p:attrNameLst>
                                      </p:cBhvr>
                                      <p:tavLst>
                                        <p:tav tm="0">
                                          <p:val>
                                            <p:strVal val="#ppt_x"/>
                                          </p:val>
                                        </p:tav>
                                        <p:tav tm="100000">
                                          <p:val>
                                            <p:strVal val="#ppt_x"/>
                                          </p:val>
                                        </p:tav>
                                      </p:tavLst>
                                    </p:anim>
                                    <p:anim calcmode="lin" valueType="num">
                                      <p:cBhvr additive="base">
                                        <p:cTn id="136" dur="5000" fill="hold"/>
                                        <p:tgtEl>
                                          <p:spTgt spid="14"/>
                                        </p:tgtEl>
                                        <p:attrNameLst>
                                          <p:attrName>ppt_y</p:attrName>
                                        </p:attrNameLst>
                                      </p:cBhvr>
                                      <p:tavLst>
                                        <p:tav tm="0">
                                          <p:val>
                                            <p:strVal val="1+#ppt_h/2"/>
                                          </p:val>
                                        </p:tav>
                                        <p:tav tm="100000">
                                          <p:val>
                                            <p:strVal val="#ppt_y"/>
                                          </p:val>
                                        </p:tav>
                                      </p:tavLst>
                                    </p:anim>
                                  </p:childTnLst>
                                </p:cTn>
                              </p:par>
                              <p:par>
                                <p:cTn id="137" presetID="7" presetClass="entr" presetSubtype="4" fill="hold" grpId="1" nodeType="withEffect">
                                  <p:stCondLst>
                                    <p:cond delay="0"/>
                                  </p:stCondLst>
                                  <p:childTnLst>
                                    <p:set>
                                      <p:cBhvr>
                                        <p:cTn id="138" dur="1" fill="hold">
                                          <p:stCondLst>
                                            <p:cond delay="0"/>
                                          </p:stCondLst>
                                        </p:cTn>
                                        <p:tgtEl>
                                          <p:spTgt spid="15"/>
                                        </p:tgtEl>
                                        <p:attrNameLst>
                                          <p:attrName>style.visibility</p:attrName>
                                        </p:attrNameLst>
                                      </p:cBhvr>
                                      <p:to>
                                        <p:strVal val="visible"/>
                                      </p:to>
                                    </p:set>
                                    <p:anim calcmode="lin" valueType="num">
                                      <p:cBhvr additive="base">
                                        <p:cTn id="139" dur="5000" fill="hold"/>
                                        <p:tgtEl>
                                          <p:spTgt spid="15"/>
                                        </p:tgtEl>
                                        <p:attrNameLst>
                                          <p:attrName>ppt_x</p:attrName>
                                        </p:attrNameLst>
                                      </p:cBhvr>
                                      <p:tavLst>
                                        <p:tav tm="0">
                                          <p:val>
                                            <p:strVal val="#ppt_x"/>
                                          </p:val>
                                        </p:tav>
                                        <p:tav tm="100000">
                                          <p:val>
                                            <p:strVal val="#ppt_x"/>
                                          </p:val>
                                        </p:tav>
                                      </p:tavLst>
                                    </p:anim>
                                    <p:anim calcmode="lin" valueType="num">
                                      <p:cBhvr additive="base">
                                        <p:cTn id="140" dur="5000" fill="hold"/>
                                        <p:tgtEl>
                                          <p:spTgt spid="15"/>
                                        </p:tgtEl>
                                        <p:attrNameLst>
                                          <p:attrName>ppt_y</p:attrName>
                                        </p:attrNameLst>
                                      </p:cBhvr>
                                      <p:tavLst>
                                        <p:tav tm="0">
                                          <p:val>
                                            <p:strVal val="1+#ppt_h/2"/>
                                          </p:val>
                                        </p:tav>
                                        <p:tav tm="100000">
                                          <p:val>
                                            <p:strVal val="#ppt_y"/>
                                          </p:val>
                                        </p:tav>
                                      </p:tavLst>
                                    </p:anim>
                                  </p:childTnLst>
                                </p:cTn>
                              </p:par>
                              <p:par>
                                <p:cTn id="141" presetID="7" presetClass="entr" presetSubtype="4" fill="hold" nodeType="withEffect">
                                  <p:stCondLst>
                                    <p:cond delay="0"/>
                                  </p:stCondLst>
                                  <p:childTnLst>
                                    <p:set>
                                      <p:cBhvr>
                                        <p:cTn id="142" dur="1" fill="hold">
                                          <p:stCondLst>
                                            <p:cond delay="0"/>
                                          </p:stCondLst>
                                        </p:cTn>
                                        <p:tgtEl>
                                          <p:spTgt spid="16"/>
                                        </p:tgtEl>
                                        <p:attrNameLst>
                                          <p:attrName>style.visibility</p:attrName>
                                        </p:attrNameLst>
                                      </p:cBhvr>
                                      <p:to>
                                        <p:strVal val="visible"/>
                                      </p:to>
                                    </p:set>
                                    <p:anim calcmode="lin" valueType="num">
                                      <p:cBhvr additive="base">
                                        <p:cTn id="143" dur="5000" fill="hold"/>
                                        <p:tgtEl>
                                          <p:spTgt spid="16"/>
                                        </p:tgtEl>
                                        <p:attrNameLst>
                                          <p:attrName>ppt_x</p:attrName>
                                        </p:attrNameLst>
                                      </p:cBhvr>
                                      <p:tavLst>
                                        <p:tav tm="0">
                                          <p:val>
                                            <p:strVal val="#ppt_x"/>
                                          </p:val>
                                        </p:tav>
                                        <p:tav tm="100000">
                                          <p:val>
                                            <p:strVal val="#ppt_x"/>
                                          </p:val>
                                        </p:tav>
                                      </p:tavLst>
                                    </p:anim>
                                    <p:anim calcmode="lin" valueType="num">
                                      <p:cBhvr additive="base">
                                        <p:cTn id="144" dur="5000" fill="hold"/>
                                        <p:tgtEl>
                                          <p:spTgt spid="16"/>
                                        </p:tgtEl>
                                        <p:attrNameLst>
                                          <p:attrName>ppt_y</p:attrName>
                                        </p:attrNameLst>
                                      </p:cBhvr>
                                      <p:tavLst>
                                        <p:tav tm="0">
                                          <p:val>
                                            <p:strVal val="1+#ppt_h/2"/>
                                          </p:val>
                                        </p:tav>
                                        <p:tav tm="100000">
                                          <p:val>
                                            <p:strVal val="#ppt_y"/>
                                          </p:val>
                                        </p:tav>
                                      </p:tavLst>
                                    </p:anim>
                                  </p:childTnLst>
                                </p:cTn>
                              </p:par>
                              <p:par>
                                <p:cTn id="145" presetID="7" presetClass="entr" presetSubtype="4" fill="hold" nodeType="withEffect">
                                  <p:stCondLst>
                                    <p:cond delay="0"/>
                                  </p:stCondLst>
                                  <p:childTnLst>
                                    <p:set>
                                      <p:cBhvr>
                                        <p:cTn id="146" dur="1" fill="hold">
                                          <p:stCondLst>
                                            <p:cond delay="0"/>
                                          </p:stCondLst>
                                        </p:cTn>
                                        <p:tgtEl>
                                          <p:spTgt spid="17"/>
                                        </p:tgtEl>
                                        <p:attrNameLst>
                                          <p:attrName>style.visibility</p:attrName>
                                        </p:attrNameLst>
                                      </p:cBhvr>
                                      <p:to>
                                        <p:strVal val="visible"/>
                                      </p:to>
                                    </p:set>
                                    <p:anim calcmode="lin" valueType="num">
                                      <p:cBhvr additive="base">
                                        <p:cTn id="147" dur="5000" fill="hold"/>
                                        <p:tgtEl>
                                          <p:spTgt spid="17"/>
                                        </p:tgtEl>
                                        <p:attrNameLst>
                                          <p:attrName>ppt_x</p:attrName>
                                        </p:attrNameLst>
                                      </p:cBhvr>
                                      <p:tavLst>
                                        <p:tav tm="0">
                                          <p:val>
                                            <p:strVal val="#ppt_x"/>
                                          </p:val>
                                        </p:tav>
                                        <p:tav tm="100000">
                                          <p:val>
                                            <p:strVal val="#ppt_x"/>
                                          </p:val>
                                        </p:tav>
                                      </p:tavLst>
                                    </p:anim>
                                    <p:anim calcmode="lin" valueType="num">
                                      <p:cBhvr additive="base">
                                        <p:cTn id="148" dur="5000" fill="hold"/>
                                        <p:tgtEl>
                                          <p:spTgt spid="17"/>
                                        </p:tgtEl>
                                        <p:attrNameLst>
                                          <p:attrName>ppt_y</p:attrName>
                                        </p:attrNameLst>
                                      </p:cBhvr>
                                      <p:tavLst>
                                        <p:tav tm="0">
                                          <p:val>
                                            <p:strVal val="1+#ppt_h/2"/>
                                          </p:val>
                                        </p:tav>
                                        <p:tav tm="100000">
                                          <p:val>
                                            <p:strVal val="#ppt_y"/>
                                          </p:val>
                                        </p:tav>
                                      </p:tavLst>
                                    </p:anim>
                                  </p:childTnLst>
                                </p:cTn>
                              </p:par>
                              <p:par>
                                <p:cTn id="149" presetID="7" presetClass="entr" presetSubtype="4" fill="hold" nodeType="withEffect">
                                  <p:stCondLst>
                                    <p:cond delay="0"/>
                                  </p:stCondLst>
                                  <p:childTnLst>
                                    <p:set>
                                      <p:cBhvr>
                                        <p:cTn id="150" dur="1" fill="hold">
                                          <p:stCondLst>
                                            <p:cond delay="0"/>
                                          </p:stCondLst>
                                        </p:cTn>
                                        <p:tgtEl>
                                          <p:spTgt spid="18"/>
                                        </p:tgtEl>
                                        <p:attrNameLst>
                                          <p:attrName>style.visibility</p:attrName>
                                        </p:attrNameLst>
                                      </p:cBhvr>
                                      <p:to>
                                        <p:strVal val="visible"/>
                                      </p:to>
                                    </p:set>
                                    <p:anim calcmode="lin" valueType="num">
                                      <p:cBhvr additive="base">
                                        <p:cTn id="151" dur="5000" fill="hold"/>
                                        <p:tgtEl>
                                          <p:spTgt spid="18"/>
                                        </p:tgtEl>
                                        <p:attrNameLst>
                                          <p:attrName>ppt_x</p:attrName>
                                        </p:attrNameLst>
                                      </p:cBhvr>
                                      <p:tavLst>
                                        <p:tav tm="0">
                                          <p:val>
                                            <p:strVal val="#ppt_x"/>
                                          </p:val>
                                        </p:tav>
                                        <p:tav tm="100000">
                                          <p:val>
                                            <p:strVal val="#ppt_x"/>
                                          </p:val>
                                        </p:tav>
                                      </p:tavLst>
                                    </p:anim>
                                    <p:anim calcmode="lin" valueType="num">
                                      <p:cBhvr additive="base">
                                        <p:cTn id="152" dur="5000" fill="hold"/>
                                        <p:tgtEl>
                                          <p:spTgt spid="18"/>
                                        </p:tgtEl>
                                        <p:attrNameLst>
                                          <p:attrName>ppt_y</p:attrName>
                                        </p:attrNameLst>
                                      </p:cBhvr>
                                      <p:tavLst>
                                        <p:tav tm="0">
                                          <p:val>
                                            <p:strVal val="1+#ppt_h/2"/>
                                          </p:val>
                                        </p:tav>
                                        <p:tav tm="100000">
                                          <p:val>
                                            <p:strVal val="#ppt_y"/>
                                          </p:val>
                                        </p:tav>
                                      </p:tavLst>
                                    </p:anim>
                                  </p:childTnLst>
                                </p:cTn>
                              </p:par>
                              <p:par>
                                <p:cTn id="153" presetID="7" presetClass="entr" presetSubtype="4" fill="hold" nodeType="withEffect">
                                  <p:stCondLst>
                                    <p:cond delay="0"/>
                                  </p:stCondLst>
                                  <p:childTnLst>
                                    <p:set>
                                      <p:cBhvr>
                                        <p:cTn id="154" dur="1" fill="hold">
                                          <p:stCondLst>
                                            <p:cond delay="0"/>
                                          </p:stCondLst>
                                        </p:cTn>
                                        <p:tgtEl>
                                          <p:spTgt spid="19"/>
                                        </p:tgtEl>
                                        <p:attrNameLst>
                                          <p:attrName>style.visibility</p:attrName>
                                        </p:attrNameLst>
                                      </p:cBhvr>
                                      <p:to>
                                        <p:strVal val="visible"/>
                                      </p:to>
                                    </p:set>
                                    <p:anim calcmode="lin" valueType="num">
                                      <p:cBhvr additive="base">
                                        <p:cTn id="155" dur="5000" fill="hold"/>
                                        <p:tgtEl>
                                          <p:spTgt spid="19"/>
                                        </p:tgtEl>
                                        <p:attrNameLst>
                                          <p:attrName>ppt_x</p:attrName>
                                        </p:attrNameLst>
                                      </p:cBhvr>
                                      <p:tavLst>
                                        <p:tav tm="0">
                                          <p:val>
                                            <p:strVal val="#ppt_x"/>
                                          </p:val>
                                        </p:tav>
                                        <p:tav tm="100000">
                                          <p:val>
                                            <p:strVal val="#ppt_x"/>
                                          </p:val>
                                        </p:tav>
                                      </p:tavLst>
                                    </p:anim>
                                    <p:anim calcmode="lin" valueType="num">
                                      <p:cBhvr additive="base">
                                        <p:cTn id="156" dur="5000" fill="hold"/>
                                        <p:tgtEl>
                                          <p:spTgt spid="19"/>
                                        </p:tgtEl>
                                        <p:attrNameLst>
                                          <p:attrName>ppt_y</p:attrName>
                                        </p:attrNameLst>
                                      </p:cBhvr>
                                      <p:tavLst>
                                        <p:tav tm="0">
                                          <p:val>
                                            <p:strVal val="1+#ppt_h/2"/>
                                          </p:val>
                                        </p:tav>
                                        <p:tav tm="100000">
                                          <p:val>
                                            <p:strVal val="#ppt_y"/>
                                          </p:val>
                                        </p:tav>
                                      </p:tavLst>
                                    </p:anim>
                                  </p:childTnLst>
                                </p:cTn>
                              </p:par>
                              <p:par>
                                <p:cTn id="157" presetID="7" presetClass="entr" presetSubtype="4" fill="hold" nodeType="withEffect">
                                  <p:stCondLst>
                                    <p:cond delay="0"/>
                                  </p:stCondLst>
                                  <p:childTnLst>
                                    <p:set>
                                      <p:cBhvr>
                                        <p:cTn id="158" dur="1" fill="hold">
                                          <p:stCondLst>
                                            <p:cond delay="0"/>
                                          </p:stCondLst>
                                        </p:cTn>
                                        <p:tgtEl>
                                          <p:spTgt spid="20"/>
                                        </p:tgtEl>
                                        <p:attrNameLst>
                                          <p:attrName>style.visibility</p:attrName>
                                        </p:attrNameLst>
                                      </p:cBhvr>
                                      <p:to>
                                        <p:strVal val="visible"/>
                                      </p:to>
                                    </p:set>
                                    <p:anim calcmode="lin" valueType="num">
                                      <p:cBhvr additive="base">
                                        <p:cTn id="159" dur="5000" fill="hold"/>
                                        <p:tgtEl>
                                          <p:spTgt spid="20"/>
                                        </p:tgtEl>
                                        <p:attrNameLst>
                                          <p:attrName>ppt_x</p:attrName>
                                        </p:attrNameLst>
                                      </p:cBhvr>
                                      <p:tavLst>
                                        <p:tav tm="0">
                                          <p:val>
                                            <p:strVal val="#ppt_x"/>
                                          </p:val>
                                        </p:tav>
                                        <p:tav tm="100000">
                                          <p:val>
                                            <p:strVal val="#ppt_x"/>
                                          </p:val>
                                        </p:tav>
                                      </p:tavLst>
                                    </p:anim>
                                    <p:anim calcmode="lin" valueType="num">
                                      <p:cBhvr additive="base">
                                        <p:cTn id="160" dur="5000" fill="hold"/>
                                        <p:tgtEl>
                                          <p:spTgt spid="20"/>
                                        </p:tgtEl>
                                        <p:attrNameLst>
                                          <p:attrName>ppt_y</p:attrName>
                                        </p:attrNameLst>
                                      </p:cBhvr>
                                      <p:tavLst>
                                        <p:tav tm="0">
                                          <p:val>
                                            <p:strVal val="1+#ppt_h/2"/>
                                          </p:val>
                                        </p:tav>
                                        <p:tav tm="100000">
                                          <p:val>
                                            <p:strVal val="#ppt_y"/>
                                          </p:val>
                                        </p:tav>
                                      </p:tavLst>
                                    </p:anim>
                                  </p:childTnLst>
                                </p:cTn>
                              </p:par>
                              <p:par>
                                <p:cTn id="161" presetID="7" presetClass="entr" presetSubtype="4" fill="hold" grpId="1" nodeType="withEffect">
                                  <p:stCondLst>
                                    <p:cond delay="0"/>
                                  </p:stCondLst>
                                  <p:childTnLst>
                                    <p:set>
                                      <p:cBhvr>
                                        <p:cTn id="162" dur="1" fill="hold">
                                          <p:stCondLst>
                                            <p:cond delay="0"/>
                                          </p:stCondLst>
                                        </p:cTn>
                                        <p:tgtEl>
                                          <p:spTgt spid="21"/>
                                        </p:tgtEl>
                                        <p:attrNameLst>
                                          <p:attrName>style.visibility</p:attrName>
                                        </p:attrNameLst>
                                      </p:cBhvr>
                                      <p:to>
                                        <p:strVal val="visible"/>
                                      </p:to>
                                    </p:set>
                                    <p:anim calcmode="lin" valueType="num">
                                      <p:cBhvr additive="base">
                                        <p:cTn id="163" dur="5000" fill="hold"/>
                                        <p:tgtEl>
                                          <p:spTgt spid="21"/>
                                        </p:tgtEl>
                                        <p:attrNameLst>
                                          <p:attrName>ppt_x</p:attrName>
                                        </p:attrNameLst>
                                      </p:cBhvr>
                                      <p:tavLst>
                                        <p:tav tm="0">
                                          <p:val>
                                            <p:strVal val="#ppt_x"/>
                                          </p:val>
                                        </p:tav>
                                        <p:tav tm="100000">
                                          <p:val>
                                            <p:strVal val="#ppt_x"/>
                                          </p:val>
                                        </p:tav>
                                      </p:tavLst>
                                    </p:anim>
                                    <p:anim calcmode="lin" valueType="num">
                                      <p:cBhvr additive="base">
                                        <p:cTn id="164" dur="5000" fill="hold"/>
                                        <p:tgtEl>
                                          <p:spTgt spid="21"/>
                                        </p:tgtEl>
                                        <p:attrNameLst>
                                          <p:attrName>ppt_y</p:attrName>
                                        </p:attrNameLst>
                                      </p:cBhvr>
                                      <p:tavLst>
                                        <p:tav tm="0">
                                          <p:val>
                                            <p:strVal val="1+#ppt_h/2"/>
                                          </p:val>
                                        </p:tav>
                                        <p:tav tm="100000">
                                          <p:val>
                                            <p:strVal val="#ppt_y"/>
                                          </p:val>
                                        </p:tav>
                                      </p:tavLst>
                                    </p:anim>
                                  </p:childTnLst>
                                </p:cTn>
                              </p:par>
                              <p:par>
                                <p:cTn id="165" presetID="7" presetClass="entr" presetSubtype="4" fill="hold" grpId="1" nodeType="withEffect">
                                  <p:stCondLst>
                                    <p:cond delay="0"/>
                                  </p:stCondLst>
                                  <p:childTnLst>
                                    <p:set>
                                      <p:cBhvr>
                                        <p:cTn id="166" dur="1" fill="hold">
                                          <p:stCondLst>
                                            <p:cond delay="0"/>
                                          </p:stCondLst>
                                        </p:cTn>
                                        <p:tgtEl>
                                          <p:spTgt spid="22"/>
                                        </p:tgtEl>
                                        <p:attrNameLst>
                                          <p:attrName>style.visibility</p:attrName>
                                        </p:attrNameLst>
                                      </p:cBhvr>
                                      <p:to>
                                        <p:strVal val="visible"/>
                                      </p:to>
                                    </p:set>
                                    <p:anim calcmode="lin" valueType="num">
                                      <p:cBhvr additive="base">
                                        <p:cTn id="167" dur="5000" fill="hold"/>
                                        <p:tgtEl>
                                          <p:spTgt spid="22"/>
                                        </p:tgtEl>
                                        <p:attrNameLst>
                                          <p:attrName>ppt_x</p:attrName>
                                        </p:attrNameLst>
                                      </p:cBhvr>
                                      <p:tavLst>
                                        <p:tav tm="0">
                                          <p:val>
                                            <p:strVal val="#ppt_x"/>
                                          </p:val>
                                        </p:tav>
                                        <p:tav tm="100000">
                                          <p:val>
                                            <p:strVal val="#ppt_x"/>
                                          </p:val>
                                        </p:tav>
                                      </p:tavLst>
                                    </p:anim>
                                    <p:anim calcmode="lin" valueType="num">
                                      <p:cBhvr additive="base">
                                        <p:cTn id="168" dur="5000" fill="hold"/>
                                        <p:tgtEl>
                                          <p:spTgt spid="22"/>
                                        </p:tgtEl>
                                        <p:attrNameLst>
                                          <p:attrName>ppt_y</p:attrName>
                                        </p:attrNameLst>
                                      </p:cBhvr>
                                      <p:tavLst>
                                        <p:tav tm="0">
                                          <p:val>
                                            <p:strVal val="1+#ppt_h/2"/>
                                          </p:val>
                                        </p:tav>
                                        <p:tav tm="100000">
                                          <p:val>
                                            <p:strVal val="#ppt_y"/>
                                          </p:val>
                                        </p:tav>
                                      </p:tavLst>
                                    </p:anim>
                                  </p:childTnLst>
                                </p:cTn>
                              </p:par>
                              <p:par>
                                <p:cTn id="169" presetID="7" presetClass="entr" presetSubtype="4" fill="hold" grpId="1" nodeType="withEffect">
                                  <p:stCondLst>
                                    <p:cond delay="0"/>
                                  </p:stCondLst>
                                  <p:childTnLst>
                                    <p:set>
                                      <p:cBhvr>
                                        <p:cTn id="170" dur="1" fill="hold">
                                          <p:stCondLst>
                                            <p:cond delay="0"/>
                                          </p:stCondLst>
                                        </p:cTn>
                                        <p:tgtEl>
                                          <p:spTgt spid="23"/>
                                        </p:tgtEl>
                                        <p:attrNameLst>
                                          <p:attrName>style.visibility</p:attrName>
                                        </p:attrNameLst>
                                      </p:cBhvr>
                                      <p:to>
                                        <p:strVal val="visible"/>
                                      </p:to>
                                    </p:set>
                                    <p:anim calcmode="lin" valueType="num">
                                      <p:cBhvr additive="base">
                                        <p:cTn id="171" dur="5000" fill="hold"/>
                                        <p:tgtEl>
                                          <p:spTgt spid="23"/>
                                        </p:tgtEl>
                                        <p:attrNameLst>
                                          <p:attrName>ppt_x</p:attrName>
                                        </p:attrNameLst>
                                      </p:cBhvr>
                                      <p:tavLst>
                                        <p:tav tm="0">
                                          <p:val>
                                            <p:strVal val="#ppt_x"/>
                                          </p:val>
                                        </p:tav>
                                        <p:tav tm="100000">
                                          <p:val>
                                            <p:strVal val="#ppt_x"/>
                                          </p:val>
                                        </p:tav>
                                      </p:tavLst>
                                    </p:anim>
                                    <p:anim calcmode="lin" valueType="num">
                                      <p:cBhvr additive="base">
                                        <p:cTn id="172" dur="5000" fill="hold"/>
                                        <p:tgtEl>
                                          <p:spTgt spid="23"/>
                                        </p:tgtEl>
                                        <p:attrNameLst>
                                          <p:attrName>ppt_y</p:attrName>
                                        </p:attrNameLst>
                                      </p:cBhvr>
                                      <p:tavLst>
                                        <p:tav tm="0">
                                          <p:val>
                                            <p:strVal val="1+#ppt_h/2"/>
                                          </p:val>
                                        </p:tav>
                                        <p:tav tm="100000">
                                          <p:val>
                                            <p:strVal val="#ppt_y"/>
                                          </p:val>
                                        </p:tav>
                                      </p:tavLst>
                                    </p:anim>
                                  </p:childTnLst>
                                </p:cTn>
                              </p:par>
                              <p:par>
                                <p:cTn id="173" presetID="7" presetClass="entr" presetSubtype="4" fill="hold" nodeType="withEffect">
                                  <p:stCondLst>
                                    <p:cond delay="0"/>
                                  </p:stCondLst>
                                  <p:childTnLst>
                                    <p:set>
                                      <p:cBhvr>
                                        <p:cTn id="174" dur="1" fill="hold">
                                          <p:stCondLst>
                                            <p:cond delay="0"/>
                                          </p:stCondLst>
                                        </p:cTn>
                                        <p:tgtEl>
                                          <p:spTgt spid="24"/>
                                        </p:tgtEl>
                                        <p:attrNameLst>
                                          <p:attrName>style.visibility</p:attrName>
                                        </p:attrNameLst>
                                      </p:cBhvr>
                                      <p:to>
                                        <p:strVal val="visible"/>
                                      </p:to>
                                    </p:set>
                                    <p:anim calcmode="lin" valueType="num">
                                      <p:cBhvr additive="base">
                                        <p:cTn id="175" dur="5000" fill="hold"/>
                                        <p:tgtEl>
                                          <p:spTgt spid="24"/>
                                        </p:tgtEl>
                                        <p:attrNameLst>
                                          <p:attrName>ppt_x</p:attrName>
                                        </p:attrNameLst>
                                      </p:cBhvr>
                                      <p:tavLst>
                                        <p:tav tm="0">
                                          <p:val>
                                            <p:strVal val="#ppt_x"/>
                                          </p:val>
                                        </p:tav>
                                        <p:tav tm="100000">
                                          <p:val>
                                            <p:strVal val="#ppt_x"/>
                                          </p:val>
                                        </p:tav>
                                      </p:tavLst>
                                    </p:anim>
                                    <p:anim calcmode="lin" valueType="num">
                                      <p:cBhvr additive="base">
                                        <p:cTn id="176" dur="5000" fill="hold"/>
                                        <p:tgtEl>
                                          <p:spTgt spid="24"/>
                                        </p:tgtEl>
                                        <p:attrNameLst>
                                          <p:attrName>ppt_y</p:attrName>
                                        </p:attrNameLst>
                                      </p:cBhvr>
                                      <p:tavLst>
                                        <p:tav tm="0">
                                          <p:val>
                                            <p:strVal val="1+#ppt_h/2"/>
                                          </p:val>
                                        </p:tav>
                                        <p:tav tm="100000">
                                          <p:val>
                                            <p:strVal val="#ppt_y"/>
                                          </p:val>
                                        </p:tav>
                                      </p:tavLst>
                                    </p:anim>
                                  </p:childTnLst>
                                </p:cTn>
                              </p:par>
                              <p:par>
                                <p:cTn id="177" presetID="7" presetClass="entr" presetSubtype="4" fill="hold" nodeType="withEffect">
                                  <p:stCondLst>
                                    <p:cond delay="0"/>
                                  </p:stCondLst>
                                  <p:childTnLst>
                                    <p:set>
                                      <p:cBhvr>
                                        <p:cTn id="178" dur="1" fill="hold">
                                          <p:stCondLst>
                                            <p:cond delay="0"/>
                                          </p:stCondLst>
                                        </p:cTn>
                                        <p:tgtEl>
                                          <p:spTgt spid="25"/>
                                        </p:tgtEl>
                                        <p:attrNameLst>
                                          <p:attrName>style.visibility</p:attrName>
                                        </p:attrNameLst>
                                      </p:cBhvr>
                                      <p:to>
                                        <p:strVal val="visible"/>
                                      </p:to>
                                    </p:set>
                                    <p:anim calcmode="lin" valueType="num">
                                      <p:cBhvr additive="base">
                                        <p:cTn id="179" dur="5000" fill="hold"/>
                                        <p:tgtEl>
                                          <p:spTgt spid="25"/>
                                        </p:tgtEl>
                                        <p:attrNameLst>
                                          <p:attrName>ppt_x</p:attrName>
                                        </p:attrNameLst>
                                      </p:cBhvr>
                                      <p:tavLst>
                                        <p:tav tm="0">
                                          <p:val>
                                            <p:strVal val="#ppt_x"/>
                                          </p:val>
                                        </p:tav>
                                        <p:tav tm="100000">
                                          <p:val>
                                            <p:strVal val="#ppt_x"/>
                                          </p:val>
                                        </p:tav>
                                      </p:tavLst>
                                    </p:anim>
                                    <p:anim calcmode="lin" valueType="num">
                                      <p:cBhvr additive="base">
                                        <p:cTn id="180" dur="50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72" grpId="0" animBg="1"/>
      <p:bldP spid="73" grpId="0" animBg="1"/>
      <p:bldP spid="74" grpId="0" animBg="1"/>
      <p:bldP spid="75" grpId="0" animBg="1"/>
      <p:bldP spid="76" grpId="0" animBg="1"/>
      <p:bldP spid="176" grpId="0"/>
      <p:bldP spid="176" grpId="1"/>
      <p:bldP spid="80" grpId="0" animBg="1"/>
      <p:bldP spid="80" grpId="1" animBg="1"/>
      <p:bldP spid="81" grpId="0" animBg="1"/>
      <p:bldP spid="82" grpId="0" animBg="1"/>
      <p:bldP spid="83" grpId="0" animBg="1"/>
      <p:bldP spid="178" grpId="0"/>
      <p:bldP spid="178" grpId="1"/>
      <p:bldP spid="4" grpId="0" bldLvl="0" animBg="1"/>
      <p:bldP spid="4" grpId="1" animBg="1"/>
      <p:bldP spid="11" grpId="0" bldLvl="0" animBg="1"/>
      <p:bldP spid="11" grpId="1" animBg="1"/>
      <p:bldP spid="12" grpId="0" bldLvl="0" animBg="1"/>
      <p:bldP spid="12" grpId="1" animBg="1"/>
      <p:bldP spid="13" grpId="0" bldLvl="0" animBg="1"/>
      <p:bldP spid="13" grpId="1" animBg="1"/>
      <p:bldP spid="14" grpId="0" bldLvl="0" animBg="1"/>
      <p:bldP spid="14" grpId="1" animBg="1"/>
      <p:bldP spid="15" grpId="0" bldLvl="0" animBg="1"/>
      <p:bldP spid="15" grpId="1" animBg="1"/>
      <p:bldP spid="21" grpId="0" bldLvl="0" animBg="1"/>
      <p:bldP spid="21" grpId="1" animBg="1"/>
      <p:bldP spid="22" grpId="0" bldLvl="0" animBg="1"/>
      <p:bldP spid="22" grpId="1" animBg="1"/>
      <p:bldP spid="23" grpId="0" bldLvl="0" animBg="1"/>
      <p:bldP spid="23" grpId="1" animBg="1"/>
      <p:bldP spid="26" grpId="0"/>
      <p:bldP spid="27" grpId="0"/>
      <p:bldP spid="28" grpId="0"/>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365125"/>
            <a:ext cx="5251316" cy="1807305"/>
          </a:xfrm>
        </p:spPr>
        <p:txBody>
          <a:bodyPr vert="horz" lIns="91440" tIns="45720" rIns="91440" bIns="45720" rtlCol="0">
            <a:normAutofit/>
          </a:bodyPr>
          <a:lstStyle/>
          <a:p>
            <a:r>
              <a:rPr lang="en-US">
                <a:latin typeface="Arial" panose="020B0604020202020204"/>
                <a:cs typeface="Arial" panose="020B0604020202020204"/>
              </a:rPr>
              <a:t>Design Choice:</a:t>
            </a:r>
            <a:endParaRPr lang="en-US"/>
          </a:p>
        </p:txBody>
      </p:sp>
      <p:sp>
        <p:nvSpPr>
          <p:cNvPr id="19" name="Content Placeholder 2"/>
          <p:cNvSpPr>
            <a:spLocks noGrp="1"/>
          </p:cNvSpPr>
          <p:nvPr>
            <p:ph idx="1"/>
          </p:nvPr>
        </p:nvSpPr>
        <p:spPr>
          <a:xfrm>
            <a:off x="838200" y="2333297"/>
            <a:ext cx="4619621" cy="3843666"/>
          </a:xfrm>
        </p:spPr>
        <p:txBody>
          <a:bodyPr vert="horz" lIns="91440" tIns="45720" rIns="91440" bIns="45720" rtlCol="0">
            <a:normAutofit/>
          </a:bodyPr>
          <a:lstStyle/>
          <a:p>
            <a:r>
              <a:rPr lang="en-US" sz="2000">
                <a:latin typeface="Arial" panose="020B0604020202020204"/>
                <a:cs typeface="Arial" panose="020B0604020202020204"/>
              </a:rPr>
              <a:t>Integration of AVL Tree with Union-Find Disjoint Set</a:t>
            </a:r>
            <a:endParaRPr lang="en-US" sz="2000">
              <a:latin typeface="Calibri" panose="020F0502020204030204"/>
              <a:cs typeface="Calibri" panose="020F0502020204030204"/>
            </a:endParaRPr>
          </a:p>
          <a:p>
            <a:r>
              <a:rPr lang="en-US" sz="2000">
                <a:latin typeface="Arial" panose="020B0604020202020204"/>
                <a:cs typeface="Arial" panose="020B0604020202020204"/>
              </a:rPr>
              <a:t>Use of Dictionary to Store Sets</a:t>
            </a:r>
            <a:endParaRPr lang="en-US" sz="2000">
              <a:latin typeface="Calibri" panose="020F0502020204030204"/>
              <a:cs typeface="Calibri" panose="020F0502020204030204"/>
            </a:endParaRPr>
          </a:p>
          <a:p>
            <a:r>
              <a:rPr lang="en-US" sz="2000">
                <a:latin typeface="Arial" panose="020B0604020202020204"/>
                <a:cs typeface="Arial" panose="020B0604020202020204"/>
              </a:rPr>
              <a:t>Storage of Sets as AVL Trees</a:t>
            </a:r>
            <a:endParaRPr lang="en-US" sz="2000">
              <a:latin typeface="Calibri" panose="020F0502020204030204"/>
              <a:cs typeface="Calibri" panose="020F0502020204030204"/>
            </a:endParaRPr>
          </a:p>
          <a:p>
            <a:r>
              <a:rPr lang="en-US" sz="2000">
                <a:latin typeface="Arial" panose="020B0604020202020204"/>
                <a:cs typeface="Arial" panose="020B0604020202020204"/>
              </a:rPr>
              <a:t>Using cycles detection</a:t>
            </a:r>
            <a:endParaRPr lang="en-US" sz="2000">
              <a:cs typeface="Calibri" panose="020F0502020204030204"/>
            </a:endParaRPr>
          </a:p>
          <a:p>
            <a:r>
              <a:rPr lang="en-US" sz="2000">
                <a:latin typeface="Arial" panose="020B0604020202020204"/>
                <a:cs typeface="Arial" panose="020B0604020202020204"/>
              </a:rPr>
              <a:t>Balancing and Rotation Operations</a:t>
            </a:r>
            <a:endParaRPr lang="en-US" sz="2000">
              <a:latin typeface="Arial" panose="020B0604020202020204"/>
              <a:cs typeface="Arial" panose="020B0604020202020204"/>
            </a:endParaRPr>
          </a:p>
        </p:txBody>
      </p:sp>
      <p:pic>
        <p:nvPicPr>
          <p:cNvPr id="3" name="Picture 3" descr="HD wallpaper: Finance Professional - Broker - Financial Advisor ..."/>
          <p:cNvPicPr>
            <a:picLocks noChangeAspect="1"/>
          </p:cNvPicPr>
          <p:nvPr/>
        </p:nvPicPr>
        <p:blipFill rotWithShape="1">
          <a:blip r:embed="rId1"/>
          <a:srcRect l="8470" r="46100" b="-1"/>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54296" y="604351"/>
            <a:ext cx="6894576" cy="1783080"/>
          </a:xfrm>
        </p:spPr>
        <p:txBody>
          <a:bodyPr vert="horz" lIns="91440" tIns="45720" rIns="91440" bIns="45720" rtlCol="0" anchor="ctr">
            <a:normAutofit/>
          </a:bodyPr>
          <a:lstStyle/>
          <a:p>
            <a:pPr algn="ctr"/>
            <a:r>
              <a:rPr lang="en-US" sz="5400" dirty="0">
                <a:latin typeface="Arial" panose="020B0604020202020204"/>
                <a:cs typeface="Arial" panose="020B0604020202020204"/>
              </a:rPr>
              <a:t>Practical Applications </a:t>
            </a:r>
            <a:endParaRPr lang="en-US" sz="5400" dirty="0">
              <a:cs typeface="Calibri Light" panose="020F0302020204030204"/>
            </a:endParaRPr>
          </a:p>
        </p:txBody>
      </p:sp>
      <p:pic>
        <p:nvPicPr>
          <p:cNvPr id="31" name="Picture 21"/>
          <p:cNvPicPr>
            <a:picLocks noChangeAspect="1"/>
          </p:cNvPicPr>
          <p:nvPr/>
        </p:nvPicPr>
        <p:blipFill rotWithShape="1">
          <a:blip r:embed="rId1"/>
          <a:srcRect l="51742" r="11473" b="-1"/>
          <a:stretch>
            <a:fillRect/>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39" name="sketchy line"/>
          <p:cNvSpPr>
            <a:spLocks noGrp="1" noRot="1" noChangeAspect="1" noMove="1" noResize="1" noEditPoints="1" noAdjustHandles="1" noChangeArrowheads="1" noChangeShapeType="1" noTextEdit="1"/>
          </p:cNvSpPr>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1" name="Content Placeholder 2"/>
          <p:cNvGraphicFramePr>
            <a:graphicFrameLocks noGrp="1"/>
          </p:cNvGraphicFramePr>
          <p:nvPr>
            <p:ph idx="1"/>
          </p:nvPr>
        </p:nvGraphicFramePr>
        <p:xfrm>
          <a:off x="4654296" y="2706624"/>
          <a:ext cx="6894576" cy="3483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7762" y="329184"/>
            <a:ext cx="6251110" cy="1783080"/>
          </a:xfrm>
        </p:spPr>
        <p:txBody>
          <a:bodyPr anchor="b">
            <a:normAutofit/>
          </a:bodyPr>
          <a:lstStyle/>
          <a:p>
            <a:r>
              <a:rPr lang="en-US" sz="5400" kern="100">
                <a:latin typeface="Arial" panose="020B0604020202020204"/>
                <a:ea typeface="Arial" panose="020B0604020202020204"/>
                <a:cs typeface="Arial" panose="020B0604020202020204"/>
              </a:rPr>
              <a:t>Assumed Scenario</a:t>
            </a:r>
            <a:endParaRPr lang="en-US" sz="5400"/>
          </a:p>
        </p:txBody>
      </p:sp>
      <p:pic>
        <p:nvPicPr>
          <p:cNvPr id="5" name="Picture 4" descr="Large skydiving group mid-air"/>
          <p:cNvPicPr>
            <a:picLocks noChangeAspect="1"/>
          </p:cNvPicPr>
          <p:nvPr/>
        </p:nvPicPr>
        <p:blipFill rotWithShape="1">
          <a:blip r:embed="rId1"/>
          <a:srcRect l="28225" r="26547" b="3"/>
          <a:stretch>
            <a:fillRect/>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p:cNvSpPr>
            <a:spLocks noGrp="1" noRot="1" noChangeAspect="1" noMove="1" noResize="1" noEditPoints="1" noAdjustHandles="1" noChangeArrowheads="1" noChangeShapeType="1" noTextEdit="1"/>
          </p:cNvSpPr>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990846" y="2706624"/>
            <a:ext cx="6769692" cy="3473281"/>
          </a:xfrm>
        </p:spPr>
        <p:txBody>
          <a:bodyPr vert="horz" lIns="91440" tIns="45720" rIns="91440" bIns="45720" rtlCol="0" anchor="t">
            <a:normAutofit lnSpcReduction="10000"/>
          </a:bodyPr>
          <a:lstStyle/>
          <a:p>
            <a:r>
              <a:rPr lang="en-US" sz="1600" dirty="0">
                <a:solidFill>
                  <a:srgbClr val="FF0000"/>
                </a:solidFill>
                <a:latin typeface="Arial" panose="020B0604020202020204"/>
                <a:cs typeface="Arial" panose="020B0604020202020204"/>
              </a:rPr>
              <a:t>In a Software Company Lets Assume there are Two major Project Teams named A and B .There are many employees associated with the team which is lead by the team heads H1 and H2. The company has got a major project which is assigned to both of the popular teams A and B. let us assume a scenario where the company head needs to know the information about his employees who are working in the project.(assumed that the company head knows only about the team heads)</a:t>
            </a:r>
            <a:endParaRPr lang="en-US" sz="1600">
              <a:solidFill>
                <a:srgbClr val="FF0000"/>
              </a:solidFill>
              <a:cs typeface="Calibri" panose="020F0502020204030204"/>
            </a:endParaRPr>
          </a:p>
          <a:p>
            <a:r>
              <a:rPr lang="en-US" sz="1600" dirty="0">
                <a:latin typeface="Arial" panose="020B0604020202020204"/>
                <a:cs typeface="Arial" panose="020B0604020202020204"/>
              </a:rPr>
              <a:t>Solving: Here as there are many Employees associated with both the groups here our data structure will play a major role.by using union find disjoint set using AVL trees we can easily solve the complexity. as by using the find operation we can filter the employees working under A and working under B.by using union we can make sure that the Major project has to be done by both groups UNION(A,B).and </a:t>
            </a:r>
            <a:r>
              <a:rPr lang="en-US" sz="1600" err="1">
                <a:latin typeface="Arial" panose="020B0604020202020204"/>
                <a:cs typeface="Arial" panose="020B0604020202020204"/>
              </a:rPr>
              <a:t>Avl</a:t>
            </a:r>
            <a:r>
              <a:rPr lang="en-US" sz="1600" dirty="0">
                <a:latin typeface="Arial" panose="020B0604020202020204"/>
                <a:cs typeface="Arial" panose="020B0604020202020204"/>
              </a:rPr>
              <a:t> trees can be used to balance the Employees while doing Union as Both groups may not have the same number of employees</a:t>
            </a:r>
            <a:r>
              <a:rPr lang="en-US" sz="1400" dirty="0">
                <a:latin typeface="Arial" panose="020B0604020202020204"/>
                <a:cs typeface="Arial" panose="020B0604020202020204"/>
              </a:rPr>
              <a:t>.</a:t>
            </a:r>
            <a:endParaRPr lang="en-US" sz="1400" dirty="0"/>
          </a:p>
          <a:p>
            <a:endParaRPr 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8"/>
          <p:cNvSpPr>
            <a:spLocks noGrp="1" noRot="1" noChangeAspect="1" noMove="1" noResize="1" noEditPoints="1" noAdjustHandles="1" noChangeArrowheads="1" noChangeShapeType="1" noTextEdit="1"/>
          </p:cNvSpPr>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gle view of circuit shaped like a brain"/>
          <p:cNvPicPr>
            <a:picLocks noChangeAspect="1"/>
          </p:cNvPicPr>
          <p:nvPr/>
        </p:nvPicPr>
        <p:blipFill rotWithShape="1">
          <a:blip r:embed="rId1"/>
          <a:srcRect l="827" r="828" b="2"/>
          <a:stretch>
            <a:fillRect/>
          </a:stretch>
        </p:blipFill>
        <p:spPr>
          <a:xfrm>
            <a:off x="2522356" y="10"/>
            <a:ext cx="9669642" cy="6857990"/>
          </a:xfrm>
          <a:prstGeom prst="rect">
            <a:avLst/>
          </a:prstGeom>
        </p:spPr>
      </p:pic>
      <p:sp>
        <p:nvSpPr>
          <p:cNvPr id="42" name="Rectangle 40"/>
          <p:cNvSpPr>
            <a:spLocks noGrp="1" noRot="1" noChangeAspect="1" noMove="1" noResize="1" noEditPoints="1" noAdjustHandles="1" noChangeArrowheads="1" noChangeShapeType="1" noTextEdit="1"/>
          </p:cNvSpPr>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12376" y="622860"/>
            <a:ext cx="3149837" cy="1104295"/>
          </a:xfrm>
        </p:spPr>
        <p:txBody>
          <a:bodyPr>
            <a:normAutofit/>
          </a:bodyPr>
          <a:lstStyle/>
          <a:p>
            <a:r>
              <a:rPr lang="en-US" sz="4000">
                <a:latin typeface="Calibri" panose="020F0502020204030204"/>
                <a:cs typeface="Calibri" panose="020F0502020204030204"/>
              </a:rPr>
              <a:t>Introduction</a:t>
            </a:r>
            <a:endParaRPr lang="en-US" sz="4000">
              <a:cs typeface="Calibri Light" panose="020F0302020204030204"/>
            </a:endParaRPr>
          </a:p>
        </p:txBody>
      </p:sp>
      <p:sp>
        <p:nvSpPr>
          <p:cNvPr id="3" name="Content Placeholder 2"/>
          <p:cNvSpPr>
            <a:spLocks noGrp="1"/>
          </p:cNvSpPr>
          <p:nvPr>
            <p:ph idx="1"/>
          </p:nvPr>
        </p:nvSpPr>
        <p:spPr>
          <a:xfrm>
            <a:off x="412377" y="1717024"/>
            <a:ext cx="4248012" cy="2162734"/>
          </a:xfrm>
        </p:spPr>
        <p:txBody>
          <a:bodyPr vert="horz" lIns="91440" tIns="45720" rIns="91440" bIns="45720" rtlCol="0" anchor="t">
            <a:noAutofit/>
          </a:bodyPr>
          <a:lstStyle/>
          <a:p>
            <a:pPr marL="0" indent="0">
              <a:buNone/>
            </a:pPr>
            <a:r>
              <a:rPr lang="en-US" sz="2400" u="sng" dirty="0">
                <a:cs typeface="Calibri" panose="020F0502020204030204"/>
              </a:rPr>
              <a:t>Hybrid data structure:</a:t>
            </a:r>
            <a:r>
              <a:rPr lang="en-US" sz="1800" dirty="0">
                <a:cs typeface="Calibri" panose="020F0502020204030204"/>
              </a:rPr>
              <a:t> </a:t>
            </a:r>
            <a:endParaRPr lang="en-US" sz="1800">
              <a:latin typeface="Calibri" panose="020F0502020204030204"/>
              <a:cs typeface="Calibri" panose="020F0502020204030204"/>
            </a:endParaRPr>
          </a:p>
          <a:p>
            <a:pPr marL="0" indent="0">
              <a:buNone/>
            </a:pPr>
            <a:r>
              <a:rPr lang="en-US" sz="1800" dirty="0">
                <a:latin typeface="Arial" panose="020B0604020202020204"/>
                <a:cs typeface="Arial" panose="020B0604020202020204"/>
              </a:rPr>
              <a:t>Hybrid data structures are a fusion of multiple data structures</a:t>
            </a:r>
            <a:endParaRPr lang="en-US" sz="1800" dirty="0">
              <a:cs typeface="Calibri" panose="020F0502020204030204"/>
            </a:endParaRPr>
          </a:p>
          <a:p>
            <a:pPr marL="0" indent="0">
              <a:buNone/>
            </a:pPr>
            <a:r>
              <a:rPr lang="en-US" sz="1800" dirty="0">
                <a:latin typeface="Arial" panose="020B0604020202020204"/>
                <a:cs typeface="Arial" panose="020B0604020202020204"/>
              </a:rPr>
              <a:t>In this project, the objective is to design and implement a hybrid data structure called Union-Find Disjoint Set with AVL Tree.</a:t>
            </a:r>
            <a:endParaRPr lang="en-US" sz="1800" dirty="0">
              <a:cs typeface="Calibri" panose="020F0502020204030204"/>
            </a:endParaRPr>
          </a:p>
        </p:txBody>
      </p:sp>
      <p:sp>
        <p:nvSpPr>
          <p:cNvPr id="4" name="TextBox 3"/>
          <p:cNvSpPr txBox="1"/>
          <p:nvPr/>
        </p:nvSpPr>
        <p:spPr>
          <a:xfrm>
            <a:off x="417420" y="3978087"/>
            <a:ext cx="634813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latin typeface="Arial" panose="020B0604020202020204"/>
                <a:cs typeface="Arial" panose="020B0604020202020204"/>
              </a:rPr>
              <a:t>By combining the Union-Find data structure with an AVL Tree, which is a self-balancing binary search tree, we can enhance the performance of the Union-Find operations. The AVL Tree ensures that the overall structure remains balanced, leading to improved time complexity for operations such as find and union and searching will be easier with the help of AVL trees.</a:t>
            </a:r>
            <a:endParaRPr lang="en-US">
              <a:cs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p:cNvSpPr>
            <a:spLocks noGrp="1" noRot="1" noChangeAspect="1" noMove="1" noResize="1" noEditPoints="1" noAdjustHandles="1" noChangeArrowheads="1" noChangeShapeType="1" noTextEdit="1"/>
          </p:cNvSpPr>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Arc 38"/>
          <p:cNvSpPr>
            <a:spLocks noGrp="1" noRot="1" noChangeAspect="1" noMove="1" noResize="1" noEditPoints="1" noAdjustHandles="1" noChangeArrowheads="1" noChangeShapeType="1" noTextEdit="1"/>
          </p:cNvSpPr>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5497863" y="468761"/>
            <a:ext cx="5458838" cy="1325563"/>
          </a:xfrm>
        </p:spPr>
        <p:txBody>
          <a:bodyPr>
            <a:normAutofit/>
          </a:bodyPr>
          <a:lstStyle/>
          <a:p>
            <a:r>
              <a:rPr lang="en-US" kern="100">
                <a:latin typeface="Arial" panose="020B0604020202020204"/>
                <a:ea typeface="Arial" panose="020B0604020202020204"/>
                <a:cs typeface="Arial" panose="020B0604020202020204"/>
              </a:rPr>
              <a:t>Social Network Application</a:t>
            </a:r>
            <a:endParaRPr lang="en-US">
              <a:ea typeface="Calibri Light" panose="020F0302020204030204"/>
              <a:cs typeface="Calibri Light" panose="020F0302020204030204"/>
            </a:endParaRPr>
          </a:p>
        </p:txBody>
      </p:sp>
      <p:sp>
        <p:nvSpPr>
          <p:cNvPr id="41" name="Freeform: Shape 40"/>
          <p:cNvSpPr>
            <a:spLocks noGrp="1" noRot="1" noChangeAspect="1" noMove="1" noResize="1" noEditPoints="1" noAdjustHandles="1" noChangeArrowheads="1" noChangeShapeType="1" noTextEdit="1"/>
          </p:cNvSpPr>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9" name="Picture 19" descr="Free photo World Personal Social Media Photo Album Network - Max Pixel"/>
          <p:cNvPicPr>
            <a:picLocks noChangeAspect="1"/>
          </p:cNvPicPr>
          <p:nvPr/>
        </p:nvPicPr>
        <p:blipFill rotWithShape="1">
          <a:blip r:embed="rId1"/>
          <a:srcRect l="3991" r="2245"/>
          <a:stretch>
            <a:fillRect/>
          </a:stretch>
        </p:blipFill>
        <p:spPr>
          <a:xfrm>
            <a:off x="381210" y="1650002"/>
            <a:ext cx="4777381" cy="338825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6" name="Content Placeholder 5"/>
          <p:cNvSpPr>
            <a:spLocks noGrp="1"/>
          </p:cNvSpPr>
          <p:nvPr>
            <p:ph idx="1"/>
          </p:nvPr>
        </p:nvSpPr>
        <p:spPr>
          <a:xfrm>
            <a:off x="5497863" y="1984443"/>
            <a:ext cx="5920330" cy="4042267"/>
          </a:xfrm>
        </p:spPr>
        <p:txBody>
          <a:bodyPr vert="horz" lIns="91440" tIns="45720" rIns="91440" bIns="45720" rtlCol="0">
            <a:normAutofit/>
          </a:bodyPr>
          <a:lstStyle/>
          <a:p>
            <a:pPr marL="0" indent="0">
              <a:buNone/>
            </a:pPr>
            <a:endParaRPr lang="en-US" sz="1600">
              <a:ea typeface="Calibri" panose="020F0502020204030204"/>
              <a:cs typeface="Calibri" panose="020F0502020204030204"/>
            </a:endParaRPr>
          </a:p>
          <a:p>
            <a:r>
              <a:rPr lang="en-US" sz="1600"/>
              <a:t>Our social network application allows users to connect with each other and form groups. To efficiently keep track of the groups that users belong to, we've decided to use the Union-Find data structure with AVL trees. This data structure allows us to represent the groups and their relationships in a way that is easy to manipulate and update. When users connect with each other and form a new group, we can efficiently merge the subsets in the Union-Find data structure, ensuring that the group information is always up-to-date. By using AVL trees, we can maintain a balance between the left and right subtrees, ensuring that insertion, deletion, and search operations are efficient. This allows us to provide a seamless and efficient user experience for our social network application, making it easy for users to connect and form groups with each other.</a:t>
            </a:r>
            <a:endParaRPr lang="en-US"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p:cNvSpPr>
            <a:spLocks noGrp="1" noRot="1" noChangeAspect="1" noMove="1" noResize="1" noEditPoints="1" noAdjustHandles="1" noChangeArrowheads="1" noChangeShapeType="1" noTextEdit="1"/>
          </p:cNvSpPr>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Performance Analysis</a:t>
            </a:r>
            <a:endParaRPr lang="en-US" sz="3600" kern="1200">
              <a:solidFill>
                <a:srgbClr val="FFFFFF"/>
              </a:solidFill>
              <a:latin typeface="+mj-lt"/>
              <a:ea typeface="+mj-ea"/>
              <a:cs typeface="+mj-cs"/>
            </a:endParaRPr>
          </a:p>
        </p:txBody>
      </p:sp>
      <p:graphicFrame>
        <p:nvGraphicFramePr>
          <p:cNvPr id="4" name="Table 4"/>
          <p:cNvGraphicFramePr>
            <a:graphicFrameLocks noGrp="1"/>
          </p:cNvGraphicFramePr>
          <p:nvPr>
            <p:ph idx="1"/>
          </p:nvPr>
        </p:nvGraphicFramePr>
        <p:xfrm>
          <a:off x="4777316" y="1246055"/>
          <a:ext cx="6780702" cy="4003729"/>
        </p:xfrm>
        <a:graphic>
          <a:graphicData uri="http://schemas.openxmlformats.org/drawingml/2006/table">
            <a:tbl>
              <a:tblPr firstRow="1" bandRow="1">
                <a:solidFill>
                  <a:schemeClr val="bg1"/>
                </a:solidFill>
                <a:tableStyleId>{5C22544A-7EE6-4342-B048-85BDC9FD1C3A}</a:tableStyleId>
              </a:tblPr>
              <a:tblGrid>
                <a:gridCol w="1805751"/>
                <a:gridCol w="2901857"/>
                <a:gridCol w="2073094"/>
              </a:tblGrid>
              <a:tr h="1088193">
                <a:tc>
                  <a:txBody>
                    <a:bodyPr/>
                    <a:lstStyle/>
                    <a:p>
                      <a:pPr algn="ctr"/>
                      <a:r>
                        <a:rPr lang="en-US" sz="2400" b="0" cap="none" spc="0" dirty="0">
                          <a:solidFill>
                            <a:schemeClr val="bg1"/>
                          </a:solidFill>
                        </a:rPr>
                        <a:t>Function</a:t>
                      </a:r>
                      <a:endParaRPr lang="en-US" sz="2400" b="0" cap="none" spc="0" dirty="0">
                        <a:solidFill>
                          <a:schemeClr val="bg1"/>
                        </a:solidFill>
                      </a:endParaRPr>
                    </a:p>
                  </a:txBody>
                  <a:tcPr marL="200186" marR="262968" marT="153989" marB="153989"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ctr"/>
                      <a:r>
                        <a:rPr lang="en-US" sz="2400" b="0" cap="none" spc="0" dirty="0">
                          <a:solidFill>
                            <a:schemeClr val="bg1"/>
                          </a:solidFill>
                        </a:rPr>
                        <a:t>Time complexity </a:t>
                      </a:r>
                      <a:endParaRPr lang="en-US" sz="2400" b="0" cap="none" spc="0" dirty="0">
                        <a:solidFill>
                          <a:schemeClr val="bg1"/>
                        </a:solidFill>
                      </a:endParaRPr>
                    </a:p>
                  </a:txBody>
                  <a:tcPr marL="200186" marR="262968" marT="153989" marB="153989"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ctr"/>
                      <a:r>
                        <a:rPr lang="en-US" sz="2400" b="0" cap="none" spc="0" dirty="0">
                          <a:solidFill>
                            <a:schemeClr val="bg1"/>
                          </a:solidFill>
                        </a:rPr>
                        <a:t>Space complexity</a:t>
                      </a:r>
                      <a:endParaRPr lang="en-US" sz="2400" b="0" cap="none" spc="0" dirty="0">
                        <a:solidFill>
                          <a:schemeClr val="bg1"/>
                        </a:solidFill>
                      </a:endParaRPr>
                    </a:p>
                  </a:txBody>
                  <a:tcPr marL="200186" marR="262968" marT="153989" marB="153989" anchor="ctr">
                    <a:lnL w="12700" cmpd="sng">
                      <a:noFill/>
                    </a:lnL>
                    <a:lnR w="12700" cmpd="sng">
                      <a:noFill/>
                    </a:lnR>
                    <a:lnT w="19050" cap="flat" cmpd="sng" algn="ctr">
                      <a:solidFill>
                        <a:schemeClr val="tx1"/>
                      </a:solidFill>
                      <a:prstDash val="solid"/>
                    </a:lnT>
                    <a:lnB w="38100" cmpd="sng">
                      <a:noFill/>
                    </a:lnB>
                    <a:solidFill>
                      <a:schemeClr val="tx1"/>
                    </a:solidFill>
                  </a:tcPr>
                </a:tc>
              </a:tr>
              <a:tr h="728884">
                <a:tc>
                  <a:txBody>
                    <a:bodyPr/>
                    <a:lstStyle/>
                    <a:p>
                      <a:pPr algn="ctr"/>
                      <a:r>
                        <a:rPr lang="en-US" sz="2400" cap="none" spc="0" dirty="0">
                          <a:solidFill>
                            <a:schemeClr val="tx1"/>
                          </a:solidFill>
                        </a:rPr>
                        <a:t>Insertion</a:t>
                      </a:r>
                      <a:endParaRPr lang="en-US" sz="2400" cap="none" spc="0" dirty="0">
                        <a:solidFill>
                          <a:schemeClr val="tx1"/>
                        </a:solidFill>
                      </a:endParaRPr>
                    </a:p>
                  </a:txBody>
                  <a:tcPr marL="200186" marR="262968" marT="153989" marB="153989"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ctr"/>
                      <a:r>
                        <a:rPr lang="en-US" sz="2400" cap="none" spc="0" dirty="0">
                          <a:solidFill>
                            <a:schemeClr val="tx1"/>
                          </a:solidFill>
                        </a:rPr>
                        <a:t>O(</a:t>
                      </a:r>
                      <a:r>
                        <a:rPr lang="en-US" sz="2400" cap="none" spc="0" dirty="0" err="1">
                          <a:solidFill>
                            <a:schemeClr val="tx1"/>
                          </a:solidFill>
                        </a:rPr>
                        <a:t>logn</a:t>
                      </a:r>
                      <a:r>
                        <a:rPr lang="en-US" sz="2400" cap="none" spc="0" dirty="0">
                          <a:solidFill>
                            <a:schemeClr val="tx1"/>
                          </a:solidFill>
                        </a:rPr>
                        <a:t>)</a:t>
                      </a:r>
                      <a:endParaRPr lang="en-US" sz="2400" cap="none" spc="0" dirty="0">
                        <a:solidFill>
                          <a:schemeClr val="tx1"/>
                        </a:solidFill>
                      </a:endParaRPr>
                    </a:p>
                  </a:txBody>
                  <a:tcPr marL="200186" marR="262968" marT="153989" marB="153989"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lvl="0" algn="ctr">
                        <a:buNone/>
                      </a:pPr>
                      <a:r>
                        <a:rPr lang="en-US" sz="2400" b="0" i="0" u="none" strike="noStrike" cap="none" spc="0" noProof="0" dirty="0">
                          <a:solidFill>
                            <a:schemeClr val="tx1"/>
                          </a:solidFill>
                          <a:latin typeface="Calibri" panose="020F0502020204030204"/>
                        </a:rPr>
                        <a:t>O(n)</a:t>
                      </a:r>
                      <a:endParaRPr lang="en-US" sz="2400" cap="none" spc="0" dirty="0">
                        <a:solidFill>
                          <a:schemeClr val="tx1"/>
                        </a:solidFill>
                      </a:endParaRPr>
                    </a:p>
                  </a:txBody>
                  <a:tcPr marL="200186" marR="262968" marT="153989" marB="153989"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r>
              <a:tr h="728884">
                <a:tc>
                  <a:txBody>
                    <a:bodyPr/>
                    <a:lstStyle/>
                    <a:p>
                      <a:pPr algn="ctr"/>
                      <a:r>
                        <a:rPr lang="en-US" sz="2400" cap="none" spc="0" dirty="0">
                          <a:solidFill>
                            <a:schemeClr val="tx1"/>
                          </a:solidFill>
                        </a:rPr>
                        <a:t>Deletion</a:t>
                      </a:r>
                      <a:endParaRPr lang="en-US" sz="2400" cap="none" spc="0" dirty="0">
                        <a:solidFill>
                          <a:schemeClr val="tx1"/>
                        </a:solidFill>
                      </a:endParaRPr>
                    </a:p>
                  </a:txBody>
                  <a:tcPr marL="200186" marR="262968" marT="153989" marB="153989"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US" sz="2400" b="0" i="0" u="none" strike="noStrike" cap="none" spc="0" noProof="0" dirty="0">
                          <a:solidFill>
                            <a:schemeClr val="tx1"/>
                          </a:solidFill>
                          <a:latin typeface="Calibri" panose="020F0502020204030204"/>
                        </a:rPr>
                        <a:t>O(</a:t>
                      </a:r>
                      <a:r>
                        <a:rPr lang="en-US" sz="2400" b="0" i="0" u="none" strike="noStrike" cap="none" spc="0" noProof="0" dirty="0" err="1">
                          <a:solidFill>
                            <a:schemeClr val="tx1"/>
                          </a:solidFill>
                          <a:latin typeface="Calibri" panose="020F0502020204030204"/>
                        </a:rPr>
                        <a:t>logn</a:t>
                      </a:r>
                      <a:r>
                        <a:rPr lang="en-US" sz="2400" b="0" i="0" u="none" strike="noStrike" cap="none" spc="0" noProof="0" dirty="0">
                          <a:solidFill>
                            <a:schemeClr val="tx1"/>
                          </a:solidFill>
                          <a:latin typeface="Calibri" panose="020F0502020204030204"/>
                        </a:rPr>
                        <a:t>)</a:t>
                      </a:r>
                      <a:endParaRPr lang="en-US" sz="2400" cap="none" spc="0" dirty="0">
                        <a:solidFill>
                          <a:schemeClr val="tx1"/>
                        </a:solidFill>
                      </a:endParaRPr>
                    </a:p>
                  </a:txBody>
                  <a:tcPr marL="200186" marR="262968" marT="153989" marB="153989"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US" sz="2400" b="0" i="0" u="none" strike="noStrike" cap="none" spc="0" noProof="0" dirty="0">
                          <a:solidFill>
                            <a:schemeClr val="tx1"/>
                          </a:solidFill>
                          <a:latin typeface="Calibri" panose="020F0502020204030204"/>
                        </a:rPr>
                        <a:t>O(n)</a:t>
                      </a:r>
                      <a:endParaRPr lang="en-US" sz="2400" cap="none" spc="0" dirty="0">
                        <a:solidFill>
                          <a:schemeClr val="tx1"/>
                        </a:solidFill>
                      </a:endParaRPr>
                    </a:p>
                  </a:txBody>
                  <a:tcPr marL="200186" marR="262968" marT="153989" marB="153989"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r>
              <a:tr h="728884">
                <a:tc>
                  <a:txBody>
                    <a:bodyPr/>
                    <a:lstStyle/>
                    <a:p>
                      <a:pPr algn="ctr"/>
                      <a:r>
                        <a:rPr lang="en-US" sz="2400" cap="none" spc="0" dirty="0">
                          <a:solidFill>
                            <a:schemeClr val="tx1"/>
                          </a:solidFill>
                        </a:rPr>
                        <a:t>Find </a:t>
                      </a:r>
                      <a:endParaRPr lang="en-US" sz="2400" cap="none" spc="0" dirty="0">
                        <a:solidFill>
                          <a:schemeClr val="tx1"/>
                        </a:solidFill>
                      </a:endParaRPr>
                    </a:p>
                  </a:txBody>
                  <a:tcPr marL="200186" marR="262968" marT="153989" marB="153989"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lvl="0" algn="ctr">
                        <a:buNone/>
                      </a:pPr>
                      <a:r>
                        <a:rPr lang="en-US" sz="2400" b="0" i="0" u="none" strike="noStrike" cap="none" spc="0" noProof="0" dirty="0">
                          <a:solidFill>
                            <a:schemeClr val="tx1"/>
                          </a:solidFill>
                          <a:latin typeface="Calibri" panose="020F0502020204030204"/>
                        </a:rPr>
                        <a:t>O(</a:t>
                      </a:r>
                      <a:r>
                        <a:rPr lang="en-US" sz="2400" b="0" i="0" u="none" strike="noStrike" cap="none" spc="0" noProof="0" dirty="0" err="1">
                          <a:solidFill>
                            <a:schemeClr val="tx1"/>
                          </a:solidFill>
                          <a:latin typeface="Calibri" panose="020F0502020204030204"/>
                        </a:rPr>
                        <a:t>logn</a:t>
                      </a:r>
                      <a:r>
                        <a:rPr lang="en-US" sz="2400" b="0" i="0" u="none" strike="noStrike" cap="none" spc="0" noProof="0" dirty="0">
                          <a:solidFill>
                            <a:schemeClr val="tx1"/>
                          </a:solidFill>
                          <a:latin typeface="Calibri" panose="020F0502020204030204"/>
                        </a:rPr>
                        <a:t>)</a:t>
                      </a:r>
                      <a:endParaRPr lang="en-US" sz="2400" cap="none" spc="0" dirty="0">
                        <a:solidFill>
                          <a:schemeClr val="tx1"/>
                        </a:solidFill>
                      </a:endParaRPr>
                    </a:p>
                  </a:txBody>
                  <a:tcPr marL="200186" marR="262968" marT="153989" marB="153989"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lvl="0" algn="ctr">
                        <a:buNone/>
                      </a:pPr>
                      <a:r>
                        <a:rPr lang="en-US" sz="2400" b="0" i="0" u="none" strike="noStrike" cap="none" spc="0" noProof="0" dirty="0">
                          <a:solidFill>
                            <a:schemeClr val="tx1"/>
                          </a:solidFill>
                          <a:latin typeface="Calibri" panose="020F0502020204030204"/>
                        </a:rPr>
                        <a:t>O(n)</a:t>
                      </a:r>
                      <a:endParaRPr lang="en-US" sz="2400" cap="none" spc="0" dirty="0">
                        <a:solidFill>
                          <a:schemeClr val="tx1"/>
                        </a:solidFill>
                      </a:endParaRPr>
                    </a:p>
                  </a:txBody>
                  <a:tcPr marL="200186" marR="262968" marT="153989" marB="153989"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r>
              <a:tr h="728884">
                <a:tc>
                  <a:txBody>
                    <a:bodyPr/>
                    <a:lstStyle/>
                    <a:p>
                      <a:pPr lvl="0" algn="ctr">
                        <a:buNone/>
                      </a:pPr>
                      <a:r>
                        <a:rPr lang="en-US" sz="2400" cap="none" spc="0" dirty="0">
                          <a:solidFill>
                            <a:schemeClr val="tx1"/>
                          </a:solidFill>
                        </a:rPr>
                        <a:t>Union</a:t>
                      </a:r>
                      <a:endParaRPr lang="en-US" sz="2400" cap="none" spc="0" dirty="0">
                        <a:solidFill>
                          <a:schemeClr val="tx1"/>
                        </a:solidFill>
                      </a:endParaRPr>
                    </a:p>
                  </a:txBody>
                  <a:tcPr marL="200186" marR="262968" marT="153989" marB="153989"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US" sz="2400" b="0" i="0" u="none" strike="noStrike" cap="none" spc="0" noProof="0" dirty="0">
                          <a:solidFill>
                            <a:schemeClr val="tx1"/>
                          </a:solidFill>
                          <a:latin typeface="Calibri" panose="020F0502020204030204"/>
                        </a:rPr>
                        <a:t>O(</a:t>
                      </a:r>
                      <a:r>
                        <a:rPr lang="en-US" sz="2400" b="0" i="0" u="none" strike="noStrike" cap="none" spc="0" noProof="0" dirty="0" err="1">
                          <a:solidFill>
                            <a:schemeClr val="tx1"/>
                          </a:solidFill>
                          <a:latin typeface="Calibri" panose="020F0502020204030204"/>
                        </a:rPr>
                        <a:t>logn</a:t>
                      </a:r>
                      <a:r>
                        <a:rPr lang="en-US" sz="2400" b="0" i="0" u="none" strike="noStrike" cap="none" spc="0" noProof="0" dirty="0">
                          <a:solidFill>
                            <a:schemeClr val="tx1"/>
                          </a:solidFill>
                          <a:latin typeface="Calibri" panose="020F0502020204030204"/>
                        </a:rPr>
                        <a:t>)</a:t>
                      </a:r>
                      <a:endParaRPr lang="en-US" sz="2400" cap="none" spc="0" dirty="0">
                        <a:solidFill>
                          <a:schemeClr val="tx1"/>
                        </a:solidFill>
                      </a:endParaRPr>
                    </a:p>
                  </a:txBody>
                  <a:tcPr marL="200186" marR="262968" marT="153989" marB="153989"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US" sz="2400" b="0" i="0" u="none" strike="noStrike" cap="none" spc="0" noProof="0" dirty="0">
                          <a:solidFill>
                            <a:schemeClr val="tx1"/>
                          </a:solidFill>
                          <a:latin typeface="Calibri" panose="020F0502020204030204"/>
                        </a:rPr>
                        <a:t>O(n)</a:t>
                      </a:r>
                      <a:endParaRPr lang="en-US" sz="2400" cap="none" spc="0" dirty="0">
                        <a:solidFill>
                          <a:schemeClr val="tx1"/>
                        </a:solidFill>
                      </a:endParaRPr>
                    </a:p>
                  </a:txBody>
                  <a:tcPr marL="200186" marR="262968" marT="153989" marB="153989"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p:cNvSpPr>
            <a:spLocks noGrp="1" noRot="1" noChangeAspect="1" noMove="1" noResize="1" noEditPoints="1" noAdjustHandles="1" noChangeArrowheads="1" noChangeShapeType="1" noTextEdit="1"/>
          </p:cNvSpPr>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5894962" y="479493"/>
            <a:ext cx="5458838" cy="1325563"/>
          </a:xfrm>
        </p:spPr>
        <p:txBody>
          <a:bodyPr>
            <a:normAutofit/>
          </a:bodyPr>
          <a:lstStyle/>
          <a:p>
            <a:r>
              <a:rPr lang="en-US" dirty="0">
                <a:ea typeface="Calibri Light" panose="020F0302020204030204"/>
                <a:cs typeface="Calibri Light" panose="020F0302020204030204"/>
              </a:rPr>
              <a:t>Experimental Analysis</a:t>
            </a:r>
            <a:endParaRPr lang="en-US" dirty="0"/>
          </a:p>
        </p:txBody>
      </p:sp>
      <p:sp>
        <p:nvSpPr>
          <p:cNvPr id="13" name="Freeform: Shape 12"/>
          <p:cNvSpPr>
            <a:spLocks noGrp="1" noRot="1" noChangeAspect="1" noMove="1" noResize="1" noEditPoints="1" noAdjustHandles="1" noChangeArrowheads="1" noChangeShapeType="1" noTextEdit="1"/>
          </p:cNvSpPr>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Table&#10;&#10;Description automatically generated"/>
          <p:cNvPicPr>
            <a:picLocks noChangeAspect="1"/>
          </p:cNvPicPr>
          <p:nvPr/>
        </p:nvPicPr>
        <p:blipFill>
          <a:blip r:embed="rId1"/>
          <a:stretch>
            <a:fillRect/>
          </a:stretch>
        </p:blipFill>
        <p:spPr>
          <a:xfrm>
            <a:off x="703182" y="2086922"/>
            <a:ext cx="4777381" cy="251441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p:cNvSpPr>
            <a:spLocks noGrp="1"/>
          </p:cNvSpPr>
          <p:nvPr>
            <p:ph idx="1"/>
          </p:nvPr>
        </p:nvSpPr>
        <p:spPr>
          <a:xfrm>
            <a:off x="5894962" y="1984443"/>
            <a:ext cx="5458838" cy="4192520"/>
          </a:xfrm>
        </p:spPr>
        <p:txBody>
          <a:bodyPr vert="horz" lIns="91440" tIns="45720" rIns="91440" bIns="45720" rtlCol="0">
            <a:normAutofit/>
          </a:bodyPr>
          <a:lstStyle/>
          <a:p>
            <a:pPr marL="0" indent="0">
              <a:buNone/>
            </a:pPr>
            <a:r>
              <a:rPr lang="en-US" sz="2400">
                <a:latin typeface="Arial" panose="020B0604020202020204"/>
                <a:ea typeface="Calibri" panose="020F0502020204030204"/>
                <a:cs typeface="Arial" panose="020B0604020202020204"/>
              </a:rPr>
              <a:t>For each dataset, we represented the sets using normal sets in Python. </a:t>
            </a:r>
            <a:endParaRPr lang="en-US" sz="2400">
              <a:latin typeface="Calibri" panose="020F0502020204030204"/>
              <a:ea typeface="Calibri" panose="020F0502020204030204"/>
              <a:cs typeface="Calibri" panose="020F0502020204030204"/>
            </a:endParaRPr>
          </a:p>
          <a:p>
            <a:r>
              <a:rPr lang="en-US" sz="2400">
                <a:latin typeface="Arial" panose="020B0604020202020204"/>
                <a:ea typeface="Calibri" panose="020F0502020204030204"/>
                <a:cs typeface="Arial" panose="020B0604020202020204"/>
              </a:rPr>
              <a:t>We measured the time and space required to perform a union operation on two randomly selected sets. We repeated each experiment 10 times and took the average time and space measurements.</a:t>
            </a:r>
            <a:endParaRPr lang="en-US" sz="2400">
              <a:ea typeface="Calibri" panose="020F0502020204030204"/>
              <a:cs typeface="Calibri" panose="020F0502020204030204"/>
            </a:endParaRPr>
          </a:p>
          <a:p>
            <a:r>
              <a:rPr lang="en-US" sz="2400">
                <a:latin typeface="Calibri" panose="020F0502020204030204"/>
                <a:ea typeface="Calibri" panose="020F0502020204030204"/>
                <a:cs typeface="Calibri" panose="020F0502020204030204"/>
              </a:rPr>
              <a:t>The following table shows the average time and space measurements for each dataset:</a:t>
            </a:r>
            <a:endParaRPr lang="en-US" sz="2400">
              <a:latin typeface="Arial" panose="020B0604020202020204"/>
              <a:ea typeface="Calibri" panose="020F0502020204030204"/>
              <a:cs typeface="Arial" panose="020B0604020202020204"/>
            </a:endParaRPr>
          </a:p>
          <a:p>
            <a:endParaRPr lang="en-US" sz="2400">
              <a:ea typeface="Calibri" panose="020F0502020204030204"/>
              <a:cs typeface="Calibri" panose="020F050202020403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23" name="Rectangle 11"/>
          <p:cNvSpPr>
            <a:spLocks noGrp="1" noRot="1" noChangeAspect="1" noMove="1" noResize="1" noEditPoints="1" noAdjustHandles="1" noChangeArrowheads="1" noChangeShapeType="1" noTextEdit="1"/>
          </p:cNvSpPr>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p:cNvSpPr>
            <a:spLocks noGrp="1" noRot="1" noChangeAspect="1" noMove="1" noResize="1" noEditPoints="1" noAdjustHandles="1" noChangeArrowheads="1" noChangeShapeType="1" noTextEdit="1"/>
          </p:cNvSpPr>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1179226" y="320231"/>
            <a:ext cx="9833548" cy="1325563"/>
          </a:xfrm>
        </p:spPr>
        <p:txBody>
          <a:bodyPr>
            <a:normAutofit/>
          </a:bodyPr>
          <a:lstStyle/>
          <a:p>
            <a:pPr algn="ctr"/>
            <a:r>
              <a:rPr lang="en-US" sz="4000" dirty="0">
                <a:solidFill>
                  <a:schemeClr val="tx2"/>
                </a:solidFill>
                <a:ea typeface="Calibri Light" panose="020F0302020204030204"/>
                <a:cs typeface="Calibri Light" panose="020F0302020204030204"/>
              </a:rPr>
              <a:t>Interpretation</a:t>
            </a:r>
            <a:endParaRPr lang="en-US" sz="4000" dirty="0">
              <a:solidFill>
                <a:schemeClr val="tx2"/>
              </a:solidFill>
            </a:endParaRPr>
          </a:p>
        </p:txBody>
      </p:sp>
      <p:grpSp>
        <p:nvGrpSpPr>
          <p:cNvPr id="25" name="Group 15"/>
          <p:cNvGrpSpPr>
            <a:grpSpLocks noGrp="1" noRot="1" noChangeAspect="1" noMove="1" noResize="1" noUngrp="1"/>
          </p:cNvGrpSpPr>
          <p:nvPr/>
        </p:nvGrpSpPr>
        <p:grpSpPr>
          <a:xfrm>
            <a:off x="0" y="0"/>
            <a:ext cx="2915607" cy="2187829"/>
            <a:chOff x="-305" y="-1"/>
            <a:chExt cx="3832880" cy="2876136"/>
          </a:xfrm>
        </p:grpSpPr>
        <p:sp>
          <p:nvSpPr>
            <p:cNvPr id="17" name="Freeform: Shape 16"/>
            <p:cNvSpPr/>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7"/>
            <p:cNvSpPr/>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8"/>
            <p:cNvSpPr/>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9"/>
            <p:cNvSpPr/>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5" descr="Text&#10;&#10;Description automatically generated"/>
          <p:cNvPicPr>
            <a:picLocks noGrp="1" noChangeAspect="1"/>
          </p:cNvPicPr>
          <p:nvPr>
            <p:ph idx="1"/>
          </p:nvPr>
        </p:nvPicPr>
        <p:blipFill>
          <a:blip r:embed="rId1"/>
          <a:stretch>
            <a:fillRect/>
          </a:stretch>
        </p:blipFill>
        <p:spPr>
          <a:xfrm>
            <a:off x="1939000" y="2668212"/>
            <a:ext cx="3120763" cy="1265391"/>
          </a:xfrm>
        </p:spPr>
      </p:pic>
      <p:sp>
        <p:nvSpPr>
          <p:cNvPr id="4" name="TextBox 1"/>
          <p:cNvSpPr txBox="1"/>
          <p:nvPr/>
        </p:nvSpPr>
        <p:spPr>
          <a:xfrm>
            <a:off x="1884157" y="4117210"/>
            <a:ext cx="7725587" cy="2139047"/>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22630">
              <a:spcAft>
                <a:spcPts val="600"/>
              </a:spcAft>
            </a:pPr>
            <a:r>
              <a:rPr lang="en-US" sz="1600" kern="1200" dirty="0">
                <a:latin typeface="Arial" panose="020B0604020202020204"/>
                <a:ea typeface="+mn-ea"/>
                <a:cs typeface="Arial" panose="020B0604020202020204"/>
              </a:rPr>
              <a:t>Overall, the experimental evaluation shows that the Union-Find data structure using AVL trees is a suitable choice for keeping track of sets of items represented by keys. The data structure is efficient in terms of time and space, even for large datasets, and can handle the dynamic nature of the application as sets are merged and split.</a:t>
            </a:r>
            <a:endParaRPr lang="en-US" sz="1600" kern="1200" dirty="0">
              <a:latin typeface="Arial" panose="020B0604020202020204"/>
              <a:ea typeface="+mn-ea"/>
              <a:cs typeface="Arial" panose="020B0604020202020204"/>
            </a:endParaRPr>
          </a:p>
          <a:p>
            <a:pPr defTabSz="722630">
              <a:spcAft>
                <a:spcPts val="600"/>
              </a:spcAft>
            </a:pPr>
            <a:r>
              <a:rPr lang="en-US" sz="1600" kern="1200" dirty="0">
                <a:solidFill>
                  <a:schemeClr val="tx1"/>
                </a:solidFill>
                <a:latin typeface="Arial" panose="020B0604020202020204"/>
                <a:ea typeface="+mn-ea"/>
                <a:cs typeface="Arial" panose="020B0604020202020204"/>
              </a:rPr>
              <a:t>We can conclude that the Union-Find data structure using AVL trees is a good choice for union-find  provides efficient performance and memory usage rather than other data structure.</a:t>
            </a:r>
            <a:r>
              <a:rPr lang="en-US" sz="1600" b="1" kern="1200" dirty="0">
                <a:solidFill>
                  <a:schemeClr val="tx1"/>
                </a:solidFill>
                <a:latin typeface="Arial" panose="020B0604020202020204"/>
                <a:ea typeface="+mn-ea"/>
                <a:cs typeface="Arial" panose="020B0604020202020204"/>
              </a:rPr>
              <a:t> </a:t>
            </a:r>
            <a:endParaRPr lang="en-US" sz="2000" b="1" dirty="0">
              <a:latin typeface="Arial" panose="020B0604020202020204"/>
              <a:cs typeface="Arial" panose="020B0604020202020204"/>
            </a:endParaRPr>
          </a:p>
        </p:txBody>
      </p:sp>
      <p:pic>
        <p:nvPicPr>
          <p:cNvPr id="6" name="Picture 6" descr="Text&#10;&#10;Description automatically generated"/>
          <p:cNvPicPr>
            <a:picLocks noChangeAspect="1"/>
          </p:cNvPicPr>
          <p:nvPr/>
        </p:nvPicPr>
        <p:blipFill>
          <a:blip r:embed="rId2"/>
          <a:stretch>
            <a:fillRect/>
          </a:stretch>
        </p:blipFill>
        <p:spPr>
          <a:xfrm>
            <a:off x="5515349" y="2663735"/>
            <a:ext cx="3120763" cy="1276550"/>
          </a:xfrm>
          <a:prstGeom prst="rect">
            <a:avLst/>
          </a:prstGeom>
        </p:spPr>
      </p:pic>
      <p:sp>
        <p:nvSpPr>
          <p:cNvPr id="7" name="TextBox 1"/>
          <p:cNvSpPr txBox="1"/>
          <p:nvPr/>
        </p:nvSpPr>
        <p:spPr>
          <a:xfrm>
            <a:off x="2099298" y="1483280"/>
            <a:ext cx="6107377" cy="100027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22630">
              <a:spcAft>
                <a:spcPts val="600"/>
              </a:spcAft>
            </a:pPr>
            <a:r>
              <a:rPr lang="en-US" kern="1200" dirty="0">
                <a:latin typeface="Arial" panose="020B0604020202020204"/>
                <a:ea typeface="+mn-ea"/>
                <a:cs typeface="Arial" panose="020B0604020202020204"/>
              </a:rPr>
              <a:t>This is the total time taken for the all datasets and space while using our hybrid</a:t>
            </a:r>
            <a:endParaRPr lang="en-US" kern="1200" dirty="0">
              <a:latin typeface="+mn-lt"/>
              <a:ea typeface="+mn-ea"/>
              <a:cs typeface="+mn-cs"/>
            </a:endParaRPr>
          </a:p>
          <a:p>
            <a:pPr defTabSz="722630">
              <a:spcAft>
                <a:spcPts val="600"/>
              </a:spcAft>
            </a:pPr>
            <a:r>
              <a:rPr lang="en-US" kern="1200" err="1">
                <a:latin typeface="+mn-lt"/>
                <a:ea typeface="+mn-ea"/>
                <a:cs typeface="Calibri" panose="020F0502020204030204"/>
              </a:rPr>
              <a:t>Datastructure</a:t>
            </a:r>
            <a:r>
              <a:rPr lang="en-US" kern="1200" dirty="0">
                <a:latin typeface="+mn-lt"/>
                <a:ea typeface="+mn-ea"/>
                <a:cs typeface="Calibri" panose="020F0502020204030204"/>
              </a:rPr>
              <a:t> vs Union Single handedly</a:t>
            </a:r>
            <a:endParaRPr lang="en-US" dirty="0">
              <a:ea typeface="Calibri" panose="020F0502020204030204"/>
              <a:cs typeface="Calibri" panose="020F050202020403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bwMode="white">
          <a:xfrm>
            <a:off x="0" y="437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344510" y="236336"/>
            <a:ext cx="10515599" cy="1325563"/>
          </a:xfrm>
        </p:spPr>
        <p:txBody>
          <a:bodyPr>
            <a:normAutofit/>
          </a:bodyPr>
          <a:lstStyle/>
          <a:p>
            <a:r>
              <a:rPr lang="en-US">
                <a:cs typeface="Calibri Light" panose="020F0302020204030204"/>
              </a:rPr>
              <a:t>Discussion / Conclusion</a:t>
            </a:r>
            <a:endParaRPr lang="en-US"/>
          </a:p>
        </p:txBody>
      </p:sp>
      <p:sp>
        <p:nvSpPr>
          <p:cNvPr id="3" name="Content Placeholder 2"/>
          <p:cNvSpPr>
            <a:spLocks noGrp="1"/>
          </p:cNvSpPr>
          <p:nvPr>
            <p:ph idx="1"/>
          </p:nvPr>
        </p:nvSpPr>
        <p:spPr>
          <a:xfrm>
            <a:off x="344510" y="1568048"/>
            <a:ext cx="6724177" cy="4297677"/>
          </a:xfrm>
        </p:spPr>
        <p:txBody>
          <a:bodyPr vert="horz" lIns="91440" tIns="45720" rIns="91440" bIns="45720" rtlCol="0" anchor="t">
            <a:noAutofit/>
          </a:bodyPr>
          <a:lstStyle/>
          <a:p>
            <a:r>
              <a:rPr lang="en-US" sz="1500" dirty="0">
                <a:latin typeface="Arial" panose="020B0604020202020204"/>
                <a:cs typeface="Arial" panose="020B0604020202020204"/>
              </a:rPr>
              <a:t>The Given Hybrid data Structure has practical applications in real-world scenarios where there is a need to efficiently keep track of sets of items and perform union and find operations on them</a:t>
            </a:r>
            <a:endParaRPr lang="en-US" sz="1500" dirty="0">
              <a:latin typeface="Arial" panose="020B0604020202020204"/>
              <a:cs typeface="Arial" panose="020B0604020202020204"/>
            </a:endParaRPr>
          </a:p>
          <a:p>
            <a:r>
              <a:rPr lang="en-US" sz="1500" dirty="0">
                <a:latin typeface="Arial" panose="020B0604020202020204"/>
                <a:cs typeface="Arial" panose="020B0604020202020204"/>
              </a:rPr>
              <a:t>The hybrid data structure provides efficient time and space complexity for union and find operations, with a time complexity of O(log n) and a space complexity of O(n). This makes it suitable for handling large datasets and dynamic applications where sets are frequently merged and split.</a:t>
            </a:r>
            <a:endParaRPr lang="en-US" sz="1500" dirty="0">
              <a:latin typeface="Arial" panose="020B0604020202020204"/>
              <a:cs typeface="Arial" panose="020B0604020202020204"/>
            </a:endParaRPr>
          </a:p>
          <a:p>
            <a:r>
              <a:rPr lang="en-US" sz="1500" dirty="0">
                <a:latin typeface="Arial" panose="020B0604020202020204"/>
                <a:cs typeface="Arial" panose="020B0604020202020204"/>
              </a:rPr>
              <a:t>However, there are limitations and challenges associated with the hybrid data structure it can be addressed with some solutions .</a:t>
            </a:r>
            <a:endParaRPr lang="en-US" sz="1500" dirty="0">
              <a:latin typeface="Arial" panose="020B0604020202020204"/>
              <a:cs typeface="Arial" panose="020B0604020202020204"/>
            </a:endParaRPr>
          </a:p>
          <a:p>
            <a:r>
              <a:rPr lang="en-US" sz="1500" dirty="0">
                <a:latin typeface="Arial" panose="020B0604020202020204"/>
                <a:cs typeface="Arial" panose="020B0604020202020204"/>
              </a:rPr>
              <a:t>Finally On Conclusion</a:t>
            </a:r>
            <a:endParaRPr lang="en-US" sz="1500" dirty="0">
              <a:latin typeface="Arial" panose="020B0604020202020204"/>
              <a:cs typeface="Arial" panose="020B0604020202020204"/>
            </a:endParaRPr>
          </a:p>
          <a:p>
            <a:pPr marL="0" indent="0">
              <a:buNone/>
            </a:pPr>
            <a:r>
              <a:rPr lang="en-US" sz="1500" dirty="0">
                <a:latin typeface="Arial" panose="020B0604020202020204"/>
                <a:cs typeface="Arial" panose="020B0604020202020204"/>
              </a:rPr>
              <a:t>The project created a special kind of data structure that is good at managing sets and performing operations on them quickly. It combines two different structures to make it work efficiently. The project was successful in creating this structure and showed that it can be useful in many situations where sets need to be handled and can be used efficiently in many practical applications in the earlier part of the report. It also taught us the importance of combining different structures to make things work better and faster as we have </a:t>
            </a:r>
            <a:r>
              <a:rPr lang="en-US" sz="1500" err="1">
                <a:latin typeface="Arial" panose="020B0604020202020204"/>
                <a:cs typeface="Arial" panose="020B0604020202020204"/>
              </a:rPr>
              <a:t>analysed</a:t>
            </a:r>
            <a:r>
              <a:rPr lang="en-US" sz="1500" dirty="0">
                <a:latin typeface="Arial" panose="020B0604020202020204"/>
                <a:cs typeface="Arial" panose="020B0604020202020204"/>
              </a:rPr>
              <a:t> the things in the experimental analysis.</a:t>
            </a:r>
            <a:endParaRPr lang="en-US" sz="1500" dirty="0">
              <a:cs typeface="Calibri" panose="020F0502020204030204"/>
            </a:endParaRPr>
          </a:p>
          <a:p>
            <a:endParaRPr lang="en-US" sz="1400">
              <a:cs typeface="Calibri" panose="020F0502020204030204"/>
            </a:endParaRPr>
          </a:p>
        </p:txBody>
      </p:sp>
      <p:pic>
        <p:nvPicPr>
          <p:cNvPr id="5" name="Picture 4" descr="Light bulb on yellow background with sketched light beams and cord"/>
          <p:cNvPicPr>
            <a:picLocks noChangeAspect="1"/>
          </p:cNvPicPr>
          <p:nvPr/>
        </p:nvPicPr>
        <p:blipFill rotWithShape="1">
          <a:blip r:embed="rId1"/>
          <a:srcRect l="38499" r="3" b="3"/>
          <a:stretch>
            <a:fillRect/>
          </a:stretch>
        </p:blipFill>
        <p:spPr>
          <a:xfrm>
            <a:off x="6848918" y="1771078"/>
            <a:ext cx="4504881" cy="4504881"/>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0" name="!!Arc"/>
          <p:cNvSpPr>
            <a:spLocks noGrp="1" noRot="1" noChangeAspect="1" noMove="1" noResize="1" noEditPoints="1" noAdjustHandles="1" noChangeArrowheads="1" noChangeShapeType="1" noTextEdit="1"/>
          </p:cNvSpPr>
          <p:nvPr/>
        </p:nvSpPr>
        <p:spPr>
          <a:xfrm rot="21189197" flipV="1">
            <a:off x="6980527" y="1929807"/>
            <a:ext cx="4556632" cy="455663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Oval"/>
          <p:cNvSpPr>
            <a:spLocks noGrp="1" noRot="1" noChangeAspect="1" noMove="1" noResize="1" noEditPoints="1" noAdjustHandles="1" noChangeArrowheads="1" noChangeShapeType="1" noTextEdit="1"/>
          </p:cNvSpPr>
          <p:nvPr/>
        </p:nvSpPr>
        <p:spPr>
          <a:xfrm>
            <a:off x="10300988" y="1969050"/>
            <a:ext cx="666675" cy="648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in a crowd"/>
          <p:cNvPicPr>
            <a:picLocks noChangeAspect="1"/>
          </p:cNvPicPr>
          <p:nvPr/>
        </p:nvPicPr>
        <p:blipFill rotWithShape="1">
          <a:blip r:embed="rId1">
            <a:alphaModFix amt="50000"/>
          </a:blip>
          <a:srcRect t="8131" r="-2" b="16868"/>
          <a:stretch>
            <a:fillRect/>
          </a:stretch>
        </p:blipFill>
        <p:spPr>
          <a:xfrm>
            <a:off x="20" y="1"/>
            <a:ext cx="12191980" cy="6857999"/>
          </a:xfrm>
          <a:prstGeom prst="rect">
            <a:avLst/>
          </a:prstGeom>
        </p:spPr>
      </p:pic>
      <p:sp>
        <p:nvSpPr>
          <p:cNvPr id="2" name="Title 1"/>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Thank You</a:t>
            </a:r>
            <a:endParaRPr lang="en-US" sz="6000" dirty="0">
              <a:solidFill>
                <a:srgbClr val="FFFFFF"/>
              </a:solidFill>
            </a:endParaRPr>
          </a:p>
        </p:txBody>
      </p:sp>
      <p:sp>
        <p:nvSpPr>
          <p:cNvPr id="3" name="Content Placeholder 2"/>
          <p:cNvSpPr>
            <a:spLocks noGrp="1"/>
          </p:cNvSpPr>
          <p:nvPr>
            <p:ph idx="1"/>
          </p:nvPr>
        </p:nvSpPr>
        <p:spPr>
          <a:xfrm>
            <a:off x="1524000" y="4159404"/>
            <a:ext cx="9144000" cy="1098395"/>
          </a:xfrm>
        </p:spPr>
        <p:txBody>
          <a:bodyPr vert="horz" lIns="91440" tIns="45720" rIns="91440" bIns="45720" rtlCol="0" anchor="t">
            <a:normAutofit/>
          </a:bodyPr>
          <a:lstStyle/>
          <a:p>
            <a:pPr marL="0" indent="0" algn="ctr">
              <a:buNone/>
            </a:pPr>
            <a:r>
              <a:rPr lang="en-US" sz="2400" dirty="0">
                <a:solidFill>
                  <a:srgbClr val="FFFFFF"/>
                </a:solidFill>
              </a:rPr>
              <a:t>Team Hash _Heroes :)</a:t>
            </a:r>
            <a:endParaRPr lang="en-US" sz="2400"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7762" y="329184"/>
            <a:ext cx="6251110" cy="1783080"/>
          </a:xfrm>
        </p:spPr>
        <p:txBody>
          <a:bodyPr anchor="b">
            <a:normAutofit/>
          </a:bodyPr>
          <a:lstStyle/>
          <a:p>
            <a:r>
              <a:rPr lang="en-US" sz="5400">
                <a:latin typeface="Arial" panose="020B0604020202020204"/>
                <a:cs typeface="Arial" panose="020B0604020202020204"/>
              </a:rPr>
              <a:t>Overview of chosen data structure</a:t>
            </a:r>
            <a:endParaRPr lang="en-US" sz="5400"/>
          </a:p>
        </p:txBody>
      </p:sp>
      <p:pic>
        <p:nvPicPr>
          <p:cNvPr id="14" name="Picture 13" descr="White puzzle with one red piece"/>
          <p:cNvPicPr>
            <a:picLocks noChangeAspect="1"/>
          </p:cNvPicPr>
          <p:nvPr/>
        </p:nvPicPr>
        <p:blipFill rotWithShape="1">
          <a:blip r:embed="rId1"/>
          <a:srcRect l="31723" r="30076" b="-2"/>
          <a:stretch>
            <a:fillRect/>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 name="sketchy line"/>
          <p:cNvSpPr>
            <a:spLocks noGrp="1" noRot="1" noChangeAspect="1" noMove="1" noResize="1" noEditPoints="1" noAdjustHandles="1" noChangeArrowheads="1" noChangeShapeType="1" noTextEdit="1"/>
          </p:cNvSpPr>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916762" y="2706624"/>
            <a:ext cx="7069139" cy="3932099"/>
          </a:xfrm>
        </p:spPr>
        <p:txBody>
          <a:bodyPr vert="horz" lIns="91440" tIns="45720" rIns="91440" bIns="45720" rtlCol="0" anchor="t">
            <a:noAutofit/>
          </a:bodyPr>
          <a:lstStyle/>
          <a:p>
            <a:r>
              <a:rPr lang="en-US" sz="1800" dirty="0">
                <a:latin typeface="Arial" panose="020B0604020202020204"/>
                <a:cs typeface="Arial" panose="020B0604020202020204"/>
              </a:rPr>
              <a:t>The Union-Find Disjoint Set is a data structure that maintains a collection of disjoint sets supports two operations: union and find. The union operation merges two sets, while the find operation determines which set an element belongs to. The Union-Find Disjoint Set provides a straightforward implementation for managing sets, but it can suffer from performance issues, especially when the set sizes grow large or when the trees become unbalanced.</a:t>
            </a:r>
            <a:endParaRPr lang="en-US" sz="1800">
              <a:latin typeface="Calibri" panose="020F0502020204030204"/>
              <a:cs typeface="Calibri" panose="020F0502020204030204"/>
            </a:endParaRPr>
          </a:p>
          <a:p>
            <a:r>
              <a:rPr lang="en-US" sz="1800" dirty="0">
                <a:latin typeface="Arial" panose="020B0604020202020204"/>
                <a:cs typeface="Arial" panose="020B0604020202020204"/>
              </a:rPr>
              <a:t>The AVL Tree is a self-balancing binary search tree. It supports efficient time complexity of O(log n) for search, insertion, and deletion operations.</a:t>
            </a:r>
            <a:r>
              <a:rPr lang="en-US" sz="1800" dirty="0">
                <a:latin typeface="Segoe UI" panose="020B0502040204020203"/>
                <a:cs typeface="Segoe UI" panose="020B0502040204020203"/>
              </a:rPr>
              <a:t> </a:t>
            </a:r>
            <a:r>
              <a:rPr lang="en-US" sz="1800" dirty="0">
                <a:latin typeface="Arial" panose="020B0604020202020204"/>
                <a:cs typeface="Arial" panose="020B0604020202020204"/>
              </a:rPr>
              <a:t>It achieves this by automatically adjusting the tree's structure to maintain a balance factor. This balance factor guarantees efficient search and retrieval operations, resulting in improved time complexity for find and union operations</a:t>
            </a:r>
            <a:endParaRPr lang="en-US" sz="1800" dirty="0">
              <a:latin typeface="Arial" panose="020B0604020202020204"/>
              <a:cs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a:spLocks noGrp="1" noRot="1" noChangeAspect="1" noMove="1" noResize="1" noEditPoints="1" noAdjustHandles="1" noChangeArrowheads="1" noChangeShapeType="1" noTextEdit="1"/>
          </p:cNvSpPr>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597" y="348865"/>
            <a:ext cx="10044023" cy="877729"/>
          </a:xfrm>
        </p:spPr>
        <p:txBody>
          <a:bodyPr anchor="ctr">
            <a:normAutofit/>
          </a:bodyPr>
          <a:lstStyle/>
          <a:p>
            <a:r>
              <a:rPr lang="en-US" sz="3400">
                <a:solidFill>
                  <a:srgbClr val="FFFFFF"/>
                </a:solidFill>
                <a:latin typeface="Arial" panose="020B0604020202020204"/>
                <a:cs typeface="Arial" panose="020B0604020202020204"/>
              </a:rPr>
              <a:t>The advantages of using this hybrid data structure </a:t>
            </a:r>
            <a:endParaRPr lang="en-US" sz="3400">
              <a:solidFill>
                <a:srgbClr val="FFFFFF"/>
              </a:solidFill>
            </a:endParaRPr>
          </a:p>
        </p:txBody>
      </p:sp>
      <p:pic>
        <p:nvPicPr>
          <p:cNvPr id="6" name="Content Placeholder 5"/>
          <p:cNvPicPr>
            <a:picLocks noChangeAspect="1"/>
          </p:cNvPicPr>
          <p:nvPr>
            <p:ph idx="1"/>
          </p:nvPr>
        </p:nvPicPr>
        <p:blipFill>
          <a:blip r:embed="rId1"/>
          <a:stretch>
            <a:fillRect/>
          </a:stretch>
        </p:blipFill>
        <p:spPr>
          <a:xfrm>
            <a:off x="1524000" y="2341245"/>
            <a:ext cx="9144000" cy="34201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p:cNvSpPr>
            <a:spLocks noGrp="1" noRot="1" noChangeAspect="1" noMove="1" noResize="1" noEditPoints="1" noAdjustHandles="1" noChangeArrowheads="1" noChangeShapeType="1" noTextEdit="1"/>
          </p:cNvSpPr>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a:spLocks noGrp="1" noRot="1" noChangeAspect="1" noMove="1" noResize="1" noEditPoints="1" noAdjustHandles="1" noChangeArrowheads="1" noChangeShapeType="1" noTextEdit="1"/>
          </p:cNvSpPr>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008231" y="2617278"/>
            <a:ext cx="2165168" cy="487023"/>
          </a:xfrm>
        </p:spPr>
        <p:txBody>
          <a:bodyPr vert="horz" lIns="91440" tIns="45720" rIns="91440" bIns="45720" rtlCol="0" anchor="t">
            <a:normAutofit/>
          </a:bodyPr>
          <a:lstStyle/>
          <a:p>
            <a:pPr marL="0" indent="0">
              <a:buNone/>
            </a:pPr>
            <a:r>
              <a:rPr lang="en-US" u="sng" dirty="0" err="1">
                <a:cs typeface="Calibri" panose="020F0502020204030204"/>
              </a:rPr>
              <a:t>Make_Set</a:t>
            </a:r>
            <a:r>
              <a:rPr lang="en-US" dirty="0">
                <a:cs typeface="Calibri" panose="020F0502020204030204"/>
              </a:rPr>
              <a:t>:</a:t>
            </a:r>
            <a:endParaRPr lang="en-US" u="sng" dirty="0">
              <a:cs typeface="Calibri" panose="020F0502020204030204"/>
            </a:endParaRPr>
          </a:p>
          <a:p>
            <a:pPr marL="0" indent="0">
              <a:buNone/>
            </a:pPr>
            <a:endParaRPr lang="en-US" u="sng" dirty="0">
              <a:cs typeface="Calibri" panose="020F0502020204030204"/>
            </a:endParaRPr>
          </a:p>
        </p:txBody>
      </p:sp>
      <p:sp>
        <p:nvSpPr>
          <p:cNvPr id="7" name="Title 1"/>
          <p:cNvSpPr>
            <a:spLocks noGrp="1"/>
          </p:cNvSpPr>
          <p:nvPr>
            <p:ph type="title"/>
          </p:nvPr>
        </p:nvSpPr>
        <p:spPr>
          <a:xfrm>
            <a:off x="1011297" y="930902"/>
            <a:ext cx="9984615" cy="1597228"/>
          </a:xfrm>
        </p:spPr>
        <p:txBody>
          <a:bodyPr>
            <a:normAutofit/>
          </a:bodyPr>
          <a:lstStyle/>
          <a:p>
            <a:r>
              <a:rPr lang="en-US" sz="6000" b="1" dirty="0">
                <a:latin typeface="Arial" panose="020B0604020202020204"/>
                <a:cs typeface="Arial" panose="020B0604020202020204"/>
              </a:rPr>
              <a:t>Implementation</a:t>
            </a:r>
            <a:endParaRPr lang="en-US" sz="6000" dirty="0"/>
          </a:p>
        </p:txBody>
      </p:sp>
      <p:pic>
        <p:nvPicPr>
          <p:cNvPr id="2" name="Picture 3"/>
          <p:cNvPicPr>
            <a:picLocks noChangeAspect="1"/>
          </p:cNvPicPr>
          <p:nvPr/>
        </p:nvPicPr>
        <p:blipFill rotWithShape="1">
          <a:blip r:embed="rId1"/>
          <a:srcRect l="2161" r="144" b="431"/>
          <a:stretch>
            <a:fillRect/>
          </a:stretch>
        </p:blipFill>
        <p:spPr>
          <a:xfrm>
            <a:off x="1015253" y="3337372"/>
            <a:ext cx="7595412" cy="258134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010785" y="355600"/>
            <a:ext cx="1092835" cy="368300"/>
          </a:xfrm>
          <a:prstGeom prst="rect">
            <a:avLst/>
          </a:prstGeom>
          <a:noFill/>
        </p:spPr>
        <p:txBody>
          <a:bodyPr wrap="none" rtlCol="0">
            <a:spAutoFit/>
          </a:bodyPr>
          <a:lstStyle/>
          <a:p>
            <a:r>
              <a:rPr lang="en-IN" altLang="en-US">
                <a:ln w="22225">
                  <a:solidFill>
                    <a:schemeClr val="accent2"/>
                  </a:solidFill>
                  <a:prstDash val="solid"/>
                </a:ln>
                <a:solidFill>
                  <a:schemeClr val="accent2">
                    <a:lumMod val="40000"/>
                    <a:lumOff val="60000"/>
                  </a:schemeClr>
                </a:solidFill>
                <a:effectLst/>
              </a:rPr>
              <a:t>make_Set</a:t>
            </a:r>
            <a:endParaRPr lang="en-IN" altLang="en-US"/>
          </a:p>
        </p:txBody>
      </p:sp>
      <p:sp>
        <p:nvSpPr>
          <p:cNvPr id="4" name="Text Box 3"/>
          <p:cNvSpPr txBox="1"/>
          <p:nvPr/>
        </p:nvSpPr>
        <p:spPr>
          <a:xfrm>
            <a:off x="7642860" y="1018540"/>
            <a:ext cx="1192530" cy="645160"/>
          </a:xfrm>
          <a:prstGeom prst="rect">
            <a:avLst/>
          </a:prstGeom>
          <a:noFill/>
        </p:spPr>
        <p:txBody>
          <a:bodyPr wrap="none" rtlCol="0">
            <a:spAutoFit/>
          </a:bodyPr>
          <a:lstStyle/>
          <a:p>
            <a:r>
              <a:rPr lang="en-IN" altLang="en-US"/>
              <a:t>union_find</a:t>
            </a:r>
            <a:endParaRPr lang="en-IN" altLang="en-US"/>
          </a:p>
          <a:p>
            <a:endParaRPr lang="en-IN" altLang="en-US"/>
          </a:p>
        </p:txBody>
      </p:sp>
      <p:sp>
        <p:nvSpPr>
          <p:cNvPr id="5" name="Text Box 4"/>
          <p:cNvSpPr txBox="1"/>
          <p:nvPr/>
        </p:nvSpPr>
        <p:spPr>
          <a:xfrm>
            <a:off x="2329815" y="1118870"/>
            <a:ext cx="1040130" cy="368300"/>
          </a:xfrm>
          <a:prstGeom prst="rect">
            <a:avLst/>
          </a:prstGeom>
          <a:noFill/>
        </p:spPr>
        <p:txBody>
          <a:bodyPr wrap="none" rtlCol="0">
            <a:spAutoFit/>
          </a:bodyPr>
          <a:lstStyle/>
          <a:p>
            <a:r>
              <a:rPr lang="en-IN" altLang="en-US"/>
              <a:t>AVL TREE</a:t>
            </a:r>
            <a:endParaRPr lang="en-IN" altLang="en-US"/>
          </a:p>
        </p:txBody>
      </p:sp>
      <p:cxnSp>
        <p:nvCxnSpPr>
          <p:cNvPr id="6" name="Straight Connector 5"/>
          <p:cNvCxnSpPr/>
          <p:nvPr/>
        </p:nvCxnSpPr>
        <p:spPr>
          <a:xfrm>
            <a:off x="5694045" y="1409700"/>
            <a:ext cx="19685" cy="4321175"/>
          </a:xfrm>
          <a:prstGeom prst="line">
            <a:avLst/>
          </a:prstGeom>
        </p:spPr>
        <p:style>
          <a:lnRef idx="3">
            <a:schemeClr val="accent5"/>
          </a:lnRef>
          <a:fillRef idx="0">
            <a:schemeClr val="accent5"/>
          </a:fillRef>
          <a:effectRef idx="2">
            <a:schemeClr val="accent5"/>
          </a:effectRef>
          <a:fontRef idx="minor">
            <a:schemeClr val="tx1"/>
          </a:fontRef>
        </p:style>
      </p:cxnSp>
      <p:sp>
        <p:nvSpPr>
          <p:cNvPr id="8" name="Rectangles 7"/>
          <p:cNvSpPr/>
          <p:nvPr/>
        </p:nvSpPr>
        <p:spPr>
          <a:xfrm>
            <a:off x="3369945" y="2135505"/>
            <a:ext cx="1827530" cy="13157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s 10"/>
          <p:cNvSpPr/>
          <p:nvPr/>
        </p:nvSpPr>
        <p:spPr>
          <a:xfrm>
            <a:off x="1850390" y="4415155"/>
            <a:ext cx="1827530" cy="13157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s 12"/>
          <p:cNvSpPr/>
          <p:nvPr/>
        </p:nvSpPr>
        <p:spPr>
          <a:xfrm>
            <a:off x="8037830" y="4415155"/>
            <a:ext cx="1827530" cy="13157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s 13"/>
          <p:cNvSpPr/>
          <p:nvPr/>
        </p:nvSpPr>
        <p:spPr>
          <a:xfrm>
            <a:off x="9730105" y="2135505"/>
            <a:ext cx="1827530" cy="13157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s 14"/>
          <p:cNvSpPr/>
          <p:nvPr/>
        </p:nvSpPr>
        <p:spPr>
          <a:xfrm>
            <a:off x="6550025" y="2135505"/>
            <a:ext cx="1827530" cy="13157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Text Box 15"/>
          <p:cNvSpPr txBox="1"/>
          <p:nvPr/>
        </p:nvSpPr>
        <p:spPr>
          <a:xfrm>
            <a:off x="4984115" y="2808605"/>
            <a:ext cx="1564005" cy="922020"/>
          </a:xfrm>
          <a:prstGeom prst="rect">
            <a:avLst/>
          </a:prstGeom>
          <a:noFill/>
        </p:spPr>
        <p:txBody>
          <a:bodyPr wrap="none" rtlCol="0">
            <a:spAutoFit/>
          </a:bodyPr>
          <a:lstStyle/>
          <a:p>
            <a:r>
              <a:rPr lang="en-IN" altLang="en-US"/>
              <a:t>uf.make_set(1)</a:t>
            </a:r>
            <a:endParaRPr lang="en-IN" altLang="en-US"/>
          </a:p>
          <a:p>
            <a:r>
              <a:rPr lang="en-IN" altLang="en-US"/>
              <a:t>uf.make_set(2)</a:t>
            </a:r>
            <a:endParaRPr lang="en-IN" altLang="en-US"/>
          </a:p>
          <a:p>
            <a:r>
              <a:rPr lang="en-IN" altLang="en-US"/>
              <a:t>uf.make_set(3)</a:t>
            </a:r>
            <a:endParaRPr lang="en-IN" altLang="en-US"/>
          </a:p>
        </p:txBody>
      </p:sp>
      <p:sp>
        <p:nvSpPr>
          <p:cNvPr id="18" name="Oval 17"/>
          <p:cNvSpPr/>
          <p:nvPr/>
        </p:nvSpPr>
        <p:spPr>
          <a:xfrm>
            <a:off x="10372725" y="2542540"/>
            <a:ext cx="542290" cy="5016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a:t>2</a:t>
            </a:r>
            <a:endParaRPr lang="en-IN" altLang="en-US"/>
          </a:p>
        </p:txBody>
      </p:sp>
      <p:sp>
        <p:nvSpPr>
          <p:cNvPr id="19" name="Oval 18"/>
          <p:cNvSpPr/>
          <p:nvPr/>
        </p:nvSpPr>
        <p:spPr>
          <a:xfrm>
            <a:off x="7072630" y="2542540"/>
            <a:ext cx="542290" cy="5016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a:t>1</a:t>
            </a:r>
            <a:endParaRPr lang="en-IN" altLang="en-US"/>
          </a:p>
        </p:txBody>
      </p:sp>
      <p:sp>
        <p:nvSpPr>
          <p:cNvPr id="20" name="Oval 19"/>
          <p:cNvSpPr/>
          <p:nvPr/>
        </p:nvSpPr>
        <p:spPr>
          <a:xfrm>
            <a:off x="2493010" y="4834255"/>
            <a:ext cx="542290" cy="5016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a:t>3</a:t>
            </a:r>
            <a:endParaRPr lang="en-IN" altLang="en-US"/>
          </a:p>
        </p:txBody>
      </p:sp>
      <p:sp>
        <p:nvSpPr>
          <p:cNvPr id="21" name="Oval 20"/>
          <p:cNvSpPr/>
          <p:nvPr/>
        </p:nvSpPr>
        <p:spPr>
          <a:xfrm>
            <a:off x="3917315" y="2542540"/>
            <a:ext cx="542290" cy="5016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a:t>2</a:t>
            </a:r>
            <a:endParaRPr lang="en-IN" altLang="en-US"/>
          </a:p>
        </p:txBody>
      </p:sp>
      <p:sp>
        <p:nvSpPr>
          <p:cNvPr id="22" name="Oval 21"/>
          <p:cNvSpPr/>
          <p:nvPr/>
        </p:nvSpPr>
        <p:spPr>
          <a:xfrm>
            <a:off x="8726805" y="4834255"/>
            <a:ext cx="542290" cy="5016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a:t>3</a:t>
            </a:r>
            <a:endParaRPr lang="en-IN" altLang="en-US"/>
          </a:p>
        </p:txBody>
      </p:sp>
      <p:sp>
        <p:nvSpPr>
          <p:cNvPr id="24" name="Rectangles 23"/>
          <p:cNvSpPr/>
          <p:nvPr/>
        </p:nvSpPr>
        <p:spPr>
          <a:xfrm>
            <a:off x="401955" y="2135505"/>
            <a:ext cx="1827530" cy="13157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Oval 24"/>
          <p:cNvSpPr/>
          <p:nvPr/>
        </p:nvSpPr>
        <p:spPr>
          <a:xfrm>
            <a:off x="1044575" y="2542540"/>
            <a:ext cx="542290" cy="5016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a:t>1</a:t>
            </a:r>
            <a:endParaRPr lang="en-IN" altLang="en-US"/>
          </a:p>
        </p:txBody>
      </p:sp>
      <p:sp>
        <p:nvSpPr>
          <p:cNvPr id="29" name="Text Box 28"/>
          <p:cNvSpPr txBox="1"/>
          <p:nvPr/>
        </p:nvSpPr>
        <p:spPr>
          <a:xfrm>
            <a:off x="47625" y="1680210"/>
            <a:ext cx="2549288" cy="369332"/>
          </a:xfrm>
          <a:prstGeom prst="rect">
            <a:avLst/>
          </a:prstGeom>
          <a:noFill/>
        </p:spPr>
        <p:txBody>
          <a:bodyPr wrap="none" lIns="91440" tIns="45720" rIns="91440" bIns="45720" rtlCol="0" anchor="t">
            <a:spAutoFit/>
          </a:bodyPr>
          <a:lstStyle/>
          <a:p>
            <a:r>
              <a:rPr lang="en-IN" altLang="en-US" dirty="0"/>
              <a:t>representative element 1</a:t>
            </a:r>
            <a:endParaRPr lang="en-IN" altLang="en-US" dirty="0"/>
          </a:p>
        </p:txBody>
      </p:sp>
      <p:sp>
        <p:nvSpPr>
          <p:cNvPr id="30" name="Text Box 29"/>
          <p:cNvSpPr txBox="1"/>
          <p:nvPr/>
        </p:nvSpPr>
        <p:spPr>
          <a:xfrm>
            <a:off x="7729855" y="3590290"/>
            <a:ext cx="2549288" cy="369332"/>
          </a:xfrm>
          <a:prstGeom prst="rect">
            <a:avLst/>
          </a:prstGeom>
          <a:noFill/>
        </p:spPr>
        <p:txBody>
          <a:bodyPr wrap="none" lIns="91440" tIns="45720" rIns="91440" bIns="45720" rtlCol="0" anchor="t">
            <a:spAutoFit/>
          </a:bodyPr>
          <a:lstStyle/>
          <a:p>
            <a:r>
              <a:rPr lang="en-IN" altLang="en-US" dirty="0"/>
              <a:t>representative element 3</a:t>
            </a:r>
            <a:endParaRPr lang="en-IN" altLang="en-US" dirty="0"/>
          </a:p>
        </p:txBody>
      </p:sp>
      <p:sp>
        <p:nvSpPr>
          <p:cNvPr id="31" name="Text Box 30"/>
          <p:cNvSpPr txBox="1"/>
          <p:nvPr/>
        </p:nvSpPr>
        <p:spPr>
          <a:xfrm>
            <a:off x="9517380" y="1680210"/>
            <a:ext cx="2549288" cy="369332"/>
          </a:xfrm>
          <a:prstGeom prst="rect">
            <a:avLst/>
          </a:prstGeom>
          <a:noFill/>
        </p:spPr>
        <p:txBody>
          <a:bodyPr wrap="none" lIns="91440" tIns="45720" rIns="91440" bIns="45720" rtlCol="0" anchor="t">
            <a:spAutoFit/>
          </a:bodyPr>
          <a:lstStyle/>
          <a:p>
            <a:r>
              <a:rPr lang="en-IN" altLang="en-US" dirty="0"/>
              <a:t>representative element 2</a:t>
            </a:r>
            <a:endParaRPr lang="en-IN" altLang="en-US" dirty="0"/>
          </a:p>
        </p:txBody>
      </p:sp>
      <p:sp>
        <p:nvSpPr>
          <p:cNvPr id="32" name="Text Box 31"/>
          <p:cNvSpPr txBox="1"/>
          <p:nvPr/>
        </p:nvSpPr>
        <p:spPr>
          <a:xfrm>
            <a:off x="1496060" y="3958590"/>
            <a:ext cx="2549288" cy="369332"/>
          </a:xfrm>
          <a:prstGeom prst="rect">
            <a:avLst/>
          </a:prstGeom>
          <a:noFill/>
        </p:spPr>
        <p:txBody>
          <a:bodyPr wrap="none" lIns="91440" tIns="45720" rIns="91440" bIns="45720" rtlCol="0" anchor="t">
            <a:spAutoFit/>
          </a:bodyPr>
          <a:lstStyle/>
          <a:p>
            <a:r>
              <a:rPr lang="en-IN" altLang="en-US" dirty="0"/>
              <a:t>representative element 3</a:t>
            </a:r>
            <a:endParaRPr lang="en-IN" altLang="en-US" dirty="0"/>
          </a:p>
        </p:txBody>
      </p:sp>
      <p:sp>
        <p:nvSpPr>
          <p:cNvPr id="33" name="Text Box 32"/>
          <p:cNvSpPr txBox="1"/>
          <p:nvPr/>
        </p:nvSpPr>
        <p:spPr>
          <a:xfrm>
            <a:off x="3035300" y="1692910"/>
            <a:ext cx="2549288" cy="369332"/>
          </a:xfrm>
          <a:prstGeom prst="rect">
            <a:avLst/>
          </a:prstGeom>
          <a:noFill/>
        </p:spPr>
        <p:txBody>
          <a:bodyPr wrap="none" lIns="91440" tIns="45720" rIns="91440" bIns="45720" rtlCol="0" anchor="t">
            <a:spAutoFit/>
          </a:bodyPr>
          <a:lstStyle/>
          <a:p>
            <a:r>
              <a:rPr lang="en-IN" altLang="en-US" dirty="0"/>
              <a:t>representative element 2</a:t>
            </a:r>
            <a:endParaRPr lang="en-IN" altLang="en-US" dirty="0"/>
          </a:p>
        </p:txBody>
      </p:sp>
      <p:sp>
        <p:nvSpPr>
          <p:cNvPr id="34" name="Text Box 33"/>
          <p:cNvSpPr txBox="1"/>
          <p:nvPr/>
        </p:nvSpPr>
        <p:spPr>
          <a:xfrm>
            <a:off x="6276340" y="1692910"/>
            <a:ext cx="2549288" cy="369332"/>
          </a:xfrm>
          <a:prstGeom prst="rect">
            <a:avLst/>
          </a:prstGeom>
          <a:noFill/>
        </p:spPr>
        <p:txBody>
          <a:bodyPr wrap="none" lIns="91440" tIns="45720" rIns="91440" bIns="45720" rtlCol="0" anchor="t">
            <a:spAutoFit/>
          </a:bodyPr>
          <a:lstStyle/>
          <a:p>
            <a:r>
              <a:rPr lang="en-IN" altLang="en-US" dirty="0"/>
              <a:t>representative element 1</a:t>
            </a:r>
            <a:endParaRPr lang="en-I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750"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625678 0.0700686 C 0.12853 0.136 0.326314 0.333704 0.392277 0.399636 C 0.458239 0.465567 0.384258 0.401111 0.392277 0.399636 C 0.400296 0.39816 0.426009 0.392351 0.432372 0.392351 C 0.438735 0.392351 0.426629 0.398067 0.424198 0.399636 " pathEditMode="relative" rAng="0" ptsTypes="">
                                      <p:cBhvr>
                                        <p:cTn id="16" dur="2000" fill="hold"/>
                                        <p:tgtEl>
                                          <p:spTgt spid="16"/>
                                        </p:tgtEl>
                                        <p:attrNameLst>
                                          <p:attrName>ppt_x</p:attrName>
                                          <p:attrName>ppt_y</p:attrName>
                                        </p:attrNameLst>
                                      </p:cBhvr>
                                      <p:rCtr x="18600" y="18000"/>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additive="base">
                                        <p:cTn id="45" dur="500" fill="hold"/>
                                        <p:tgtEl>
                                          <p:spTgt spid="25"/>
                                        </p:tgtEl>
                                        <p:attrNameLst>
                                          <p:attrName>ppt_x</p:attrName>
                                        </p:attrNameLst>
                                      </p:cBhvr>
                                      <p:tavLst>
                                        <p:tav tm="0">
                                          <p:val>
                                            <p:strVal val="#ppt_x"/>
                                          </p:val>
                                        </p:tav>
                                        <p:tav tm="100000">
                                          <p:val>
                                            <p:strVal val="#ppt_x"/>
                                          </p:val>
                                        </p:tav>
                                      </p:tavLst>
                                    </p:anim>
                                    <p:anim calcmode="lin" valueType="num">
                                      <p:cBhvr additive="base">
                                        <p:cTn id="46" dur="500" fill="hold"/>
                                        <p:tgtEl>
                                          <p:spTgt spid="2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additive="base">
                                        <p:cTn id="49" dur="500" fill="hold"/>
                                        <p:tgtEl>
                                          <p:spTgt spid="32"/>
                                        </p:tgtEl>
                                        <p:attrNameLst>
                                          <p:attrName>ppt_x</p:attrName>
                                        </p:attrNameLst>
                                      </p:cBhvr>
                                      <p:tavLst>
                                        <p:tav tm="0">
                                          <p:val>
                                            <p:strVal val="#ppt_x"/>
                                          </p:val>
                                        </p:tav>
                                        <p:tav tm="100000">
                                          <p:val>
                                            <p:strVal val="#ppt_x"/>
                                          </p:val>
                                        </p:tav>
                                      </p:tavLst>
                                    </p:anim>
                                    <p:anim calcmode="lin" valueType="num">
                                      <p:cBhvr additive="base">
                                        <p:cTn id="50" dur="500" fill="hold"/>
                                        <p:tgtEl>
                                          <p:spTgt spid="32"/>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 calcmode="lin" valueType="num">
                                      <p:cBhvr additive="base">
                                        <p:cTn id="53" dur="500" fill="hold"/>
                                        <p:tgtEl>
                                          <p:spTgt spid="33"/>
                                        </p:tgtEl>
                                        <p:attrNameLst>
                                          <p:attrName>ppt_x</p:attrName>
                                        </p:attrNameLst>
                                      </p:cBhvr>
                                      <p:tavLst>
                                        <p:tav tm="0">
                                          <p:val>
                                            <p:strVal val="#ppt_x"/>
                                          </p:val>
                                        </p:tav>
                                        <p:tav tm="100000">
                                          <p:val>
                                            <p:strVal val="#ppt_x"/>
                                          </p:val>
                                        </p:tav>
                                      </p:tavLst>
                                    </p:anim>
                                    <p:anim calcmode="lin" valueType="num">
                                      <p:cBhvr additive="base">
                                        <p:cTn id="54" dur="500" fill="hold"/>
                                        <p:tgtEl>
                                          <p:spTgt spid="33"/>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 calcmode="lin" valueType="num">
                                      <p:cBhvr additive="base">
                                        <p:cTn id="57" dur="500" fill="hold"/>
                                        <p:tgtEl>
                                          <p:spTgt spid="29"/>
                                        </p:tgtEl>
                                        <p:attrNameLst>
                                          <p:attrName>ppt_x</p:attrName>
                                        </p:attrNameLst>
                                      </p:cBhvr>
                                      <p:tavLst>
                                        <p:tav tm="0">
                                          <p:val>
                                            <p:strVal val="#ppt_x"/>
                                          </p:val>
                                        </p:tav>
                                        <p:tav tm="100000">
                                          <p:val>
                                            <p:strVal val="#ppt_x"/>
                                          </p:val>
                                        </p:tav>
                                      </p:tavLst>
                                    </p:anim>
                                    <p:anim calcmode="lin" valueType="num">
                                      <p:cBhvr additive="base">
                                        <p:cTn id="5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down)">
                                      <p:cBhvr>
                                        <p:cTn id="63" dur="500"/>
                                        <p:tgtEl>
                                          <p:spTgt spid="6"/>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4"/>
                                        </p:tgtEl>
                                        <p:attrNameLst>
                                          <p:attrName>style.visibility</p:attrName>
                                        </p:attrNameLst>
                                      </p:cBhvr>
                                      <p:to>
                                        <p:strVal val="visible"/>
                                      </p:to>
                                    </p:set>
                                    <p:anim calcmode="lin" valueType="num">
                                      <p:cBhvr additive="base">
                                        <p:cTn id="68" dur="500" fill="hold"/>
                                        <p:tgtEl>
                                          <p:spTgt spid="4"/>
                                        </p:tgtEl>
                                        <p:attrNameLst>
                                          <p:attrName>ppt_x</p:attrName>
                                        </p:attrNameLst>
                                      </p:cBhvr>
                                      <p:tavLst>
                                        <p:tav tm="0">
                                          <p:val>
                                            <p:strVal val="#ppt_x"/>
                                          </p:val>
                                        </p:tav>
                                        <p:tav tm="100000">
                                          <p:val>
                                            <p:strVal val="#ppt_x"/>
                                          </p:val>
                                        </p:tav>
                                      </p:tavLst>
                                    </p:anim>
                                    <p:anim calcmode="lin" valueType="num">
                                      <p:cBhvr additive="base">
                                        <p:cTn id="69" dur="500" fill="hold"/>
                                        <p:tgtEl>
                                          <p:spTgt spid="4"/>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13"/>
                                        </p:tgtEl>
                                        <p:attrNameLst>
                                          <p:attrName>style.visibility</p:attrName>
                                        </p:attrNameLst>
                                      </p:cBhvr>
                                      <p:to>
                                        <p:strVal val="visible"/>
                                      </p:to>
                                    </p:set>
                                    <p:anim calcmode="lin" valueType="num">
                                      <p:cBhvr additive="base">
                                        <p:cTn id="72" dur="500" fill="hold"/>
                                        <p:tgtEl>
                                          <p:spTgt spid="13"/>
                                        </p:tgtEl>
                                        <p:attrNameLst>
                                          <p:attrName>ppt_x</p:attrName>
                                        </p:attrNameLst>
                                      </p:cBhvr>
                                      <p:tavLst>
                                        <p:tav tm="0">
                                          <p:val>
                                            <p:strVal val="#ppt_x"/>
                                          </p:val>
                                        </p:tav>
                                        <p:tav tm="100000">
                                          <p:val>
                                            <p:strVal val="#ppt_x"/>
                                          </p:val>
                                        </p:tav>
                                      </p:tavLst>
                                    </p:anim>
                                    <p:anim calcmode="lin" valueType="num">
                                      <p:cBhvr additive="base">
                                        <p:cTn id="73" dur="500" fill="hold"/>
                                        <p:tgtEl>
                                          <p:spTgt spid="13"/>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14"/>
                                        </p:tgtEl>
                                        <p:attrNameLst>
                                          <p:attrName>style.visibility</p:attrName>
                                        </p:attrNameLst>
                                      </p:cBhvr>
                                      <p:to>
                                        <p:strVal val="visible"/>
                                      </p:to>
                                    </p:set>
                                    <p:anim calcmode="lin" valueType="num">
                                      <p:cBhvr additive="base">
                                        <p:cTn id="76" dur="500" fill="hold"/>
                                        <p:tgtEl>
                                          <p:spTgt spid="14"/>
                                        </p:tgtEl>
                                        <p:attrNameLst>
                                          <p:attrName>ppt_x</p:attrName>
                                        </p:attrNameLst>
                                      </p:cBhvr>
                                      <p:tavLst>
                                        <p:tav tm="0">
                                          <p:val>
                                            <p:strVal val="#ppt_x"/>
                                          </p:val>
                                        </p:tav>
                                        <p:tav tm="100000">
                                          <p:val>
                                            <p:strVal val="#ppt_x"/>
                                          </p:val>
                                        </p:tav>
                                      </p:tavLst>
                                    </p:anim>
                                    <p:anim calcmode="lin" valueType="num">
                                      <p:cBhvr additive="base">
                                        <p:cTn id="77" dur="500" fill="hold"/>
                                        <p:tgtEl>
                                          <p:spTgt spid="14"/>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15"/>
                                        </p:tgtEl>
                                        <p:attrNameLst>
                                          <p:attrName>style.visibility</p:attrName>
                                        </p:attrNameLst>
                                      </p:cBhvr>
                                      <p:to>
                                        <p:strVal val="visible"/>
                                      </p:to>
                                    </p:set>
                                    <p:anim calcmode="lin" valueType="num">
                                      <p:cBhvr additive="base">
                                        <p:cTn id="80" dur="500" fill="hold"/>
                                        <p:tgtEl>
                                          <p:spTgt spid="15"/>
                                        </p:tgtEl>
                                        <p:attrNameLst>
                                          <p:attrName>ppt_x</p:attrName>
                                        </p:attrNameLst>
                                      </p:cBhvr>
                                      <p:tavLst>
                                        <p:tav tm="0">
                                          <p:val>
                                            <p:strVal val="#ppt_x"/>
                                          </p:val>
                                        </p:tav>
                                        <p:tav tm="100000">
                                          <p:val>
                                            <p:strVal val="#ppt_x"/>
                                          </p:val>
                                        </p:tav>
                                      </p:tavLst>
                                    </p:anim>
                                    <p:anim calcmode="lin" valueType="num">
                                      <p:cBhvr additive="base">
                                        <p:cTn id="81" dur="500" fill="hold"/>
                                        <p:tgtEl>
                                          <p:spTgt spid="15"/>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18"/>
                                        </p:tgtEl>
                                        <p:attrNameLst>
                                          <p:attrName>style.visibility</p:attrName>
                                        </p:attrNameLst>
                                      </p:cBhvr>
                                      <p:to>
                                        <p:strVal val="visible"/>
                                      </p:to>
                                    </p:set>
                                    <p:anim calcmode="lin" valueType="num">
                                      <p:cBhvr additive="base">
                                        <p:cTn id="84" dur="500" fill="hold"/>
                                        <p:tgtEl>
                                          <p:spTgt spid="18"/>
                                        </p:tgtEl>
                                        <p:attrNameLst>
                                          <p:attrName>ppt_x</p:attrName>
                                        </p:attrNameLst>
                                      </p:cBhvr>
                                      <p:tavLst>
                                        <p:tav tm="0">
                                          <p:val>
                                            <p:strVal val="#ppt_x"/>
                                          </p:val>
                                        </p:tav>
                                        <p:tav tm="100000">
                                          <p:val>
                                            <p:strVal val="#ppt_x"/>
                                          </p:val>
                                        </p:tav>
                                      </p:tavLst>
                                    </p:anim>
                                    <p:anim calcmode="lin" valueType="num">
                                      <p:cBhvr additive="base">
                                        <p:cTn id="85" dur="500" fill="hold"/>
                                        <p:tgtEl>
                                          <p:spTgt spid="18"/>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anim calcmode="lin" valueType="num">
                                      <p:cBhvr additive="base">
                                        <p:cTn id="88" dur="500" fill="hold"/>
                                        <p:tgtEl>
                                          <p:spTgt spid="19"/>
                                        </p:tgtEl>
                                        <p:attrNameLst>
                                          <p:attrName>ppt_x</p:attrName>
                                        </p:attrNameLst>
                                      </p:cBhvr>
                                      <p:tavLst>
                                        <p:tav tm="0">
                                          <p:val>
                                            <p:strVal val="#ppt_x"/>
                                          </p:val>
                                        </p:tav>
                                        <p:tav tm="100000">
                                          <p:val>
                                            <p:strVal val="#ppt_x"/>
                                          </p:val>
                                        </p:tav>
                                      </p:tavLst>
                                    </p:anim>
                                    <p:anim calcmode="lin" valueType="num">
                                      <p:cBhvr additive="base">
                                        <p:cTn id="89" dur="500" fill="hold"/>
                                        <p:tgtEl>
                                          <p:spTgt spid="19"/>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22"/>
                                        </p:tgtEl>
                                        <p:attrNameLst>
                                          <p:attrName>style.visibility</p:attrName>
                                        </p:attrNameLst>
                                      </p:cBhvr>
                                      <p:to>
                                        <p:strVal val="visible"/>
                                      </p:to>
                                    </p:set>
                                    <p:anim calcmode="lin" valueType="num">
                                      <p:cBhvr additive="base">
                                        <p:cTn id="92" dur="500" fill="hold"/>
                                        <p:tgtEl>
                                          <p:spTgt spid="22"/>
                                        </p:tgtEl>
                                        <p:attrNameLst>
                                          <p:attrName>ppt_x</p:attrName>
                                        </p:attrNameLst>
                                      </p:cBhvr>
                                      <p:tavLst>
                                        <p:tav tm="0">
                                          <p:val>
                                            <p:strVal val="#ppt_x"/>
                                          </p:val>
                                        </p:tav>
                                        <p:tav tm="100000">
                                          <p:val>
                                            <p:strVal val="#ppt_x"/>
                                          </p:val>
                                        </p:tav>
                                      </p:tavLst>
                                    </p:anim>
                                    <p:anim calcmode="lin" valueType="num">
                                      <p:cBhvr additive="base">
                                        <p:cTn id="93" dur="500" fill="hold"/>
                                        <p:tgtEl>
                                          <p:spTgt spid="22"/>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500" fill="hold"/>
                                        <p:tgtEl>
                                          <p:spTgt spid="30"/>
                                        </p:tgtEl>
                                        <p:attrNameLst>
                                          <p:attrName>ppt_x</p:attrName>
                                        </p:attrNameLst>
                                      </p:cBhvr>
                                      <p:tavLst>
                                        <p:tav tm="0">
                                          <p:val>
                                            <p:strVal val="#ppt_x"/>
                                          </p:val>
                                        </p:tav>
                                        <p:tav tm="100000">
                                          <p:val>
                                            <p:strVal val="#ppt_x"/>
                                          </p:val>
                                        </p:tav>
                                      </p:tavLst>
                                    </p:anim>
                                    <p:anim calcmode="lin" valueType="num">
                                      <p:cBhvr additive="base">
                                        <p:cTn id="97" dur="500" fill="hold"/>
                                        <p:tgtEl>
                                          <p:spTgt spid="30"/>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anim calcmode="lin" valueType="num">
                                      <p:cBhvr additive="base">
                                        <p:cTn id="100" dur="500" fill="hold"/>
                                        <p:tgtEl>
                                          <p:spTgt spid="34"/>
                                        </p:tgtEl>
                                        <p:attrNameLst>
                                          <p:attrName>ppt_x</p:attrName>
                                        </p:attrNameLst>
                                      </p:cBhvr>
                                      <p:tavLst>
                                        <p:tav tm="0">
                                          <p:val>
                                            <p:strVal val="#ppt_x"/>
                                          </p:val>
                                        </p:tav>
                                        <p:tav tm="100000">
                                          <p:val>
                                            <p:strVal val="#ppt_x"/>
                                          </p:val>
                                        </p:tav>
                                      </p:tavLst>
                                    </p:anim>
                                    <p:anim calcmode="lin" valueType="num">
                                      <p:cBhvr additive="base">
                                        <p:cTn id="101" dur="500" fill="hold"/>
                                        <p:tgtEl>
                                          <p:spTgt spid="34"/>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31"/>
                                        </p:tgtEl>
                                        <p:attrNameLst>
                                          <p:attrName>style.visibility</p:attrName>
                                        </p:attrNameLst>
                                      </p:cBhvr>
                                      <p:to>
                                        <p:strVal val="visible"/>
                                      </p:to>
                                    </p:set>
                                    <p:anim calcmode="lin" valueType="num">
                                      <p:cBhvr additive="base">
                                        <p:cTn id="104" dur="500" fill="hold"/>
                                        <p:tgtEl>
                                          <p:spTgt spid="31"/>
                                        </p:tgtEl>
                                        <p:attrNameLst>
                                          <p:attrName>ppt_x</p:attrName>
                                        </p:attrNameLst>
                                      </p:cBhvr>
                                      <p:tavLst>
                                        <p:tav tm="0">
                                          <p:val>
                                            <p:strVal val="#ppt_x"/>
                                          </p:val>
                                        </p:tav>
                                        <p:tav tm="100000">
                                          <p:val>
                                            <p:strVal val="#ppt_x"/>
                                          </p:val>
                                        </p:tav>
                                      </p:tavLst>
                                    </p:anim>
                                    <p:anim calcmode="lin" valueType="num">
                                      <p:cBhvr additive="base">
                                        <p:cTn id="105"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8" grpId="0" animBg="1"/>
      <p:bldP spid="11" grpId="0" animBg="1"/>
      <p:bldP spid="13" grpId="0" animBg="1"/>
      <p:bldP spid="14" grpId="0" animBg="1"/>
      <p:bldP spid="15" grpId="0" animBg="1"/>
      <p:bldP spid="16" grpId="0"/>
      <p:bldP spid="16" grpId="1"/>
      <p:bldP spid="18" grpId="0" animBg="1"/>
      <p:bldP spid="19" grpId="0" animBg="1"/>
      <p:bldP spid="20" grpId="0" animBg="1"/>
      <p:bldP spid="21" grpId="0" animBg="1"/>
      <p:bldP spid="22" grpId="0" animBg="1"/>
      <p:bldP spid="24" grpId="0" animBg="1"/>
      <p:bldP spid="25" grpId="0" animBg="1"/>
      <p:bldP spid="29" grpId="0"/>
      <p:bldP spid="30" grpId="0"/>
      <p:bldP spid="31" grpId="0"/>
      <p:bldP spid="32" grpId="0"/>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p:cNvSpPr>
            <a:spLocks noGrp="1" noRot="1" noChangeAspect="1" noMove="1" noResize="1" noEditPoints="1" noAdjustHandles="1" noChangeArrowheads="1" noChangeShapeType="1" noTextEdit="1"/>
          </p:cNvSpPr>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a:spLocks noGrp="1" noRot="1" noChangeAspect="1" noMove="1" noResize="1" noEditPoints="1" noAdjustHandles="1" noChangeArrowheads="1" noChangeShapeType="1" noTextEdit="1"/>
          </p:cNvSpPr>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008231" y="2617278"/>
            <a:ext cx="2165168" cy="487023"/>
          </a:xfrm>
        </p:spPr>
        <p:txBody>
          <a:bodyPr vert="horz" lIns="91440" tIns="45720" rIns="91440" bIns="45720" rtlCol="0" anchor="t">
            <a:normAutofit/>
          </a:bodyPr>
          <a:lstStyle/>
          <a:p>
            <a:pPr marL="0" indent="0">
              <a:buNone/>
            </a:pPr>
            <a:r>
              <a:rPr lang="en-US" u="sng" dirty="0" err="1">
                <a:cs typeface="Calibri" panose="020F0502020204030204"/>
              </a:rPr>
              <a:t>Add_Item</a:t>
            </a:r>
            <a:r>
              <a:rPr lang="en-US" u="sng" dirty="0">
                <a:cs typeface="Calibri" panose="020F0502020204030204"/>
              </a:rPr>
              <a:t>()</a:t>
            </a:r>
            <a:r>
              <a:rPr lang="en-US" dirty="0">
                <a:cs typeface="Calibri" panose="020F0502020204030204"/>
              </a:rPr>
              <a:t>:</a:t>
            </a:r>
            <a:endParaRPr lang="en-US" u="sng" dirty="0">
              <a:cs typeface="Calibri" panose="020F0502020204030204"/>
            </a:endParaRPr>
          </a:p>
          <a:p>
            <a:pPr marL="0" indent="0">
              <a:buNone/>
            </a:pPr>
            <a:endParaRPr lang="en-US" u="sng" dirty="0">
              <a:cs typeface="Calibri" panose="020F0502020204030204"/>
            </a:endParaRPr>
          </a:p>
        </p:txBody>
      </p:sp>
      <p:pic>
        <p:nvPicPr>
          <p:cNvPr id="5" name="Picture 5"/>
          <p:cNvPicPr>
            <a:picLocks noChangeAspect="1"/>
          </p:cNvPicPr>
          <p:nvPr/>
        </p:nvPicPr>
        <p:blipFill rotWithShape="1">
          <a:blip r:embed="rId1"/>
          <a:srcRect l="41" t="-886" r="13989" b="12438"/>
          <a:stretch>
            <a:fillRect/>
          </a:stretch>
        </p:blipFill>
        <p:spPr>
          <a:xfrm>
            <a:off x="1007394" y="3338741"/>
            <a:ext cx="8029350" cy="2301469"/>
          </a:xfrm>
          <a:prstGeom prst="rect">
            <a:avLst/>
          </a:prstGeom>
        </p:spPr>
      </p:pic>
      <p:sp>
        <p:nvSpPr>
          <p:cNvPr id="7" name="Title 1"/>
          <p:cNvSpPr>
            <a:spLocks noGrp="1"/>
          </p:cNvSpPr>
          <p:nvPr>
            <p:ph type="title"/>
          </p:nvPr>
        </p:nvSpPr>
        <p:spPr>
          <a:xfrm>
            <a:off x="1011297" y="930902"/>
            <a:ext cx="9984615" cy="1597228"/>
          </a:xfrm>
        </p:spPr>
        <p:txBody>
          <a:bodyPr>
            <a:normAutofit/>
          </a:bodyPr>
          <a:lstStyle/>
          <a:p>
            <a:r>
              <a:rPr lang="en-US" sz="6000" b="1" dirty="0">
                <a:latin typeface="Arial" panose="020B0604020202020204"/>
                <a:cs typeface="Arial" panose="020B0604020202020204"/>
              </a:rPr>
              <a:t>Implementation</a:t>
            </a:r>
            <a:endParaRPr lang="en-US" sz="6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498600" y="919480"/>
            <a:ext cx="792480" cy="7416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1</a:t>
            </a:r>
            <a:endParaRPr lang="en-IN" altLang="en-US"/>
          </a:p>
        </p:txBody>
      </p:sp>
      <p:sp>
        <p:nvSpPr>
          <p:cNvPr id="3" name="Oval 2"/>
          <p:cNvSpPr/>
          <p:nvPr/>
        </p:nvSpPr>
        <p:spPr>
          <a:xfrm>
            <a:off x="1498600" y="2052320"/>
            <a:ext cx="792480" cy="7416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2</a:t>
            </a:r>
            <a:endParaRPr lang="en-IN" altLang="en-US"/>
          </a:p>
        </p:txBody>
      </p:sp>
      <p:sp>
        <p:nvSpPr>
          <p:cNvPr id="7" name="Oval 6"/>
          <p:cNvSpPr/>
          <p:nvPr/>
        </p:nvSpPr>
        <p:spPr>
          <a:xfrm>
            <a:off x="1498600" y="3154680"/>
            <a:ext cx="792480" cy="7416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3</a:t>
            </a:r>
            <a:endParaRPr lang="en-IN" altLang="en-US"/>
          </a:p>
        </p:txBody>
      </p:sp>
      <p:sp>
        <p:nvSpPr>
          <p:cNvPr id="8" name="Oval 7"/>
          <p:cNvSpPr/>
          <p:nvPr/>
        </p:nvSpPr>
        <p:spPr>
          <a:xfrm>
            <a:off x="1498600" y="4287520"/>
            <a:ext cx="792480" cy="7416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4</a:t>
            </a:r>
            <a:endParaRPr lang="en-IN" altLang="en-US"/>
          </a:p>
        </p:txBody>
      </p:sp>
      <p:sp>
        <p:nvSpPr>
          <p:cNvPr id="11" name="Oval 10"/>
          <p:cNvSpPr/>
          <p:nvPr/>
        </p:nvSpPr>
        <p:spPr>
          <a:xfrm>
            <a:off x="1498600" y="5420360"/>
            <a:ext cx="792480" cy="7416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5</a:t>
            </a:r>
            <a:endParaRPr lang="en-IN" altLang="en-US"/>
          </a:p>
        </p:txBody>
      </p:sp>
      <p:cxnSp>
        <p:nvCxnSpPr>
          <p:cNvPr id="12" name="Straight Arrow Connector 11"/>
          <p:cNvCxnSpPr>
            <a:stCxn id="3" idx="0"/>
            <a:endCxn id="2" idx="4"/>
          </p:cNvCxnSpPr>
          <p:nvPr/>
        </p:nvCxnSpPr>
        <p:spPr>
          <a:xfrm flipV="1">
            <a:off x="1894840" y="1661160"/>
            <a:ext cx="0" cy="391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884680" y="2794000"/>
            <a:ext cx="0" cy="360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894840" y="5074920"/>
            <a:ext cx="0" cy="375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894840" y="3919220"/>
            <a:ext cx="0" cy="375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3901440" y="2921000"/>
            <a:ext cx="1555750" cy="1753235"/>
          </a:xfrm>
          <a:prstGeom prst="rect">
            <a:avLst/>
          </a:prstGeom>
          <a:noFill/>
        </p:spPr>
        <p:txBody>
          <a:bodyPr wrap="none" rtlCol="0">
            <a:spAutoFit/>
          </a:bodyPr>
          <a:lstStyle/>
          <a:p>
            <a:pPr algn="l"/>
            <a:r>
              <a:rPr lang="en-IN" altLang="en-US"/>
              <a:t>uf.add_item(1)</a:t>
            </a:r>
            <a:endParaRPr lang="en-IN" altLang="en-US"/>
          </a:p>
          <a:p>
            <a:pPr algn="l"/>
            <a:r>
              <a:rPr lang="en-IN" altLang="en-US">
                <a:sym typeface="+mn-ea"/>
              </a:rPr>
              <a:t>uf.add_item(2)</a:t>
            </a:r>
            <a:endParaRPr lang="en-IN" altLang="en-US"/>
          </a:p>
          <a:p>
            <a:pPr algn="l"/>
            <a:r>
              <a:rPr lang="en-IN" altLang="en-US">
                <a:sym typeface="+mn-ea"/>
              </a:rPr>
              <a:t>uf.add_item(3)</a:t>
            </a:r>
            <a:endParaRPr lang="en-IN" altLang="en-US"/>
          </a:p>
          <a:p>
            <a:pPr algn="l"/>
            <a:r>
              <a:rPr lang="en-IN" altLang="en-US">
                <a:sym typeface="+mn-ea"/>
              </a:rPr>
              <a:t>uf.add_item(4)</a:t>
            </a:r>
            <a:endParaRPr lang="en-IN" altLang="en-US"/>
          </a:p>
          <a:p>
            <a:pPr algn="l"/>
            <a:r>
              <a:rPr lang="en-IN" altLang="en-US">
                <a:sym typeface="+mn-ea"/>
              </a:rPr>
              <a:t>uf.add_item(5)</a:t>
            </a:r>
            <a:endParaRPr lang="en-IN" altLang="en-US"/>
          </a:p>
          <a:p>
            <a:endParaRPr lang="en-IN" altLang="en-US"/>
          </a:p>
        </p:txBody>
      </p:sp>
      <p:sp>
        <p:nvSpPr>
          <p:cNvPr id="18" name="Text Box 17"/>
          <p:cNvSpPr txBox="1"/>
          <p:nvPr/>
        </p:nvSpPr>
        <p:spPr>
          <a:xfrm>
            <a:off x="5163185" y="359410"/>
            <a:ext cx="1069340" cy="368300"/>
          </a:xfrm>
          <a:prstGeom prst="rect">
            <a:avLst/>
          </a:prstGeom>
          <a:noFill/>
        </p:spPr>
        <p:txBody>
          <a:bodyPr wrap="none" rtlCol="0" anchor="t">
            <a:spAutoFit/>
          </a:bodyPr>
          <a:lstStyle/>
          <a:p>
            <a:r>
              <a:rPr lang="en-IN" altLang="en-US"/>
              <a:t>add_item</a:t>
            </a:r>
            <a:endParaRPr lang="en-IN" altLang="en-US"/>
          </a:p>
        </p:txBody>
      </p:sp>
      <p:sp>
        <p:nvSpPr>
          <p:cNvPr id="21" name="Text Box 20"/>
          <p:cNvSpPr txBox="1"/>
          <p:nvPr/>
        </p:nvSpPr>
        <p:spPr>
          <a:xfrm>
            <a:off x="7067550" y="2052320"/>
            <a:ext cx="4569460" cy="2861310"/>
          </a:xfrm>
          <a:prstGeom prst="rect">
            <a:avLst/>
          </a:prstGeom>
          <a:noFill/>
        </p:spPr>
        <p:txBody>
          <a:bodyPr wrap="none" rtlCol="0">
            <a:spAutoFit/>
          </a:bodyPr>
          <a:lstStyle/>
          <a:p>
            <a:r>
              <a:rPr lang="en-IN" altLang="en-US"/>
              <a:t>However ,inserting in this format can lead </a:t>
            </a:r>
            <a:endParaRPr lang="en-IN" altLang="en-US"/>
          </a:p>
          <a:p>
            <a:r>
              <a:rPr lang="en-IN" altLang="en-US"/>
              <a:t>to formation of skew trees.In skew trees,it</a:t>
            </a:r>
            <a:endParaRPr lang="en-IN" altLang="en-US"/>
          </a:p>
          <a:p>
            <a:r>
              <a:rPr lang="en-IN" altLang="en-US"/>
              <a:t>takes O(N) for insertion,deletion and searching.</a:t>
            </a:r>
            <a:endParaRPr lang="en-IN" altLang="en-US"/>
          </a:p>
          <a:p>
            <a:r>
              <a:rPr lang="en-IN" altLang="en-US"/>
              <a:t>There is an room for improvement!!</a:t>
            </a:r>
            <a:endParaRPr lang="en-IN" altLang="en-US"/>
          </a:p>
          <a:p>
            <a:r>
              <a:rPr lang="en-IN" altLang="en-US"/>
              <a:t>We can use AVL Trees to prevent the formation</a:t>
            </a:r>
            <a:endParaRPr lang="en-IN" altLang="en-US"/>
          </a:p>
          <a:p>
            <a:r>
              <a:rPr lang="en-IN" altLang="en-US"/>
              <a:t>of skew trees,</a:t>
            </a:r>
            <a:br>
              <a:rPr lang="en-IN" altLang="en-US"/>
            </a:br>
            <a:r>
              <a:rPr lang="en-IN" altLang="en-US"/>
              <a:t>Thus it makes above discussed operations in</a:t>
            </a:r>
            <a:endParaRPr lang="en-IN" altLang="en-US"/>
          </a:p>
          <a:p>
            <a:r>
              <a:rPr lang="en-IN" altLang="en-US"/>
              <a:t>O(logN)</a:t>
            </a:r>
            <a:endParaRPr lang="en-IN" altLang="en-US"/>
          </a:p>
          <a:p>
            <a:r>
              <a:rPr lang="en-IN" altLang="en-US"/>
              <a:t>So,let us see the implementation of union find</a:t>
            </a:r>
            <a:endParaRPr lang="en-IN" altLang="en-US"/>
          </a:p>
          <a:p>
            <a:r>
              <a:rPr lang="en-IN" altLang="en-US"/>
              <a:t>with AVL Trees in the upcoming slides</a:t>
            </a:r>
            <a:endParaRPr lang="en-I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000" fill="hold">
                                          <p:stCondLst>
                                            <p:cond delay="0"/>
                                          </p:stCondLst>
                                        </p:cTn>
                                        <p:tgtEl>
                                          <p:spTgt spid="18"/>
                                        </p:tgtEl>
                                        <p:attrNameLst>
                                          <p:attrName>style.visibility</p:attrName>
                                        </p:attrNameLst>
                                      </p:cBhvr>
                                      <p:to>
                                        <p:strVal val="visible"/>
                                      </p:to>
                                    </p:set>
                                    <p:anim calcmode="lin" valueType="num">
                                      <p:cBhvr additive="base">
                                        <p:cTn id="7" dur="1000" fill="hold"/>
                                        <p:tgtEl>
                                          <p:spTgt spid="18"/>
                                        </p:tgtEl>
                                        <p:attrNameLst>
                                          <p:attrName>ppt_x</p:attrName>
                                        </p:attrNameLst>
                                      </p:cBhvr>
                                      <p:tavLst>
                                        <p:tav tm="0">
                                          <p:val>
                                            <p:strVal val="#ppt_x"/>
                                          </p:val>
                                        </p:tav>
                                        <p:tav tm="100000">
                                          <p:val>
                                            <p:strVal val="#ppt_x"/>
                                          </p:val>
                                        </p:tav>
                                      </p:tavLst>
                                    </p:anim>
                                    <p:anim calcmode="lin" valueType="num">
                                      <p:cBhvr additive="base">
                                        <p:cTn id="8" dur="10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7" presetClass="entr" presetSubtype="4" fill="hold" nodeType="clickEffect">
                                  <p:stCondLst>
                                    <p:cond delay="0"/>
                                  </p:stCondLst>
                                  <p:childTnLst>
                                    <p:set>
                                      <p:cBhvr>
                                        <p:cTn id="24" dur="1000" fill="hold">
                                          <p:stCondLst>
                                            <p:cond delay="0"/>
                                          </p:stCondLst>
                                        </p:cTn>
                                        <p:tgtEl>
                                          <p:spTgt spid="12"/>
                                        </p:tgtEl>
                                        <p:attrNameLst>
                                          <p:attrName>style.visibility</p:attrName>
                                        </p:attrNameLst>
                                      </p:cBhvr>
                                      <p:to>
                                        <p:strVal val="visible"/>
                                      </p:to>
                                    </p:set>
                                    <p:anim calcmode="lin" valueType="num">
                                      <p:cBhvr additive="base">
                                        <p:cTn id="25" dur="1000" fill="hold"/>
                                        <p:tgtEl>
                                          <p:spTgt spid="12"/>
                                        </p:tgtEl>
                                        <p:attrNameLst>
                                          <p:attrName>ppt_x</p:attrName>
                                        </p:attrNameLst>
                                      </p:cBhvr>
                                      <p:tavLst>
                                        <p:tav tm="0">
                                          <p:val>
                                            <p:strVal val="#ppt_x"/>
                                          </p:val>
                                        </p:tav>
                                        <p:tav tm="100000">
                                          <p:val>
                                            <p:strVal val="#ppt_x"/>
                                          </p:val>
                                        </p:tav>
                                      </p:tavLst>
                                    </p:anim>
                                    <p:anim calcmode="lin" valueType="num">
                                      <p:cBhvr additive="base">
                                        <p:cTn id="26" dur="1000" fill="hold"/>
                                        <p:tgtEl>
                                          <p:spTgt spid="12"/>
                                        </p:tgtEl>
                                        <p:attrNameLst>
                                          <p:attrName>ppt_y</p:attrName>
                                        </p:attrNameLst>
                                      </p:cBhvr>
                                      <p:tavLst>
                                        <p:tav tm="0">
                                          <p:val>
                                            <p:strVal val="1+#ppt_h/2"/>
                                          </p:val>
                                        </p:tav>
                                        <p:tav tm="100000">
                                          <p:val>
                                            <p:strVal val="#ppt_y"/>
                                          </p:val>
                                        </p:tav>
                                      </p:tavLst>
                                    </p:anim>
                                  </p:childTnLst>
                                </p:cTn>
                              </p:par>
                              <p:par>
                                <p:cTn id="27" presetID="7" presetClass="entr" presetSubtype="4" fill="hold" grpId="0" nodeType="withEffect">
                                  <p:stCondLst>
                                    <p:cond delay="0"/>
                                  </p:stCondLst>
                                  <p:childTnLst>
                                    <p:set>
                                      <p:cBhvr>
                                        <p:cTn id="28" dur="1000" fill="hold">
                                          <p:stCondLst>
                                            <p:cond delay="0"/>
                                          </p:stCondLst>
                                        </p:cTn>
                                        <p:tgtEl>
                                          <p:spTgt spid="3"/>
                                        </p:tgtEl>
                                        <p:attrNameLst>
                                          <p:attrName>style.visibility</p:attrName>
                                        </p:attrNameLst>
                                      </p:cBhvr>
                                      <p:to>
                                        <p:strVal val="visible"/>
                                      </p:to>
                                    </p:set>
                                    <p:anim calcmode="lin" valueType="num">
                                      <p:cBhvr additive="base">
                                        <p:cTn id="29" dur="1000" fill="hold"/>
                                        <p:tgtEl>
                                          <p:spTgt spid="3"/>
                                        </p:tgtEl>
                                        <p:attrNameLst>
                                          <p:attrName>ppt_x</p:attrName>
                                        </p:attrNameLst>
                                      </p:cBhvr>
                                      <p:tavLst>
                                        <p:tav tm="0">
                                          <p:val>
                                            <p:strVal val="#ppt_x"/>
                                          </p:val>
                                        </p:tav>
                                        <p:tav tm="100000">
                                          <p:val>
                                            <p:strVal val="#ppt_x"/>
                                          </p:val>
                                        </p:tav>
                                      </p:tavLst>
                                    </p:anim>
                                    <p:anim calcmode="lin" valueType="num">
                                      <p:cBhvr additive="base">
                                        <p:cTn id="30"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7" presetClass="entr" presetSubtype="4" fill="hold" nodeType="clickEffect">
                                  <p:stCondLst>
                                    <p:cond delay="0"/>
                                  </p:stCondLst>
                                  <p:childTnLst>
                                    <p:set>
                                      <p:cBhvr>
                                        <p:cTn id="38" dur="1000" fill="hold">
                                          <p:stCondLst>
                                            <p:cond delay="0"/>
                                          </p:stCondLst>
                                        </p:cTn>
                                        <p:tgtEl>
                                          <p:spTgt spid="13"/>
                                        </p:tgtEl>
                                        <p:attrNameLst>
                                          <p:attrName>style.visibility</p:attrName>
                                        </p:attrNameLst>
                                      </p:cBhvr>
                                      <p:to>
                                        <p:strVal val="visible"/>
                                      </p:to>
                                    </p:set>
                                    <p:anim calcmode="lin" valueType="num">
                                      <p:cBhvr additive="base">
                                        <p:cTn id="39" dur="1000" fill="hold"/>
                                        <p:tgtEl>
                                          <p:spTgt spid="13"/>
                                        </p:tgtEl>
                                        <p:attrNameLst>
                                          <p:attrName>ppt_x</p:attrName>
                                        </p:attrNameLst>
                                      </p:cBhvr>
                                      <p:tavLst>
                                        <p:tav tm="0">
                                          <p:val>
                                            <p:strVal val="#ppt_x"/>
                                          </p:val>
                                        </p:tav>
                                        <p:tav tm="100000">
                                          <p:val>
                                            <p:strVal val="#ppt_x"/>
                                          </p:val>
                                        </p:tav>
                                      </p:tavLst>
                                    </p:anim>
                                    <p:anim calcmode="lin" valueType="num">
                                      <p:cBhvr additive="base">
                                        <p:cTn id="40" dur="1000" fill="hold"/>
                                        <p:tgtEl>
                                          <p:spTgt spid="13"/>
                                        </p:tgtEl>
                                        <p:attrNameLst>
                                          <p:attrName>ppt_y</p:attrName>
                                        </p:attrNameLst>
                                      </p:cBhvr>
                                      <p:tavLst>
                                        <p:tav tm="0">
                                          <p:val>
                                            <p:strVal val="1+#ppt_h/2"/>
                                          </p:val>
                                        </p:tav>
                                        <p:tav tm="100000">
                                          <p:val>
                                            <p:strVal val="#ppt_y"/>
                                          </p:val>
                                        </p:tav>
                                      </p:tavLst>
                                    </p:anim>
                                  </p:childTnLst>
                                </p:cTn>
                              </p:par>
                              <p:par>
                                <p:cTn id="41" presetID="7" presetClass="entr" presetSubtype="4" fill="hold" grpId="0" nodeType="withEffect">
                                  <p:stCondLst>
                                    <p:cond delay="0"/>
                                  </p:stCondLst>
                                  <p:childTnLst>
                                    <p:set>
                                      <p:cBhvr>
                                        <p:cTn id="42" dur="1000" fill="hold">
                                          <p:stCondLst>
                                            <p:cond delay="0"/>
                                          </p:stCondLst>
                                        </p:cTn>
                                        <p:tgtEl>
                                          <p:spTgt spid="7"/>
                                        </p:tgtEl>
                                        <p:attrNameLst>
                                          <p:attrName>style.visibility</p:attrName>
                                        </p:attrNameLst>
                                      </p:cBhvr>
                                      <p:to>
                                        <p:strVal val="visible"/>
                                      </p:to>
                                    </p:set>
                                    <p:anim calcmode="lin" valueType="num">
                                      <p:cBhvr additive="base">
                                        <p:cTn id="43" dur="1000" fill="hold"/>
                                        <p:tgtEl>
                                          <p:spTgt spid="7"/>
                                        </p:tgtEl>
                                        <p:attrNameLst>
                                          <p:attrName>ppt_x</p:attrName>
                                        </p:attrNameLst>
                                      </p:cBhvr>
                                      <p:tavLst>
                                        <p:tav tm="0">
                                          <p:val>
                                            <p:strVal val="#ppt_x"/>
                                          </p:val>
                                        </p:tav>
                                        <p:tav tm="100000">
                                          <p:val>
                                            <p:strVal val="#ppt_x"/>
                                          </p:val>
                                        </p:tav>
                                      </p:tavLst>
                                    </p:anim>
                                    <p:anim calcmode="lin" valueType="num">
                                      <p:cBhvr additive="base">
                                        <p:cTn id="44"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7" presetClass="entr" presetSubtype="4" fill="hold" nodeType="clickEffect">
                                  <p:stCondLst>
                                    <p:cond delay="0"/>
                                  </p:stCondLst>
                                  <p:childTnLst>
                                    <p:set>
                                      <p:cBhvr>
                                        <p:cTn id="52" dur="1000" fill="hold">
                                          <p:stCondLst>
                                            <p:cond delay="0"/>
                                          </p:stCondLst>
                                        </p:cTn>
                                        <p:tgtEl>
                                          <p:spTgt spid="15"/>
                                        </p:tgtEl>
                                        <p:attrNameLst>
                                          <p:attrName>style.visibility</p:attrName>
                                        </p:attrNameLst>
                                      </p:cBhvr>
                                      <p:to>
                                        <p:strVal val="visible"/>
                                      </p:to>
                                    </p:set>
                                    <p:anim calcmode="lin" valueType="num">
                                      <p:cBhvr additive="base">
                                        <p:cTn id="53" dur="1000" fill="hold"/>
                                        <p:tgtEl>
                                          <p:spTgt spid="15"/>
                                        </p:tgtEl>
                                        <p:attrNameLst>
                                          <p:attrName>ppt_x</p:attrName>
                                        </p:attrNameLst>
                                      </p:cBhvr>
                                      <p:tavLst>
                                        <p:tav tm="0">
                                          <p:val>
                                            <p:strVal val="#ppt_x"/>
                                          </p:val>
                                        </p:tav>
                                        <p:tav tm="100000">
                                          <p:val>
                                            <p:strVal val="#ppt_x"/>
                                          </p:val>
                                        </p:tav>
                                      </p:tavLst>
                                    </p:anim>
                                    <p:anim calcmode="lin" valueType="num">
                                      <p:cBhvr additive="base">
                                        <p:cTn id="54" dur="1000" fill="hold"/>
                                        <p:tgtEl>
                                          <p:spTgt spid="15"/>
                                        </p:tgtEl>
                                        <p:attrNameLst>
                                          <p:attrName>ppt_y</p:attrName>
                                        </p:attrNameLst>
                                      </p:cBhvr>
                                      <p:tavLst>
                                        <p:tav tm="0">
                                          <p:val>
                                            <p:strVal val="1+#ppt_h/2"/>
                                          </p:val>
                                        </p:tav>
                                        <p:tav tm="100000">
                                          <p:val>
                                            <p:strVal val="#ppt_y"/>
                                          </p:val>
                                        </p:tav>
                                      </p:tavLst>
                                    </p:anim>
                                  </p:childTnLst>
                                </p:cTn>
                              </p:par>
                              <p:par>
                                <p:cTn id="55" presetID="7" presetClass="entr" presetSubtype="4" fill="hold" grpId="0" nodeType="withEffect">
                                  <p:stCondLst>
                                    <p:cond delay="0"/>
                                  </p:stCondLst>
                                  <p:childTnLst>
                                    <p:set>
                                      <p:cBhvr>
                                        <p:cTn id="56" dur="1000" fill="hold">
                                          <p:stCondLst>
                                            <p:cond delay="0"/>
                                          </p:stCondLst>
                                        </p:cTn>
                                        <p:tgtEl>
                                          <p:spTgt spid="8"/>
                                        </p:tgtEl>
                                        <p:attrNameLst>
                                          <p:attrName>style.visibility</p:attrName>
                                        </p:attrNameLst>
                                      </p:cBhvr>
                                      <p:to>
                                        <p:strVal val="visible"/>
                                      </p:to>
                                    </p:set>
                                    <p:anim calcmode="lin" valueType="num">
                                      <p:cBhvr additive="base">
                                        <p:cTn id="57" dur="1000" fill="hold"/>
                                        <p:tgtEl>
                                          <p:spTgt spid="8"/>
                                        </p:tgtEl>
                                        <p:attrNameLst>
                                          <p:attrName>ppt_x</p:attrName>
                                        </p:attrNameLst>
                                      </p:cBhvr>
                                      <p:tavLst>
                                        <p:tav tm="0">
                                          <p:val>
                                            <p:strVal val="#ppt_x"/>
                                          </p:val>
                                        </p:tav>
                                        <p:tav tm="100000">
                                          <p:val>
                                            <p:strVal val="#ppt_x"/>
                                          </p:val>
                                        </p:tav>
                                      </p:tavLst>
                                    </p:anim>
                                    <p:anim calcmode="lin" valueType="num">
                                      <p:cBhvr additive="base">
                                        <p:cTn id="58"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7" presetClass="entr" presetSubtype="4" fill="hold" nodeType="clickEffect">
                                  <p:stCondLst>
                                    <p:cond delay="0"/>
                                  </p:stCondLst>
                                  <p:childTnLst>
                                    <p:set>
                                      <p:cBhvr>
                                        <p:cTn id="66" dur="1000" fill="hold">
                                          <p:stCondLst>
                                            <p:cond delay="0"/>
                                          </p:stCondLst>
                                        </p:cTn>
                                        <p:tgtEl>
                                          <p:spTgt spid="14"/>
                                        </p:tgtEl>
                                        <p:attrNameLst>
                                          <p:attrName>style.visibility</p:attrName>
                                        </p:attrNameLst>
                                      </p:cBhvr>
                                      <p:to>
                                        <p:strVal val="visible"/>
                                      </p:to>
                                    </p:set>
                                    <p:anim calcmode="lin" valueType="num">
                                      <p:cBhvr additive="base">
                                        <p:cTn id="67" dur="1000" fill="hold"/>
                                        <p:tgtEl>
                                          <p:spTgt spid="14"/>
                                        </p:tgtEl>
                                        <p:attrNameLst>
                                          <p:attrName>ppt_x</p:attrName>
                                        </p:attrNameLst>
                                      </p:cBhvr>
                                      <p:tavLst>
                                        <p:tav tm="0">
                                          <p:val>
                                            <p:strVal val="#ppt_x"/>
                                          </p:val>
                                        </p:tav>
                                        <p:tav tm="100000">
                                          <p:val>
                                            <p:strVal val="#ppt_x"/>
                                          </p:val>
                                        </p:tav>
                                      </p:tavLst>
                                    </p:anim>
                                    <p:anim calcmode="lin" valueType="num">
                                      <p:cBhvr additive="base">
                                        <p:cTn id="68" dur="1000" fill="hold"/>
                                        <p:tgtEl>
                                          <p:spTgt spid="14"/>
                                        </p:tgtEl>
                                        <p:attrNameLst>
                                          <p:attrName>ppt_y</p:attrName>
                                        </p:attrNameLst>
                                      </p:cBhvr>
                                      <p:tavLst>
                                        <p:tav tm="0">
                                          <p:val>
                                            <p:strVal val="1+#ppt_h/2"/>
                                          </p:val>
                                        </p:tav>
                                        <p:tav tm="100000">
                                          <p:val>
                                            <p:strVal val="#ppt_y"/>
                                          </p:val>
                                        </p:tav>
                                      </p:tavLst>
                                    </p:anim>
                                  </p:childTnLst>
                                </p:cTn>
                              </p:par>
                              <p:par>
                                <p:cTn id="69" presetID="7" presetClass="entr" presetSubtype="4" fill="hold" grpId="0" nodeType="withEffect">
                                  <p:stCondLst>
                                    <p:cond delay="0"/>
                                  </p:stCondLst>
                                  <p:childTnLst>
                                    <p:set>
                                      <p:cBhvr>
                                        <p:cTn id="70" dur="1000" fill="hold">
                                          <p:stCondLst>
                                            <p:cond delay="0"/>
                                          </p:stCondLst>
                                        </p:cTn>
                                        <p:tgtEl>
                                          <p:spTgt spid="11"/>
                                        </p:tgtEl>
                                        <p:attrNameLst>
                                          <p:attrName>style.visibility</p:attrName>
                                        </p:attrNameLst>
                                      </p:cBhvr>
                                      <p:to>
                                        <p:strVal val="visible"/>
                                      </p:to>
                                    </p:set>
                                    <p:anim calcmode="lin" valueType="num">
                                      <p:cBhvr additive="base">
                                        <p:cTn id="71" dur="1000" fill="hold"/>
                                        <p:tgtEl>
                                          <p:spTgt spid="11"/>
                                        </p:tgtEl>
                                        <p:attrNameLst>
                                          <p:attrName>ppt_x</p:attrName>
                                        </p:attrNameLst>
                                      </p:cBhvr>
                                      <p:tavLst>
                                        <p:tav tm="0">
                                          <p:val>
                                            <p:strVal val="#ppt_x"/>
                                          </p:val>
                                        </p:tav>
                                        <p:tav tm="100000">
                                          <p:val>
                                            <p:strVal val="#ppt_x"/>
                                          </p:val>
                                        </p:tav>
                                      </p:tavLst>
                                    </p:anim>
                                    <p:anim calcmode="lin" valueType="num">
                                      <p:cBhvr additive="base">
                                        <p:cTn id="72"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0" nodeType="clickEffect">
                                  <p:stCondLst>
                                    <p:cond delay="0"/>
                                  </p:stCondLst>
                                  <p:childTnLst>
                                    <p:set>
                                      <p:cBhvr>
                                        <p:cTn id="76" dur="1" fill="hold">
                                          <p:stCondLst>
                                            <p:cond delay="0"/>
                                          </p:stCondLst>
                                        </p:cTn>
                                        <p:tgtEl>
                                          <p:spTgt spid="16">
                                            <p:txEl>
                                              <p:pRg st="0" end="0"/>
                                            </p:txEl>
                                          </p:spTgt>
                                        </p:tgtEl>
                                        <p:attrNameLst>
                                          <p:attrName>style.visibility</p:attrName>
                                        </p:attrNameLst>
                                      </p:cBhvr>
                                      <p:to>
                                        <p:strVal val="hidden"/>
                                      </p:to>
                                    </p:set>
                                  </p:childTnLst>
                                </p:cTn>
                              </p:par>
                              <p:par>
                                <p:cTn id="77" presetID="1" presetClass="exit" presetSubtype="0" fill="hold" grpId="0" nodeType="withEffect">
                                  <p:stCondLst>
                                    <p:cond delay="0"/>
                                  </p:stCondLst>
                                  <p:childTnLst>
                                    <p:set>
                                      <p:cBhvr>
                                        <p:cTn id="78" dur="1" fill="hold">
                                          <p:stCondLst>
                                            <p:cond delay="0"/>
                                          </p:stCondLst>
                                        </p:cTn>
                                        <p:tgtEl>
                                          <p:spTgt spid="16">
                                            <p:txEl>
                                              <p:pRg st="1" end="1"/>
                                            </p:txEl>
                                          </p:spTgt>
                                        </p:tgtEl>
                                        <p:attrNameLst>
                                          <p:attrName>style.visibility</p:attrName>
                                        </p:attrNameLst>
                                      </p:cBhvr>
                                      <p:to>
                                        <p:strVal val="hidden"/>
                                      </p:to>
                                    </p:set>
                                  </p:childTnLst>
                                </p:cTn>
                              </p:par>
                              <p:par>
                                <p:cTn id="79" presetID="1" presetClass="exit" presetSubtype="0" fill="hold" grpId="0" nodeType="withEffect">
                                  <p:stCondLst>
                                    <p:cond delay="0"/>
                                  </p:stCondLst>
                                  <p:childTnLst>
                                    <p:set>
                                      <p:cBhvr>
                                        <p:cTn id="80" dur="1" fill="hold">
                                          <p:stCondLst>
                                            <p:cond delay="0"/>
                                          </p:stCondLst>
                                        </p:cTn>
                                        <p:tgtEl>
                                          <p:spTgt spid="16">
                                            <p:txEl>
                                              <p:pRg st="2" end="2"/>
                                            </p:txEl>
                                          </p:spTgt>
                                        </p:tgtEl>
                                        <p:attrNameLst>
                                          <p:attrName>style.visibility</p:attrName>
                                        </p:attrNameLst>
                                      </p:cBhvr>
                                      <p:to>
                                        <p:strVal val="hidden"/>
                                      </p:to>
                                    </p:set>
                                  </p:childTnLst>
                                </p:cTn>
                              </p:par>
                              <p:par>
                                <p:cTn id="81" presetID="1" presetClass="exit" presetSubtype="0" fill="hold" grpId="0" nodeType="withEffect">
                                  <p:stCondLst>
                                    <p:cond delay="0"/>
                                  </p:stCondLst>
                                  <p:childTnLst>
                                    <p:set>
                                      <p:cBhvr>
                                        <p:cTn id="82" dur="1" fill="hold">
                                          <p:stCondLst>
                                            <p:cond delay="0"/>
                                          </p:stCondLst>
                                        </p:cTn>
                                        <p:tgtEl>
                                          <p:spTgt spid="16">
                                            <p:txEl>
                                              <p:pRg st="3" end="3"/>
                                            </p:txEl>
                                          </p:spTgt>
                                        </p:tgtEl>
                                        <p:attrNameLst>
                                          <p:attrName>style.visibility</p:attrName>
                                        </p:attrNameLst>
                                      </p:cBhvr>
                                      <p:to>
                                        <p:strVal val="hidden"/>
                                      </p:to>
                                    </p:set>
                                  </p:childTnLst>
                                </p:cTn>
                              </p:par>
                              <p:par>
                                <p:cTn id="83" presetID="1" presetClass="exit" presetSubtype="0" fill="hold" grpId="0" nodeType="withEffect">
                                  <p:stCondLst>
                                    <p:cond delay="0"/>
                                  </p:stCondLst>
                                  <p:childTnLst>
                                    <p:set>
                                      <p:cBhvr>
                                        <p:cTn id="84" dur="1" fill="hold">
                                          <p:stCondLst>
                                            <p:cond delay="0"/>
                                          </p:stCondLst>
                                        </p:cTn>
                                        <p:tgtEl>
                                          <p:spTgt spid="16">
                                            <p:txEl>
                                              <p:pRg st="4" end="4"/>
                                            </p:txEl>
                                          </p:spTgt>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dissolve">
                                      <p:cBhvr>
                                        <p:cTn id="8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animBg="1"/>
      <p:bldP spid="7" grpId="0" animBg="1"/>
      <p:bldP spid="8" grpId="0" animBg="1"/>
      <p:bldP spid="11" grpId="0" animBg="1"/>
      <p:bldP spid="16" grpId="0" bldLvl="0" build="allAtOnce"/>
      <p:bldP spid="18"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408430" y="988695"/>
            <a:ext cx="1323340" cy="368300"/>
          </a:xfrm>
          <a:prstGeom prst="rect">
            <a:avLst/>
          </a:prstGeom>
          <a:noFill/>
        </p:spPr>
        <p:txBody>
          <a:bodyPr wrap="none" rtlCol="0">
            <a:spAutoFit/>
          </a:bodyPr>
          <a:lstStyle/>
          <a:p>
            <a:r>
              <a:rPr lang="en-IN" altLang="en-US"/>
              <a:t>add_item(1)</a:t>
            </a:r>
            <a:endParaRPr lang="en-IN" altLang="en-US"/>
          </a:p>
        </p:txBody>
      </p:sp>
      <p:sp>
        <p:nvSpPr>
          <p:cNvPr id="6" name="Text Box 5"/>
          <p:cNvSpPr txBox="1"/>
          <p:nvPr/>
        </p:nvSpPr>
        <p:spPr>
          <a:xfrm>
            <a:off x="3046095" y="988695"/>
            <a:ext cx="1323340" cy="368300"/>
          </a:xfrm>
          <a:prstGeom prst="rect">
            <a:avLst/>
          </a:prstGeom>
          <a:noFill/>
        </p:spPr>
        <p:txBody>
          <a:bodyPr wrap="none" rtlCol="0">
            <a:spAutoFit/>
          </a:bodyPr>
          <a:lstStyle/>
          <a:p>
            <a:r>
              <a:rPr lang="en-IN" altLang="en-US"/>
              <a:t>add_item(2)</a:t>
            </a:r>
            <a:endParaRPr lang="en-IN" altLang="en-US"/>
          </a:p>
        </p:txBody>
      </p:sp>
      <p:sp>
        <p:nvSpPr>
          <p:cNvPr id="7" name="Text Box 6"/>
          <p:cNvSpPr txBox="1"/>
          <p:nvPr/>
        </p:nvSpPr>
        <p:spPr>
          <a:xfrm>
            <a:off x="4683760" y="988695"/>
            <a:ext cx="1323340" cy="368300"/>
          </a:xfrm>
          <a:prstGeom prst="rect">
            <a:avLst/>
          </a:prstGeom>
          <a:noFill/>
        </p:spPr>
        <p:txBody>
          <a:bodyPr wrap="none" rtlCol="0">
            <a:spAutoFit/>
          </a:bodyPr>
          <a:lstStyle/>
          <a:p>
            <a:r>
              <a:rPr lang="en-IN" altLang="en-US"/>
              <a:t>add_item(3)</a:t>
            </a:r>
            <a:endParaRPr lang="en-IN" altLang="en-US"/>
          </a:p>
        </p:txBody>
      </p:sp>
      <p:sp>
        <p:nvSpPr>
          <p:cNvPr id="11" name="Oval 10"/>
          <p:cNvSpPr/>
          <p:nvPr/>
        </p:nvSpPr>
        <p:spPr>
          <a:xfrm>
            <a:off x="4369435" y="2119630"/>
            <a:ext cx="1035050" cy="9944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tLang="en-US"/>
          </a:p>
          <a:p>
            <a:pPr algn="ctr"/>
            <a:r>
              <a:rPr lang="en-IN" altLang="en-US"/>
              <a:t>1</a:t>
            </a:r>
            <a:endParaRPr lang="en-IN" altLang="en-US"/>
          </a:p>
          <a:p>
            <a:pPr algn="ctr"/>
            <a:endParaRPr lang="en-IN" altLang="en-US"/>
          </a:p>
        </p:txBody>
      </p:sp>
      <p:sp>
        <p:nvSpPr>
          <p:cNvPr id="15" name="Oval 14"/>
          <p:cNvSpPr/>
          <p:nvPr/>
        </p:nvSpPr>
        <p:spPr>
          <a:xfrm>
            <a:off x="302260" y="3331845"/>
            <a:ext cx="1035050" cy="9944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tLang="en-US"/>
          </a:p>
          <a:p>
            <a:pPr algn="ctr"/>
            <a:r>
              <a:rPr lang="en-IN" altLang="en-US"/>
              <a:t>3</a:t>
            </a:r>
            <a:endParaRPr lang="en-IN" altLang="en-US"/>
          </a:p>
          <a:p>
            <a:pPr algn="ctr"/>
            <a:endParaRPr lang="en-IN" altLang="en-US"/>
          </a:p>
        </p:txBody>
      </p:sp>
      <p:sp>
        <p:nvSpPr>
          <p:cNvPr id="16" name="Oval 15"/>
          <p:cNvSpPr/>
          <p:nvPr/>
        </p:nvSpPr>
        <p:spPr>
          <a:xfrm>
            <a:off x="302260" y="2186305"/>
            <a:ext cx="1035050" cy="9944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2</a:t>
            </a:r>
            <a:endParaRPr lang="en-IN" altLang="en-US"/>
          </a:p>
        </p:txBody>
      </p:sp>
      <p:cxnSp>
        <p:nvCxnSpPr>
          <p:cNvPr id="17" name="Straight Arrow Connector 16"/>
          <p:cNvCxnSpPr/>
          <p:nvPr/>
        </p:nvCxnSpPr>
        <p:spPr>
          <a:xfrm>
            <a:off x="5298440" y="2964180"/>
            <a:ext cx="1000125" cy="816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936105" y="4310380"/>
            <a:ext cx="699770" cy="507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372485" y="2899410"/>
            <a:ext cx="1038225" cy="843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 Box 21"/>
          <p:cNvSpPr txBox="1"/>
          <p:nvPr/>
        </p:nvSpPr>
        <p:spPr>
          <a:xfrm>
            <a:off x="8473440" y="1197610"/>
            <a:ext cx="3228975" cy="922020"/>
          </a:xfrm>
          <a:prstGeom prst="rect">
            <a:avLst/>
          </a:prstGeom>
          <a:noFill/>
        </p:spPr>
        <p:txBody>
          <a:bodyPr wrap="none" rtlCol="0">
            <a:spAutoFit/>
          </a:bodyPr>
          <a:lstStyle/>
          <a:p>
            <a:pPr algn="l"/>
            <a:r>
              <a:rPr lang="en-US"/>
              <a:t>def add_item(self, key, item):</a:t>
            </a:r>
            <a:endParaRPr lang="en-US"/>
          </a:p>
          <a:p>
            <a:pPr algn="l"/>
            <a:r>
              <a:rPr lang="en-US"/>
              <a:t>        if item not in self.sets.keys():</a:t>
            </a:r>
            <a:endParaRPr lang="en-US"/>
          </a:p>
          <a:p>
            <a:pPr algn="l"/>
            <a:r>
              <a:rPr lang="en-US"/>
              <a:t>            self.sets[key].insert(item)</a:t>
            </a:r>
            <a:endParaRPr lang="en-US"/>
          </a:p>
        </p:txBody>
      </p:sp>
      <p:sp>
        <p:nvSpPr>
          <p:cNvPr id="25" name="Text Box 24"/>
          <p:cNvSpPr txBox="1"/>
          <p:nvPr/>
        </p:nvSpPr>
        <p:spPr>
          <a:xfrm>
            <a:off x="8473440" y="2585720"/>
            <a:ext cx="3374390" cy="3692525"/>
          </a:xfrm>
          <a:prstGeom prst="rect">
            <a:avLst/>
          </a:prstGeom>
          <a:noFill/>
        </p:spPr>
        <p:txBody>
          <a:bodyPr wrap="square" rtlCol="0">
            <a:spAutoFit/>
          </a:bodyPr>
          <a:lstStyle/>
          <a:p>
            <a:pPr algn="l"/>
            <a:r>
              <a:rPr lang="en-IN" altLang="en-US"/>
              <a:t>1.</a:t>
            </a:r>
            <a:r>
              <a:rPr lang="en-US"/>
              <a:t>Perform a standard BST (Binary Search Tree) insertion for the new node.</a:t>
            </a:r>
            <a:endParaRPr lang="en-US"/>
          </a:p>
          <a:p>
            <a:pPr algn="l"/>
            <a:r>
              <a:rPr lang="en-IN" altLang="en-US"/>
              <a:t>2.</a:t>
            </a:r>
            <a:r>
              <a:rPr lang="en-US"/>
              <a:t>Update the height of the current node.</a:t>
            </a:r>
            <a:endParaRPr lang="en-US"/>
          </a:p>
          <a:p>
            <a:pPr algn="l"/>
            <a:r>
              <a:rPr lang="en-IN" altLang="en-US"/>
              <a:t>3.</a:t>
            </a:r>
            <a:r>
              <a:rPr lang="en-US"/>
              <a:t>Calculate the balance factor of the current node.</a:t>
            </a:r>
            <a:endParaRPr lang="en-US"/>
          </a:p>
          <a:p>
            <a:pPr algn="l"/>
            <a:r>
              <a:rPr lang="en-IN" altLang="en-US"/>
              <a:t>4.</a:t>
            </a:r>
            <a:r>
              <a:rPr lang="en-US"/>
              <a:t>f the balance factor is greater than 1 or less than -1, perform the necessary rotations to balance the tree.</a:t>
            </a:r>
            <a:endParaRPr lang="en-US"/>
          </a:p>
          <a:p>
            <a:pPr algn="l"/>
            <a:r>
              <a:rPr lang="en-IN" altLang="en-US"/>
              <a:t>5.</a:t>
            </a:r>
            <a:r>
              <a:rPr lang="en-US"/>
              <a:t>Repeat steps 2-4 for the parent nodes until the root is reached.</a:t>
            </a:r>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grpId="0" nodeType="clickEffect">
                                  <p:stCondLst>
                                    <p:cond delay="0"/>
                                  </p:stCondLst>
                                  <p:childTnLst>
                                    <p:set>
                                      <p:cBhvr>
                                        <p:cTn id="11" dur="750" fill="hold">
                                          <p:stCondLst>
                                            <p:cond delay="0"/>
                                          </p:stCondLst>
                                        </p:cTn>
                                        <p:tgtEl>
                                          <p:spTgt spid="11"/>
                                        </p:tgtEl>
                                        <p:attrNameLst>
                                          <p:attrName>style.visibility</p:attrName>
                                        </p:attrNameLst>
                                      </p:cBhvr>
                                      <p:to>
                                        <p:strVal val="visible"/>
                                      </p:to>
                                    </p:set>
                                    <p:anim calcmode="lin" valueType="num">
                                      <p:cBhvr additive="base">
                                        <p:cTn id="12" dur="750" fill="hold"/>
                                        <p:tgtEl>
                                          <p:spTgt spid="11"/>
                                        </p:tgtEl>
                                        <p:attrNameLst>
                                          <p:attrName>ppt_x</p:attrName>
                                        </p:attrNameLst>
                                      </p:cBhvr>
                                      <p:tavLst>
                                        <p:tav tm="0">
                                          <p:val>
                                            <p:strVal val="#ppt_x"/>
                                          </p:val>
                                        </p:tav>
                                        <p:tav tm="100000">
                                          <p:val>
                                            <p:strVal val="#ppt_x"/>
                                          </p:val>
                                        </p:tav>
                                      </p:tavLst>
                                    </p:anim>
                                    <p:anim calcmode="lin" valueType="num">
                                      <p:cBhvr additive="base">
                                        <p:cTn id="13"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7" presetClass="entr" presetSubtype="4" fill="hold" grpId="0" nodeType="clickEffect">
                                  <p:stCondLst>
                                    <p:cond delay="0"/>
                                  </p:stCondLst>
                                  <p:childTnLst>
                                    <p:set>
                                      <p:cBhvr>
                                        <p:cTn id="25" dur="500"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ppt_x"/>
                                          </p:val>
                                        </p:tav>
                                        <p:tav tm="100000">
                                          <p:val>
                                            <p:strVal val="#ppt_x"/>
                                          </p:val>
                                        </p:tav>
                                      </p:tavLst>
                                    </p:anim>
                                    <p:anim calcmode="lin" valueType="num">
                                      <p:cBhvr additive="base">
                                        <p:cTn id="2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mph" presetSubtype="2" fill="hold" nodeType="clickEffect">
                                  <p:stCondLst>
                                    <p:cond delay="0"/>
                                  </p:stCondLst>
                                  <p:childTnLst>
                                    <p:animClr clrSpc="rgb" dir="cw">
                                      <p:cBhvr>
                                        <p:cTn id="31" dur="2000" fill="hold"/>
                                        <p:tgtEl>
                                          <p:spTgt spid="11"/>
                                        </p:tgtEl>
                                        <p:attrNameLst>
                                          <p:attrName>fillcolor</p:attrName>
                                        </p:attrNameLst>
                                      </p:cBhvr>
                                      <p:to>
                                        <a:schemeClr val="accent2"/>
                                      </p:to>
                                    </p:animClr>
                                    <p:set>
                                      <p:cBhvr>
                                        <p:cTn id="32" dur="2000" fill="hold"/>
                                        <p:tgtEl>
                                          <p:spTgt spid="11"/>
                                        </p:tgtEl>
                                        <p:attrNameLst>
                                          <p:attrName>fill.type</p:attrName>
                                        </p:attrNameLst>
                                      </p:cBhvr>
                                      <p:to>
                                        <p:strVal val="solid"/>
                                      </p:to>
                                    </p:set>
                                    <p:set>
                                      <p:cBhvr>
                                        <p:cTn id="33" dur="2000" fill="hold"/>
                                        <p:tgtEl>
                                          <p:spTgt spid="11"/>
                                        </p:tgtEl>
                                        <p:attrNameLst>
                                          <p:attrName>fill.on</p:attrName>
                                        </p:attrNameLst>
                                      </p:cBhvr>
                                      <p:to>
                                        <p:strVal val="true"/>
                                      </p:to>
                                    </p:set>
                                  </p:childTnLst>
                                </p:cTn>
                              </p:par>
                              <p:par>
                                <p:cTn id="34" presetID="7" presetClass="entr" presetSubtype="4" fill="hold" nodeType="withEffect">
                                  <p:stCondLst>
                                    <p:cond delay="0"/>
                                  </p:stCondLst>
                                  <p:childTnLst>
                                    <p:set>
                                      <p:cBhvr>
                                        <p:cTn id="35" dur="indefinite" fill="hold">
                                          <p:stCondLst>
                                            <p:cond delay="0"/>
                                          </p:stCondLst>
                                        </p:cTn>
                                        <p:tgtEl>
                                          <p:spTgt spid="17"/>
                                        </p:tgtEl>
                                        <p:attrNameLst>
                                          <p:attrName>style.visibility</p:attrName>
                                        </p:attrNameLst>
                                      </p:cBhvr>
                                      <p:to>
                                        <p:strVal val="visible"/>
                                      </p:to>
                                    </p:set>
                                    <p:anim calcmode="lin" valueType="num">
                                      <p:cBhvr additive="base">
                                        <p:cTn id="36" dur="indefinite" fill="hold"/>
                                        <p:tgtEl>
                                          <p:spTgt spid="17"/>
                                        </p:tgtEl>
                                        <p:attrNameLst>
                                          <p:attrName>ppt_x</p:attrName>
                                        </p:attrNameLst>
                                      </p:cBhvr>
                                      <p:tavLst>
                                        <p:tav tm="0">
                                          <p:val>
                                            <p:strVal val="#ppt_x"/>
                                          </p:val>
                                        </p:tav>
                                        <p:tav tm="100000">
                                          <p:val>
                                            <p:strVal val="#ppt_x"/>
                                          </p:val>
                                        </p:tav>
                                      </p:tavLst>
                                    </p:anim>
                                    <p:anim calcmode="lin" valueType="num">
                                      <p:cBhvr additive="base">
                                        <p:cTn id="37" dur="indefinite"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mph" presetSubtype="2" fill="hold" nodeType="clickEffect">
                                  <p:stCondLst>
                                    <p:cond delay="0"/>
                                  </p:stCondLst>
                                  <p:childTnLst>
                                    <p:animClr clrSpc="rgb" dir="cw">
                                      <p:cBhvr>
                                        <p:cTn id="41" dur="2000" fill="hold"/>
                                        <p:tgtEl>
                                          <p:spTgt spid="11"/>
                                        </p:tgtEl>
                                        <p:attrNameLst>
                                          <p:attrName>fillcolor</p:attrName>
                                        </p:attrNameLst>
                                      </p:cBhvr>
                                      <p:to>
                                        <a:schemeClr val="bg1"/>
                                      </p:to>
                                    </p:animClr>
                                    <p:set>
                                      <p:cBhvr>
                                        <p:cTn id="42" dur="2000" fill="hold"/>
                                        <p:tgtEl>
                                          <p:spTgt spid="11"/>
                                        </p:tgtEl>
                                        <p:attrNameLst>
                                          <p:attrName>fill.type</p:attrName>
                                        </p:attrNameLst>
                                      </p:cBhvr>
                                      <p:to>
                                        <p:strVal val="solid"/>
                                      </p:to>
                                    </p:set>
                                    <p:set>
                                      <p:cBhvr>
                                        <p:cTn id="43" dur="2000" fill="hold"/>
                                        <p:tgtEl>
                                          <p:spTgt spid="11"/>
                                        </p:tgtEl>
                                        <p:attrNameLst>
                                          <p:attrName>fill.on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0" presetClass="path" presetSubtype="0" accel="50000" decel="50000" fill="hold" grpId="1" nodeType="clickEffect">
                                  <p:stCondLst>
                                    <p:cond delay="0"/>
                                  </p:stCondLst>
                                  <p:childTnLst>
                                    <p:animMotion origin="layout" path="M -0.0257813 0.000648161 L 0.471822 0.215833 " pathEditMode="relative" rAng="0" ptsTypes="">
                                      <p:cBhvr>
                                        <p:cTn id="47" dur="2000" fill="hold"/>
                                        <p:tgtEl>
                                          <p:spTgt spid="16"/>
                                        </p:tgtEl>
                                        <p:attrNameLst>
                                          <p:attrName>ppt_x</p:attrName>
                                          <p:attrName>ppt_y</p:attrName>
                                        </p:attrNameLst>
                                      </p:cBhvr>
                                      <p:rCtr x="24900" y="10800"/>
                                    </p:animMotion>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6"/>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7" presetClass="entr" presetSubtype="4" fill="hold" grpId="0" nodeType="clickEffect">
                                  <p:stCondLst>
                                    <p:cond delay="0"/>
                                  </p:stCondLst>
                                  <p:childTnLst>
                                    <p:set>
                                      <p:cBhvr>
                                        <p:cTn id="59" dur="indefinite" fill="hold">
                                          <p:stCondLst>
                                            <p:cond delay="0"/>
                                          </p:stCondLst>
                                        </p:cTn>
                                        <p:tgtEl>
                                          <p:spTgt spid="15"/>
                                        </p:tgtEl>
                                        <p:attrNameLst>
                                          <p:attrName>style.visibility</p:attrName>
                                        </p:attrNameLst>
                                      </p:cBhvr>
                                      <p:to>
                                        <p:strVal val="visible"/>
                                      </p:to>
                                    </p:set>
                                    <p:anim calcmode="lin" valueType="num">
                                      <p:cBhvr additive="base">
                                        <p:cTn id="60" dur="indefinite" fill="hold"/>
                                        <p:tgtEl>
                                          <p:spTgt spid="15"/>
                                        </p:tgtEl>
                                        <p:attrNameLst>
                                          <p:attrName>ppt_x</p:attrName>
                                        </p:attrNameLst>
                                      </p:cBhvr>
                                      <p:tavLst>
                                        <p:tav tm="0">
                                          <p:val>
                                            <p:strVal val="#ppt_x"/>
                                          </p:val>
                                        </p:tav>
                                        <p:tav tm="100000">
                                          <p:val>
                                            <p:strVal val="#ppt_x"/>
                                          </p:val>
                                        </p:tav>
                                      </p:tavLst>
                                    </p:anim>
                                    <p:anim calcmode="lin" valueType="num">
                                      <p:cBhvr additive="base">
                                        <p:cTn id="61" dur="indefinite"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1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0" presetClass="path" presetSubtype="0" accel="50000" decel="50000" fill="hold" grpId="1" nodeType="clickEffect">
                                  <p:stCondLst>
                                    <p:cond delay="0"/>
                                  </p:stCondLst>
                                  <p:childTnLst>
                                    <p:animMotion origin="layout" path="M -0.0116667 -0.0310185 L 0.59151 0.202592 " pathEditMode="relative" rAng="0" ptsTypes="">
                                      <p:cBhvr>
                                        <p:cTn id="69" dur="2000" fill="hold"/>
                                        <p:tgtEl>
                                          <p:spTgt spid="15"/>
                                        </p:tgtEl>
                                        <p:attrNameLst>
                                          <p:attrName>ppt_x</p:attrName>
                                          <p:attrName>ppt_y</p:attrName>
                                        </p:attrNameLst>
                                      </p:cBhvr>
                                      <p:rCtr x="30200" y="11700"/>
                                    </p:animMotion>
                                  </p:childTnLst>
                                </p:cTn>
                              </p:par>
                            </p:childTnLst>
                          </p:cTn>
                        </p:par>
                      </p:childTnLst>
                    </p:cTn>
                  </p:par>
                  <p:par>
                    <p:cTn id="70" fill="hold">
                      <p:stCondLst>
                        <p:cond delay="indefinite"/>
                      </p:stCondLst>
                      <p:childTnLst>
                        <p:par>
                          <p:cTn id="71" fill="hold">
                            <p:stCondLst>
                              <p:cond delay="0"/>
                            </p:stCondLst>
                            <p:childTnLst>
                              <p:par>
                                <p:cTn id="72" presetID="1" presetClass="emph" presetSubtype="2" fill="hold" nodeType="clickEffect">
                                  <p:stCondLst>
                                    <p:cond delay="0"/>
                                  </p:stCondLst>
                                  <p:childTnLst>
                                    <p:animClr clrSpc="rgb" dir="cw">
                                      <p:cBhvr>
                                        <p:cTn id="73" dur="2000" fill="hold"/>
                                        <p:tgtEl>
                                          <p:spTgt spid="15"/>
                                        </p:tgtEl>
                                        <p:attrNameLst>
                                          <p:attrName>fillcolor</p:attrName>
                                        </p:attrNameLst>
                                      </p:cBhvr>
                                      <p:to>
                                        <a:schemeClr val="accent2"/>
                                      </p:to>
                                    </p:animClr>
                                    <p:set>
                                      <p:cBhvr>
                                        <p:cTn id="74" dur="2000" fill="hold"/>
                                        <p:tgtEl>
                                          <p:spTgt spid="15"/>
                                        </p:tgtEl>
                                        <p:attrNameLst>
                                          <p:attrName>fill.type</p:attrName>
                                        </p:attrNameLst>
                                      </p:cBhvr>
                                      <p:to>
                                        <p:strVal val="solid"/>
                                      </p:to>
                                    </p:set>
                                    <p:set>
                                      <p:cBhvr>
                                        <p:cTn id="75" dur="2000" fill="hold"/>
                                        <p:tgtEl>
                                          <p:spTgt spid="15"/>
                                        </p:tgtEl>
                                        <p:attrNameLst>
                                          <p:attrName>fill.on</p:attrName>
                                        </p:attrNameLst>
                                      </p:cBhvr>
                                      <p:to>
                                        <p:strVal val="true"/>
                                      </p:to>
                                    </p:set>
                                  </p:childTnLst>
                                </p:cTn>
                              </p:par>
                            </p:childTnLst>
                          </p:cTn>
                        </p:par>
                      </p:childTnLst>
                    </p:cTn>
                  </p:par>
                  <p:par>
                    <p:cTn id="76" fill="hold">
                      <p:stCondLst>
                        <p:cond delay="indefinite"/>
                      </p:stCondLst>
                      <p:childTnLst>
                        <p:par>
                          <p:cTn id="77" fill="hold">
                            <p:stCondLst>
                              <p:cond delay="0"/>
                            </p:stCondLst>
                            <p:childTnLst>
                              <p:par>
                                <p:cTn id="78" presetID="1" presetClass="emph" presetSubtype="2" fill="hold" nodeType="clickEffect">
                                  <p:stCondLst>
                                    <p:cond delay="0"/>
                                  </p:stCondLst>
                                  <p:childTnLst>
                                    <p:animClr clrSpc="rgb" dir="cw">
                                      <p:cBhvr>
                                        <p:cTn id="79" dur="2000" fill="hold"/>
                                        <p:tgtEl>
                                          <p:spTgt spid="16"/>
                                        </p:tgtEl>
                                        <p:attrNameLst>
                                          <p:attrName>fillcolor</p:attrName>
                                        </p:attrNameLst>
                                      </p:cBhvr>
                                      <p:to>
                                        <a:schemeClr val="accent2"/>
                                      </p:to>
                                    </p:animClr>
                                    <p:set>
                                      <p:cBhvr>
                                        <p:cTn id="80" dur="2000" fill="hold"/>
                                        <p:tgtEl>
                                          <p:spTgt spid="16"/>
                                        </p:tgtEl>
                                        <p:attrNameLst>
                                          <p:attrName>fill.type</p:attrName>
                                        </p:attrNameLst>
                                      </p:cBhvr>
                                      <p:to>
                                        <p:strVal val="solid"/>
                                      </p:to>
                                    </p:set>
                                    <p:set>
                                      <p:cBhvr>
                                        <p:cTn id="81" dur="2000" fill="hold"/>
                                        <p:tgtEl>
                                          <p:spTgt spid="16"/>
                                        </p:tgtEl>
                                        <p:attrNameLst>
                                          <p:attrName>fill.on</p:attrName>
                                        </p:attrNameLst>
                                      </p:cBhvr>
                                      <p:to>
                                        <p:strVal val="true"/>
                                      </p:to>
                                    </p:set>
                                  </p:childTnLst>
                                </p:cTn>
                              </p:par>
                            </p:childTnLst>
                          </p:cTn>
                        </p:par>
                      </p:childTnLst>
                    </p:cTn>
                  </p:par>
                  <p:par>
                    <p:cTn id="82" fill="hold">
                      <p:stCondLst>
                        <p:cond delay="indefinite"/>
                      </p:stCondLst>
                      <p:childTnLst>
                        <p:par>
                          <p:cTn id="83" fill="hold">
                            <p:stCondLst>
                              <p:cond delay="0"/>
                            </p:stCondLst>
                            <p:childTnLst>
                              <p:par>
                                <p:cTn id="84" presetID="1" presetClass="emph" presetSubtype="2" fill="hold" nodeType="clickEffect">
                                  <p:stCondLst>
                                    <p:cond delay="0"/>
                                  </p:stCondLst>
                                  <p:childTnLst>
                                    <p:animClr clrSpc="rgb" dir="cw">
                                      <p:cBhvr>
                                        <p:cTn id="85" dur="2000" fill="hold"/>
                                        <p:tgtEl>
                                          <p:spTgt spid="11"/>
                                        </p:tgtEl>
                                        <p:attrNameLst>
                                          <p:attrName>fillcolor</p:attrName>
                                        </p:attrNameLst>
                                      </p:cBhvr>
                                      <p:to>
                                        <a:schemeClr val="accent2"/>
                                      </p:to>
                                    </p:animClr>
                                    <p:set>
                                      <p:cBhvr>
                                        <p:cTn id="86" dur="2000" fill="hold"/>
                                        <p:tgtEl>
                                          <p:spTgt spid="11"/>
                                        </p:tgtEl>
                                        <p:attrNameLst>
                                          <p:attrName>fill.type</p:attrName>
                                        </p:attrNameLst>
                                      </p:cBhvr>
                                      <p:to>
                                        <p:strVal val="solid"/>
                                      </p:to>
                                    </p:set>
                                    <p:set>
                                      <p:cBhvr>
                                        <p:cTn id="87" dur="2000" fill="hold"/>
                                        <p:tgtEl>
                                          <p:spTgt spid="11"/>
                                        </p:tgtEl>
                                        <p:attrNameLst>
                                          <p:attrName>fill.on</p:attrName>
                                        </p:attrNameLst>
                                      </p:cBhvr>
                                      <p:to>
                                        <p:strVal val="true"/>
                                      </p:to>
                                    </p:set>
                                  </p:childTnLst>
                                </p:cTn>
                              </p:par>
                            </p:childTnLst>
                          </p:cTn>
                        </p:par>
                      </p:childTnLst>
                    </p:cTn>
                  </p:par>
                  <p:par>
                    <p:cTn id="88" fill="hold">
                      <p:stCondLst>
                        <p:cond delay="indefinite"/>
                      </p:stCondLst>
                      <p:childTnLst>
                        <p:par>
                          <p:cTn id="89" fill="hold">
                            <p:stCondLst>
                              <p:cond delay="0"/>
                            </p:stCondLst>
                            <p:childTnLst>
                              <p:par>
                                <p:cTn id="90" presetID="1" presetClass="emph" presetSubtype="2" fill="hold" nodeType="clickEffect">
                                  <p:stCondLst>
                                    <p:cond delay="0"/>
                                  </p:stCondLst>
                                  <p:childTnLst>
                                    <p:animClr clrSpc="rgb" dir="cw">
                                      <p:cBhvr>
                                        <p:cTn id="91" dur="2000" fill="hold"/>
                                        <p:tgtEl>
                                          <p:spTgt spid="15"/>
                                        </p:tgtEl>
                                        <p:attrNameLst>
                                          <p:attrName>fillcolor</p:attrName>
                                        </p:attrNameLst>
                                      </p:cBhvr>
                                      <p:to>
                                        <a:schemeClr val="bg1"/>
                                      </p:to>
                                    </p:animClr>
                                    <p:set>
                                      <p:cBhvr>
                                        <p:cTn id="92" dur="2000" fill="hold"/>
                                        <p:tgtEl>
                                          <p:spTgt spid="15"/>
                                        </p:tgtEl>
                                        <p:attrNameLst>
                                          <p:attrName>fill.type</p:attrName>
                                        </p:attrNameLst>
                                      </p:cBhvr>
                                      <p:to>
                                        <p:strVal val="solid"/>
                                      </p:to>
                                    </p:set>
                                    <p:set>
                                      <p:cBhvr>
                                        <p:cTn id="93" dur="2000" fill="hold"/>
                                        <p:tgtEl>
                                          <p:spTgt spid="15"/>
                                        </p:tgtEl>
                                        <p:attrNameLst>
                                          <p:attrName>fill.on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1" presetClass="emph" presetSubtype="2" fill="hold" nodeType="clickEffect">
                                  <p:stCondLst>
                                    <p:cond delay="0"/>
                                  </p:stCondLst>
                                  <p:childTnLst>
                                    <p:animClr clrSpc="rgb" dir="cw">
                                      <p:cBhvr>
                                        <p:cTn id="97" dur="2000" fill="hold"/>
                                        <p:tgtEl>
                                          <p:spTgt spid="16"/>
                                        </p:tgtEl>
                                        <p:attrNameLst>
                                          <p:attrName>fillcolor</p:attrName>
                                        </p:attrNameLst>
                                      </p:cBhvr>
                                      <p:to>
                                        <a:schemeClr val="bg1"/>
                                      </p:to>
                                    </p:animClr>
                                    <p:set>
                                      <p:cBhvr>
                                        <p:cTn id="98" dur="2000" fill="hold"/>
                                        <p:tgtEl>
                                          <p:spTgt spid="16"/>
                                        </p:tgtEl>
                                        <p:attrNameLst>
                                          <p:attrName>fill.type</p:attrName>
                                        </p:attrNameLst>
                                      </p:cBhvr>
                                      <p:to>
                                        <p:strVal val="solid"/>
                                      </p:to>
                                    </p:set>
                                    <p:set>
                                      <p:cBhvr>
                                        <p:cTn id="99" dur="2000" fill="hold"/>
                                        <p:tgtEl>
                                          <p:spTgt spid="16"/>
                                        </p:tgtEl>
                                        <p:attrNameLst>
                                          <p:attrName>fill.on</p:attrName>
                                        </p:attrNameLst>
                                      </p:cBhvr>
                                      <p:to>
                                        <p:strVal val="true"/>
                                      </p:to>
                                    </p:set>
                                  </p:childTnLst>
                                </p:cTn>
                              </p:par>
                            </p:childTnLst>
                          </p:cTn>
                        </p:par>
                      </p:childTnLst>
                    </p:cTn>
                  </p:par>
                  <p:par>
                    <p:cTn id="100" fill="hold">
                      <p:stCondLst>
                        <p:cond delay="indefinite"/>
                      </p:stCondLst>
                      <p:childTnLst>
                        <p:par>
                          <p:cTn id="101" fill="hold">
                            <p:stCondLst>
                              <p:cond delay="0"/>
                            </p:stCondLst>
                            <p:childTnLst>
                              <p:par>
                                <p:cTn id="102" presetID="1" presetClass="emph" presetSubtype="2" fill="hold" nodeType="clickEffect">
                                  <p:stCondLst>
                                    <p:cond delay="0"/>
                                  </p:stCondLst>
                                  <p:childTnLst>
                                    <p:animClr clrSpc="rgb" dir="cw">
                                      <p:cBhvr>
                                        <p:cTn id="103" dur="2000" fill="hold"/>
                                        <p:tgtEl>
                                          <p:spTgt spid="11"/>
                                        </p:tgtEl>
                                        <p:attrNameLst>
                                          <p:attrName>fillcolor</p:attrName>
                                        </p:attrNameLst>
                                      </p:cBhvr>
                                      <p:to>
                                        <a:schemeClr val="bg1"/>
                                      </p:to>
                                    </p:animClr>
                                    <p:set>
                                      <p:cBhvr>
                                        <p:cTn id="104" dur="2000" fill="hold"/>
                                        <p:tgtEl>
                                          <p:spTgt spid="11"/>
                                        </p:tgtEl>
                                        <p:attrNameLst>
                                          <p:attrName>fill.type</p:attrName>
                                        </p:attrNameLst>
                                      </p:cBhvr>
                                      <p:to>
                                        <p:strVal val="solid"/>
                                      </p:to>
                                    </p:set>
                                    <p:set>
                                      <p:cBhvr>
                                        <p:cTn id="105" dur="2000" fill="hold"/>
                                        <p:tgtEl>
                                          <p:spTgt spid="11"/>
                                        </p:tgtEl>
                                        <p:attrNameLst>
                                          <p:attrName>fill.on</p:attrName>
                                        </p:attrNameLst>
                                      </p:cBhvr>
                                      <p:to>
                                        <p:strVal val="true"/>
                                      </p:to>
                                    </p:set>
                                  </p:childTnLst>
                                </p:cTn>
                              </p:par>
                            </p:childTnLst>
                          </p:cTn>
                        </p:par>
                      </p:childTnLst>
                    </p:cTn>
                  </p:par>
                  <p:par>
                    <p:cTn id="106" fill="hold">
                      <p:stCondLst>
                        <p:cond delay="indefinite"/>
                      </p:stCondLst>
                      <p:childTnLst>
                        <p:par>
                          <p:cTn id="107" fill="hold">
                            <p:stCondLst>
                              <p:cond delay="0"/>
                            </p:stCondLst>
                            <p:childTnLst>
                              <p:par>
                                <p:cTn id="108" presetID="1" presetClass="exit" presetSubtype="0" fill="hold" nodeType="clickEffect">
                                  <p:stCondLst>
                                    <p:cond delay="0"/>
                                  </p:stCondLst>
                                  <p:childTnLst>
                                    <p:set>
                                      <p:cBhvr>
                                        <p:cTn id="109" dur="1" fill="hold">
                                          <p:stCondLst>
                                            <p:cond delay="0"/>
                                          </p:stCondLst>
                                        </p:cTn>
                                        <p:tgtEl>
                                          <p:spTgt spid="17"/>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nodeType="clickEffect">
                                  <p:stCondLst>
                                    <p:cond delay="0"/>
                                  </p:stCondLst>
                                  <p:childTnLst>
                                    <p:set>
                                      <p:cBhvr>
                                        <p:cTn id="113" dur="1" fill="hold">
                                          <p:stCondLst>
                                            <p:cond delay="0"/>
                                          </p:stCondLst>
                                        </p:cTn>
                                        <p:tgtEl>
                                          <p:spTgt spid="18"/>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0" presetClass="path" presetSubtype="0" accel="50000" decel="50000" fill="hold" grpId="1" nodeType="clickEffect">
                                  <p:stCondLst>
                                    <p:cond delay="0"/>
                                  </p:stCondLst>
                                  <p:childTnLst>
                                    <p:animMotion origin="layout" path="M 0 0 L -0.153073 0.212963 " pathEditMode="relative" ptsTypes="">
                                      <p:cBhvr>
                                        <p:cTn id="117" dur="2000" fill="hold"/>
                                        <p:tgtEl>
                                          <p:spTgt spid="11"/>
                                        </p:tgtEl>
                                        <p:attrNameLst>
                                          <p:attrName>ppt_x</p:attrName>
                                          <p:attrName>ppt_y</p:attrName>
                                        </p:attrNameLst>
                                      </p:cBhvr>
                                    </p:animMotion>
                                  </p:childTnLst>
                                </p:cTn>
                              </p:par>
                            </p:childTnLst>
                          </p:cTn>
                        </p:par>
                      </p:childTnLst>
                    </p:cTn>
                  </p:par>
                  <p:par>
                    <p:cTn id="118" fill="hold">
                      <p:stCondLst>
                        <p:cond delay="indefinite"/>
                      </p:stCondLst>
                      <p:childTnLst>
                        <p:par>
                          <p:cTn id="119" fill="hold">
                            <p:stCondLst>
                              <p:cond delay="0"/>
                            </p:stCondLst>
                            <p:childTnLst>
                              <p:par>
                                <p:cTn id="120" presetID="0" presetClass="path" presetSubtype="0" accel="50000" decel="50000" fill="hold" grpId="2" nodeType="clickEffect">
                                  <p:stCondLst>
                                    <p:cond delay="0"/>
                                  </p:stCondLst>
                                  <p:childTnLst>
                                    <p:animMotion origin="layout" path="M 0.02 0.0141667 L 0.334479 -0.00796293 " pathEditMode="relative" rAng="0" ptsTypes="">
                                      <p:cBhvr>
                                        <p:cTn id="121" dur="2000" fill="hold"/>
                                        <p:tgtEl>
                                          <p:spTgt spid="16"/>
                                        </p:tgtEl>
                                        <p:attrNameLst>
                                          <p:attrName>ppt_x</p:attrName>
                                          <p:attrName>ppt_y</p:attrName>
                                        </p:attrNameLst>
                                      </p:cBhvr>
                                      <p:rCtr x="15700" y="-1100"/>
                                    </p:animMotion>
                                  </p:childTnLst>
                                </p:cTn>
                              </p:par>
                            </p:childTnLst>
                          </p:cTn>
                        </p:par>
                      </p:childTnLst>
                    </p:cTn>
                  </p:par>
                  <p:par>
                    <p:cTn id="122" fill="hold">
                      <p:stCondLst>
                        <p:cond delay="indefinite"/>
                      </p:stCondLst>
                      <p:childTnLst>
                        <p:par>
                          <p:cTn id="123" fill="hold">
                            <p:stCondLst>
                              <p:cond delay="0"/>
                            </p:stCondLst>
                            <p:childTnLst>
                              <p:par>
                                <p:cTn id="124" presetID="0" presetClass="path" presetSubtype="0" accel="50000" decel="50000" fill="hold" grpId="2" nodeType="clickEffect">
                                  <p:stCondLst>
                                    <p:cond delay="0"/>
                                  </p:stCondLst>
                                  <p:childTnLst>
                                    <p:animMotion origin="layout" path="M 0.00203125 0.0275 L 0.471458 0.0427777 " pathEditMode="relative" rAng="0" ptsTypes="">
                                      <p:cBhvr>
                                        <p:cTn id="125" dur="2000" fill="hold"/>
                                        <p:tgtEl>
                                          <p:spTgt spid="15"/>
                                        </p:tgtEl>
                                        <p:attrNameLst>
                                          <p:attrName>ppt_x</p:attrName>
                                          <p:attrName>ppt_y</p:attrName>
                                        </p:attrNameLst>
                                      </p:cBhvr>
                                      <p:rCtr x="23500" y="800"/>
                                    </p:animMotion>
                                  </p:childTnLst>
                                </p:cTn>
                              </p:par>
                              <p:par>
                                <p:cTn id="126" presetID="7" presetClass="entr" presetSubtype="4" fill="hold" nodeType="withEffect">
                                  <p:stCondLst>
                                    <p:cond delay="0"/>
                                  </p:stCondLst>
                                  <p:childTnLst>
                                    <p:set>
                                      <p:cBhvr>
                                        <p:cTn id="127" dur="indefinite" fill="hold">
                                          <p:stCondLst>
                                            <p:cond delay="0"/>
                                          </p:stCondLst>
                                        </p:cTn>
                                        <p:tgtEl>
                                          <p:spTgt spid="20"/>
                                        </p:tgtEl>
                                        <p:attrNameLst>
                                          <p:attrName>style.visibility</p:attrName>
                                        </p:attrNameLst>
                                      </p:cBhvr>
                                      <p:to>
                                        <p:strVal val="visible"/>
                                      </p:to>
                                    </p:set>
                                    <p:anim calcmode="lin" valueType="num">
                                      <p:cBhvr additive="base">
                                        <p:cTn id="128" dur="indefinite" fill="hold"/>
                                        <p:tgtEl>
                                          <p:spTgt spid="20"/>
                                        </p:tgtEl>
                                        <p:attrNameLst>
                                          <p:attrName>ppt_x</p:attrName>
                                        </p:attrNameLst>
                                      </p:cBhvr>
                                      <p:tavLst>
                                        <p:tav tm="0">
                                          <p:val>
                                            <p:strVal val="#ppt_x"/>
                                          </p:val>
                                        </p:tav>
                                        <p:tav tm="100000">
                                          <p:val>
                                            <p:strVal val="#ppt_x"/>
                                          </p:val>
                                        </p:tav>
                                      </p:tavLst>
                                    </p:anim>
                                    <p:anim calcmode="lin" valueType="num">
                                      <p:cBhvr additive="base">
                                        <p:cTn id="129" dur="indefinite"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1" presetClass="exit" presetSubtype="0" fill="hold" nodeType="clickEffect">
                                  <p:stCondLst>
                                    <p:cond delay="0"/>
                                  </p:stCondLst>
                                  <p:childTnLst>
                                    <p:set>
                                      <p:cBhvr>
                                        <p:cTn id="133" dur="1" fill="hold">
                                          <p:stCondLst>
                                            <p:cond delay="0"/>
                                          </p:stCondLst>
                                        </p:cTn>
                                        <p:tgtEl>
                                          <p:spTgt spid="20"/>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20"/>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7" grpId="0"/>
      <p:bldP spid="11" grpId="0" bldLvl="0" animBg="1"/>
      <p:bldP spid="11" grpId="1" bldLvl="0" animBg="1"/>
      <p:bldP spid="15" grpId="0" bldLvl="0" animBg="1"/>
      <p:bldP spid="15" grpId="1" bldLvl="0" animBg="1"/>
      <p:bldP spid="15" grpId="2" bldLvl="0" animBg="1"/>
      <p:bldP spid="16" grpId="0" bldLvl="0" animBg="1"/>
      <p:bldP spid="16" grpId="1" bldLvl="0" animBg="1"/>
      <p:bldP spid="16" grpId="2" bldLvl="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8357</Words>
  <Application>WPS Presentation</Application>
  <PresentationFormat>Widescreen</PresentationFormat>
  <Paragraphs>393</Paragraphs>
  <Slides>25</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25</vt:i4>
      </vt:variant>
    </vt:vector>
  </HeadingPairs>
  <TitlesOfParts>
    <vt:vector size="39" baseType="lpstr">
      <vt:lpstr>Arial</vt:lpstr>
      <vt:lpstr>SimSun</vt:lpstr>
      <vt:lpstr>Wingdings</vt:lpstr>
      <vt:lpstr>Calibri Light</vt:lpstr>
      <vt:lpstr>Calibri</vt:lpstr>
      <vt:lpstr>Arial</vt:lpstr>
      <vt:lpstr>Segoe UI</vt:lpstr>
      <vt:lpstr>Microsoft YaHei</vt:lpstr>
      <vt:lpstr>Arial Unicode MS</vt:lpstr>
      <vt:lpstr>Cambria Math</vt:lpstr>
      <vt:lpstr>MS Mincho</vt:lpstr>
      <vt:lpstr>Segoe Print</vt:lpstr>
      <vt:lpstr>Calibri</vt:lpstr>
      <vt:lpstr>Office Theme</vt:lpstr>
      <vt:lpstr>Union-Find Disjoint Set with AVL Tree</vt:lpstr>
      <vt:lpstr>Introduction</vt:lpstr>
      <vt:lpstr>Overview of chosen data structure</vt:lpstr>
      <vt:lpstr>The advantages of using this hybrid data structure </vt:lpstr>
      <vt:lpstr>Implementation</vt:lpstr>
      <vt:lpstr>PowerPoint 演示文稿</vt:lpstr>
      <vt:lpstr>Implementation</vt:lpstr>
      <vt:lpstr>PowerPoint 演示文稿</vt:lpstr>
      <vt:lpstr>PowerPoint 演示文稿</vt:lpstr>
      <vt:lpstr>PowerPoint 演示文稿</vt:lpstr>
      <vt:lpstr>Implementation</vt:lpstr>
      <vt:lpstr>PowerPoint 演示文稿</vt:lpstr>
      <vt:lpstr>PowerPoint 演示文稿</vt:lpstr>
      <vt:lpstr>Implementation</vt:lpstr>
      <vt:lpstr>PowerPoint 演示文稿</vt:lpstr>
      <vt:lpstr>PowerPoint 演示文稿</vt:lpstr>
      <vt:lpstr>Design Choice:</vt:lpstr>
      <vt:lpstr>Practical Applications </vt:lpstr>
      <vt:lpstr>Assumed Scenario</vt:lpstr>
      <vt:lpstr>Social Network Application</vt:lpstr>
      <vt:lpstr>Performance Analysis</vt:lpstr>
      <vt:lpstr>Experimental Analysis</vt:lpstr>
      <vt:lpstr>Interpretation</vt:lpstr>
      <vt:lpstr>Discussion / 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kmaha</cp:lastModifiedBy>
  <cp:revision>814</cp:revision>
  <dcterms:created xsi:type="dcterms:W3CDTF">2023-06-10T12:16:00Z</dcterms:created>
  <dcterms:modified xsi:type="dcterms:W3CDTF">2023-06-12T10:11:53Z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D3BB83D26E3A4C63903DB13E8F45E582</vt:lpwstr>
  </property>
  <property fmtid="{D5CDD505-2E9C-101B-9397-08002B2CF9AE}" pid="3" name="KSOProductBuildVer">
    <vt:lpwstr>1033-11.2.0.11537</vt:lpwstr>
  </property>
</Properties>
</file>