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9144000"/>
  <p:notesSz cx="6858000" cy="9144000"/>
  <p:embeddedFontLst>
    <p:embeddedFont>
      <p:font typeface="Roboto Mon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3" roundtripDataSignature="AMtx7mjSqdNhQpu9I5yw0SRiv+MF/iTK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-italic.fntdata"/><Relationship Id="rId10" Type="http://schemas.openxmlformats.org/officeDocument/2006/relationships/font" Target="fonts/RobotoMono-bold.fntdata"/><Relationship Id="rId13" Type="http://customschemas.google.com/relationships/presentationmetadata" Target="metadata"/><Relationship Id="rId12" Type="http://schemas.openxmlformats.org/officeDocument/2006/relationships/font" Target="fonts/RobotoMon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457200" y="535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Churn Prediction — Business Impact &amp; Results</a:t>
            </a:r>
            <a:endParaRPr sz="3300"/>
          </a:p>
        </p:txBody>
      </p:sp>
      <p:sp>
        <p:nvSpPr>
          <p:cNvPr id="85" name="Google Shape;85;p1"/>
          <p:cNvSpPr txBox="1"/>
          <p:nvPr>
            <p:ph idx="1" type="body"/>
          </p:nvPr>
        </p:nvSpPr>
        <p:spPr>
          <a:xfrm>
            <a:off x="457200" y="910825"/>
            <a:ext cx="8229600" cy="59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US" sz="5765">
                <a:latin typeface="Arial"/>
                <a:ea typeface="Arial"/>
                <a:cs typeface="Arial"/>
                <a:sym typeface="Arial"/>
              </a:rPr>
              <a:t>Goal:</a:t>
            </a:r>
            <a:r>
              <a:rPr lang="en-US" sz="5765">
                <a:latin typeface="Arial"/>
                <a:ea typeface="Arial"/>
                <a:cs typeface="Arial"/>
                <a:sym typeface="Arial"/>
              </a:rPr>
              <a:t> Predict which customers will churn so we can proactively retain them.</a:t>
            </a:r>
            <a:endParaRPr sz="576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US" sz="5765">
                <a:latin typeface="Arial"/>
                <a:ea typeface="Arial"/>
                <a:cs typeface="Arial"/>
                <a:sym typeface="Arial"/>
              </a:rPr>
              <a:t>Why it matters (impact):</a:t>
            </a:r>
            <a:endParaRPr b="1" sz="5765">
              <a:latin typeface="Arial"/>
              <a:ea typeface="Arial"/>
              <a:cs typeface="Arial"/>
              <a:sym typeface="Arial"/>
            </a:endParaRPr>
          </a:p>
          <a:p>
            <a:pPr indent="-32012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US" sz="5765">
                <a:latin typeface="Arial"/>
                <a:ea typeface="Arial"/>
                <a:cs typeface="Arial"/>
                <a:sym typeface="Arial"/>
              </a:rPr>
              <a:t>Targeted retention offers to high-risk customers</a:t>
            </a:r>
            <a:br>
              <a:rPr lang="en-US" sz="5765">
                <a:latin typeface="Arial"/>
                <a:ea typeface="Arial"/>
                <a:cs typeface="Arial"/>
                <a:sym typeface="Arial"/>
              </a:rPr>
            </a:br>
            <a:endParaRPr sz="5765">
              <a:latin typeface="Arial"/>
              <a:ea typeface="Arial"/>
              <a:cs typeface="Arial"/>
              <a:sym typeface="Arial"/>
            </a:endParaRPr>
          </a:p>
          <a:p>
            <a:pPr indent="-3201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5765">
                <a:latin typeface="Arial"/>
                <a:ea typeface="Arial"/>
                <a:cs typeface="Arial"/>
                <a:sym typeface="Arial"/>
              </a:rPr>
              <a:t>Reduce acquisition costs; lift LTV &amp; net revenue</a:t>
            </a:r>
            <a:br>
              <a:rPr lang="en-US" sz="5765">
                <a:latin typeface="Arial"/>
                <a:ea typeface="Arial"/>
                <a:cs typeface="Arial"/>
                <a:sym typeface="Arial"/>
              </a:rPr>
            </a:br>
            <a:endParaRPr sz="5765">
              <a:latin typeface="Arial"/>
              <a:ea typeface="Arial"/>
              <a:cs typeface="Arial"/>
              <a:sym typeface="Arial"/>
            </a:endParaRPr>
          </a:p>
          <a:p>
            <a:pPr indent="-3201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5765">
                <a:latin typeface="Arial"/>
                <a:ea typeface="Arial"/>
                <a:cs typeface="Arial"/>
                <a:sym typeface="Arial"/>
              </a:rPr>
              <a:t>Prioritize CS outreach by risk score</a:t>
            </a:r>
            <a:br>
              <a:rPr lang="en-US" sz="5765">
                <a:latin typeface="Arial"/>
                <a:ea typeface="Arial"/>
                <a:cs typeface="Arial"/>
                <a:sym typeface="Arial"/>
              </a:rPr>
            </a:br>
            <a:endParaRPr sz="576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US" sz="5765">
                <a:latin typeface="Arial"/>
                <a:ea typeface="Arial"/>
                <a:cs typeface="Arial"/>
                <a:sym typeface="Arial"/>
              </a:rPr>
              <a:t>Data &amp; setup:</a:t>
            </a:r>
            <a:endParaRPr b="1" sz="5765">
              <a:latin typeface="Arial"/>
              <a:ea typeface="Arial"/>
              <a:cs typeface="Arial"/>
              <a:sym typeface="Arial"/>
            </a:endParaRPr>
          </a:p>
          <a:p>
            <a:pPr indent="-32012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US" sz="5765">
                <a:latin typeface="Arial"/>
                <a:ea typeface="Arial"/>
                <a:cs typeface="Arial"/>
                <a:sym typeface="Arial"/>
              </a:rPr>
              <a:t>Telco churn dataset (7,043 rows, 21 cols)</a:t>
            </a:r>
            <a:br>
              <a:rPr lang="en-US" sz="5765">
                <a:latin typeface="Arial"/>
                <a:ea typeface="Arial"/>
                <a:cs typeface="Arial"/>
                <a:sym typeface="Arial"/>
              </a:rPr>
            </a:br>
            <a:endParaRPr sz="5765">
              <a:latin typeface="Arial"/>
              <a:ea typeface="Arial"/>
              <a:cs typeface="Arial"/>
              <a:sym typeface="Arial"/>
            </a:endParaRPr>
          </a:p>
          <a:p>
            <a:pPr indent="-3201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5765">
                <a:latin typeface="Arial"/>
                <a:ea typeface="Arial"/>
                <a:cs typeface="Arial"/>
                <a:sym typeface="Arial"/>
              </a:rPr>
              <a:t>Cleaned </a:t>
            </a:r>
            <a:r>
              <a:rPr lang="en-US" sz="576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TotalCharges</a:t>
            </a:r>
            <a:r>
              <a:rPr lang="en-US" sz="5765">
                <a:latin typeface="Arial"/>
                <a:ea typeface="Arial"/>
                <a:cs typeface="Arial"/>
                <a:sym typeface="Arial"/>
              </a:rPr>
              <a:t>, normalized Yes/No, engineered: </a:t>
            </a:r>
            <a:r>
              <a:rPr lang="en-US" sz="576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ServicesCount</a:t>
            </a:r>
            <a:r>
              <a:rPr lang="en-US" sz="5765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576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AvgChargesPerMonth</a:t>
            </a:r>
            <a:r>
              <a:rPr lang="en-US" sz="5765">
                <a:latin typeface="Arial"/>
                <a:ea typeface="Arial"/>
                <a:cs typeface="Arial"/>
                <a:sym typeface="Arial"/>
              </a:rPr>
              <a:t>, tenure buckets, payment/contract groupings</a:t>
            </a:r>
            <a:br>
              <a:rPr lang="en-US" sz="5765">
                <a:latin typeface="Arial"/>
                <a:ea typeface="Arial"/>
                <a:cs typeface="Arial"/>
                <a:sym typeface="Arial"/>
              </a:rPr>
            </a:br>
            <a:endParaRPr sz="576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US" sz="5765">
                <a:latin typeface="Arial"/>
                <a:ea typeface="Arial"/>
                <a:cs typeface="Arial"/>
                <a:sym typeface="Arial"/>
              </a:rPr>
              <a:t>Validation results (SMOTE on train only):</a:t>
            </a:r>
            <a:endParaRPr b="1" sz="5765">
              <a:latin typeface="Arial"/>
              <a:ea typeface="Arial"/>
              <a:cs typeface="Arial"/>
              <a:sym typeface="Arial"/>
            </a:endParaRPr>
          </a:p>
          <a:p>
            <a:pPr indent="-32012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-US" sz="5765">
                <a:latin typeface="Arial"/>
                <a:ea typeface="Arial"/>
                <a:cs typeface="Arial"/>
                <a:sym typeface="Arial"/>
              </a:rPr>
              <a:t>AdaBoost:</a:t>
            </a:r>
            <a:r>
              <a:rPr lang="en-US" sz="5765">
                <a:latin typeface="Arial"/>
                <a:ea typeface="Arial"/>
                <a:cs typeface="Arial"/>
                <a:sym typeface="Arial"/>
              </a:rPr>
              <a:t> Recall (churn=1) </a:t>
            </a:r>
            <a:r>
              <a:rPr b="1" lang="en-US" sz="5765">
                <a:latin typeface="Arial"/>
                <a:ea typeface="Arial"/>
                <a:cs typeface="Arial"/>
                <a:sym typeface="Arial"/>
              </a:rPr>
              <a:t>0.80</a:t>
            </a:r>
            <a:r>
              <a:rPr lang="en-US" sz="5765">
                <a:latin typeface="Arial"/>
                <a:ea typeface="Arial"/>
                <a:cs typeface="Arial"/>
                <a:sym typeface="Arial"/>
              </a:rPr>
              <a:t>, Acc </a:t>
            </a:r>
            <a:r>
              <a:rPr b="1" lang="en-US" sz="5765">
                <a:latin typeface="Arial"/>
                <a:ea typeface="Arial"/>
                <a:cs typeface="Arial"/>
                <a:sym typeface="Arial"/>
              </a:rPr>
              <a:t>0.74</a:t>
            </a:r>
            <a:r>
              <a:rPr lang="en-US" sz="5765">
                <a:latin typeface="Arial"/>
                <a:ea typeface="Arial"/>
                <a:cs typeface="Arial"/>
                <a:sym typeface="Arial"/>
              </a:rPr>
              <a:t>, ROC-AUC </a:t>
            </a:r>
            <a:r>
              <a:rPr b="1" lang="en-US" sz="5765">
                <a:latin typeface="Arial"/>
                <a:ea typeface="Arial"/>
                <a:cs typeface="Arial"/>
                <a:sym typeface="Arial"/>
              </a:rPr>
              <a:t>0.83</a:t>
            </a:r>
            <a:br>
              <a:rPr b="1" lang="en-US" sz="5765">
                <a:latin typeface="Arial"/>
                <a:ea typeface="Arial"/>
                <a:cs typeface="Arial"/>
                <a:sym typeface="Arial"/>
              </a:rPr>
            </a:br>
            <a:endParaRPr b="1" sz="5765">
              <a:latin typeface="Arial"/>
              <a:ea typeface="Arial"/>
              <a:cs typeface="Arial"/>
              <a:sym typeface="Arial"/>
            </a:endParaRPr>
          </a:p>
          <a:p>
            <a:pPr indent="-3201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5765">
                <a:latin typeface="Arial"/>
                <a:ea typeface="Arial"/>
                <a:cs typeface="Arial"/>
                <a:sym typeface="Arial"/>
              </a:rPr>
              <a:t>Gradient Boosting: ROC-AUC 0.835; Logistic Reg: 0.82; KNN: 0.79</a:t>
            </a:r>
            <a:br>
              <a:rPr lang="en-US" sz="5765">
                <a:latin typeface="Arial"/>
                <a:ea typeface="Arial"/>
                <a:cs typeface="Arial"/>
                <a:sym typeface="Arial"/>
              </a:rPr>
            </a:br>
            <a:endParaRPr sz="5765">
              <a:latin typeface="Arial"/>
              <a:ea typeface="Arial"/>
              <a:cs typeface="Arial"/>
              <a:sym typeface="Arial"/>
            </a:endParaRPr>
          </a:p>
          <a:p>
            <a:pPr indent="-3201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5765">
                <a:latin typeface="Arial"/>
                <a:ea typeface="Arial"/>
                <a:cs typeface="Arial"/>
                <a:sym typeface="Arial"/>
              </a:rPr>
              <a:t>Random Forest: Recall  0.76, Acc 0.76, </a:t>
            </a:r>
            <a:r>
              <a:rPr lang="en-US" sz="5765">
                <a:latin typeface="Arial"/>
                <a:ea typeface="Arial"/>
                <a:cs typeface="Arial"/>
                <a:sym typeface="Arial"/>
              </a:rPr>
              <a:t>ROC-AUC 0.83</a:t>
            </a:r>
            <a:br>
              <a:rPr lang="en-US" sz="5765">
                <a:latin typeface="Arial"/>
                <a:ea typeface="Arial"/>
                <a:cs typeface="Arial"/>
                <a:sym typeface="Arial"/>
              </a:rPr>
            </a:br>
            <a:endParaRPr sz="576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US" sz="5765">
                <a:latin typeface="Arial"/>
                <a:ea typeface="Arial"/>
                <a:cs typeface="Arial"/>
                <a:sym typeface="Arial"/>
              </a:rPr>
              <a:t>Business takeaway:</a:t>
            </a:r>
            <a:r>
              <a:rPr lang="en-US" sz="5765">
                <a:latin typeface="Arial"/>
                <a:ea typeface="Arial"/>
                <a:cs typeface="Arial"/>
                <a:sym typeface="Arial"/>
              </a:rPr>
              <a:t> With recall ~0.80, we can catch more than 3/4 of likely churners and launch retention workflows (discounts, plan changes, support tickets) to reduce churn rate.</a:t>
            </a:r>
            <a:endParaRPr sz="576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57200" y="274650"/>
            <a:ext cx="82296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Approach &amp; Key Technical Decisions</a:t>
            </a:r>
            <a:endParaRPr sz="3000"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457200" y="767950"/>
            <a:ext cx="8229600" cy="60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300">
                <a:latin typeface="Arial"/>
                <a:ea typeface="Arial"/>
                <a:cs typeface="Arial"/>
                <a:sym typeface="Arial"/>
              </a:rPr>
              <a:t>Pipeline overview: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US" sz="1300">
                <a:latin typeface="Arial"/>
                <a:ea typeface="Arial"/>
                <a:cs typeface="Arial"/>
                <a:sym typeface="Arial"/>
              </a:rPr>
              <a:t>Preprocessing: ordinal encoding (robust to category explosion), unknown handling, numeric scaling , engineered features</a:t>
            </a:r>
            <a:br>
              <a:rPr lang="en-US" sz="1300">
                <a:latin typeface="Arial"/>
                <a:ea typeface="Arial"/>
                <a:cs typeface="Arial"/>
                <a:sym typeface="Arial"/>
              </a:rPr>
            </a:b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>
                <a:latin typeface="Arial"/>
                <a:ea typeface="Arial"/>
                <a:cs typeface="Arial"/>
                <a:sym typeface="Arial"/>
              </a:rPr>
              <a:t>Modeling: Linear (LogReg), Trees (RF/GB/AB), Instance-based (KNN)</a:t>
            </a:r>
            <a:br>
              <a:rPr lang="en-US" sz="1300">
                <a:latin typeface="Arial"/>
                <a:ea typeface="Arial"/>
                <a:cs typeface="Arial"/>
                <a:sym typeface="Arial"/>
              </a:rPr>
            </a:b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>
                <a:latin typeface="Arial"/>
                <a:ea typeface="Arial"/>
                <a:cs typeface="Arial"/>
                <a:sym typeface="Arial"/>
              </a:rPr>
              <a:t>Class imbalance: </a:t>
            </a:r>
            <a:r>
              <a:rPr b="1" lang="en-US" sz="1300">
                <a:latin typeface="Arial"/>
                <a:ea typeface="Arial"/>
                <a:cs typeface="Arial"/>
                <a:sym typeface="Arial"/>
              </a:rPr>
              <a:t>SMOTE</a:t>
            </a:r>
            <a:r>
              <a:rPr b="1" lang="en-US" sz="1300">
                <a:latin typeface="Arial"/>
                <a:ea typeface="Arial"/>
                <a:cs typeface="Arial"/>
                <a:sym typeface="Arial"/>
              </a:rPr>
              <a:t> on training split only</a:t>
            </a:r>
            <a:r>
              <a:rPr lang="en-US" sz="1300">
                <a:latin typeface="Arial"/>
                <a:ea typeface="Arial"/>
                <a:cs typeface="Arial"/>
                <a:sym typeface="Arial"/>
              </a:rPr>
              <a:t> (no leakage)</a:t>
            </a:r>
            <a:r>
              <a:rPr lang="en-US" sz="1300">
                <a:latin typeface="Arial"/>
                <a:ea typeface="Arial"/>
                <a:cs typeface="Arial"/>
                <a:sym typeface="Arial"/>
              </a:rPr>
              <a:t>, validate on untouched data</a:t>
            </a:r>
            <a:br>
              <a:rPr lang="en-US" sz="1300">
                <a:latin typeface="Arial"/>
                <a:ea typeface="Arial"/>
                <a:cs typeface="Arial"/>
                <a:sym typeface="Arial"/>
              </a:rPr>
            </a:b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>
                <a:latin typeface="Arial"/>
                <a:ea typeface="Arial"/>
                <a:cs typeface="Arial"/>
                <a:sym typeface="Arial"/>
              </a:rPr>
              <a:t>Model selection metric: ROC-AUC + Recall/F1 for churn class (optimize tail capture)</a:t>
            </a:r>
            <a:br>
              <a:rPr lang="en-US" sz="1300">
                <a:latin typeface="Arial"/>
                <a:ea typeface="Arial"/>
                <a:cs typeface="Arial"/>
                <a:sym typeface="Arial"/>
              </a:rPr>
            </a:b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>
                <a:latin typeface="Arial"/>
                <a:ea typeface="Arial"/>
                <a:cs typeface="Arial"/>
                <a:sym typeface="Arial"/>
              </a:rPr>
              <a:t>Thresholding: default 0.50 now; can tune threshold to business cost curve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300">
                <a:latin typeface="Arial"/>
                <a:ea typeface="Arial"/>
                <a:cs typeface="Arial"/>
                <a:sym typeface="Arial"/>
              </a:rPr>
              <a:t>What we shipped: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-US" sz="1300">
                <a:latin typeface="Arial"/>
                <a:ea typeface="Arial"/>
                <a:cs typeface="Arial"/>
                <a:sym typeface="Arial"/>
              </a:rPr>
              <a:t>API:</a:t>
            </a:r>
            <a:r>
              <a:rPr lang="en-US" sz="1300">
                <a:latin typeface="Arial"/>
                <a:ea typeface="Arial"/>
                <a:cs typeface="Arial"/>
                <a:sym typeface="Arial"/>
              </a:rPr>
              <a:t> Flask/JSON endpoint returning probability + label</a:t>
            </a:r>
            <a:br>
              <a:rPr lang="en-US" sz="1300">
                <a:latin typeface="Arial"/>
                <a:ea typeface="Arial"/>
                <a:cs typeface="Arial"/>
                <a:sym typeface="Arial"/>
              </a:rPr>
            </a:b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US" sz="1300">
                <a:latin typeface="Arial"/>
                <a:ea typeface="Arial"/>
                <a:cs typeface="Arial"/>
                <a:sym typeface="Arial"/>
              </a:rPr>
              <a:t>Artifacts:</a:t>
            </a:r>
            <a:r>
              <a:rPr lang="en-US" sz="1300">
                <a:latin typeface="Arial"/>
                <a:ea typeface="Arial"/>
                <a:cs typeface="Arial"/>
                <a:sym typeface="Arial"/>
              </a:rPr>
              <a:t> Separate pickles for OrdinalEncoder, Scaler, AdaBoostl</a:t>
            </a:r>
            <a:br>
              <a:rPr lang="en-US" sz="1300">
                <a:latin typeface="Arial"/>
                <a:ea typeface="Arial"/>
                <a:cs typeface="Arial"/>
                <a:sym typeface="Arial"/>
              </a:rPr>
            </a:b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US" sz="1300">
                <a:latin typeface="Arial"/>
                <a:ea typeface="Arial"/>
                <a:cs typeface="Arial"/>
                <a:sym typeface="Arial"/>
              </a:rPr>
              <a:t>Ops:</a:t>
            </a:r>
            <a:r>
              <a:rPr lang="en-US" sz="1300">
                <a:latin typeface="Arial"/>
                <a:ea typeface="Arial"/>
                <a:cs typeface="Arial"/>
                <a:sym typeface="Arial"/>
              </a:rPr>
              <a:t> Health check, input validation, basic OOD heuristics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300">
                <a:latin typeface="Arial"/>
                <a:ea typeface="Arial"/>
                <a:cs typeface="Arial"/>
                <a:sym typeface="Arial"/>
              </a:rPr>
              <a:t>Production readiness: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US" sz="1300">
                <a:latin typeface="Arial"/>
                <a:ea typeface="Arial"/>
                <a:cs typeface="Arial"/>
                <a:sym typeface="Arial"/>
              </a:rPr>
              <a:t>Monitoring: PSI/KS for drift; PR/AUC when labels arrive</a:t>
            </a:r>
            <a:br>
              <a:rPr lang="en-US" sz="1300">
                <a:latin typeface="Arial"/>
                <a:ea typeface="Arial"/>
                <a:cs typeface="Arial"/>
                <a:sym typeface="Arial"/>
              </a:rPr>
            </a:b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>
                <a:latin typeface="Arial"/>
                <a:ea typeface="Arial"/>
                <a:cs typeface="Arial"/>
                <a:sym typeface="Arial"/>
              </a:rPr>
              <a:t>A/B rollout: 10%→25%→50% with guardrails (retention uplift, offer cost/retained)</a:t>
            </a:r>
            <a:br>
              <a:rPr lang="en-US" sz="1300">
                <a:latin typeface="Arial"/>
                <a:ea typeface="Arial"/>
                <a:cs typeface="Arial"/>
                <a:sym typeface="Arial"/>
              </a:rPr>
            </a:b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>
                <a:latin typeface="Arial"/>
                <a:ea typeface="Arial"/>
                <a:cs typeface="Arial"/>
                <a:sym typeface="Arial"/>
              </a:rPr>
              <a:t>Architecture: Docker + Flask + Gunicorn (Can be deployed to AWS EC2 instance / lambda function)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457200" y="167500"/>
            <a:ext cx="8229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Calibri"/>
              <a:buNone/>
            </a:pPr>
            <a:r>
              <a:rPr lang="en-US" sz="2360"/>
              <a:t>Technical Deep-Dive: SMOTE </a:t>
            </a:r>
            <a:endParaRPr sz="1860"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457200" y="714375"/>
            <a:ext cx="8229600" cy="61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Problem: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Class imbalance.</a:t>
            </a:r>
            <a:br>
              <a:rPr lang="en-US" sz="1400">
                <a:latin typeface="Arial"/>
                <a:ea typeface="Arial"/>
                <a:cs typeface="Arial"/>
                <a:sym typeface="Arial"/>
              </a:rPr>
            </a:b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Training Order (leak-free)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Split → 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SMOTE (train only)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→ Train model on SMOTE’d train → Evaluate on untouched validation</a:t>
            </a:r>
            <a:br>
              <a:rPr lang="en-US" sz="1400">
                <a:latin typeface="Arial"/>
                <a:ea typeface="Arial"/>
                <a:cs typeface="Arial"/>
                <a:sym typeface="Arial"/>
              </a:rPr>
            </a:b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Why This Works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Avoids leakage from validation/test</a:t>
            </a:r>
            <a:br>
              <a:rPr lang="en-US" sz="1400">
                <a:latin typeface="Arial"/>
                <a:ea typeface="Arial"/>
                <a:cs typeface="Arial"/>
                <a:sym typeface="Arial"/>
              </a:rPr>
            </a:b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SMOTE changes only the train distribution; validation remains representative of production</a:t>
            </a:r>
            <a:br>
              <a:rPr lang="en-US" sz="1400">
                <a:latin typeface="Arial"/>
                <a:ea typeface="Arial"/>
                <a:cs typeface="Arial"/>
                <a:sym typeface="Arial"/>
              </a:rPr>
            </a:b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Inference Path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No SMOTE</a:t>
            </a:r>
            <a:br>
              <a:rPr lang="en-US" sz="1400">
                <a:latin typeface="Arial"/>
                <a:ea typeface="Arial"/>
                <a:cs typeface="Arial"/>
                <a:sym typeface="Arial"/>
              </a:rPr>
            </a:b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Apply same feature engineering + ordinal encoding</a:t>
            </a:r>
            <a:br>
              <a:rPr lang="en-US" sz="1400">
                <a:latin typeface="Arial"/>
                <a:ea typeface="Arial"/>
                <a:cs typeface="Arial"/>
                <a:sym typeface="Arial"/>
              </a:rPr>
            </a:b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predict_proba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→ apply business threshold; optional OOD checks/abstain</a:t>
            </a:r>
            <a:br>
              <a:rPr lang="en-US" sz="1400">
                <a:latin typeface="Arial"/>
                <a:ea typeface="Arial"/>
                <a:cs typeface="Arial"/>
                <a:sym typeface="Arial"/>
              </a:rPr>
            </a:b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Outcome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Stronger minority recall with a simple, fast, CPU-friendly workflow that keeps metrics honest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