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84" r:id="rId2"/>
    <p:sldId id="298" r:id="rId3"/>
    <p:sldId id="386" r:id="rId4"/>
    <p:sldId id="391" r:id="rId5"/>
    <p:sldId id="388" r:id="rId6"/>
    <p:sldId id="389" r:id="rId7"/>
    <p:sldId id="390" r:id="rId8"/>
    <p:sldId id="392" r:id="rId9"/>
    <p:sldId id="393" r:id="rId10"/>
    <p:sldId id="308" r:id="rId11"/>
    <p:sldId id="385" r:id="rId12"/>
    <p:sldId id="38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F3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70976" autoAdjust="0"/>
  </p:normalViewPr>
  <p:slideViewPr>
    <p:cSldViewPr showGuides="1">
      <p:cViewPr>
        <p:scale>
          <a:sx n="70" d="100"/>
          <a:sy n="70" d="100"/>
        </p:scale>
        <p:origin x="616" y="-136"/>
      </p:cViewPr>
      <p:guideLst>
        <p:guide orient="horz" pos="1620"/>
        <p:guide pos="2880"/>
      </p:guideLst>
    </p:cSldViewPr>
  </p:slideViewPr>
  <p:outlineViewPr>
    <p:cViewPr>
      <p:scale>
        <a:sx n="33" d="100"/>
        <a:sy n="33" d="100"/>
      </p:scale>
      <p:origin x="48" y="283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057E0-5E95-49D9-B1F1-3199317F4B0F}" type="doc">
      <dgm:prSet loTypeId="urn:microsoft.com/office/officeart/2005/8/layout/hProcess11" loCatId="process" qsTypeId="urn:microsoft.com/office/officeart/2005/8/quickstyle/simple1" qsCatId="simple" csTypeId="urn:microsoft.com/office/officeart/2005/8/colors/accent1_1" csCatId="accent1" phldr="1"/>
      <dgm:spPr/>
    </dgm:pt>
    <dgm:pt modelId="{6A6D1548-45AE-4248-B48F-8B7F5CB71B10}">
      <dgm:prSet phldrT="[Text]"/>
      <dgm:spPr/>
      <dgm:t>
        <a:bodyPr/>
        <a:lstStyle/>
        <a:p>
          <a:r>
            <a:rPr lang="en-US" b="1" dirty="0"/>
            <a:t>1927</a:t>
          </a:r>
          <a:r>
            <a:rPr lang="en-US" dirty="0"/>
            <a:t> Production</a:t>
          </a:r>
        </a:p>
      </dgm:t>
    </dgm:pt>
    <dgm:pt modelId="{5BF86B79-C519-49FA-9AF8-CCD11089172F}" type="parTrans" cxnId="{A388D340-4247-47DF-944E-79F320918AC2}">
      <dgm:prSet/>
      <dgm:spPr/>
      <dgm:t>
        <a:bodyPr/>
        <a:lstStyle/>
        <a:p>
          <a:endParaRPr lang="en-US"/>
        </a:p>
      </dgm:t>
    </dgm:pt>
    <dgm:pt modelId="{8714A4BA-2511-4518-83D4-E522D13A9384}" type="sibTrans" cxnId="{A388D340-4247-47DF-944E-79F320918AC2}">
      <dgm:prSet/>
      <dgm:spPr/>
      <dgm:t>
        <a:bodyPr/>
        <a:lstStyle/>
        <a:p>
          <a:endParaRPr lang="en-US"/>
        </a:p>
      </dgm:t>
    </dgm:pt>
    <dgm:pt modelId="{611C1C31-4DD4-475C-9073-4D9F7CB15A47}">
      <dgm:prSet phldrT="[Text]"/>
      <dgm:spPr/>
      <dgm:t>
        <a:bodyPr/>
        <a:lstStyle/>
        <a:p>
          <a:r>
            <a:rPr lang="en-US" b="1" dirty="0"/>
            <a:t>1939</a:t>
          </a:r>
          <a:r>
            <a:rPr lang="en-US" b="0" dirty="0"/>
            <a:t> Depiction</a:t>
          </a:r>
        </a:p>
      </dgm:t>
    </dgm:pt>
    <dgm:pt modelId="{7AE112E2-D647-4A39-8C12-E4CB0551219C}" type="parTrans" cxnId="{B895B2A4-9997-4008-896B-46C84599A17E}">
      <dgm:prSet/>
      <dgm:spPr/>
      <dgm:t>
        <a:bodyPr/>
        <a:lstStyle/>
        <a:p>
          <a:endParaRPr lang="en-US"/>
        </a:p>
      </dgm:t>
    </dgm:pt>
    <dgm:pt modelId="{3E120929-E804-458E-BEDA-3D61C007FF85}" type="sibTrans" cxnId="{B895B2A4-9997-4008-896B-46C84599A17E}">
      <dgm:prSet/>
      <dgm:spPr/>
      <dgm:t>
        <a:bodyPr/>
        <a:lstStyle/>
        <a:p>
          <a:endParaRPr lang="en-US"/>
        </a:p>
      </dgm:t>
    </dgm:pt>
    <dgm:pt modelId="{D54F24CC-B238-40ED-87B1-709DF6B5DB95}">
      <dgm:prSet phldrT="[Text]"/>
      <dgm:spPr/>
      <dgm:t>
        <a:bodyPr/>
        <a:lstStyle/>
        <a:p>
          <a:r>
            <a:rPr lang="en-US" b="1" i="0" dirty="0"/>
            <a:t>1946</a:t>
          </a:r>
          <a:r>
            <a:rPr lang="en-US" b="0" i="0" dirty="0"/>
            <a:t> Exhibition</a:t>
          </a:r>
          <a:endParaRPr lang="en-US" b="1" i="0" dirty="0"/>
        </a:p>
      </dgm:t>
    </dgm:pt>
    <dgm:pt modelId="{1C091314-169B-4A42-A660-8841B8ADDF06}" type="parTrans" cxnId="{C33DD69A-3205-45BE-9989-89D822DE9B28}">
      <dgm:prSet/>
      <dgm:spPr/>
      <dgm:t>
        <a:bodyPr/>
        <a:lstStyle/>
        <a:p>
          <a:endParaRPr lang="en-US"/>
        </a:p>
      </dgm:t>
    </dgm:pt>
    <dgm:pt modelId="{EA6A5D6B-3B80-4DB5-9022-18D268117853}" type="sibTrans" cxnId="{C33DD69A-3205-45BE-9989-89D822DE9B28}">
      <dgm:prSet/>
      <dgm:spPr/>
      <dgm:t>
        <a:bodyPr/>
        <a:lstStyle/>
        <a:p>
          <a:endParaRPr lang="en-US"/>
        </a:p>
      </dgm:t>
    </dgm:pt>
    <dgm:pt modelId="{EFFAA59B-689C-4420-986D-FE3CF9525640}">
      <dgm:prSet phldrT="[Text]"/>
      <dgm:spPr/>
      <dgm:t>
        <a:bodyPr/>
        <a:lstStyle/>
        <a:p>
          <a:r>
            <a:rPr lang="en-US" b="1" i="0" dirty="0"/>
            <a:t>1987</a:t>
          </a:r>
          <a:r>
            <a:rPr lang="en-US" b="0" i="0" dirty="0"/>
            <a:t> Acquisition</a:t>
          </a:r>
          <a:endParaRPr lang="en-US" b="1" i="0" dirty="0"/>
        </a:p>
      </dgm:t>
    </dgm:pt>
    <dgm:pt modelId="{BA112F81-D599-4DED-8A09-C6C983B20CA3}" type="parTrans" cxnId="{1FE3AB77-EEA3-4F28-9E74-738048A31BE8}">
      <dgm:prSet/>
      <dgm:spPr/>
      <dgm:t>
        <a:bodyPr/>
        <a:lstStyle/>
        <a:p>
          <a:endParaRPr lang="en-US"/>
        </a:p>
      </dgm:t>
    </dgm:pt>
    <dgm:pt modelId="{4E53B509-4A85-45F1-90A4-433B18AE317E}" type="sibTrans" cxnId="{1FE3AB77-EEA3-4F28-9E74-738048A31BE8}">
      <dgm:prSet/>
      <dgm:spPr/>
      <dgm:t>
        <a:bodyPr/>
        <a:lstStyle/>
        <a:p>
          <a:endParaRPr lang="en-US"/>
        </a:p>
      </dgm:t>
    </dgm:pt>
    <dgm:pt modelId="{7433B9E8-09CF-4466-8E24-67FB66D48E41}" type="pres">
      <dgm:prSet presAssocID="{F1F057E0-5E95-49D9-B1F1-3199317F4B0F}" presName="Name0" presStyleCnt="0">
        <dgm:presLayoutVars>
          <dgm:dir/>
          <dgm:resizeHandles val="exact"/>
        </dgm:presLayoutVars>
      </dgm:prSet>
      <dgm:spPr/>
    </dgm:pt>
    <dgm:pt modelId="{671381BA-8034-4942-A111-35DA2BE019F7}" type="pres">
      <dgm:prSet presAssocID="{F1F057E0-5E95-49D9-B1F1-3199317F4B0F}" presName="arrow" presStyleLbl="bgShp" presStyleIdx="0" presStyleCnt="1" custScaleX="100000" custScaleY="34083"/>
      <dgm:spPr/>
    </dgm:pt>
    <dgm:pt modelId="{A654DFBA-F61B-4B9B-9AA1-4D575628B654}" type="pres">
      <dgm:prSet presAssocID="{F1F057E0-5E95-49D9-B1F1-3199317F4B0F}" presName="points" presStyleCnt="0"/>
      <dgm:spPr/>
    </dgm:pt>
    <dgm:pt modelId="{BA7DF812-6331-4BD0-AF26-3C749F55301B}" type="pres">
      <dgm:prSet presAssocID="{6A6D1548-45AE-4248-B48F-8B7F5CB71B10}" presName="compositeA" presStyleCnt="0"/>
      <dgm:spPr/>
    </dgm:pt>
    <dgm:pt modelId="{7A20668B-80F5-4E61-B3BC-FB4F06DACC82}" type="pres">
      <dgm:prSet presAssocID="{6A6D1548-45AE-4248-B48F-8B7F5CB71B10}" presName="textA" presStyleLbl="revTx" presStyleIdx="0" presStyleCnt="4">
        <dgm:presLayoutVars>
          <dgm:bulletEnabled val="1"/>
        </dgm:presLayoutVars>
      </dgm:prSet>
      <dgm:spPr/>
    </dgm:pt>
    <dgm:pt modelId="{C1F0D488-9384-4A4C-B7A5-68D9987C0486}" type="pres">
      <dgm:prSet presAssocID="{6A6D1548-45AE-4248-B48F-8B7F5CB71B10}" presName="circleA" presStyleLbl="node1" presStyleIdx="0" presStyleCnt="4"/>
      <dgm:spPr/>
    </dgm:pt>
    <dgm:pt modelId="{C00E3425-60FB-434F-966A-20E0002410F6}" type="pres">
      <dgm:prSet presAssocID="{6A6D1548-45AE-4248-B48F-8B7F5CB71B10}" presName="spaceA" presStyleCnt="0"/>
      <dgm:spPr/>
    </dgm:pt>
    <dgm:pt modelId="{85BB3EA0-6A58-4EFD-A7EB-29C48B69CC86}" type="pres">
      <dgm:prSet presAssocID="{8714A4BA-2511-4518-83D4-E522D13A9384}" presName="space" presStyleCnt="0"/>
      <dgm:spPr/>
    </dgm:pt>
    <dgm:pt modelId="{E87CB869-23FF-405C-AFC3-213415F07642}" type="pres">
      <dgm:prSet presAssocID="{611C1C31-4DD4-475C-9073-4D9F7CB15A47}" presName="compositeB" presStyleCnt="0"/>
      <dgm:spPr/>
    </dgm:pt>
    <dgm:pt modelId="{C98661C4-00E1-4FBF-A62B-6AA2C73F61E3}" type="pres">
      <dgm:prSet presAssocID="{611C1C31-4DD4-475C-9073-4D9F7CB15A47}" presName="textB" presStyleLbl="revTx" presStyleIdx="1" presStyleCnt="4" custLinFactNeighborX="-25519">
        <dgm:presLayoutVars>
          <dgm:bulletEnabled val="1"/>
        </dgm:presLayoutVars>
      </dgm:prSet>
      <dgm:spPr/>
    </dgm:pt>
    <dgm:pt modelId="{D5EE7E96-1DA1-4677-85F5-EB0592CE3E50}" type="pres">
      <dgm:prSet presAssocID="{611C1C31-4DD4-475C-9073-4D9F7CB15A47}" presName="circleB" presStyleLbl="node1" presStyleIdx="1" presStyleCnt="4" custLinFactX="-26984" custLinFactNeighborX="-100000"/>
      <dgm:spPr/>
    </dgm:pt>
    <dgm:pt modelId="{DFBC8A66-7940-49FF-B7D3-58922BA89E6E}" type="pres">
      <dgm:prSet presAssocID="{611C1C31-4DD4-475C-9073-4D9F7CB15A47}" presName="spaceB" presStyleCnt="0"/>
      <dgm:spPr/>
    </dgm:pt>
    <dgm:pt modelId="{67687436-EA35-40F9-A185-8F0F5C3FA2AC}" type="pres">
      <dgm:prSet presAssocID="{3E120929-E804-458E-BEDA-3D61C007FF85}" presName="space" presStyleCnt="0"/>
      <dgm:spPr/>
    </dgm:pt>
    <dgm:pt modelId="{FBE1490A-0E3A-492D-9B87-CFB70060198C}" type="pres">
      <dgm:prSet presAssocID="{D54F24CC-B238-40ED-87B1-709DF6B5DB95}" presName="compositeA" presStyleCnt="0"/>
      <dgm:spPr/>
    </dgm:pt>
    <dgm:pt modelId="{186A6272-66B2-433F-B093-22BD7C2D3276}" type="pres">
      <dgm:prSet presAssocID="{D54F24CC-B238-40ED-87B1-709DF6B5DB95}" presName="textA" presStyleLbl="revTx" presStyleIdx="2" presStyleCnt="4" custLinFactNeighborX="-74080">
        <dgm:presLayoutVars>
          <dgm:bulletEnabled val="1"/>
        </dgm:presLayoutVars>
      </dgm:prSet>
      <dgm:spPr/>
    </dgm:pt>
    <dgm:pt modelId="{6838D4DB-867D-4134-9470-A475799FD23C}" type="pres">
      <dgm:prSet presAssocID="{D54F24CC-B238-40ED-87B1-709DF6B5DB95}" presName="circleA" presStyleLbl="node1" presStyleIdx="2" presStyleCnt="4" custLinFactX="-168608" custLinFactNeighborX="-200000"/>
      <dgm:spPr/>
    </dgm:pt>
    <dgm:pt modelId="{175D8034-261B-4DB4-B2E0-B069CE518301}" type="pres">
      <dgm:prSet presAssocID="{D54F24CC-B238-40ED-87B1-709DF6B5DB95}" presName="spaceA" presStyleCnt="0"/>
      <dgm:spPr/>
    </dgm:pt>
    <dgm:pt modelId="{1593704F-E387-4617-AB33-AB4FA32353AE}" type="pres">
      <dgm:prSet presAssocID="{EA6A5D6B-3B80-4DB5-9022-18D268117853}" presName="space" presStyleCnt="0"/>
      <dgm:spPr/>
    </dgm:pt>
    <dgm:pt modelId="{06F9021C-21AF-4225-AC1A-1CA1EE410664}" type="pres">
      <dgm:prSet presAssocID="{EFFAA59B-689C-4420-986D-FE3CF9525640}" presName="compositeB" presStyleCnt="0"/>
      <dgm:spPr/>
    </dgm:pt>
    <dgm:pt modelId="{D22CA0FB-C38E-4941-8134-67A182A71164}" type="pres">
      <dgm:prSet presAssocID="{EFFAA59B-689C-4420-986D-FE3CF9525640}" presName="textB" presStyleLbl="revTx" presStyleIdx="3" presStyleCnt="4" custLinFactNeighborX="-15727">
        <dgm:presLayoutVars>
          <dgm:bulletEnabled val="1"/>
        </dgm:presLayoutVars>
      </dgm:prSet>
      <dgm:spPr/>
    </dgm:pt>
    <dgm:pt modelId="{21DAD02F-549D-4B1A-B486-BAA96CC24DE0}" type="pres">
      <dgm:prSet presAssocID="{EFFAA59B-689C-4420-986D-FE3CF9525640}" presName="circleB" presStyleLbl="node1" presStyleIdx="3" presStyleCnt="4" custLinFactNeighborX="-78254"/>
      <dgm:spPr/>
    </dgm:pt>
    <dgm:pt modelId="{D6362380-0CED-474D-8808-D2C131AC37B2}" type="pres">
      <dgm:prSet presAssocID="{EFFAA59B-689C-4420-986D-FE3CF9525640}" presName="spaceB" presStyleCnt="0"/>
      <dgm:spPr/>
    </dgm:pt>
  </dgm:ptLst>
  <dgm:cxnLst>
    <dgm:cxn modelId="{6CF34E18-F37E-48F4-9964-578C92E58922}" type="presOf" srcId="{EFFAA59B-689C-4420-986D-FE3CF9525640}" destId="{D22CA0FB-C38E-4941-8134-67A182A71164}" srcOrd="0" destOrd="0" presId="urn:microsoft.com/office/officeart/2005/8/layout/hProcess11"/>
    <dgm:cxn modelId="{A388D340-4247-47DF-944E-79F320918AC2}" srcId="{F1F057E0-5E95-49D9-B1F1-3199317F4B0F}" destId="{6A6D1548-45AE-4248-B48F-8B7F5CB71B10}" srcOrd="0" destOrd="0" parTransId="{5BF86B79-C519-49FA-9AF8-CCD11089172F}" sibTransId="{8714A4BA-2511-4518-83D4-E522D13A9384}"/>
    <dgm:cxn modelId="{1FE3AB77-EEA3-4F28-9E74-738048A31BE8}" srcId="{F1F057E0-5E95-49D9-B1F1-3199317F4B0F}" destId="{EFFAA59B-689C-4420-986D-FE3CF9525640}" srcOrd="3" destOrd="0" parTransId="{BA112F81-D599-4DED-8A09-C6C983B20CA3}" sibTransId="{4E53B509-4A85-45F1-90A4-433B18AE317E}"/>
    <dgm:cxn modelId="{D900BB82-9D30-485D-8B87-D46B7BE01FC8}" type="presOf" srcId="{611C1C31-4DD4-475C-9073-4D9F7CB15A47}" destId="{C98661C4-00E1-4FBF-A62B-6AA2C73F61E3}" srcOrd="0" destOrd="0" presId="urn:microsoft.com/office/officeart/2005/8/layout/hProcess11"/>
    <dgm:cxn modelId="{21C5108C-A7EE-44AB-A1E3-4B5691D0A3FD}" type="presOf" srcId="{F1F057E0-5E95-49D9-B1F1-3199317F4B0F}" destId="{7433B9E8-09CF-4466-8E24-67FB66D48E41}" srcOrd="0" destOrd="0" presId="urn:microsoft.com/office/officeart/2005/8/layout/hProcess11"/>
    <dgm:cxn modelId="{C33DD69A-3205-45BE-9989-89D822DE9B28}" srcId="{F1F057E0-5E95-49D9-B1F1-3199317F4B0F}" destId="{D54F24CC-B238-40ED-87B1-709DF6B5DB95}" srcOrd="2" destOrd="0" parTransId="{1C091314-169B-4A42-A660-8841B8ADDF06}" sibTransId="{EA6A5D6B-3B80-4DB5-9022-18D268117853}"/>
    <dgm:cxn modelId="{C663F69D-BB99-4D78-9A9A-877D1F4CDA01}" type="presOf" srcId="{D54F24CC-B238-40ED-87B1-709DF6B5DB95}" destId="{186A6272-66B2-433F-B093-22BD7C2D3276}" srcOrd="0" destOrd="0" presId="urn:microsoft.com/office/officeart/2005/8/layout/hProcess11"/>
    <dgm:cxn modelId="{B895B2A4-9997-4008-896B-46C84599A17E}" srcId="{F1F057E0-5E95-49D9-B1F1-3199317F4B0F}" destId="{611C1C31-4DD4-475C-9073-4D9F7CB15A47}" srcOrd="1" destOrd="0" parTransId="{7AE112E2-D647-4A39-8C12-E4CB0551219C}" sibTransId="{3E120929-E804-458E-BEDA-3D61C007FF85}"/>
    <dgm:cxn modelId="{D80C9AF4-CF41-489B-BAC5-F0A72B1F5422}" type="presOf" srcId="{6A6D1548-45AE-4248-B48F-8B7F5CB71B10}" destId="{7A20668B-80F5-4E61-B3BC-FB4F06DACC82}" srcOrd="0" destOrd="0" presId="urn:microsoft.com/office/officeart/2005/8/layout/hProcess11"/>
    <dgm:cxn modelId="{21F0EEB7-5020-40FC-9D27-C24E5CB86C6D}" type="presParOf" srcId="{7433B9E8-09CF-4466-8E24-67FB66D48E41}" destId="{671381BA-8034-4942-A111-35DA2BE019F7}" srcOrd="0" destOrd="0" presId="urn:microsoft.com/office/officeart/2005/8/layout/hProcess11"/>
    <dgm:cxn modelId="{31B234C3-20AE-4459-95B1-6EFAD6819F0D}" type="presParOf" srcId="{7433B9E8-09CF-4466-8E24-67FB66D48E41}" destId="{A654DFBA-F61B-4B9B-9AA1-4D575628B654}" srcOrd="1" destOrd="0" presId="urn:microsoft.com/office/officeart/2005/8/layout/hProcess11"/>
    <dgm:cxn modelId="{07E921B8-00B9-4D85-9FF6-EFDA388B1A16}" type="presParOf" srcId="{A654DFBA-F61B-4B9B-9AA1-4D575628B654}" destId="{BA7DF812-6331-4BD0-AF26-3C749F55301B}" srcOrd="0" destOrd="0" presId="urn:microsoft.com/office/officeart/2005/8/layout/hProcess11"/>
    <dgm:cxn modelId="{67A2A13C-2F88-428E-8D14-62A67F7F9CA3}" type="presParOf" srcId="{BA7DF812-6331-4BD0-AF26-3C749F55301B}" destId="{7A20668B-80F5-4E61-B3BC-FB4F06DACC82}" srcOrd="0" destOrd="0" presId="urn:microsoft.com/office/officeart/2005/8/layout/hProcess11"/>
    <dgm:cxn modelId="{E2AE21B1-D2F9-4D06-B9BD-CA9C464F2DD1}" type="presParOf" srcId="{BA7DF812-6331-4BD0-AF26-3C749F55301B}" destId="{C1F0D488-9384-4A4C-B7A5-68D9987C0486}" srcOrd="1" destOrd="0" presId="urn:microsoft.com/office/officeart/2005/8/layout/hProcess11"/>
    <dgm:cxn modelId="{F628B55F-5E13-4B5D-B4D2-D9474FAEB55D}" type="presParOf" srcId="{BA7DF812-6331-4BD0-AF26-3C749F55301B}" destId="{C00E3425-60FB-434F-966A-20E0002410F6}" srcOrd="2" destOrd="0" presId="urn:microsoft.com/office/officeart/2005/8/layout/hProcess11"/>
    <dgm:cxn modelId="{6CE6A1F1-948B-4AFA-901F-3E4491F26984}" type="presParOf" srcId="{A654DFBA-F61B-4B9B-9AA1-4D575628B654}" destId="{85BB3EA0-6A58-4EFD-A7EB-29C48B69CC86}" srcOrd="1" destOrd="0" presId="urn:microsoft.com/office/officeart/2005/8/layout/hProcess11"/>
    <dgm:cxn modelId="{EA07A974-A7BE-48B3-8FA3-2E3B62EC402A}" type="presParOf" srcId="{A654DFBA-F61B-4B9B-9AA1-4D575628B654}" destId="{E87CB869-23FF-405C-AFC3-213415F07642}" srcOrd="2" destOrd="0" presId="urn:microsoft.com/office/officeart/2005/8/layout/hProcess11"/>
    <dgm:cxn modelId="{86A8ECD6-7341-47E8-8446-BEF2924757B7}" type="presParOf" srcId="{E87CB869-23FF-405C-AFC3-213415F07642}" destId="{C98661C4-00E1-4FBF-A62B-6AA2C73F61E3}" srcOrd="0" destOrd="0" presId="urn:microsoft.com/office/officeart/2005/8/layout/hProcess11"/>
    <dgm:cxn modelId="{B7328C22-D123-44FA-8B73-B29AC605DC4C}" type="presParOf" srcId="{E87CB869-23FF-405C-AFC3-213415F07642}" destId="{D5EE7E96-1DA1-4677-85F5-EB0592CE3E50}" srcOrd="1" destOrd="0" presId="urn:microsoft.com/office/officeart/2005/8/layout/hProcess11"/>
    <dgm:cxn modelId="{6E817870-E671-4444-866E-D3DF097494CA}" type="presParOf" srcId="{E87CB869-23FF-405C-AFC3-213415F07642}" destId="{DFBC8A66-7940-49FF-B7D3-58922BA89E6E}" srcOrd="2" destOrd="0" presId="urn:microsoft.com/office/officeart/2005/8/layout/hProcess11"/>
    <dgm:cxn modelId="{550A154E-8562-4A23-9279-B400FC1FB61F}" type="presParOf" srcId="{A654DFBA-F61B-4B9B-9AA1-4D575628B654}" destId="{67687436-EA35-40F9-A185-8F0F5C3FA2AC}" srcOrd="3" destOrd="0" presId="urn:microsoft.com/office/officeart/2005/8/layout/hProcess11"/>
    <dgm:cxn modelId="{0E9A86AE-8A71-4886-AFBA-884FFD89EF3B}" type="presParOf" srcId="{A654DFBA-F61B-4B9B-9AA1-4D575628B654}" destId="{FBE1490A-0E3A-492D-9B87-CFB70060198C}" srcOrd="4" destOrd="0" presId="urn:microsoft.com/office/officeart/2005/8/layout/hProcess11"/>
    <dgm:cxn modelId="{BEC4EB5E-6D5F-44B6-8912-561FB197293D}" type="presParOf" srcId="{FBE1490A-0E3A-492D-9B87-CFB70060198C}" destId="{186A6272-66B2-433F-B093-22BD7C2D3276}" srcOrd="0" destOrd="0" presId="urn:microsoft.com/office/officeart/2005/8/layout/hProcess11"/>
    <dgm:cxn modelId="{6D115FA6-9FBC-4C27-BD26-51982117213F}" type="presParOf" srcId="{FBE1490A-0E3A-492D-9B87-CFB70060198C}" destId="{6838D4DB-867D-4134-9470-A475799FD23C}" srcOrd="1" destOrd="0" presId="urn:microsoft.com/office/officeart/2005/8/layout/hProcess11"/>
    <dgm:cxn modelId="{2A211586-3D2C-47C6-8575-2536A05C3FF0}" type="presParOf" srcId="{FBE1490A-0E3A-492D-9B87-CFB70060198C}" destId="{175D8034-261B-4DB4-B2E0-B069CE518301}" srcOrd="2" destOrd="0" presId="urn:microsoft.com/office/officeart/2005/8/layout/hProcess11"/>
    <dgm:cxn modelId="{CDA0280F-39E7-4AF5-B52F-E384499C57F3}" type="presParOf" srcId="{A654DFBA-F61B-4B9B-9AA1-4D575628B654}" destId="{1593704F-E387-4617-AB33-AB4FA32353AE}" srcOrd="5" destOrd="0" presId="urn:microsoft.com/office/officeart/2005/8/layout/hProcess11"/>
    <dgm:cxn modelId="{EF590C28-09A3-4BA4-BDE2-49B4AE82F4A3}" type="presParOf" srcId="{A654DFBA-F61B-4B9B-9AA1-4D575628B654}" destId="{06F9021C-21AF-4225-AC1A-1CA1EE410664}" srcOrd="6" destOrd="0" presId="urn:microsoft.com/office/officeart/2005/8/layout/hProcess11"/>
    <dgm:cxn modelId="{55AD1853-E0EB-4E7F-B8E7-49A780D48C00}" type="presParOf" srcId="{06F9021C-21AF-4225-AC1A-1CA1EE410664}" destId="{D22CA0FB-C38E-4941-8134-67A182A71164}" srcOrd="0" destOrd="0" presId="urn:microsoft.com/office/officeart/2005/8/layout/hProcess11"/>
    <dgm:cxn modelId="{35D0BFF8-F657-471E-AAB4-EE708345EF2F}" type="presParOf" srcId="{06F9021C-21AF-4225-AC1A-1CA1EE410664}" destId="{21DAD02F-549D-4B1A-B486-BAA96CC24DE0}" srcOrd="1" destOrd="0" presId="urn:microsoft.com/office/officeart/2005/8/layout/hProcess11"/>
    <dgm:cxn modelId="{2C0E3D46-12F8-4617-AF0A-EBCE71919876}" type="presParOf" srcId="{06F9021C-21AF-4225-AC1A-1CA1EE410664}" destId="{D6362380-0CED-474D-8808-D2C131AC37B2}"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October 1929</a:t>
          </a:r>
          <a:r>
            <a:rPr lang="en-US" sz="1700" b="0" dirty="0"/>
            <a:t> 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April 26, 1945</a:t>
          </a:r>
          <a:endParaRPr lang="en-US" sz="1700" b="0" dirty="0"/>
        </a:p>
        <a:p>
          <a:r>
            <a:rPr lang="en-US" sz="1700" b="0" dirty="0"/>
            <a:t>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1946</a:t>
          </a:r>
          <a:endParaRPr lang="en-US" sz="1700" b="0" dirty="0"/>
        </a:p>
        <a:p>
          <a:r>
            <a:rPr lang="en-US" sz="1700" b="0" dirty="0"/>
            <a:t>Exhibition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33179">
        <dgm:presLayoutVars>
          <dgm:bulletEnabled val="1"/>
        </dgm:presLayoutVars>
      </dgm:prSet>
      <dgm:spPr/>
    </dgm:pt>
    <dgm:pt modelId="{B1AF1064-59E1-4F62-BFC7-735E1BB91692}" type="pres">
      <dgm:prSet presAssocID="{EFD9B024-A6EE-48C1-8B51-D1DAA23401D6}" presName="circleB" presStyleLbl="node1" presStyleIdx="1" presStyleCnt="3" custLinFactX="-34682" custLinFactNeighborX="-100000"/>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23299"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00503"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C44E6A-D740-4E2E-9166-40BDB6E5AEE1}" type="doc">
      <dgm:prSet loTypeId="urn:microsoft.com/office/officeart/2005/8/layout/hProcess11" loCatId="process" qsTypeId="urn:microsoft.com/office/officeart/2005/8/quickstyle/simple1" qsCatId="simple" csTypeId="urn:microsoft.com/office/officeart/2005/8/colors/accent1_1" csCatId="accent1" phldr="1"/>
      <dgm:spPr/>
    </dgm:pt>
    <dgm:pt modelId="{5C9B8AEF-7787-4A7C-9A12-518E1508A98F}">
      <dgm:prSet phldrT="[Text]" custT="1"/>
      <dgm:spPr/>
      <dgm:t>
        <a:bodyPr/>
        <a:lstStyle/>
        <a:p>
          <a:r>
            <a:rPr lang="en-US" sz="1700" b="1" dirty="0"/>
            <a:t>1927 </a:t>
          </a:r>
          <a:r>
            <a:rPr lang="en-US" sz="1700" b="0" dirty="0"/>
            <a:t>Production Event</a:t>
          </a:r>
          <a:endParaRPr lang="en-US" sz="1700" b="1" dirty="0"/>
        </a:p>
      </dgm:t>
    </dgm:pt>
    <dgm:pt modelId="{8010CAA1-5F4F-4AA2-AD46-617A90510C95}" type="parTrans" cxnId="{EBB5411B-809D-4D2C-95C0-7FE089418394}">
      <dgm:prSet/>
      <dgm:spPr/>
      <dgm:t>
        <a:bodyPr/>
        <a:lstStyle/>
        <a:p>
          <a:endParaRPr lang="en-US"/>
        </a:p>
      </dgm:t>
    </dgm:pt>
    <dgm:pt modelId="{924C2D09-F881-48B0-A522-34F52A38EF12}" type="sibTrans" cxnId="{EBB5411B-809D-4D2C-95C0-7FE089418394}">
      <dgm:prSet/>
      <dgm:spPr/>
      <dgm:t>
        <a:bodyPr/>
        <a:lstStyle/>
        <a:p>
          <a:endParaRPr lang="en-US"/>
        </a:p>
      </dgm:t>
    </dgm:pt>
    <dgm:pt modelId="{EFD9B024-A6EE-48C1-8B51-D1DAA23401D6}">
      <dgm:prSet phldrT="[Text]" custT="1"/>
      <dgm:spPr/>
      <dgm:t>
        <a:bodyPr/>
        <a:lstStyle/>
        <a:p>
          <a:r>
            <a:rPr lang="en-US" sz="1700" b="1" dirty="0"/>
            <a:t>May 21, 1943</a:t>
          </a:r>
          <a:endParaRPr lang="en-US" sz="1700" b="0" dirty="0"/>
        </a:p>
        <a:p>
          <a:r>
            <a:rPr lang="en-US" sz="1700" b="0" dirty="0"/>
            <a:t>MoMA Acquisition Event</a:t>
          </a:r>
          <a:endParaRPr lang="en-US" sz="1700" b="1" dirty="0"/>
        </a:p>
      </dgm:t>
    </dgm:pt>
    <dgm:pt modelId="{F9EA8B8F-AF65-4314-977F-5744A7F6218D}" type="parTrans" cxnId="{5B9D4156-7CF1-4D7A-87F0-4E449942C84F}">
      <dgm:prSet/>
      <dgm:spPr/>
      <dgm:t>
        <a:bodyPr/>
        <a:lstStyle/>
        <a:p>
          <a:endParaRPr lang="en-US"/>
        </a:p>
      </dgm:t>
    </dgm:pt>
    <dgm:pt modelId="{A1376555-ADC8-4839-B9B5-5068083A043C}" type="sibTrans" cxnId="{5B9D4156-7CF1-4D7A-87F0-4E449942C84F}">
      <dgm:prSet/>
      <dgm:spPr/>
      <dgm:t>
        <a:bodyPr/>
        <a:lstStyle/>
        <a:p>
          <a:endParaRPr lang="en-US"/>
        </a:p>
      </dgm:t>
    </dgm:pt>
    <dgm:pt modelId="{DCE3C7A2-B5A1-40CF-A1F4-D6F764E8231A}">
      <dgm:prSet phldrT="[Text]" custT="1"/>
      <dgm:spPr/>
      <dgm:t>
        <a:bodyPr/>
        <a:lstStyle/>
        <a:p>
          <a:r>
            <a:rPr lang="en-US" sz="1700" b="1" dirty="0"/>
            <a:t>April 26, 1945</a:t>
          </a:r>
          <a:endParaRPr lang="en-US" sz="1700" b="0" dirty="0"/>
        </a:p>
        <a:p>
          <a:r>
            <a:rPr lang="en-US" sz="1700" b="0" dirty="0"/>
            <a:t>Transfer Event</a:t>
          </a:r>
          <a:endParaRPr lang="en-US" sz="1700" b="1" dirty="0"/>
        </a:p>
      </dgm:t>
    </dgm:pt>
    <dgm:pt modelId="{F8F8CB92-6425-497D-A3EA-F11C632A73A8}" type="parTrans" cxnId="{576087F1-47EA-4252-8014-3DFC1698F55B}">
      <dgm:prSet/>
      <dgm:spPr/>
      <dgm:t>
        <a:bodyPr/>
        <a:lstStyle/>
        <a:p>
          <a:endParaRPr lang="en-US"/>
        </a:p>
      </dgm:t>
    </dgm:pt>
    <dgm:pt modelId="{D576C8C6-F22C-4B7D-A04B-29553717AF9B}" type="sibTrans" cxnId="{576087F1-47EA-4252-8014-3DFC1698F55B}">
      <dgm:prSet/>
      <dgm:spPr/>
      <dgm:t>
        <a:bodyPr/>
        <a:lstStyle/>
        <a:p>
          <a:endParaRPr lang="en-US"/>
        </a:p>
      </dgm:t>
    </dgm:pt>
    <dgm:pt modelId="{BD0DB733-CD75-4089-AB5D-F00830BCCA3C}" type="pres">
      <dgm:prSet presAssocID="{6DC44E6A-D740-4E2E-9166-40BDB6E5AEE1}" presName="Name0" presStyleCnt="0">
        <dgm:presLayoutVars>
          <dgm:dir/>
          <dgm:resizeHandles val="exact"/>
        </dgm:presLayoutVars>
      </dgm:prSet>
      <dgm:spPr/>
    </dgm:pt>
    <dgm:pt modelId="{689C2561-69FB-4D6D-AE74-3068B7ADB75B}" type="pres">
      <dgm:prSet presAssocID="{6DC44E6A-D740-4E2E-9166-40BDB6E5AEE1}" presName="arrow" presStyleLbl="bgShp" presStyleIdx="0" presStyleCnt="1" custScaleY="25229"/>
      <dgm:spPr/>
    </dgm:pt>
    <dgm:pt modelId="{808D133F-1D29-4A28-AAE6-FFEDE74F52C5}" type="pres">
      <dgm:prSet presAssocID="{6DC44E6A-D740-4E2E-9166-40BDB6E5AEE1}" presName="points" presStyleCnt="0"/>
      <dgm:spPr/>
    </dgm:pt>
    <dgm:pt modelId="{22F79B50-E207-41DB-99A5-6016D3969066}" type="pres">
      <dgm:prSet presAssocID="{5C9B8AEF-7787-4A7C-9A12-518E1508A98F}" presName="compositeA" presStyleCnt="0"/>
      <dgm:spPr/>
    </dgm:pt>
    <dgm:pt modelId="{2A39A997-BE0F-4DA3-9140-6549C16A99AC}" type="pres">
      <dgm:prSet presAssocID="{5C9B8AEF-7787-4A7C-9A12-518E1508A98F}" presName="textA" presStyleLbl="revTx" presStyleIdx="0" presStyleCnt="3">
        <dgm:presLayoutVars>
          <dgm:bulletEnabled val="1"/>
        </dgm:presLayoutVars>
      </dgm:prSet>
      <dgm:spPr/>
    </dgm:pt>
    <dgm:pt modelId="{E06BF3F2-B492-4939-8190-9B155A5D9DAB}" type="pres">
      <dgm:prSet presAssocID="{5C9B8AEF-7787-4A7C-9A12-518E1508A98F}" presName="circleA" presStyleLbl="node1" presStyleIdx="0" presStyleCnt="3"/>
      <dgm:spPr/>
    </dgm:pt>
    <dgm:pt modelId="{3FFDF6DC-FF81-4118-AE25-9C6E82549E65}" type="pres">
      <dgm:prSet presAssocID="{5C9B8AEF-7787-4A7C-9A12-518E1508A98F}" presName="spaceA" presStyleCnt="0"/>
      <dgm:spPr/>
    </dgm:pt>
    <dgm:pt modelId="{FAF10364-20E3-4F94-9622-C00C82B1404B}" type="pres">
      <dgm:prSet presAssocID="{924C2D09-F881-48B0-A522-34F52A38EF12}" presName="space" presStyleCnt="0"/>
      <dgm:spPr/>
    </dgm:pt>
    <dgm:pt modelId="{78A2E065-F886-4096-A0AE-A58CC09A4A18}" type="pres">
      <dgm:prSet presAssocID="{EFD9B024-A6EE-48C1-8B51-D1DAA23401D6}" presName="compositeB" presStyleCnt="0"/>
      <dgm:spPr/>
    </dgm:pt>
    <dgm:pt modelId="{1FC016C7-CEEE-4AE8-9C9B-15CB81AD9BBC}" type="pres">
      <dgm:prSet presAssocID="{EFD9B024-A6EE-48C1-8B51-D1DAA23401D6}" presName="textB" presStyleLbl="revTx" presStyleIdx="1" presStyleCnt="3" custScaleX="115339" custLinFactNeighborX="-55633">
        <dgm:presLayoutVars>
          <dgm:bulletEnabled val="1"/>
        </dgm:presLayoutVars>
      </dgm:prSet>
      <dgm:spPr/>
    </dgm:pt>
    <dgm:pt modelId="{B1AF1064-59E1-4F62-BFC7-735E1BB91692}" type="pres">
      <dgm:prSet presAssocID="{EFD9B024-A6EE-48C1-8B51-D1DAA23401D6}" presName="circleB" presStyleLbl="node1" presStyleIdx="1" presStyleCnt="3" custLinFactX="-100000" custLinFactNeighborX="-121544"/>
      <dgm:spPr/>
    </dgm:pt>
    <dgm:pt modelId="{0ECE1B94-A3AD-4A8B-8705-F1D071D42F81}" type="pres">
      <dgm:prSet presAssocID="{EFD9B024-A6EE-48C1-8B51-D1DAA23401D6}" presName="spaceB" presStyleCnt="0"/>
      <dgm:spPr/>
    </dgm:pt>
    <dgm:pt modelId="{ED721428-9203-41C1-87AD-1F28088ED753}" type="pres">
      <dgm:prSet presAssocID="{A1376555-ADC8-4839-B9B5-5068083A043C}" presName="space" presStyleCnt="0"/>
      <dgm:spPr/>
    </dgm:pt>
    <dgm:pt modelId="{A335B83A-23C3-467E-BA86-B7E047FE1212}" type="pres">
      <dgm:prSet presAssocID="{DCE3C7A2-B5A1-40CF-A1F4-D6F764E8231A}" presName="compositeA" presStyleCnt="0"/>
      <dgm:spPr/>
    </dgm:pt>
    <dgm:pt modelId="{19459F19-54DD-473F-AD13-57F87E72C385}" type="pres">
      <dgm:prSet presAssocID="{DCE3C7A2-B5A1-40CF-A1F4-D6F764E8231A}" presName="textA" presStyleLbl="revTx" presStyleIdx="2" presStyleCnt="3" custLinFactX="-34335" custLinFactNeighborX="-100000">
        <dgm:presLayoutVars>
          <dgm:bulletEnabled val="1"/>
        </dgm:presLayoutVars>
      </dgm:prSet>
      <dgm:spPr/>
    </dgm:pt>
    <dgm:pt modelId="{F66B235F-5A4B-4503-B724-6752BFB3777A}" type="pres">
      <dgm:prSet presAssocID="{DCE3C7A2-B5A1-40CF-A1F4-D6F764E8231A}" presName="circleA" presStyleLbl="node1" presStyleIdx="2" presStyleCnt="3" custLinFactX="-243196" custLinFactNeighborX="-300000"/>
      <dgm:spPr/>
    </dgm:pt>
    <dgm:pt modelId="{07C2396B-42E9-400B-86EB-D6EC07E4922C}" type="pres">
      <dgm:prSet presAssocID="{DCE3C7A2-B5A1-40CF-A1F4-D6F764E8231A}" presName="spaceA" presStyleCnt="0"/>
      <dgm:spPr/>
    </dgm:pt>
  </dgm:ptLst>
  <dgm:cxnLst>
    <dgm:cxn modelId="{EBB5411B-809D-4D2C-95C0-7FE089418394}" srcId="{6DC44E6A-D740-4E2E-9166-40BDB6E5AEE1}" destId="{5C9B8AEF-7787-4A7C-9A12-518E1508A98F}" srcOrd="0" destOrd="0" parTransId="{8010CAA1-5F4F-4AA2-AD46-617A90510C95}" sibTransId="{924C2D09-F881-48B0-A522-34F52A38EF12}"/>
    <dgm:cxn modelId="{D8B1976D-D04B-4464-A654-5C18148C5A84}" type="presOf" srcId="{5C9B8AEF-7787-4A7C-9A12-518E1508A98F}" destId="{2A39A997-BE0F-4DA3-9140-6549C16A99AC}" srcOrd="0" destOrd="0" presId="urn:microsoft.com/office/officeart/2005/8/layout/hProcess11"/>
    <dgm:cxn modelId="{5B9D4156-7CF1-4D7A-87F0-4E449942C84F}" srcId="{6DC44E6A-D740-4E2E-9166-40BDB6E5AEE1}" destId="{EFD9B024-A6EE-48C1-8B51-D1DAA23401D6}" srcOrd="1" destOrd="0" parTransId="{F9EA8B8F-AF65-4314-977F-5744A7F6218D}" sibTransId="{A1376555-ADC8-4839-B9B5-5068083A043C}"/>
    <dgm:cxn modelId="{F6544086-52CB-4FA7-AA4B-677B148DA3B4}" type="presOf" srcId="{6DC44E6A-D740-4E2E-9166-40BDB6E5AEE1}" destId="{BD0DB733-CD75-4089-AB5D-F00830BCCA3C}" srcOrd="0" destOrd="0" presId="urn:microsoft.com/office/officeart/2005/8/layout/hProcess11"/>
    <dgm:cxn modelId="{9767638E-C54C-4F07-AFDB-3D533F510932}" type="presOf" srcId="{DCE3C7A2-B5A1-40CF-A1F4-D6F764E8231A}" destId="{19459F19-54DD-473F-AD13-57F87E72C385}" srcOrd="0" destOrd="0" presId="urn:microsoft.com/office/officeart/2005/8/layout/hProcess11"/>
    <dgm:cxn modelId="{5EB69295-8837-482C-AACD-A5F9BE5A3755}" type="presOf" srcId="{EFD9B024-A6EE-48C1-8B51-D1DAA23401D6}" destId="{1FC016C7-CEEE-4AE8-9C9B-15CB81AD9BBC}" srcOrd="0" destOrd="0" presId="urn:microsoft.com/office/officeart/2005/8/layout/hProcess11"/>
    <dgm:cxn modelId="{576087F1-47EA-4252-8014-3DFC1698F55B}" srcId="{6DC44E6A-D740-4E2E-9166-40BDB6E5AEE1}" destId="{DCE3C7A2-B5A1-40CF-A1F4-D6F764E8231A}" srcOrd="2" destOrd="0" parTransId="{F8F8CB92-6425-497D-A3EA-F11C632A73A8}" sibTransId="{D576C8C6-F22C-4B7D-A04B-29553717AF9B}"/>
    <dgm:cxn modelId="{FDE98FF9-8ADB-485C-9624-9EBA6469ECDE}" type="presParOf" srcId="{BD0DB733-CD75-4089-AB5D-F00830BCCA3C}" destId="{689C2561-69FB-4D6D-AE74-3068B7ADB75B}" srcOrd="0" destOrd="0" presId="urn:microsoft.com/office/officeart/2005/8/layout/hProcess11"/>
    <dgm:cxn modelId="{0090140A-0DAE-4EDA-B275-6C3FCB4515CB}" type="presParOf" srcId="{BD0DB733-CD75-4089-AB5D-F00830BCCA3C}" destId="{808D133F-1D29-4A28-AAE6-FFEDE74F52C5}" srcOrd="1" destOrd="0" presId="urn:microsoft.com/office/officeart/2005/8/layout/hProcess11"/>
    <dgm:cxn modelId="{2A24062B-6CEF-468B-837E-7A536BA72375}" type="presParOf" srcId="{808D133F-1D29-4A28-AAE6-FFEDE74F52C5}" destId="{22F79B50-E207-41DB-99A5-6016D3969066}" srcOrd="0" destOrd="0" presId="urn:microsoft.com/office/officeart/2005/8/layout/hProcess11"/>
    <dgm:cxn modelId="{507F5BE4-23DF-43BB-B959-071ECF1C2555}" type="presParOf" srcId="{22F79B50-E207-41DB-99A5-6016D3969066}" destId="{2A39A997-BE0F-4DA3-9140-6549C16A99AC}" srcOrd="0" destOrd="0" presId="urn:microsoft.com/office/officeart/2005/8/layout/hProcess11"/>
    <dgm:cxn modelId="{3C2B1357-F109-4BBC-AC7A-3219EF7CF2CC}" type="presParOf" srcId="{22F79B50-E207-41DB-99A5-6016D3969066}" destId="{E06BF3F2-B492-4939-8190-9B155A5D9DAB}" srcOrd="1" destOrd="0" presId="urn:microsoft.com/office/officeart/2005/8/layout/hProcess11"/>
    <dgm:cxn modelId="{7008E051-759D-48F6-A6CC-0D8B5B1E1B7C}" type="presParOf" srcId="{22F79B50-E207-41DB-99A5-6016D3969066}" destId="{3FFDF6DC-FF81-4118-AE25-9C6E82549E65}" srcOrd="2" destOrd="0" presId="urn:microsoft.com/office/officeart/2005/8/layout/hProcess11"/>
    <dgm:cxn modelId="{968C5DE2-3ECA-4438-B65E-17D1D7BDDACE}" type="presParOf" srcId="{808D133F-1D29-4A28-AAE6-FFEDE74F52C5}" destId="{FAF10364-20E3-4F94-9622-C00C82B1404B}" srcOrd="1" destOrd="0" presId="urn:microsoft.com/office/officeart/2005/8/layout/hProcess11"/>
    <dgm:cxn modelId="{9F3EAD9E-56B4-4768-9B3E-07B84D550BB4}" type="presParOf" srcId="{808D133F-1D29-4A28-AAE6-FFEDE74F52C5}" destId="{78A2E065-F886-4096-A0AE-A58CC09A4A18}" srcOrd="2" destOrd="0" presId="urn:microsoft.com/office/officeart/2005/8/layout/hProcess11"/>
    <dgm:cxn modelId="{9F54508D-C709-474B-BBD1-DA4CEBE864AC}" type="presParOf" srcId="{78A2E065-F886-4096-A0AE-A58CC09A4A18}" destId="{1FC016C7-CEEE-4AE8-9C9B-15CB81AD9BBC}" srcOrd="0" destOrd="0" presId="urn:microsoft.com/office/officeart/2005/8/layout/hProcess11"/>
    <dgm:cxn modelId="{ACBEABB8-1B02-4C82-B8FE-1DE5B6A861A8}" type="presParOf" srcId="{78A2E065-F886-4096-A0AE-A58CC09A4A18}" destId="{B1AF1064-59E1-4F62-BFC7-735E1BB91692}" srcOrd="1" destOrd="0" presId="urn:microsoft.com/office/officeart/2005/8/layout/hProcess11"/>
    <dgm:cxn modelId="{0E767117-51A6-4A14-809E-28426E81D9EE}" type="presParOf" srcId="{78A2E065-F886-4096-A0AE-A58CC09A4A18}" destId="{0ECE1B94-A3AD-4A8B-8705-F1D071D42F81}" srcOrd="2" destOrd="0" presId="urn:microsoft.com/office/officeart/2005/8/layout/hProcess11"/>
    <dgm:cxn modelId="{32616426-F8A5-4F06-82DF-C716B65C32F0}" type="presParOf" srcId="{808D133F-1D29-4A28-AAE6-FFEDE74F52C5}" destId="{ED721428-9203-41C1-87AD-1F28088ED753}" srcOrd="3" destOrd="0" presId="urn:microsoft.com/office/officeart/2005/8/layout/hProcess11"/>
    <dgm:cxn modelId="{8E6CA966-D403-48AF-B044-4E8083F36D01}" type="presParOf" srcId="{808D133F-1D29-4A28-AAE6-FFEDE74F52C5}" destId="{A335B83A-23C3-467E-BA86-B7E047FE1212}" srcOrd="4" destOrd="0" presId="urn:microsoft.com/office/officeart/2005/8/layout/hProcess11"/>
    <dgm:cxn modelId="{458C8FFE-E11C-4C93-A5E6-81049FA5183E}" type="presParOf" srcId="{A335B83A-23C3-467E-BA86-B7E047FE1212}" destId="{19459F19-54DD-473F-AD13-57F87E72C385}" srcOrd="0" destOrd="0" presId="urn:microsoft.com/office/officeart/2005/8/layout/hProcess11"/>
    <dgm:cxn modelId="{5C1B1D19-F0C7-4858-A432-1342B8997364}" type="presParOf" srcId="{A335B83A-23C3-467E-BA86-B7E047FE1212}" destId="{F66B235F-5A4B-4503-B724-6752BFB3777A}" srcOrd="1" destOrd="0" presId="urn:microsoft.com/office/officeart/2005/8/layout/hProcess11"/>
    <dgm:cxn modelId="{864FA390-7457-4AB3-BDED-6970ABFAAC26}" type="presParOf" srcId="{A335B83A-23C3-467E-BA86-B7E047FE1212}" destId="{07C2396B-42E9-400B-86EB-D6EC07E4922C}"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81BA-8034-4942-A111-35DA2BE019F7}">
      <dsp:nvSpPr>
        <dsp:cNvPr id="0" name=""/>
        <dsp:cNvSpPr/>
      </dsp:nvSpPr>
      <dsp:spPr>
        <a:xfrm>
          <a:off x="0" y="1214491"/>
          <a:ext cx="6459346" cy="3834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0668B-80F5-4E61-B3BC-FB4F06DACC82}">
      <dsp:nvSpPr>
        <dsp:cNvPr id="0" name=""/>
        <dsp:cNvSpPr/>
      </dsp:nvSpPr>
      <dsp:spPr>
        <a:xfrm>
          <a:off x="2909"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a:t>
          </a:r>
          <a:r>
            <a:rPr lang="en-US" sz="1700" kern="1200" dirty="0"/>
            <a:t> Production</a:t>
          </a:r>
        </a:p>
      </dsp:txBody>
      <dsp:txXfrm>
        <a:off x="2909" y="0"/>
        <a:ext cx="1399419" cy="1124961"/>
      </dsp:txXfrm>
    </dsp:sp>
    <dsp:sp modelId="{C1F0D488-9384-4A4C-B7A5-68D9987C0486}">
      <dsp:nvSpPr>
        <dsp:cNvPr id="0" name=""/>
        <dsp:cNvSpPr/>
      </dsp:nvSpPr>
      <dsp:spPr>
        <a:xfrm>
          <a:off x="56199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61C4-00E1-4FBF-A62B-6AA2C73F61E3}">
      <dsp:nvSpPr>
        <dsp:cNvPr id="0" name=""/>
        <dsp:cNvSpPr/>
      </dsp:nvSpPr>
      <dsp:spPr>
        <a:xfrm>
          <a:off x="1115182"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1939</a:t>
          </a:r>
          <a:r>
            <a:rPr lang="en-US" sz="1700" b="0" kern="1200" dirty="0"/>
            <a:t> Depiction</a:t>
          </a:r>
        </a:p>
      </dsp:txBody>
      <dsp:txXfrm>
        <a:off x="1115182" y="1687442"/>
        <a:ext cx="1399419" cy="1124961"/>
      </dsp:txXfrm>
    </dsp:sp>
    <dsp:sp modelId="{D5EE7E96-1DA1-4677-85F5-EB0592CE3E50}">
      <dsp:nvSpPr>
        <dsp:cNvPr id="0" name=""/>
        <dsp:cNvSpPr/>
      </dsp:nvSpPr>
      <dsp:spPr>
        <a:xfrm>
          <a:off x="167425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A6272-66B2-433F-B093-22BD7C2D3276}">
      <dsp:nvSpPr>
        <dsp:cNvPr id="0" name=""/>
        <dsp:cNvSpPr/>
      </dsp:nvSpPr>
      <dsp:spPr>
        <a:xfrm>
          <a:off x="1905000" y="0"/>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i="0" kern="1200" dirty="0"/>
            <a:t>1946</a:t>
          </a:r>
          <a:r>
            <a:rPr lang="en-US" sz="1700" b="0" i="0" kern="1200" dirty="0"/>
            <a:t> Exhibition</a:t>
          </a:r>
          <a:endParaRPr lang="en-US" sz="1700" b="1" i="0" kern="1200" dirty="0"/>
        </a:p>
      </dsp:txBody>
      <dsp:txXfrm>
        <a:off x="1905000" y="0"/>
        <a:ext cx="1399419" cy="1124961"/>
      </dsp:txXfrm>
    </dsp:sp>
    <dsp:sp modelId="{6838D4DB-867D-4134-9470-A475799FD23C}">
      <dsp:nvSpPr>
        <dsp:cNvPr id="0" name=""/>
        <dsp:cNvSpPr/>
      </dsp:nvSpPr>
      <dsp:spPr>
        <a:xfrm>
          <a:off x="2464106"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CA0FB-C38E-4941-8134-67A182A71164}">
      <dsp:nvSpPr>
        <dsp:cNvPr id="0" name=""/>
        <dsp:cNvSpPr/>
      </dsp:nvSpPr>
      <dsp:spPr>
        <a:xfrm>
          <a:off x="4190995" y="1687442"/>
          <a:ext cx="1399419" cy="1124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i="0" kern="1200" dirty="0"/>
            <a:t>1987</a:t>
          </a:r>
          <a:r>
            <a:rPr lang="en-US" sz="1700" b="0" i="0" kern="1200" dirty="0"/>
            <a:t> Acquisition</a:t>
          </a:r>
          <a:endParaRPr lang="en-US" sz="1700" b="1" i="0" kern="1200" dirty="0"/>
        </a:p>
      </dsp:txBody>
      <dsp:txXfrm>
        <a:off x="4190995" y="1687442"/>
        <a:ext cx="1399419" cy="1124961"/>
      </dsp:txXfrm>
    </dsp:sp>
    <dsp:sp modelId="{21DAD02F-549D-4B1A-B486-BAA96CC24DE0}">
      <dsp:nvSpPr>
        <dsp:cNvPr id="0" name=""/>
        <dsp:cNvSpPr/>
      </dsp:nvSpPr>
      <dsp:spPr>
        <a:xfrm>
          <a:off x="4750089" y="1265581"/>
          <a:ext cx="281240" cy="28124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October 1929</a:t>
          </a:r>
          <a:r>
            <a:rPr lang="en-US" sz="1700" b="0" kern="1200" dirty="0"/>
            <a:t> 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1053401"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Acquisition Event</a:t>
          </a:r>
          <a:endParaRPr lang="en-US" sz="1700" b="1" kern="1200" dirty="0"/>
        </a:p>
      </dsp:txBody>
      <dsp:txXfrm>
        <a:off x="1053401" y="2270760"/>
        <a:ext cx="1688657" cy="1513840"/>
      </dsp:txXfrm>
    </dsp:sp>
    <dsp:sp modelId="{B1AF1064-59E1-4F62-BFC7-735E1BB91692}">
      <dsp:nvSpPr>
        <dsp:cNvPr id="0" name=""/>
        <dsp:cNvSpPr/>
      </dsp:nvSpPr>
      <dsp:spPr>
        <a:xfrm>
          <a:off x="1684550"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49583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1946</a:t>
          </a:r>
          <a:endParaRPr lang="en-US" sz="1700" b="0" kern="1200" dirty="0"/>
        </a:p>
        <a:p>
          <a:pPr marL="0" lvl="0" indent="0" algn="ctr" defTabSz="755650">
            <a:lnSpc>
              <a:spcPct val="90000"/>
            </a:lnSpc>
            <a:spcBef>
              <a:spcPct val="0"/>
            </a:spcBef>
            <a:spcAft>
              <a:spcPct val="35000"/>
            </a:spcAft>
            <a:buNone/>
          </a:pPr>
          <a:r>
            <a:rPr lang="en-US" sz="1700" b="0" kern="1200" dirty="0"/>
            <a:t>Exhibition Event</a:t>
          </a:r>
          <a:endParaRPr lang="en-US" sz="1700" b="1" kern="1200" dirty="0"/>
        </a:p>
      </dsp:txBody>
      <dsp:txXfrm>
        <a:off x="1495832" y="0"/>
        <a:ext cx="1464082" cy="1513840"/>
      </dsp:txXfrm>
    </dsp:sp>
    <dsp:sp modelId="{F66B235F-5A4B-4503-B724-6752BFB3777A}">
      <dsp:nvSpPr>
        <dsp:cNvPr id="0" name=""/>
        <dsp:cNvSpPr/>
      </dsp:nvSpPr>
      <dsp:spPr>
        <a:xfrm>
          <a:off x="1949638"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2561-69FB-4D6D-AE74-3068B7ADB75B}">
      <dsp:nvSpPr>
        <dsp:cNvPr id="0" name=""/>
        <dsp:cNvSpPr/>
      </dsp:nvSpPr>
      <dsp:spPr>
        <a:xfrm>
          <a:off x="0" y="1701336"/>
          <a:ext cx="5296662" cy="3819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9A997-BE0F-4DA3-9140-6549C16A99AC}">
      <dsp:nvSpPr>
        <dsp:cNvPr id="0" name=""/>
        <dsp:cNvSpPr/>
      </dsp:nvSpPr>
      <dsp:spPr>
        <a:xfrm>
          <a:off x="1882"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1927 </a:t>
          </a:r>
          <a:r>
            <a:rPr lang="en-US" sz="1700" b="0" kern="1200" dirty="0"/>
            <a:t>Production Event</a:t>
          </a:r>
          <a:endParaRPr lang="en-US" sz="1700" b="1" kern="1200" dirty="0"/>
        </a:p>
      </dsp:txBody>
      <dsp:txXfrm>
        <a:off x="1882" y="0"/>
        <a:ext cx="1464082" cy="1513840"/>
      </dsp:txXfrm>
    </dsp:sp>
    <dsp:sp modelId="{E06BF3F2-B492-4939-8190-9B155A5D9DAB}">
      <dsp:nvSpPr>
        <dsp:cNvPr id="0" name=""/>
        <dsp:cNvSpPr/>
      </dsp:nvSpPr>
      <dsp:spPr>
        <a:xfrm>
          <a:off x="544693"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016C7-CEEE-4AE8-9C9B-15CB81AD9BBC}">
      <dsp:nvSpPr>
        <dsp:cNvPr id="0" name=""/>
        <dsp:cNvSpPr/>
      </dsp:nvSpPr>
      <dsp:spPr>
        <a:xfrm>
          <a:off x="724656" y="2270760"/>
          <a:ext cx="1688657"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1" kern="1200" dirty="0"/>
            <a:t>May 21, 1943</a:t>
          </a:r>
          <a:endParaRPr lang="en-US" sz="1700" b="0" kern="1200" dirty="0"/>
        </a:p>
        <a:p>
          <a:pPr marL="0" lvl="0" indent="0" algn="ctr" defTabSz="755650">
            <a:lnSpc>
              <a:spcPct val="90000"/>
            </a:lnSpc>
            <a:spcBef>
              <a:spcPct val="0"/>
            </a:spcBef>
            <a:spcAft>
              <a:spcPct val="35000"/>
            </a:spcAft>
            <a:buNone/>
          </a:pPr>
          <a:r>
            <a:rPr lang="en-US" sz="1700" b="0" kern="1200" dirty="0"/>
            <a:t>MoMA Acquisition Event</a:t>
          </a:r>
          <a:endParaRPr lang="en-US" sz="1700" b="1" kern="1200" dirty="0"/>
        </a:p>
      </dsp:txBody>
      <dsp:txXfrm>
        <a:off x="724656" y="2270760"/>
        <a:ext cx="1688657" cy="1513840"/>
      </dsp:txXfrm>
    </dsp:sp>
    <dsp:sp modelId="{B1AF1064-59E1-4F62-BFC7-735E1BB91692}">
      <dsp:nvSpPr>
        <dsp:cNvPr id="0" name=""/>
        <dsp:cNvSpPr/>
      </dsp:nvSpPr>
      <dsp:spPr>
        <a:xfrm>
          <a:off x="135581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59F19-54DD-473F-AD13-57F87E72C385}">
      <dsp:nvSpPr>
        <dsp:cNvPr id="0" name=""/>
        <dsp:cNvSpPr/>
      </dsp:nvSpPr>
      <dsp:spPr>
        <a:xfrm>
          <a:off x="1334256" y="0"/>
          <a:ext cx="1464082" cy="1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April 26, 1945</a:t>
          </a:r>
          <a:endParaRPr lang="en-US" sz="1700" b="0" kern="1200" dirty="0"/>
        </a:p>
        <a:p>
          <a:pPr marL="0" lvl="0" indent="0" algn="ctr" defTabSz="755650">
            <a:lnSpc>
              <a:spcPct val="90000"/>
            </a:lnSpc>
            <a:spcBef>
              <a:spcPct val="0"/>
            </a:spcBef>
            <a:spcAft>
              <a:spcPct val="35000"/>
            </a:spcAft>
            <a:buNone/>
          </a:pPr>
          <a:r>
            <a:rPr lang="en-US" sz="1700" b="0" kern="1200" dirty="0"/>
            <a:t>Transfer Event</a:t>
          </a:r>
          <a:endParaRPr lang="en-US" sz="1700" b="1" kern="1200" dirty="0"/>
        </a:p>
      </dsp:txBody>
      <dsp:txXfrm>
        <a:off x="1334256" y="0"/>
        <a:ext cx="1464082" cy="1513840"/>
      </dsp:txXfrm>
    </dsp:sp>
    <dsp:sp modelId="{F66B235F-5A4B-4503-B724-6752BFB3777A}">
      <dsp:nvSpPr>
        <dsp:cNvPr id="0" name=""/>
        <dsp:cNvSpPr/>
      </dsp:nvSpPr>
      <dsp:spPr>
        <a:xfrm>
          <a:off x="1788062" y="1703070"/>
          <a:ext cx="378460" cy="37846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7C30B-B121-4558-9B59-69A31B0B1E2B}" type="datetimeFigureOut">
              <a:rPr lang="en-US" smtClean="0"/>
              <a:t>9/29/2019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2A7A1-754C-4130-B93A-E61037A1D0F4}" type="slidenum">
              <a:rPr lang="en-US" smtClean="0"/>
              <a:t>‹#›</a:t>
            </a:fld>
            <a:endParaRPr lang="en-US"/>
          </a:p>
        </p:txBody>
      </p:sp>
    </p:spTree>
    <p:extLst>
      <p:ext uri="{BB962C8B-B14F-4D97-AF65-F5344CB8AC3E}">
        <p14:creationId xmlns:p14="http://schemas.microsoft.com/office/powerpoint/2010/main" val="296267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nked.art/model/objec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inked.art/model/place" TargetMode="External"/><Relationship Id="rId4" Type="http://schemas.openxmlformats.org/officeDocument/2006/relationships/hyperlink" Target="https://linked.art/model/a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overview of showcase work</a:t>
            </a:r>
          </a:p>
          <a:p>
            <a:r>
              <a:rPr lang="en-US" dirty="0"/>
              <a:t>- Collected sample data from some Linked Art participating institutions, with input from full group on interesting connections that Linked Art makes it possible to document.</a:t>
            </a:r>
          </a:p>
          <a:p>
            <a:r>
              <a:rPr lang="en-US" dirty="0"/>
              <a:t>- Participants: Getty, IMA, Met, MoMA, NGA, PMA, PUAM, Rijksmuseum, V&amp;A, YCBA, GOKM</a:t>
            </a:r>
          </a:p>
          <a:p>
            <a:endParaRPr lang="en-US" dirty="0"/>
          </a:p>
          <a:p>
            <a:r>
              <a:rPr lang="en-US" dirty="0"/>
              <a:t>GitHub repository link provided.</a:t>
            </a:r>
          </a:p>
          <a:p>
            <a:endParaRPr lang="en-US" dirty="0"/>
          </a:p>
          <a:p>
            <a:r>
              <a:rPr lang="en-US" dirty="0"/>
              <a:t>From that manual work in transforming small sets of contributed data to Linked Art JSON-LD, some interesting relationships became apparent. This presentation will walk through some of those relationships and connections, and include snippets of mocked up Linked Art JSON-LD, to compare to the common structures of art collections data currently being published online.</a:t>
            </a:r>
          </a:p>
        </p:txBody>
      </p:sp>
      <p:sp>
        <p:nvSpPr>
          <p:cNvPr id="4" name="Slide Number Placeholder 3"/>
          <p:cNvSpPr>
            <a:spLocks noGrp="1"/>
          </p:cNvSpPr>
          <p:nvPr>
            <p:ph type="sldNum" sz="quarter" idx="5"/>
          </p:nvPr>
        </p:nvSpPr>
        <p:spPr/>
        <p:txBody>
          <a:bodyPr/>
          <a:lstStyle/>
          <a:p>
            <a:fld id="{7112A7A1-754C-4130-B93A-E61037A1D0F4}" type="slidenum">
              <a:rPr lang="en-US" smtClean="0"/>
              <a:t>1</a:t>
            </a:fld>
            <a:endParaRPr lang="en-US"/>
          </a:p>
        </p:txBody>
      </p:sp>
    </p:spTree>
    <p:extLst>
      <p:ext uri="{BB962C8B-B14F-4D97-AF65-F5344CB8AC3E}">
        <p14:creationId xmlns:p14="http://schemas.microsoft.com/office/powerpoint/2010/main" val="3885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10</a:t>
            </a:fld>
            <a:endParaRPr lang="en-US"/>
          </a:p>
        </p:txBody>
      </p:sp>
    </p:spTree>
    <p:extLst>
      <p:ext uri="{BB962C8B-B14F-4D97-AF65-F5344CB8AC3E}">
        <p14:creationId xmlns:p14="http://schemas.microsoft.com/office/powerpoint/2010/main" val="114470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Art, based on CIDOC-CRM, is an event-based model, so this timeline visual provides a useful frame for talking about certain patterns within the model.</a:t>
            </a:r>
          </a:p>
          <a:p>
            <a:endParaRPr lang="en-US" dirty="0"/>
          </a:p>
          <a:p>
            <a:pPr marL="171450" indent="-171450">
              <a:buFontTx/>
              <a:buChar char="-"/>
            </a:pPr>
            <a:r>
              <a:rPr lang="en-US" dirty="0"/>
              <a:t>Production Event (basic event model: place, timespan, parties involved, object(s) involved)</a:t>
            </a:r>
          </a:p>
          <a:p>
            <a:pPr marL="171450" indent="-171450">
              <a:buFontTx/>
              <a:buChar char="-"/>
            </a:pPr>
            <a:r>
              <a:rPr lang="en-US" dirty="0"/>
              <a:t>Acquisition Event</a:t>
            </a:r>
          </a:p>
          <a:p>
            <a:pPr marL="171450" indent="-171450">
              <a:buFontTx/>
              <a:buChar char="-"/>
            </a:pPr>
            <a:endParaRPr lang="en-US" dirty="0"/>
          </a:p>
          <a:p>
            <a:pPr marL="0" indent="0">
              <a:buFontTx/>
              <a:buNone/>
            </a:pPr>
            <a:r>
              <a:rPr lang="en-US" dirty="0"/>
              <a:t>The Depiction pattern is particularly useful in that it provides a way to connect artworks with the entities that are visually represented within the artwork. People, places, things—even other artworks. Collecting institutions today are for the most part limited by the capabilities of their CMSs to document these kind of relationships, especially in a machine-intelligible and linked way. At the IMA, we have a free text field for capturing information about visual items, and a controlled vocabulary look-up list field, which offers a bit more structure, but doesn’t actually capture URIs or other unique identifiers—just the string preferred labels for entities.</a:t>
            </a:r>
          </a:p>
        </p:txBody>
      </p:sp>
      <p:sp>
        <p:nvSpPr>
          <p:cNvPr id="4" name="Slide Number Placeholder 3"/>
          <p:cNvSpPr>
            <a:spLocks noGrp="1"/>
          </p:cNvSpPr>
          <p:nvPr>
            <p:ph type="sldNum" sz="quarter" idx="10"/>
          </p:nvPr>
        </p:nvSpPr>
        <p:spPr/>
        <p:txBody>
          <a:bodyPr/>
          <a:lstStyle/>
          <a:p>
            <a:fld id="{7112A7A1-754C-4130-B93A-E61037A1D0F4}" type="slidenum">
              <a:rPr lang="en-US" smtClean="0"/>
              <a:t>2</a:t>
            </a:fld>
            <a:endParaRPr lang="en-US"/>
          </a:p>
        </p:txBody>
      </p:sp>
    </p:spTree>
    <p:extLst>
      <p:ext uri="{BB962C8B-B14F-4D97-AF65-F5344CB8AC3E}">
        <p14:creationId xmlns:p14="http://schemas.microsoft.com/office/powerpoint/2010/main" val="373468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photograph is held by the MoMA Archives, and depicts both Alfred Stieglitz and Georgia O’Keeffe’s painting, </a:t>
            </a:r>
            <a:r>
              <a:rPr lang="en-US" i="1" dirty="0"/>
              <a:t>Line and Curve</a:t>
            </a:r>
            <a:r>
              <a:rPr lang="en-US" i="0" dirty="0"/>
              <a:t>. In the traditional CMS, this information would likely be contained in a free text field, without references to the visual item’s URIs. In Linked Art, the “shows” property connects an object to </a:t>
            </a:r>
            <a:r>
              <a:rPr lang="en-US" i="0" dirty="0" err="1"/>
              <a:t>VisualItems</a:t>
            </a:r>
            <a:r>
              <a:rPr lang="en-US" i="0" dirty="0"/>
              <a:t>, which can be represented by the URI for the VI.</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3</a:t>
            </a:fld>
            <a:endParaRPr lang="en-US"/>
          </a:p>
        </p:txBody>
      </p:sp>
    </p:spTree>
    <p:extLst>
      <p:ext uri="{BB962C8B-B14F-4D97-AF65-F5344CB8AC3E}">
        <p14:creationId xmlns:p14="http://schemas.microsoft.com/office/powerpoint/2010/main" val="164773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a:t>
            </a:r>
            <a:r>
              <a:rPr lang="en-US" i="1" dirty="0"/>
              <a:t>Line and Curve </a:t>
            </a:r>
            <a:r>
              <a:rPr lang="en-US" i="0" dirty="0"/>
              <a:t>timeline view…</a:t>
            </a:r>
            <a:endParaRPr lang="en-US" dirty="0"/>
          </a:p>
          <a:p>
            <a:endParaRPr lang="en-US" dirty="0"/>
          </a:p>
          <a:p>
            <a:r>
              <a:rPr lang="en-US" dirty="0"/>
              <a:t>Connection to an exhibition event from the object is accomplished through the “</a:t>
            </a:r>
            <a:r>
              <a:rPr lang="en-US" dirty="0" err="1"/>
              <a:t>member_of</a:t>
            </a:r>
            <a:r>
              <a:rPr lang="en-US" dirty="0"/>
              <a:t>” property.</a:t>
            </a:r>
          </a:p>
          <a:p>
            <a:endParaRPr lang="en-US" dirty="0"/>
          </a:p>
          <a:p>
            <a:r>
              <a:rPr lang="en-US" dirty="0"/>
              <a:t>The pattern for connecting objects to exhibition events, and the pattern(s) for connecting exhibition activities to the objects, people, and places that were involved in their conception and creation are particularly important for Linked Art. These patterns will illuminate uncountable connections across institutions and their collections.</a:t>
            </a:r>
          </a:p>
          <a:p>
            <a:endParaRPr lang="en-US" dirty="0"/>
          </a:p>
          <a:p>
            <a:r>
              <a:rPr lang="en-US" dirty="0"/>
              <a:t>The example here: 1948 exhibition </a:t>
            </a:r>
            <a:r>
              <a:rPr lang="en-US" i="1" dirty="0"/>
              <a:t>Georgia O’Keeffe</a:t>
            </a:r>
            <a:r>
              <a:rPr lang="en-US" i="0" dirty="0"/>
              <a:t> at the Museum of Modern Art.</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4</a:t>
            </a:fld>
            <a:endParaRPr lang="en-US"/>
          </a:p>
        </p:txBody>
      </p:sp>
    </p:spTree>
    <p:extLst>
      <p:ext uri="{BB962C8B-B14F-4D97-AF65-F5344CB8AC3E}">
        <p14:creationId xmlns:p14="http://schemas.microsoft.com/office/powerpoint/2010/main" val="125383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Checklists information often published as text. At the IMA, exhibition checklists are catalogued in the CMS, but data about loaned objects is often siloed from owning institution’s data about their object. Often, our loan number is the only identifier used in the checklist.</a:t>
            </a:r>
          </a:p>
          <a:p>
            <a:endParaRPr lang="en-US" dirty="0"/>
          </a:p>
          <a:p>
            <a:r>
              <a:rPr lang="en-US" dirty="0"/>
              <a:t>Linked Art provides not just the possibility of more networked data about art across institutions, but it also provides the encouragement to improve cataloging practices to better support linked art. For example, capturing the URIs for loaned objects in the CMS. This will help to link objects within a past exhibition together again (e.g., linking </a:t>
            </a:r>
            <a:r>
              <a:rPr lang="en-US" i="1" dirty="0"/>
              <a:t>Line and Curve</a:t>
            </a:r>
            <a:r>
              <a:rPr lang="en-US" i="0" dirty="0"/>
              <a:t> with </a:t>
            </a:r>
            <a:r>
              <a:rPr lang="en-US" i="1" dirty="0"/>
              <a:t>Farmhouse Window and Door</a:t>
            </a:r>
            <a:r>
              <a:rPr lang="en-US" i="0" dirty="0"/>
              <a:t>).</a:t>
            </a:r>
          </a:p>
          <a:p>
            <a:endParaRPr lang="en-US" i="0" dirty="0"/>
          </a:p>
          <a:p>
            <a:r>
              <a:rPr lang="en-US" i="0" dirty="0"/>
              <a:t>57 objects were exhibited in this 1946 exhibition, including </a:t>
            </a:r>
            <a:r>
              <a:rPr lang="en-US" i="1" dirty="0"/>
              <a:t>Line and Curve</a:t>
            </a:r>
            <a:r>
              <a:rPr lang="en-US" i="0" dirty="0"/>
              <a:t>, </a:t>
            </a:r>
            <a:r>
              <a:rPr lang="en-US" i="1" dirty="0"/>
              <a:t>Pelvis with the Distance</a:t>
            </a:r>
            <a:r>
              <a:rPr lang="en-US" i="0" dirty="0"/>
              <a:t> (IMA owned), and </a:t>
            </a:r>
            <a:r>
              <a:rPr lang="en-US" i="1" dirty="0"/>
              <a:t>Farmhouse Window and Door</a:t>
            </a:r>
            <a:r>
              <a:rPr lang="en-US" i="0" dirty="0"/>
              <a:t> (MoMA owned).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5</a:t>
            </a:fld>
            <a:endParaRPr lang="en-US"/>
          </a:p>
        </p:txBody>
      </p:sp>
    </p:spTree>
    <p:extLst>
      <p:ext uri="{BB962C8B-B14F-4D97-AF65-F5344CB8AC3E}">
        <p14:creationId xmlns:p14="http://schemas.microsoft.com/office/powerpoint/2010/main" val="344147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painting, which was exhibited in the 1946 MoMA exhibition along with </a:t>
            </a:r>
            <a:r>
              <a:rPr lang="en-US" i="1" dirty="0"/>
              <a:t>Line and Curve</a:t>
            </a:r>
            <a:r>
              <a:rPr lang="en-US" i="0" dirty="0"/>
              <a:t>, was acquired by MoMA in a more unique method than the acquisition mentioned earlier.</a:t>
            </a:r>
          </a:p>
          <a:p>
            <a:endParaRPr lang="en-US" i="0" dirty="0"/>
          </a:p>
          <a:p>
            <a:r>
              <a:rPr lang="en-US" i="0" dirty="0"/>
              <a:t>In this case, MoMA acquired title through an acquisition event that was both a purchase AND an exchange, which involved an additional painting that had been owned by MoMA up to the time of the exchange, </a:t>
            </a:r>
            <a:r>
              <a:rPr lang="en-US" i="1" dirty="0"/>
              <a:t>Red Hills, Lake George</a:t>
            </a:r>
            <a:r>
              <a:rPr lang="en-US" i="0" dirty="0"/>
              <a:t> (MoMA number 109.1943). That work has now made its way into The Phillips Collection in Washington, DC.</a:t>
            </a:r>
          </a:p>
          <a:p>
            <a:endParaRPr lang="en-US" i="0" dirty="0"/>
          </a:p>
          <a:p>
            <a:r>
              <a:rPr lang="en-US" i="0" dirty="0"/>
              <a:t>Linked Art is being developed to accommodate this and all other real-world scenarios for events within the life of an artwork. These events, like the acquisition described here, share key elements: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3"/>
              </a:rPr>
              <a:t>Object</a:t>
            </a:r>
            <a:r>
              <a:rPr lang="en-US" sz="1200" b="0" i="0" kern="1200" dirty="0">
                <a:solidFill>
                  <a:schemeClr val="tx1"/>
                </a:solidFill>
                <a:effectLst/>
                <a:latin typeface="+mn-lt"/>
                <a:ea typeface="+mn-ea"/>
                <a:cs typeface="+mn-cs"/>
              </a:rPr>
              <a:t> itself</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4"/>
              </a:rPr>
              <a:t>Actors</a:t>
            </a:r>
            <a:r>
              <a:rPr lang="en-US" sz="1200" b="0" i="0" kern="1200" dirty="0">
                <a:solidFill>
                  <a:schemeClr val="tx1"/>
                </a:solidFill>
                <a:effectLst/>
                <a:latin typeface="+mn-lt"/>
                <a:ea typeface="+mn-ea"/>
                <a:cs typeface="+mn-cs"/>
              </a:rPr>
              <a:t> (people or organizations) that own the object or facilitate the transfer</a:t>
            </a:r>
          </a:p>
          <a:p>
            <a:r>
              <a:rPr lang="en-US" sz="1200" b="0" i="0"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hlinkClick r:id="rId5"/>
              </a:rPr>
              <a:t>Locations</a:t>
            </a:r>
            <a:r>
              <a:rPr lang="en-US" sz="1200" b="0" i="0" kern="1200" dirty="0">
                <a:solidFill>
                  <a:schemeClr val="tx1"/>
                </a:solidFill>
                <a:effectLst/>
                <a:latin typeface="+mn-lt"/>
                <a:ea typeface="+mn-ea"/>
                <a:cs typeface="+mn-cs"/>
              </a:rPr>
              <a:t> at which the events occur</a:t>
            </a:r>
          </a:p>
          <a:p>
            <a:r>
              <a:rPr lang="en-US" sz="1200" b="0" i="0" kern="1200" dirty="0">
                <a:solidFill>
                  <a:schemeClr val="tx1"/>
                </a:solidFill>
                <a:effectLst/>
                <a:latin typeface="+mn-lt"/>
                <a:ea typeface="+mn-ea"/>
                <a:cs typeface="+mn-cs"/>
              </a:rPr>
              <a:t>and the Times at which the events occur</a:t>
            </a:r>
          </a:p>
          <a:p>
            <a:endParaRPr lang="en-US" i="0" dirty="0"/>
          </a:p>
          <a:p>
            <a:r>
              <a:rPr lang="en-US" i="0" dirty="0"/>
              <a:t>Linked Art will make it possible for institutions to publish their data in a much more structured way than the provenance statement seen here.</a:t>
            </a:r>
          </a:p>
        </p:txBody>
      </p:sp>
      <p:sp>
        <p:nvSpPr>
          <p:cNvPr id="4" name="Slide Number Placeholder 3"/>
          <p:cNvSpPr>
            <a:spLocks noGrp="1"/>
          </p:cNvSpPr>
          <p:nvPr>
            <p:ph type="sldNum" sz="quarter" idx="10"/>
          </p:nvPr>
        </p:nvSpPr>
        <p:spPr/>
        <p:txBody>
          <a:bodyPr/>
          <a:lstStyle/>
          <a:p>
            <a:fld id="{7112A7A1-754C-4130-B93A-E61037A1D0F4}" type="slidenum">
              <a:rPr lang="en-US" smtClean="0"/>
              <a:t>6</a:t>
            </a:fld>
            <a:endParaRPr lang="en-US"/>
          </a:p>
        </p:txBody>
      </p:sp>
    </p:spTree>
    <p:extLst>
      <p:ext uri="{BB962C8B-B14F-4D97-AF65-F5344CB8AC3E}">
        <p14:creationId xmlns:p14="http://schemas.microsoft.com/office/powerpoint/2010/main" val="110854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 Linked Art Editorial Board will be meeting over the next three days to further develop the model, and provenance will be one of the primary elements discussed.</a:t>
            </a:r>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7</a:t>
            </a:fld>
            <a:endParaRPr lang="en-US"/>
          </a:p>
        </p:txBody>
      </p:sp>
    </p:spTree>
    <p:extLst>
      <p:ext uri="{BB962C8B-B14F-4D97-AF65-F5344CB8AC3E}">
        <p14:creationId xmlns:p14="http://schemas.microsoft.com/office/powerpoint/2010/main" val="3346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2A7A1-754C-4130-B93A-E61037A1D0F4}" type="slidenum">
              <a:rPr lang="en-US" smtClean="0"/>
              <a:t>8</a:t>
            </a:fld>
            <a:endParaRPr lang="en-US"/>
          </a:p>
        </p:txBody>
      </p:sp>
    </p:spTree>
    <p:extLst>
      <p:ext uri="{BB962C8B-B14F-4D97-AF65-F5344CB8AC3E}">
        <p14:creationId xmlns:p14="http://schemas.microsoft.com/office/powerpoint/2010/main" val="25563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Circle back on this Georgia O’Keeffe linked art network exploration to </a:t>
            </a:r>
            <a:r>
              <a:rPr lang="en-US" i="1" dirty="0"/>
              <a:t>Line and Curve</a:t>
            </a:r>
            <a:r>
              <a:rPr lang="en-US" i="0" dirty="0"/>
              <a:t>, which shares multiple characteristics with </a:t>
            </a:r>
            <a:r>
              <a:rPr lang="en-US" i="1" dirty="0"/>
              <a:t>Red Hills, Lake George</a:t>
            </a:r>
            <a:r>
              <a:rPr lang="en-US" i="0" dirty="0"/>
              <a:t>, such as materials and creation year.</a:t>
            </a:r>
          </a:p>
          <a:p>
            <a:endParaRPr lang="en-US" i="0" dirty="0"/>
          </a:p>
          <a:p>
            <a:r>
              <a:rPr lang="en-US" i="0" dirty="0"/>
              <a:t>Hopefully this brief exploration gave you a taste of just some of the possibilities of Linked Art in facilitating the creation and discovery of connections between collections. When applied at scale, and with the aid of machines to analyze the data, the possibilities may truly be endless!</a:t>
            </a:r>
          </a:p>
        </p:txBody>
      </p:sp>
      <p:sp>
        <p:nvSpPr>
          <p:cNvPr id="4" name="Slide Number Placeholder 3"/>
          <p:cNvSpPr>
            <a:spLocks noGrp="1"/>
          </p:cNvSpPr>
          <p:nvPr>
            <p:ph type="sldNum" sz="quarter" idx="10"/>
          </p:nvPr>
        </p:nvSpPr>
        <p:spPr/>
        <p:txBody>
          <a:bodyPr/>
          <a:lstStyle/>
          <a:p>
            <a:fld id="{7112A7A1-754C-4130-B93A-E61037A1D0F4}" type="slidenum">
              <a:rPr lang="en-US" smtClean="0"/>
              <a:t>9</a:t>
            </a:fld>
            <a:endParaRPr lang="en-US"/>
          </a:p>
        </p:txBody>
      </p:sp>
    </p:spTree>
    <p:extLst>
      <p:ext uri="{BB962C8B-B14F-4D97-AF65-F5344CB8AC3E}">
        <p14:creationId xmlns:p14="http://schemas.microsoft.com/office/powerpoint/2010/main" val="180598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1_Logo on White">
    <p:bg>
      <p:bgPr>
        <a:solidFill>
          <a:srgbClr val="1E1E1E"/>
        </a:solidFill>
        <a:effectLst/>
      </p:bgPr>
    </p:bg>
    <p:spTree>
      <p:nvGrpSpPr>
        <p:cNvPr id="1" name=""/>
        <p:cNvGrpSpPr/>
        <p:nvPr/>
      </p:nvGrpSpPr>
      <p:grpSpPr>
        <a:xfrm>
          <a:off x="0" y="0"/>
          <a:ext cx="0" cy="0"/>
          <a:chOff x="0" y="0"/>
          <a:chExt cx="0" cy="0"/>
        </a:xfrm>
      </p:grpSpPr>
      <p:pic>
        <p:nvPicPr>
          <p:cNvPr id="4" name="Picture 3" descr="Newfields_MainLogo_Tag_Wht.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71800" y="1310308"/>
            <a:ext cx="3200401" cy="2522884"/>
          </a:xfrm>
          <a:prstGeom prst="rect">
            <a:avLst/>
          </a:prstGeom>
        </p:spPr>
      </p:pic>
    </p:spTree>
    <p:extLst>
      <p:ext uri="{BB962C8B-B14F-4D97-AF65-F5344CB8AC3E}">
        <p14:creationId xmlns:p14="http://schemas.microsoft.com/office/powerpoint/2010/main" val="266909583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Tree>
    <p:extLst>
      <p:ext uri="{BB962C8B-B14F-4D97-AF65-F5344CB8AC3E}">
        <p14:creationId xmlns:p14="http://schemas.microsoft.com/office/powerpoint/2010/main" val="15423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black">
    <p:bg>
      <p:bgPr>
        <a:solidFill>
          <a:srgbClr val="1E1E1E"/>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1733550"/>
            <a:ext cx="0" cy="173736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solidFill>
                  <a:schemeClr val="bg1"/>
                </a:solidFill>
              </a:defRPr>
            </a:lvl1pPr>
          </a:lstStyle>
          <a:p>
            <a:pPr lvl="0"/>
            <a:r>
              <a:rPr lang="en-US" dirty="0"/>
              <a:t>Section header</a:t>
            </a:r>
          </a:p>
        </p:txBody>
      </p:sp>
      <p:sp>
        <p:nvSpPr>
          <p:cNvPr id="6"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bg1"/>
                </a:solidFill>
              </a:defRPr>
            </a:lvl1pPr>
          </a:lstStyle>
          <a:p>
            <a:pPr lvl="0"/>
            <a:r>
              <a:rPr lang="en-US" dirty="0"/>
              <a:t>Subtitle</a:t>
            </a:r>
          </a:p>
        </p:txBody>
      </p:sp>
    </p:spTree>
    <p:extLst>
      <p:ext uri="{BB962C8B-B14F-4D97-AF65-F5344CB8AC3E}">
        <p14:creationId xmlns:p14="http://schemas.microsoft.com/office/powerpoint/2010/main" val="2067121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slide full bleed">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4904" y="347472"/>
            <a:ext cx="6656832" cy="713232"/>
          </a:xfrm>
          <a:prstGeom prst="rect">
            <a:avLst/>
          </a:prstGeom>
        </p:spPr>
        <p:txBody>
          <a:bodyPr/>
          <a:lstStyle>
            <a:lvl1pPr marL="0" indent="0">
              <a:buNone/>
              <a:defRPr sz="4400">
                <a:latin typeface="WindsorD" pitchFamily="50" charset="0"/>
              </a:defRPr>
            </a:lvl1pPr>
          </a:lstStyle>
          <a:p>
            <a:pPr lvl="0"/>
            <a:r>
              <a:rPr lang="en-US" dirty="0"/>
              <a:t>Headline goes here</a:t>
            </a:r>
          </a:p>
        </p:txBody>
      </p:sp>
    </p:spTree>
    <p:extLst>
      <p:ext uri="{BB962C8B-B14F-4D97-AF65-F5344CB8AC3E}">
        <p14:creationId xmlns:p14="http://schemas.microsoft.com/office/powerpoint/2010/main" val="203135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Slide Smaller Imag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5486400" cy="5143500"/>
          </a:xfrm>
          <a:prstGeom prst="rect">
            <a:avLst/>
          </a:prstGeom>
        </p:spPr>
        <p:txBody>
          <a:bodyPr/>
          <a:lstStyle/>
          <a:p>
            <a:r>
              <a:rPr lang="en-US"/>
              <a:t>Click icon to add picture</a:t>
            </a:r>
            <a:endParaRPr lang="en-US" dirty="0"/>
          </a:p>
        </p:txBody>
      </p:sp>
      <p:sp>
        <p:nvSpPr>
          <p:cNvPr id="3" name="Text Placeholder 2"/>
          <p:cNvSpPr>
            <a:spLocks noGrp="1"/>
          </p:cNvSpPr>
          <p:nvPr>
            <p:ph type="body" sz="quarter" idx="11" hasCustomPrompt="1"/>
          </p:nvPr>
        </p:nvSpPr>
        <p:spPr>
          <a:xfrm>
            <a:off x="5047488" y="2852928"/>
            <a:ext cx="4096512" cy="1444752"/>
          </a:xfrm>
          <a:prstGeom prst="rect">
            <a:avLst/>
          </a:prstGeom>
        </p:spPr>
        <p:txBody>
          <a:bodyPr/>
          <a:lstStyle>
            <a:lvl1pPr marL="0" indent="0" algn="r">
              <a:buNone/>
              <a:defRPr sz="4400" b="1" cap="all" baseline="0">
                <a:latin typeface="+mn-lt"/>
              </a:defRPr>
            </a:lvl1pPr>
          </a:lstStyle>
          <a:p>
            <a:pPr lvl="0"/>
            <a:r>
              <a:rPr lang="en-US" dirty="0"/>
              <a:t>Headline</a:t>
            </a:r>
          </a:p>
          <a:p>
            <a:pPr lvl="0"/>
            <a:r>
              <a:rPr lang="en-US" dirty="0"/>
              <a:t>Here</a:t>
            </a:r>
          </a:p>
        </p:txBody>
      </p:sp>
      <p:sp>
        <p:nvSpPr>
          <p:cNvPr id="5" name="Text Placeholder 4"/>
          <p:cNvSpPr>
            <a:spLocks noGrp="1"/>
          </p:cNvSpPr>
          <p:nvPr>
            <p:ph type="body" sz="quarter" idx="12" hasCustomPrompt="1"/>
          </p:nvPr>
        </p:nvSpPr>
        <p:spPr>
          <a:xfrm>
            <a:off x="7123176" y="2679192"/>
            <a:ext cx="2020824" cy="274320"/>
          </a:xfrm>
          <a:prstGeom prst="rect">
            <a:avLst/>
          </a:prstGeom>
        </p:spPr>
        <p:txBody>
          <a:bodyPr/>
          <a:lstStyle>
            <a:lvl1pPr marL="0" indent="0" algn="r">
              <a:buNone/>
              <a:defRPr sz="1200" cap="all" baseline="0"/>
            </a:lvl1pPr>
          </a:lstStyle>
          <a:p>
            <a:pPr lvl="0"/>
            <a:r>
              <a:rPr lang="en-US" cap="all" baseline="0" dirty="0"/>
              <a:t>subtitle</a:t>
            </a:r>
            <a:endParaRPr lang="en-US" dirty="0"/>
          </a:p>
        </p:txBody>
      </p:sp>
      <p:sp>
        <p:nvSpPr>
          <p:cNvPr id="7" name="Text Placeholder 6"/>
          <p:cNvSpPr>
            <a:spLocks noGrp="1"/>
          </p:cNvSpPr>
          <p:nvPr>
            <p:ph type="body" sz="quarter" idx="13" hasCustomPrompt="1"/>
          </p:nvPr>
        </p:nvSpPr>
        <p:spPr>
          <a:xfrm>
            <a:off x="5559552" y="4206240"/>
            <a:ext cx="3621024" cy="649224"/>
          </a:xfrm>
          <a:prstGeom prst="rect">
            <a:avLst/>
          </a:prstGeom>
        </p:spPr>
        <p:txBody>
          <a:bodyPr/>
          <a:lstStyle>
            <a:lvl1pPr marL="0" indent="0" algn="r">
              <a:buNone/>
              <a:defRPr sz="1200" baseline="0"/>
            </a:lvl1pPr>
          </a:lstStyle>
          <a:p>
            <a:pPr lvl="0"/>
            <a:r>
              <a:rPr lang="en-US" sz="1200" dirty="0"/>
              <a:t>This is where copy or even image credits can go. Click here to type more in</a:t>
            </a:r>
            <a:endParaRPr lang="en-US" dirty="0"/>
          </a:p>
        </p:txBody>
      </p:sp>
    </p:spTree>
    <p:extLst>
      <p:ext uri="{BB962C8B-B14F-4D97-AF65-F5344CB8AC3E}">
        <p14:creationId xmlns:p14="http://schemas.microsoft.com/office/powerpoint/2010/main" val="78809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01168" y="1657350"/>
            <a:ext cx="2779776" cy="1856232"/>
          </a:xfrm>
          <a:prstGeom prst="rect">
            <a:avLst/>
          </a:prstGeom>
        </p:spPr>
        <p:txBody>
          <a:bodyPr/>
          <a:lstStyle/>
          <a:p>
            <a:r>
              <a:rPr lang="en-US"/>
              <a:t>Click icon to add picture</a:t>
            </a:r>
            <a:endParaRPr lang="en-US" dirty="0"/>
          </a:p>
        </p:txBody>
      </p:sp>
      <p:sp>
        <p:nvSpPr>
          <p:cNvPr id="12" name="Picture Placeholder 10"/>
          <p:cNvSpPr>
            <a:spLocks noGrp="1"/>
          </p:cNvSpPr>
          <p:nvPr>
            <p:ph type="pic" sz="quarter" idx="11"/>
          </p:nvPr>
        </p:nvSpPr>
        <p:spPr>
          <a:xfrm>
            <a:off x="3182112" y="1657350"/>
            <a:ext cx="2779776" cy="1856232"/>
          </a:xfrm>
          <a:prstGeom prst="rect">
            <a:avLst/>
          </a:prstGeom>
        </p:spPr>
        <p:txBody>
          <a:bodyPr/>
          <a:lstStyle/>
          <a:p>
            <a:r>
              <a:rPr lang="en-US"/>
              <a:t>Click icon to add picture</a:t>
            </a:r>
            <a:endParaRPr lang="en-US" dirty="0"/>
          </a:p>
        </p:txBody>
      </p:sp>
      <p:sp>
        <p:nvSpPr>
          <p:cNvPr id="13" name="Picture Placeholder 10"/>
          <p:cNvSpPr>
            <a:spLocks noGrp="1"/>
          </p:cNvSpPr>
          <p:nvPr>
            <p:ph type="pic" sz="quarter" idx="12"/>
          </p:nvPr>
        </p:nvSpPr>
        <p:spPr>
          <a:xfrm>
            <a:off x="6163056" y="1657350"/>
            <a:ext cx="2779776" cy="1856232"/>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267268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66800" y="1145286"/>
            <a:ext cx="7013448" cy="2798064"/>
          </a:xfrm>
          <a:prstGeom prst="rect">
            <a:avLst/>
          </a:prstGeom>
        </p:spPr>
        <p:txBody>
          <a:bodyPr/>
          <a:lstStyle>
            <a:lvl1pPr marL="0" indent="0" algn="ctr">
              <a:buNone/>
              <a:defRPr sz="4400" baseline="0">
                <a:latin typeface="WindsorD" pitchFamily="50" charset="0"/>
              </a:defRPr>
            </a:lvl1pPr>
          </a:lstStyle>
          <a:p>
            <a:pPr lvl="0"/>
            <a:r>
              <a:rPr lang="en-US" dirty="0"/>
              <a:t>A simple statement can go here.  And look like this.  Like our mission statement.</a:t>
            </a:r>
          </a:p>
        </p:txBody>
      </p:sp>
    </p:spTree>
    <p:extLst>
      <p:ext uri="{BB962C8B-B14F-4D97-AF65-F5344CB8AC3E}">
        <p14:creationId xmlns:p14="http://schemas.microsoft.com/office/powerpoint/2010/main" val="132404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p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0" indent="0">
              <a:buNone/>
              <a:defRPr sz="1200" baseline="0"/>
            </a:lvl1pPr>
          </a:lstStyle>
          <a:p>
            <a:pPr lvl="0"/>
            <a:r>
              <a:rPr lang="en-US" dirty="0"/>
              <a:t>Short quick facts.  That are easy for your audience to read. Detail that brings your headline to life</a:t>
            </a:r>
          </a:p>
        </p:txBody>
      </p:sp>
    </p:spTree>
    <p:extLst>
      <p:ext uri="{BB962C8B-B14F-4D97-AF65-F5344CB8AC3E}">
        <p14:creationId xmlns:p14="http://schemas.microsoft.com/office/powerpoint/2010/main" val="2189628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and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347472"/>
            <a:ext cx="6656832" cy="713232"/>
          </a:xfrm>
          <a:prstGeom prst="rect">
            <a:avLst/>
          </a:prstGeom>
        </p:spPr>
        <p:txBody>
          <a:bodyPr/>
          <a:lstStyle>
            <a:lvl1pPr marL="0" indent="0">
              <a:buNone/>
              <a:defRPr sz="4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23544"/>
            <a:ext cx="2286000"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10" name="Text Placeholder 9"/>
          <p:cNvSpPr>
            <a:spLocks noGrp="1"/>
          </p:cNvSpPr>
          <p:nvPr>
            <p:ph type="body" sz="quarter" idx="12" hasCustomPrompt="1"/>
          </p:nvPr>
        </p:nvSpPr>
        <p:spPr>
          <a:xfrm>
            <a:off x="374904" y="1353312"/>
            <a:ext cx="8531352" cy="2121408"/>
          </a:xfrm>
          <a:prstGeom prst="rect">
            <a:avLst/>
          </a:prstGeom>
        </p:spPr>
        <p:txBody>
          <a:bodyPr/>
          <a:lstStyle>
            <a:lvl1pPr marL="171450" indent="-171450">
              <a:buFont typeface="Arial" panose="020B0604020202020204" pitchFamily="34" charset="0"/>
              <a:buChar char="•"/>
              <a:defRPr sz="1200" baseline="0"/>
            </a:lvl1pPr>
            <a:lvl2pPr>
              <a:defRPr sz="1200"/>
            </a:lvl2pPr>
            <a:lvl3pPr>
              <a:defRPr sz="1200" baseline="0"/>
            </a:lvl3pPr>
            <a:lvl4pPr>
              <a:defRPr sz="1200"/>
            </a:lvl4pPr>
          </a:lstStyle>
          <a:p>
            <a:pPr lvl="0"/>
            <a:r>
              <a:rPr lang="en-US" dirty="0"/>
              <a:t>Short quick bullets.  That are easy for your audience to read. Detail that brings your headline to life</a:t>
            </a:r>
          </a:p>
          <a:p>
            <a:pPr lvl="1"/>
            <a:r>
              <a:rPr lang="en-US" dirty="0"/>
              <a:t>Sometimes you’ll need sub-bullets</a:t>
            </a:r>
          </a:p>
          <a:p>
            <a:pPr lvl="2"/>
            <a:r>
              <a:rPr lang="en-US" dirty="0"/>
              <a:t>Or sub </a:t>
            </a:r>
            <a:r>
              <a:rPr lang="en-US" dirty="0" err="1"/>
              <a:t>sub</a:t>
            </a:r>
            <a:r>
              <a:rPr lang="en-US" dirty="0"/>
              <a:t> bullets</a:t>
            </a:r>
          </a:p>
          <a:p>
            <a:pPr lvl="3"/>
            <a:r>
              <a:rPr lang="en-US" dirty="0"/>
              <a:t>Or sub </a:t>
            </a:r>
            <a:r>
              <a:rPr lang="en-US" dirty="0" err="1"/>
              <a:t>sub</a:t>
            </a:r>
            <a:r>
              <a:rPr lang="en-US" dirty="0"/>
              <a:t> </a:t>
            </a:r>
            <a:r>
              <a:rPr lang="en-US" dirty="0" err="1"/>
              <a:t>sub</a:t>
            </a:r>
            <a:r>
              <a:rPr lang="en-US" dirty="0"/>
              <a:t> bullets</a:t>
            </a:r>
          </a:p>
        </p:txBody>
      </p:sp>
    </p:spTree>
    <p:extLst>
      <p:ext uri="{BB962C8B-B14F-4D97-AF65-F5344CB8AC3E}">
        <p14:creationId xmlns:p14="http://schemas.microsoft.com/office/powerpoint/2010/main" val="1444947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and Statements 2box">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0" indent="0">
              <a:buFont typeface="Arial" panose="020B0604020202020204" pitchFamily="34" charset="0"/>
              <a:buNone/>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991506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and Statements 2box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307592" y="1874520"/>
            <a:ext cx="2670048" cy="649224"/>
          </a:xfrm>
          <a:prstGeom prst="rect">
            <a:avLst/>
          </a:prstGeom>
        </p:spPr>
        <p:txBody>
          <a:bodyPr/>
          <a:lstStyle>
            <a:lvl1pPr marL="0" indent="0" algn="r">
              <a:buNone/>
              <a:defRPr sz="4400" baseline="0">
                <a:latin typeface="WindsorD" pitchFamily="50" charset="0"/>
              </a:defRPr>
            </a:lvl1pPr>
          </a:lstStyle>
          <a:p>
            <a:pPr lvl="0"/>
            <a:r>
              <a:rPr lang="en-US" dirty="0"/>
              <a:t>Headline</a:t>
            </a:r>
          </a:p>
        </p:txBody>
      </p:sp>
      <p:sp>
        <p:nvSpPr>
          <p:cNvPr id="10" name="Text Placeholder 9"/>
          <p:cNvSpPr>
            <a:spLocks noGrp="1"/>
          </p:cNvSpPr>
          <p:nvPr>
            <p:ph type="body" sz="quarter" idx="12" hasCustomPrompt="1"/>
          </p:nvPr>
        </p:nvSpPr>
        <p:spPr>
          <a:xfrm>
            <a:off x="4572000" y="1325880"/>
            <a:ext cx="4498848" cy="2496312"/>
          </a:xfrm>
          <a:prstGeom prst="rect">
            <a:avLst/>
          </a:prstGeom>
        </p:spPr>
        <p:txBody>
          <a:bodyPr/>
          <a:lstStyle>
            <a:lvl1pPr marL="171450" indent="-171450">
              <a:buFont typeface="Arial" panose="020B0604020202020204" pitchFamily="34" charset="0"/>
              <a:buChar char="•"/>
              <a:defRPr sz="1200" baseline="0"/>
            </a:lvl1pPr>
            <a:lvl2pPr marL="457200" indent="0">
              <a:buNone/>
              <a:defRPr sz="1200"/>
            </a:lvl2pPr>
            <a:lvl3pPr marL="914400" indent="0">
              <a:buNone/>
              <a:defRPr sz="1200" baseline="0"/>
            </a:lvl3pPr>
            <a:lvl4pPr marL="1371600" indent="0">
              <a:buNone/>
              <a:defRPr sz="1200"/>
            </a:lvl4pPr>
          </a:lstStyle>
          <a:p>
            <a:pPr lvl="0"/>
            <a:r>
              <a:rPr lang="en-US" dirty="0"/>
              <a:t>Statement 1</a:t>
            </a:r>
          </a:p>
          <a:p>
            <a:pPr lvl="0"/>
            <a:endParaRPr lang="en-US" dirty="0"/>
          </a:p>
          <a:p>
            <a:pPr lvl="0"/>
            <a:r>
              <a:rPr lang="en-US" dirty="0"/>
              <a:t>Statement 2</a:t>
            </a:r>
          </a:p>
          <a:p>
            <a:pPr lvl="0"/>
            <a:endParaRPr lang="en-US" dirty="0"/>
          </a:p>
          <a:p>
            <a:pPr lvl="0"/>
            <a:r>
              <a:rPr lang="en-US" dirty="0"/>
              <a:t>Statement 3</a:t>
            </a:r>
          </a:p>
        </p:txBody>
      </p:sp>
      <p:cxnSp>
        <p:nvCxnSpPr>
          <p:cNvPr id="5" name="Straight Connector 4"/>
          <p:cNvCxnSpPr/>
          <p:nvPr userDrawn="1"/>
        </p:nvCxnSpPr>
        <p:spPr>
          <a:xfrm>
            <a:off x="4191000" y="1337787"/>
            <a:ext cx="0" cy="2467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1444752" y="2432304"/>
            <a:ext cx="2514600" cy="274320"/>
          </a:xfrm>
          <a:prstGeom prst="rect">
            <a:avLst/>
          </a:prstGeom>
        </p:spPr>
        <p:txBody>
          <a:bodyPr/>
          <a:lstStyle>
            <a:lvl1pPr marL="0" indent="0" algn="r">
              <a:buNone/>
              <a:defRPr sz="1200" cap="all"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Factoid</a:t>
            </a:r>
          </a:p>
        </p:txBody>
      </p:sp>
    </p:spTree>
    <p:extLst>
      <p:ext uri="{BB962C8B-B14F-4D97-AF65-F5344CB8AC3E}">
        <p14:creationId xmlns:p14="http://schemas.microsoft.com/office/powerpoint/2010/main" val="26310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lvl1pPr>
          </a:lstStyle>
          <a:p>
            <a:pPr lvl="0"/>
            <a:r>
              <a:rPr lang="en-US" sz="1800" cap="all" baseline="0" dirty="0"/>
              <a:t>Subhead here</a:t>
            </a:r>
            <a:endParaRPr lang="en-US" dirty="0"/>
          </a:p>
        </p:txBody>
      </p:sp>
    </p:spTree>
    <p:extLst>
      <p:ext uri="{BB962C8B-B14F-4D97-AF65-F5344CB8AC3E}">
        <p14:creationId xmlns:p14="http://schemas.microsoft.com/office/powerpoint/2010/main" val="2955851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Headline</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4" name="Chart Placeholder 3"/>
          <p:cNvSpPr>
            <a:spLocks noGrp="1"/>
          </p:cNvSpPr>
          <p:nvPr>
            <p:ph type="chart" sz="quarter" idx="12"/>
          </p:nvPr>
        </p:nvSpPr>
        <p:spPr>
          <a:xfrm>
            <a:off x="841248" y="1746504"/>
            <a:ext cx="7470648" cy="3081528"/>
          </a:xfrm>
          <a:prstGeom prst="rect">
            <a:avLst/>
          </a:prstGeom>
        </p:spPr>
        <p:txBody>
          <a:bodyPr/>
          <a:lstStyle>
            <a:lvl1pPr>
              <a:defRPr>
                <a:latin typeface="Century Gothic (Body)"/>
              </a:defRPr>
            </a:lvl1pPr>
          </a:lstStyle>
          <a:p>
            <a:r>
              <a:rPr lang="en-US"/>
              <a:t>Click icon to add chart</a:t>
            </a:r>
            <a:endParaRPr lang="en-US" dirty="0"/>
          </a:p>
        </p:txBody>
      </p:sp>
    </p:spTree>
    <p:extLst>
      <p:ext uri="{BB962C8B-B14F-4D97-AF65-F5344CB8AC3E}">
        <p14:creationId xmlns:p14="http://schemas.microsoft.com/office/powerpoint/2010/main" val="425632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71681" y="502920"/>
            <a:ext cx="8010144" cy="411480"/>
          </a:xfrm>
          <a:prstGeom prst="rect">
            <a:avLst/>
          </a:prstGeom>
        </p:spPr>
        <p:txBody>
          <a:bodyPr/>
          <a:lstStyle>
            <a:lvl1pPr marL="0" indent="0">
              <a:buNone/>
              <a:defRPr sz="2400" baseline="0">
                <a:latin typeface="WindsorD" pitchFamily="50" charset="0"/>
              </a:defRPr>
            </a:lvl1pPr>
          </a:lstStyle>
          <a:p>
            <a:pPr lvl="0"/>
            <a:r>
              <a:rPr lang="en-US" dirty="0"/>
              <a:t>Credits</a:t>
            </a:r>
          </a:p>
        </p:txBody>
      </p:sp>
      <p:sp>
        <p:nvSpPr>
          <p:cNvPr id="8" name="Text Placeholder 7"/>
          <p:cNvSpPr>
            <a:spLocks noGrp="1"/>
          </p:cNvSpPr>
          <p:nvPr>
            <p:ph type="body" sz="quarter" idx="11" hasCustomPrompt="1"/>
          </p:nvPr>
        </p:nvSpPr>
        <p:spPr>
          <a:xfrm>
            <a:off x="371474" y="905256"/>
            <a:ext cx="2679192" cy="274320"/>
          </a:xfrm>
          <a:prstGeom prst="rect">
            <a:avLst/>
          </a:prstGeom>
        </p:spPr>
        <p:txBody>
          <a:bodyPr/>
          <a:lstStyle>
            <a:lvl1pPr marL="0" indent="0">
              <a:buNone/>
              <a:defRPr sz="1200" cap="all" normalizeH="0" baseline="0"/>
            </a:lvl1pPr>
          </a:lstStyle>
          <a:p>
            <a:pPr lvl="0"/>
            <a:r>
              <a:rPr lang="en-US" cap="all" normalizeH="0" baseline="0" dirty="0"/>
              <a:t>subtitle</a:t>
            </a:r>
            <a:endParaRPr lang="en-US" dirty="0"/>
          </a:p>
        </p:txBody>
      </p:sp>
      <p:sp>
        <p:nvSpPr>
          <p:cNvPr id="5" name="Text Placeholder 4"/>
          <p:cNvSpPr>
            <a:spLocks noGrp="1"/>
          </p:cNvSpPr>
          <p:nvPr>
            <p:ph type="body" sz="quarter" idx="12"/>
          </p:nvPr>
        </p:nvSpPr>
        <p:spPr>
          <a:xfrm>
            <a:off x="457200" y="1657350"/>
            <a:ext cx="8531352" cy="2496312"/>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Tree>
    <p:extLst>
      <p:ext uri="{BB962C8B-B14F-4D97-AF65-F5344CB8AC3E}">
        <p14:creationId xmlns:p14="http://schemas.microsoft.com/office/powerpoint/2010/main" val="262240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No Su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lvl1pPr>
          </a:lstStyle>
          <a:p>
            <a:r>
              <a:rPr lang="en-US" dirty="0"/>
              <a:t>Title Here</a:t>
            </a:r>
          </a:p>
        </p:txBody>
      </p:sp>
    </p:spTree>
    <p:extLst>
      <p:ext uri="{BB962C8B-B14F-4D97-AF65-F5344CB8AC3E}">
        <p14:creationId xmlns:p14="http://schemas.microsoft.com/office/powerpoint/2010/main" val="31198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Title with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Tree>
    <p:extLst>
      <p:ext uri="{BB962C8B-B14F-4D97-AF65-F5344CB8AC3E}">
        <p14:creationId xmlns:p14="http://schemas.microsoft.com/office/powerpoint/2010/main" val="62233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Title no sub">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20491"/>
            <a:ext cx="7772400" cy="1102519"/>
          </a:xfrm>
        </p:spPr>
        <p:txBody>
          <a:bodyPr/>
          <a:lstStyle>
            <a:lvl1pPr>
              <a:defRPr>
                <a:solidFill>
                  <a:schemeClr val="bg1"/>
                </a:solidFill>
              </a:defRPr>
            </a:lvl1pPr>
          </a:lstStyle>
          <a:p>
            <a:r>
              <a:rPr lang="en-US" dirty="0"/>
              <a:t>Title Here</a:t>
            </a:r>
          </a:p>
        </p:txBody>
      </p:sp>
      <p:sp>
        <p:nvSpPr>
          <p:cNvPr id="4" name="Text Placeholder 3"/>
          <p:cNvSpPr>
            <a:spLocks noGrp="1"/>
          </p:cNvSpPr>
          <p:nvPr>
            <p:ph type="body" sz="quarter" idx="10" hasCustomPrompt="1"/>
          </p:nvPr>
        </p:nvSpPr>
        <p:spPr>
          <a:xfrm>
            <a:off x="4800600" y="2971800"/>
            <a:ext cx="1905000" cy="381000"/>
          </a:xfrm>
          <a:prstGeom prst="rect">
            <a:avLst/>
          </a:prstGeom>
        </p:spPr>
        <p:txBody>
          <a:bodyPr/>
          <a:lstStyle>
            <a:lvl1pPr marL="0" indent="0">
              <a:buNone/>
              <a:defRPr sz="1800" cap="all" baseline="0">
                <a:solidFill>
                  <a:schemeClr val="bg1"/>
                </a:solidFill>
              </a:defRPr>
            </a:lvl1pPr>
          </a:lstStyle>
          <a:p>
            <a:pPr lvl="0"/>
            <a:r>
              <a:rPr lang="en-US" sz="1800" cap="all" baseline="0" dirty="0"/>
              <a:t>Subhead here</a:t>
            </a:r>
            <a:endParaRPr lang="en-US" dirty="0"/>
          </a:p>
        </p:txBody>
      </p:sp>
    </p:spTree>
    <p:extLst>
      <p:ext uri="{BB962C8B-B14F-4D97-AF65-F5344CB8AC3E}">
        <p14:creationId xmlns:p14="http://schemas.microsoft.com/office/powerpoint/2010/main" val="97770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2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1E1E1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37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white">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cmpd="sng"/>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Tree>
    <p:extLst>
      <p:ext uri="{BB962C8B-B14F-4D97-AF65-F5344CB8AC3E}">
        <p14:creationId xmlns:p14="http://schemas.microsoft.com/office/powerpoint/2010/main" val="99107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ith Sub">
    <p:spTree>
      <p:nvGrpSpPr>
        <p:cNvPr id="1" name=""/>
        <p:cNvGrpSpPr/>
        <p:nvPr/>
      </p:nvGrpSpPr>
      <p:grpSpPr>
        <a:xfrm>
          <a:off x="0" y="0"/>
          <a:ext cx="0" cy="0"/>
          <a:chOff x="0" y="0"/>
          <a:chExt cx="0" cy="0"/>
        </a:xfrm>
      </p:grpSpPr>
      <p:cxnSp>
        <p:nvCxnSpPr>
          <p:cNvPr id="8" name="Straight Connector 7"/>
          <p:cNvCxnSpPr/>
          <p:nvPr userDrawn="1"/>
        </p:nvCxnSpPr>
        <p:spPr>
          <a:xfrm>
            <a:off x="304800" y="1733550"/>
            <a:ext cx="0" cy="173736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 Placeholder 2"/>
          <p:cNvSpPr>
            <a:spLocks noGrp="1"/>
          </p:cNvSpPr>
          <p:nvPr>
            <p:ph type="body" sz="quarter" idx="10" hasCustomPrompt="1"/>
          </p:nvPr>
        </p:nvSpPr>
        <p:spPr>
          <a:xfrm>
            <a:off x="484632" y="1417320"/>
            <a:ext cx="4114800" cy="2304288"/>
          </a:xfrm>
          <a:prstGeom prst="rect">
            <a:avLst/>
          </a:prstGeom>
        </p:spPr>
        <p:txBody>
          <a:bodyPr/>
          <a:lstStyle>
            <a:lvl1pPr marL="0" indent="0">
              <a:buNone/>
              <a:defRPr sz="7200" b="1" cap="all" baseline="0"/>
            </a:lvl1pPr>
          </a:lstStyle>
          <a:p>
            <a:pPr lvl="0"/>
            <a:r>
              <a:rPr lang="en-US" dirty="0"/>
              <a:t>Section Header</a:t>
            </a:r>
          </a:p>
        </p:txBody>
      </p:sp>
      <p:sp>
        <p:nvSpPr>
          <p:cNvPr id="3" name="Text Placeholder 2"/>
          <p:cNvSpPr>
            <a:spLocks noGrp="1"/>
          </p:cNvSpPr>
          <p:nvPr>
            <p:ph type="body" sz="quarter" idx="11" hasCustomPrompt="1"/>
          </p:nvPr>
        </p:nvSpPr>
        <p:spPr>
          <a:xfrm>
            <a:off x="521208" y="3538728"/>
            <a:ext cx="1524000" cy="381000"/>
          </a:xfrm>
          <a:prstGeom prst="rect">
            <a:avLst/>
          </a:prstGeom>
        </p:spPr>
        <p:txBody>
          <a:bodyPr/>
          <a:lstStyle>
            <a:lvl1pPr marL="0" indent="0">
              <a:buNone/>
              <a:defRPr sz="1800" cap="all" baseline="0">
                <a:solidFill>
                  <a:schemeClr val="tx1"/>
                </a:solidFill>
              </a:defRPr>
            </a:lvl1pPr>
          </a:lstStyle>
          <a:p>
            <a:pPr lvl="0"/>
            <a:r>
              <a:rPr lang="en-US" dirty="0"/>
              <a:t>Subtitle</a:t>
            </a:r>
          </a:p>
        </p:txBody>
      </p:sp>
    </p:spTree>
    <p:extLst>
      <p:ext uri="{BB962C8B-B14F-4D97-AF65-F5344CB8AC3E}">
        <p14:creationId xmlns:p14="http://schemas.microsoft.com/office/powerpoint/2010/main" val="27385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43125"/>
            <a:ext cx="8229600" cy="857250"/>
          </a:xfrm>
          <a:prstGeom prst="rect">
            <a:avLst/>
          </a:prstGeom>
        </p:spPr>
        <p:txBody>
          <a:bodyPr vert="horz" lIns="91440" tIns="45720" rIns="91440" bIns="45720" rtlCol="0" anchor="ctr">
            <a:noAutofit/>
          </a:bodyPr>
          <a:lstStyle/>
          <a:p>
            <a:r>
              <a:rPr lang="en-US" dirty="0"/>
              <a:t>Master title</a:t>
            </a:r>
          </a:p>
        </p:txBody>
      </p:sp>
      <p:sp>
        <p:nvSpPr>
          <p:cNvPr id="3" name="TextBox 2"/>
          <p:cNvSpPr txBox="1"/>
          <p:nvPr/>
        </p:nvSpPr>
        <p:spPr>
          <a:xfrm>
            <a:off x="8686800" y="4781550"/>
            <a:ext cx="381000" cy="246221"/>
          </a:xfrm>
          <a:prstGeom prst="rect">
            <a:avLst/>
          </a:prstGeom>
          <a:noFill/>
        </p:spPr>
        <p:txBody>
          <a:bodyPr wrap="square" rtlCol="0">
            <a:spAutoFit/>
          </a:bodyPr>
          <a:lstStyle/>
          <a:p>
            <a:fld id="{666143F2-510C-446A-870A-B07ED63D3311}" type="slidenum">
              <a:rPr lang="en-US" sz="1000" smtClean="0"/>
              <a:t>‹#›</a:t>
            </a:fld>
            <a:endParaRPr lang="en-US" sz="1000" dirty="0"/>
          </a:p>
        </p:txBody>
      </p:sp>
    </p:spTree>
    <p:extLst>
      <p:ext uri="{BB962C8B-B14F-4D97-AF65-F5344CB8AC3E}">
        <p14:creationId xmlns:p14="http://schemas.microsoft.com/office/powerpoint/2010/main" val="434640822"/>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7" r:id="rId3"/>
    <p:sldLayoutId id="2147483665" r:id="rId4"/>
    <p:sldLayoutId id="2147483668" r:id="rId5"/>
    <p:sldLayoutId id="2147483675" r:id="rId6"/>
    <p:sldLayoutId id="2147483676" r:id="rId7"/>
    <p:sldLayoutId id="2147483650" r:id="rId8"/>
    <p:sldLayoutId id="2147483662" r:id="rId9"/>
    <p:sldLayoutId id="2147483661" r:id="rId10"/>
    <p:sldLayoutId id="2147483669" r:id="rId11"/>
    <p:sldLayoutId id="2147483651" r:id="rId12"/>
    <p:sldLayoutId id="2147483652" r:id="rId13"/>
    <p:sldLayoutId id="2147483653" r:id="rId14"/>
    <p:sldLayoutId id="2147483654" r:id="rId15"/>
    <p:sldLayoutId id="2147483655" r:id="rId16"/>
    <p:sldLayoutId id="2147483670" r:id="rId17"/>
    <p:sldLayoutId id="2147483671" r:id="rId18"/>
    <p:sldLayoutId id="2147483672" r:id="rId19"/>
    <p:sldLayoutId id="2147483673" r:id="rId20"/>
    <p:sldLayoutId id="2147483674" r:id="rId21"/>
  </p:sldLayoutIdLst>
  <p:hf sldNum="0" hdr="0" dt="0"/>
  <p:txStyles>
    <p:titleStyle>
      <a:lvl1pPr algn="ctr" defTabSz="914400" rtl="0" eaLnBrk="1" latinLnBrk="0" hangingPunct="1">
        <a:spcBef>
          <a:spcPct val="0"/>
        </a:spcBef>
        <a:buNone/>
        <a:defRPr sz="7200" kern="1200">
          <a:solidFill>
            <a:schemeClr val="tx1"/>
          </a:solidFill>
          <a:latin typeface="WindsorD" pitchFamily="50"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github.com/linked-art/showcase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hyperlink" Target="mailto:snorling@discovernewfield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1C01390-87A3-4EAA-9CB5-FE8D81C0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024182" cy="5143500"/>
          </a:xfrm>
          <a:prstGeom prst="rect">
            <a:avLst/>
          </a:prstGeom>
        </p:spPr>
      </p:pic>
      <p:sp>
        <p:nvSpPr>
          <p:cNvPr id="12" name="TextBox 11">
            <a:extLst>
              <a:ext uri="{FF2B5EF4-FFF2-40B4-BE49-F238E27FC236}">
                <a16:creationId xmlns:a16="http://schemas.microsoft.com/office/drawing/2014/main" id="{F76E9DF6-228F-452D-9A73-D2D3AC4A1FA5}"/>
              </a:ext>
            </a:extLst>
          </p:cNvPr>
          <p:cNvSpPr txBox="1"/>
          <p:nvPr/>
        </p:nvSpPr>
        <p:spPr>
          <a:xfrm>
            <a:off x="-21771" y="4418443"/>
            <a:ext cx="5410200" cy="738664"/>
          </a:xfrm>
          <a:prstGeom prst="rect">
            <a:avLst/>
          </a:prstGeom>
          <a:noFill/>
        </p:spPr>
        <p:txBody>
          <a:bodyPr wrap="square" rtlCol="0">
            <a:spAutoFit/>
          </a:bodyPr>
          <a:lstStyle/>
          <a:p>
            <a:r>
              <a:rPr lang="en-US" sz="1400" b="1" dirty="0"/>
              <a:t>Samantha Norling</a:t>
            </a:r>
          </a:p>
          <a:p>
            <a:r>
              <a:rPr lang="en-US" sz="1400" dirty="0"/>
              <a:t>Digital Collections Manager</a:t>
            </a:r>
            <a:br>
              <a:rPr lang="en-US" sz="1400" dirty="0"/>
            </a:br>
            <a:r>
              <a:rPr lang="en-US" sz="1400" dirty="0"/>
              <a:t>Newfields</a:t>
            </a:r>
          </a:p>
        </p:txBody>
      </p:sp>
      <p:sp>
        <p:nvSpPr>
          <p:cNvPr id="21" name="TextBox 20">
            <a:extLst>
              <a:ext uri="{FF2B5EF4-FFF2-40B4-BE49-F238E27FC236}">
                <a16:creationId xmlns:a16="http://schemas.microsoft.com/office/drawing/2014/main" id="{71CD3124-B14A-49E5-8234-0317387FE9D0}"/>
              </a:ext>
            </a:extLst>
          </p:cNvPr>
          <p:cNvSpPr txBox="1"/>
          <p:nvPr/>
        </p:nvSpPr>
        <p:spPr>
          <a:xfrm>
            <a:off x="5867400" y="2493773"/>
            <a:ext cx="3276600" cy="276999"/>
          </a:xfrm>
          <a:prstGeom prst="rect">
            <a:avLst/>
          </a:prstGeom>
          <a:noFill/>
        </p:spPr>
        <p:txBody>
          <a:bodyPr wrap="square" rtlCol="0">
            <a:spAutoFit/>
          </a:bodyPr>
          <a:lstStyle/>
          <a:p>
            <a:pPr algn="r"/>
            <a:r>
              <a:rPr lang="en-US" sz="1200" dirty="0">
                <a:hlinkClick r:id="rId4"/>
              </a:rPr>
              <a:t>https://github.com/linked-art/showcase1</a:t>
            </a:r>
            <a:endParaRPr lang="en-US" sz="1200" dirty="0"/>
          </a:p>
        </p:txBody>
      </p:sp>
      <p:sp>
        <p:nvSpPr>
          <p:cNvPr id="24" name="TextBox 23">
            <a:extLst>
              <a:ext uri="{FF2B5EF4-FFF2-40B4-BE49-F238E27FC236}">
                <a16:creationId xmlns:a16="http://schemas.microsoft.com/office/drawing/2014/main" id="{9AD0C4A4-B521-4018-BD74-ADF8AD1B9753}"/>
              </a:ext>
            </a:extLst>
          </p:cNvPr>
          <p:cNvSpPr txBox="1"/>
          <p:nvPr/>
        </p:nvSpPr>
        <p:spPr>
          <a:xfrm>
            <a:off x="4759411" y="1504950"/>
            <a:ext cx="4419600" cy="1015663"/>
          </a:xfrm>
          <a:prstGeom prst="rect">
            <a:avLst/>
          </a:prstGeom>
          <a:noFill/>
        </p:spPr>
        <p:txBody>
          <a:bodyPr wrap="square" rtlCol="0">
            <a:spAutoFit/>
          </a:bodyPr>
          <a:lstStyle/>
          <a:p>
            <a:pPr algn="r"/>
            <a:r>
              <a:rPr lang="en-US" sz="2400" b="1" dirty="0"/>
              <a:t>Showcasing Linked Art: </a:t>
            </a:r>
            <a:r>
              <a:rPr lang="en-US" sz="3600" dirty="0"/>
              <a:t>Georgia O’Keeffe</a:t>
            </a:r>
            <a:endParaRPr lang="en-US" sz="2400" dirty="0"/>
          </a:p>
        </p:txBody>
      </p:sp>
    </p:spTree>
    <p:extLst>
      <p:ext uri="{BB962C8B-B14F-4D97-AF65-F5344CB8AC3E}">
        <p14:creationId xmlns:p14="http://schemas.microsoft.com/office/powerpoint/2010/main" val="233355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73908"/>
            <a:ext cx="381000" cy="344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2"/>
          </p:nvPr>
        </p:nvSpPr>
        <p:spPr>
          <a:xfrm>
            <a:off x="4267200" y="1599438"/>
            <a:ext cx="4803648" cy="2496312"/>
          </a:xfrm>
        </p:spPr>
        <p:txBody>
          <a:bodyPr/>
          <a:lstStyle/>
          <a:p>
            <a:pPr marL="0" indent="0">
              <a:buNone/>
            </a:pPr>
            <a:endParaRPr lang="en-US" sz="1100" dirty="0"/>
          </a:p>
          <a:p>
            <a:pPr marL="0" indent="0">
              <a:buNone/>
            </a:pPr>
            <a:r>
              <a:rPr lang="en-US" sz="2000" dirty="0"/>
              <a:t>Samantha Norling</a:t>
            </a:r>
            <a:br>
              <a:rPr lang="en-US" sz="2000" dirty="0"/>
            </a:br>
            <a:r>
              <a:rPr lang="en-US" sz="2000" dirty="0"/>
              <a:t>Digital Collections Manager, Newfields</a:t>
            </a:r>
            <a:br>
              <a:rPr lang="en-US" sz="2000" dirty="0"/>
            </a:br>
            <a:r>
              <a:rPr lang="en-US" sz="2000" dirty="0">
                <a:hlinkClick r:id="rId4"/>
              </a:rPr>
              <a:t>snorling@discovernewfields.org</a:t>
            </a:r>
            <a:r>
              <a:rPr lang="en-US" sz="2000" dirty="0"/>
              <a:t> </a:t>
            </a:r>
            <a:br>
              <a:rPr lang="en-US" sz="2000" dirty="0"/>
            </a:br>
            <a:r>
              <a:rPr lang="en-US" sz="2000" dirty="0"/>
              <a:t>     @</a:t>
            </a:r>
            <a:r>
              <a:rPr lang="en-US" sz="2000" dirty="0" err="1"/>
              <a:t>SamiNorling</a:t>
            </a:r>
            <a:endParaRPr lang="en-US" sz="2000" dirty="0"/>
          </a:p>
          <a:p>
            <a:pPr lvl="1"/>
            <a:endParaRPr lang="en-US" sz="1100" dirty="0"/>
          </a:p>
        </p:txBody>
      </p:sp>
      <p:sp>
        <p:nvSpPr>
          <p:cNvPr id="5" name="Text Placeholder 4"/>
          <p:cNvSpPr>
            <a:spLocks noGrp="1"/>
          </p:cNvSpPr>
          <p:nvPr>
            <p:ph type="body" sz="quarter" idx="10"/>
          </p:nvPr>
        </p:nvSpPr>
        <p:spPr>
          <a:xfrm>
            <a:off x="609600" y="1874520"/>
            <a:ext cx="3368040" cy="649224"/>
          </a:xfrm>
        </p:spPr>
        <p:txBody>
          <a:bodyPr/>
          <a:lstStyle/>
          <a:p>
            <a:r>
              <a:rPr lang="en-US" sz="3600" b="1" dirty="0">
                <a:latin typeface="+mj-lt"/>
              </a:rPr>
              <a:t>CONTACT INFORMATION</a:t>
            </a:r>
          </a:p>
        </p:txBody>
      </p:sp>
      <p:pic>
        <p:nvPicPr>
          <p:cNvPr id="11" name="Picture 10" descr="NewfieldsImageLogo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715278"/>
            <a:ext cx="1828800" cy="2826328"/>
          </a:xfrm>
          <a:prstGeom prst="rect">
            <a:avLst/>
          </a:prstGeom>
        </p:spPr>
      </p:pic>
    </p:spTree>
    <p:extLst>
      <p:ext uri="{BB962C8B-B14F-4D97-AF65-F5344CB8AC3E}">
        <p14:creationId xmlns:p14="http://schemas.microsoft.com/office/powerpoint/2010/main" val="138703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Georgia O’Keeffe, </a:t>
            </a:r>
            <a:r>
              <a:rPr lang="en-US" i="1" dirty="0"/>
              <a:t>Jimson Weed</a:t>
            </a:r>
            <a:r>
              <a:rPr lang="en-US" dirty="0"/>
              <a:t>, 1936. Indianapolis Museum of Art, 1997.131. Gift of Eli Lilly and Company. © Georgia O'Keeffe Museum / Artists Rights Society (ARS), New York.</a:t>
            </a:r>
          </a:p>
          <a:p>
            <a:endParaRPr lang="en-US" i="1" dirty="0"/>
          </a:p>
          <a:p>
            <a:r>
              <a:rPr lang="en-US" dirty="0"/>
              <a:t>Ansel Adams, </a:t>
            </a:r>
            <a:r>
              <a:rPr lang="en-US" i="1" dirty="0"/>
              <a:t>Georgia O’Keeffe at Yosemite</a:t>
            </a:r>
            <a:r>
              <a:rPr lang="en-US" dirty="0"/>
              <a:t>, 1938. Georgia O’Keeffe Museum, 2006.6.858. Gift of the Georgia O’Keeffe Foundation. © Ansel Adams Publishing Rights Trust, Gift.</a:t>
            </a:r>
          </a:p>
          <a:p>
            <a:endParaRPr lang="en-US" i="1" dirty="0"/>
          </a:p>
          <a:p>
            <a:r>
              <a:rPr lang="en-US" dirty="0"/>
              <a:t>Georgia O’Keeffe, </a:t>
            </a:r>
            <a:r>
              <a:rPr lang="en-US" i="1" dirty="0"/>
              <a:t>Above the Clouds I</a:t>
            </a:r>
            <a:r>
              <a:rPr lang="en-US" dirty="0"/>
              <a:t>, 1962-1963. Georgia O’Keeffe Museum, 1997.5.14. Gift of The Burnett Foundation and The Georgia O'Keeffe Foundation. © Georgia O'Keeffe Museum, Gift.</a:t>
            </a:r>
          </a:p>
          <a:p>
            <a:endParaRPr lang="en-US" i="1" dirty="0"/>
          </a:p>
          <a:p>
            <a:r>
              <a:rPr lang="en-US" dirty="0"/>
              <a:t>William Merritt Chase, </a:t>
            </a:r>
            <a:r>
              <a:rPr lang="en-US" i="1" dirty="0"/>
              <a:t>Woman in White</a:t>
            </a:r>
            <a:r>
              <a:rPr lang="en-US" dirty="0"/>
              <a:t>, 1902. Indianapolis Museum of Art, 45.241. Gift of Mrs. Albert E. Metzger in memory of Albert E. Metzger. Public Domain.</a:t>
            </a:r>
          </a:p>
          <a:p>
            <a:endParaRPr lang="en-US" dirty="0"/>
          </a:p>
          <a:p>
            <a:r>
              <a:rPr lang="en-US" dirty="0"/>
              <a:t>Georgia O’Keeffe, </a:t>
            </a:r>
            <a:r>
              <a:rPr lang="en-US" i="1" dirty="0"/>
              <a:t>Line and Curve</a:t>
            </a:r>
            <a:r>
              <a:rPr lang="en-US" dirty="0"/>
              <a:t>, 1927. National Gallery of Art, 1987.58.6. Alfred Stieglitz Collection, Bequest of Georgia O’Keeffe. </a:t>
            </a:r>
          </a:p>
          <a:p>
            <a:endParaRPr lang="en-US" i="1" dirty="0"/>
          </a:p>
          <a:p>
            <a:r>
              <a:rPr lang="en-US" dirty="0"/>
              <a:t>Ansel Adams, </a:t>
            </a:r>
            <a:r>
              <a:rPr lang="en-US" i="1" dirty="0"/>
              <a:t>Alfred Stieglitz and Painting by Georgia O’Keeffe, An American Place, New York City</a:t>
            </a:r>
            <a:r>
              <a:rPr lang="en-US" dirty="0"/>
              <a:t>, 1939. MoMA Archives, ARCH.8593. Photographic Archive, Artists and Personalities.</a:t>
            </a:r>
            <a:br>
              <a:rPr lang="en-US" dirty="0"/>
            </a:br>
            <a:r>
              <a:rPr lang="en-US" dirty="0"/>
              <a:t>The Museum of Modern Art Archives, New York.</a:t>
            </a:r>
          </a:p>
          <a:p>
            <a:endParaRPr lang="en-US" i="1" dirty="0"/>
          </a:p>
        </p:txBody>
      </p:sp>
    </p:spTree>
    <p:extLst>
      <p:ext uri="{BB962C8B-B14F-4D97-AF65-F5344CB8AC3E}">
        <p14:creationId xmlns:p14="http://schemas.microsoft.com/office/powerpoint/2010/main" val="14978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C8693-83A8-4912-BE7A-FEBFC4C1768B}"/>
              </a:ext>
            </a:extLst>
          </p:cNvPr>
          <p:cNvSpPr>
            <a:spLocks noGrp="1"/>
          </p:cNvSpPr>
          <p:nvPr>
            <p:ph type="body" sz="quarter" idx="10"/>
          </p:nvPr>
        </p:nvSpPr>
        <p:spPr/>
        <p:txBody>
          <a:bodyPr/>
          <a:lstStyle/>
          <a:p>
            <a:r>
              <a:rPr lang="en-US" dirty="0">
                <a:latin typeface="+mn-lt"/>
              </a:rPr>
              <a:t>Image Credits</a:t>
            </a:r>
          </a:p>
        </p:txBody>
      </p:sp>
      <p:sp>
        <p:nvSpPr>
          <p:cNvPr id="4" name="Text Placeholder 3">
            <a:extLst>
              <a:ext uri="{FF2B5EF4-FFF2-40B4-BE49-F238E27FC236}">
                <a16:creationId xmlns:a16="http://schemas.microsoft.com/office/drawing/2014/main" id="{1D893239-0AA6-4360-937F-124BE20C6090}"/>
              </a:ext>
            </a:extLst>
          </p:cNvPr>
          <p:cNvSpPr>
            <a:spLocks noGrp="1"/>
          </p:cNvSpPr>
          <p:nvPr>
            <p:ph type="body" sz="quarter" idx="12"/>
          </p:nvPr>
        </p:nvSpPr>
        <p:spPr>
          <a:xfrm>
            <a:off x="457200" y="971550"/>
            <a:ext cx="8531352" cy="4038600"/>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a:p>
            <a:r>
              <a:rPr lang="en-US" dirty="0"/>
              <a:t>Georgia O’Keeffe, </a:t>
            </a:r>
            <a:r>
              <a:rPr lang="en-US" i="1" dirty="0"/>
              <a:t>Farmhouse Window and Door</a:t>
            </a:r>
            <a:r>
              <a:rPr lang="en-US" dirty="0"/>
              <a:t>, 1929. The Museum of Modern Art, 144.1945. Acquired through the Richard D. </a:t>
            </a:r>
            <a:r>
              <a:rPr lang="en-US" dirty="0" err="1"/>
              <a:t>Brixey</a:t>
            </a:r>
            <a:r>
              <a:rPr lang="en-US" dirty="0"/>
              <a:t> Bequest. © 2019 The Georgia O'Keeffe Foundation / Artists Rights Society (ARS), New York.</a:t>
            </a:r>
          </a:p>
          <a:p>
            <a:endParaRPr lang="en-US" dirty="0"/>
          </a:p>
          <a:p>
            <a:r>
              <a:rPr lang="en-US" dirty="0"/>
              <a:t>Georgia O’Keeffe, </a:t>
            </a:r>
            <a:r>
              <a:rPr lang="en-US" i="1" dirty="0"/>
              <a:t>Red Hills, Lake George</a:t>
            </a:r>
            <a:r>
              <a:rPr lang="en-US" dirty="0"/>
              <a:t>, 1927. The Phillips Collection. Acquired 1945; © 2008 The Georgia O’Keeffe Foundation/Artists Rights Society (ARS), New York.</a:t>
            </a:r>
          </a:p>
          <a:p>
            <a:endParaRPr lang="en-US" dirty="0"/>
          </a:p>
          <a:p>
            <a:endParaRPr lang="en-US" i="1" dirty="0"/>
          </a:p>
        </p:txBody>
      </p:sp>
    </p:spTree>
    <p:extLst>
      <p:ext uri="{BB962C8B-B14F-4D97-AF65-F5344CB8AC3E}">
        <p14:creationId xmlns:p14="http://schemas.microsoft.com/office/powerpoint/2010/main" val="32330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5CF71BF-62BE-465A-9FA4-54F376340101}"/>
              </a:ext>
            </a:extLst>
          </p:cNvPr>
          <p:cNvCxnSpPr>
            <a:cxnSpLocks/>
          </p:cNvCxnSpPr>
          <p:nvPr/>
        </p:nvCxnSpPr>
        <p:spPr>
          <a:xfrm>
            <a:off x="3352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extLst>
              <p:ext uri="{D42A27DB-BD31-4B8C-83A1-F6EECF244321}">
                <p14:modId xmlns:p14="http://schemas.microsoft.com/office/powerpoint/2010/main" val="1860205465"/>
              </p:ext>
            </p:extLst>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rot="10800000">
            <a:off x="691991" y="2952750"/>
            <a:ext cx="3733800" cy="2062103"/>
          </a:xfrm>
          <a:prstGeom prst="wedgeRectCallout">
            <a:avLst>
              <a:gd name="adj1" fmla="val -21862"/>
              <a:gd name="adj2" fmla="val 72188"/>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691990" y="2952751"/>
            <a:ext cx="3695701" cy="2062103"/>
          </a:xfrm>
          <a:prstGeom prst="rect">
            <a:avLst/>
          </a:prstGeom>
          <a:noFill/>
        </p:spPr>
        <p:txBody>
          <a:bodyPr wrap="square" rtlCol="0">
            <a:spAutoFit/>
          </a:bodyPr>
          <a:lstStyle/>
          <a:p>
            <a:r>
              <a:rPr lang="en-US" sz="800" dirty="0"/>
              <a:t> "</a:t>
            </a:r>
            <a:r>
              <a:rPr lang="en-US" sz="800" dirty="0" err="1"/>
              <a:t>produced_by</a:t>
            </a:r>
            <a:r>
              <a:rPr lang="en-US" sz="800" dirty="0"/>
              <a:t>":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a:t>
            </a:r>
            <a:br>
              <a:rPr lang="en-US" sz="800" dirty="0"/>
            </a:br>
            <a:r>
              <a:rPr lang="en-US" sz="800" dirty="0"/>
              <a:t>      "type": "Production",</a:t>
            </a:r>
            <a:br>
              <a:rPr lang="en-US" sz="800" dirty="0"/>
            </a:br>
            <a:r>
              <a:rPr lang="en-US" sz="800" dirty="0"/>
              <a:t>      "</a:t>
            </a:r>
            <a:r>
              <a:rPr lang="en-US" sz="800" dirty="0" err="1"/>
              <a:t>carried_out_by</a:t>
            </a:r>
            <a:r>
              <a:rPr lang="en-US" sz="800" dirty="0"/>
              <a:t>": [{</a:t>
            </a:r>
            <a:br>
              <a:rPr lang="en-US" sz="800" dirty="0"/>
            </a:br>
            <a:r>
              <a:rPr lang="en-US" sz="800" dirty="0"/>
              <a:t>          "id": "http://vocab.getty.edu/</a:t>
            </a:r>
            <a:r>
              <a:rPr lang="en-US" sz="800" dirty="0" err="1"/>
              <a:t>ulan</a:t>
            </a:r>
            <a:r>
              <a:rPr lang="en-US" sz="800" dirty="0"/>
              <a:t>/500018666",</a:t>
            </a:r>
            <a:br>
              <a:rPr lang="en-US" sz="800" dirty="0"/>
            </a:br>
            <a:r>
              <a:rPr lang="en-US" sz="800" dirty="0"/>
              <a:t>          "type": "Actor",</a:t>
            </a:r>
            <a:br>
              <a:rPr lang="en-US" sz="800" dirty="0"/>
            </a:br>
            <a:r>
              <a:rPr lang="en-US" sz="800" dirty="0"/>
              <a:t>          "_label": "O'Keeffe, Georgia"</a:t>
            </a:r>
            <a:br>
              <a:rPr lang="en-US" sz="800" dirty="0"/>
            </a:br>
            <a:r>
              <a:rPr lang="en-US" sz="800" dirty="0"/>
              <a:t>        }],</a:t>
            </a:r>
            <a:br>
              <a:rPr lang="en-US" sz="800" dirty="0"/>
            </a:br>
            <a:r>
              <a:rPr lang="en-US" sz="800" dirty="0"/>
              <a:t>      "timespan": {</a:t>
            </a:r>
            <a:br>
              <a:rPr lang="en-US" sz="800" dirty="0"/>
            </a:br>
            <a:r>
              <a:rPr lang="en-US" sz="800" dirty="0"/>
              <a:t>        "id": "http://api.nga.gov/art/</a:t>
            </a:r>
            <a:r>
              <a:rPr lang="en-US" sz="800" dirty="0" err="1"/>
              <a:t>tms</a:t>
            </a:r>
            <a:r>
              <a:rPr lang="en-US" sz="800" dirty="0"/>
              <a:t>/objects/70182/</a:t>
            </a:r>
            <a:r>
              <a:rPr lang="en-US" sz="800" dirty="0" err="1"/>
              <a:t>produced_by</a:t>
            </a:r>
            <a:r>
              <a:rPr lang="en-US" sz="800" dirty="0"/>
              <a:t>/timespan",</a:t>
            </a:r>
            <a:br>
              <a:rPr lang="en-US" sz="800" dirty="0"/>
            </a:br>
            <a:r>
              <a:rPr lang="en-US" sz="800" dirty="0"/>
              <a:t>        "type": "</a:t>
            </a:r>
            <a:r>
              <a:rPr lang="en-US" sz="800" dirty="0" err="1"/>
              <a:t>TimeSpan</a:t>
            </a:r>
            <a:r>
              <a:rPr lang="en-US" sz="800" dirty="0"/>
              <a:t>",</a:t>
            </a:r>
            <a:br>
              <a:rPr lang="en-US" sz="800" dirty="0"/>
            </a:br>
            <a:r>
              <a:rPr lang="en-US" sz="800" dirty="0"/>
              <a:t>        "_label": "1917",</a:t>
            </a:r>
            <a:br>
              <a:rPr lang="en-US" sz="800" dirty="0"/>
            </a:br>
            <a:r>
              <a:rPr lang="en-US" sz="800" dirty="0"/>
              <a:t>        "</a:t>
            </a:r>
            <a:r>
              <a:rPr lang="en-US" sz="800" dirty="0" err="1"/>
              <a:t>begin_of_the_begin</a:t>
            </a:r>
            <a:r>
              <a:rPr lang="en-US" sz="800" dirty="0"/>
              <a:t>": "1927-01-01T00:00:00",</a:t>
            </a:r>
            <a:br>
              <a:rPr lang="en-US" sz="800" dirty="0"/>
            </a:br>
            <a:r>
              <a:rPr lang="en-US" sz="800" dirty="0"/>
              <a:t>        "</a:t>
            </a:r>
            <a:r>
              <a:rPr lang="en-US" sz="800" dirty="0" err="1"/>
              <a:t>end_of_the_end</a:t>
            </a:r>
            <a:r>
              <a:rPr lang="en-US" sz="800" dirty="0"/>
              <a:t>": "1927-12-31T00:00:00"</a:t>
            </a:r>
            <a:br>
              <a:rPr lang="en-US" sz="800" dirty="0"/>
            </a:br>
            <a:r>
              <a:rPr lang="en-US" sz="800" dirty="0"/>
              <a:t>      }}</a:t>
            </a:r>
            <a:endParaRPr lang="en-US" sz="300" dirty="0"/>
          </a:p>
        </p:txBody>
      </p:sp>
      <p:cxnSp>
        <p:nvCxnSpPr>
          <p:cNvPr id="17" name="Straight Connector 16">
            <a:extLst>
              <a:ext uri="{FF2B5EF4-FFF2-40B4-BE49-F238E27FC236}">
                <a16:creationId xmlns:a16="http://schemas.microsoft.com/office/drawing/2014/main" id="{5AD8C8BB-CA06-46BA-BE7A-7DE959A56C56}"/>
              </a:ext>
            </a:extLst>
          </p:cNvPr>
          <p:cNvCxnSpPr>
            <a:cxnSpLocks/>
          </p:cNvCxnSpPr>
          <p:nvPr/>
        </p:nvCxnSpPr>
        <p:spPr>
          <a:xfrm>
            <a:off x="5257800" y="20383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D7329187-2DA2-4A0B-91AE-DF4AF6F21983}"/>
              </a:ext>
            </a:extLst>
          </p:cNvPr>
          <p:cNvSpPr/>
          <p:nvPr/>
        </p:nvSpPr>
        <p:spPr>
          <a:xfrm>
            <a:off x="2133600" y="24857"/>
            <a:ext cx="4514088" cy="2062103"/>
          </a:xfrm>
          <a:prstGeom prst="wedgeRectCallout">
            <a:avLst>
              <a:gd name="adj1" fmla="val 69511"/>
              <a:gd name="adj2" fmla="val 7032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B237D4-5803-4BD3-AB5E-559E5F34D671}"/>
              </a:ext>
            </a:extLst>
          </p:cNvPr>
          <p:cNvSpPr txBox="1"/>
          <p:nvPr/>
        </p:nvSpPr>
        <p:spPr>
          <a:xfrm>
            <a:off x="2133600" y="39436"/>
            <a:ext cx="4572000" cy="2062103"/>
          </a:xfrm>
          <a:prstGeom prst="rect">
            <a:avLst/>
          </a:prstGeom>
          <a:noFill/>
        </p:spPr>
        <p:txBody>
          <a:bodyPr wrap="square" rtlCol="0">
            <a:spAutoFit/>
          </a:bodyPr>
          <a:lstStyle/>
          <a:p>
            <a:r>
              <a:rPr lang="en-US" sz="800" dirty="0"/>
              <a:t> "</a:t>
            </a:r>
            <a:r>
              <a:rPr lang="en-US" sz="800" dirty="0" err="1"/>
              <a:t>acquired_title_through</a:t>
            </a:r>
            <a:r>
              <a:rPr lang="en-US" sz="800" dirty="0"/>
              <a:t>": [{</a:t>
            </a:r>
            <a:br>
              <a:rPr lang="en-US" sz="800" dirty="0"/>
            </a:br>
            <a:r>
              <a:rPr lang="en-US" sz="800" dirty="0"/>
              <a:t>          "id": "http://api.nga.gov/art/</a:t>
            </a:r>
            <a:r>
              <a:rPr lang="en-US" sz="800" dirty="0" err="1"/>
              <a:t>tms</a:t>
            </a:r>
            <a:r>
              <a:rPr lang="en-US" sz="800" dirty="0"/>
              <a:t>/objects/70182/NGA-acquisition",</a:t>
            </a:r>
            <a:br>
              <a:rPr lang="en-US" sz="800" dirty="0"/>
            </a:br>
            <a:r>
              <a:rPr lang="en-US" sz="800" dirty="0"/>
              <a:t>          "type": "Acquisition",</a:t>
            </a:r>
            <a:br>
              <a:rPr lang="en-US" sz="800" dirty="0"/>
            </a:br>
            <a:r>
              <a:rPr lang="en-US" sz="800" dirty="0"/>
              <a:t>          "_label": "NGA Acquisition of the Object",</a:t>
            </a:r>
            <a:br>
              <a:rPr lang="en-US" sz="800" dirty="0"/>
            </a:br>
            <a:r>
              <a:rPr lang="en-US" sz="800" dirty="0"/>
              <a:t>          "</a:t>
            </a:r>
            <a:r>
              <a:rPr lang="en-US" sz="800" dirty="0" err="1"/>
              <a:t>classified_as</a:t>
            </a:r>
            <a:r>
              <a:rPr lang="en-US" sz="800" dirty="0"/>
              <a:t>": [{</a:t>
            </a:r>
            <a:br>
              <a:rPr lang="en-US" sz="800" dirty="0"/>
            </a:br>
            <a:r>
              <a:rPr lang="en-US" sz="800" dirty="0"/>
              <a:t>              "id": "http://vocab.getty.edu/</a:t>
            </a:r>
            <a:r>
              <a:rPr lang="en-US" sz="800" dirty="0" err="1"/>
              <a:t>aat</a:t>
            </a:r>
            <a:r>
              <a:rPr lang="en-US" sz="800" dirty="0"/>
              <a:t>/300157782",</a:t>
            </a:r>
            <a:br>
              <a:rPr lang="en-US" sz="800" dirty="0"/>
            </a:br>
            <a:r>
              <a:rPr lang="en-US" sz="800" dirty="0"/>
              <a:t>              "type": "Type",</a:t>
            </a:r>
            <a:br>
              <a:rPr lang="en-US" sz="800" dirty="0"/>
            </a:br>
            <a:r>
              <a:rPr lang="en-US" sz="800" dirty="0"/>
              <a:t>              "_label": "acquisition (collections management)"</a:t>
            </a:r>
            <a:br>
              <a:rPr lang="en-US" sz="800" dirty="0"/>
            </a:br>
            <a:r>
              <a:rPr lang="en-US" sz="800" dirty="0"/>
              <a:t>            }],</a:t>
            </a:r>
            <a:br>
              <a:rPr lang="en-US" sz="800" dirty="0"/>
            </a:br>
            <a:r>
              <a:rPr lang="en-US" sz="800" dirty="0"/>
              <a:t>          "timespan": {</a:t>
            </a:r>
            <a:br>
              <a:rPr lang="en-US" sz="800" dirty="0"/>
            </a:br>
            <a:r>
              <a:rPr lang="en-US" sz="800" dirty="0"/>
              <a:t>            "id": "https://data.discovernewfields.org/object/16872/IMA-acquisition/timespan",</a:t>
            </a:r>
            <a:br>
              <a:rPr lang="en-US" sz="800" dirty="0"/>
            </a:br>
            <a:r>
              <a:rPr lang="en-US" sz="800" dirty="0"/>
              <a:t>            "type": "</a:t>
            </a:r>
            <a:r>
              <a:rPr lang="en-US" sz="800" dirty="0" err="1"/>
              <a:t>TimeSpan</a:t>
            </a:r>
            <a:r>
              <a:rPr lang="en-US" sz="800" dirty="0"/>
              <a:t>",</a:t>
            </a:r>
            <a:br>
              <a:rPr lang="en-US" sz="800" dirty="0"/>
            </a:br>
            <a:r>
              <a:rPr lang="en-US" sz="800" dirty="0"/>
              <a:t>            "_label": "1987",</a:t>
            </a:r>
            <a:br>
              <a:rPr lang="en-US" sz="800" dirty="0"/>
            </a:br>
            <a:r>
              <a:rPr lang="en-US" sz="800" dirty="0"/>
              <a:t>            "</a:t>
            </a:r>
            <a:r>
              <a:rPr lang="en-US" sz="800" dirty="0" err="1"/>
              <a:t>begin_of_the_begin</a:t>
            </a:r>
            <a:r>
              <a:rPr lang="en-US" sz="800" dirty="0"/>
              <a:t>": "1987-01-01T00:00:00",</a:t>
            </a:r>
            <a:br>
              <a:rPr lang="en-US" sz="800" dirty="0"/>
            </a:br>
            <a:r>
              <a:rPr lang="en-US" sz="800" dirty="0"/>
              <a:t>            "</a:t>
            </a:r>
            <a:r>
              <a:rPr lang="en-US" sz="800" dirty="0" err="1"/>
              <a:t>end_of_the_end</a:t>
            </a:r>
            <a:r>
              <a:rPr lang="en-US" sz="800" dirty="0"/>
              <a:t>": "1987-12-31T00:00:00"</a:t>
            </a:r>
            <a:br>
              <a:rPr lang="en-US" sz="800" dirty="0"/>
            </a:br>
            <a:r>
              <a:rPr lang="en-US" sz="800" dirty="0"/>
              <a:t>          }}]</a:t>
            </a:r>
          </a:p>
        </p:txBody>
      </p:sp>
      <p:sp>
        <p:nvSpPr>
          <p:cNvPr id="11" name="TextBox 10">
            <a:extLst>
              <a:ext uri="{FF2B5EF4-FFF2-40B4-BE49-F238E27FC236}">
                <a16:creationId xmlns:a16="http://schemas.microsoft.com/office/drawing/2014/main" id="{AB1DC8AA-B813-47E4-B34F-D5CBE4D815C8}"/>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6" name="Arrow: Right 5">
            <a:extLst>
              <a:ext uri="{FF2B5EF4-FFF2-40B4-BE49-F238E27FC236}">
                <a16:creationId xmlns:a16="http://schemas.microsoft.com/office/drawing/2014/main" id="{9170C519-F79D-4594-A905-EEA63E448436}"/>
              </a:ext>
            </a:extLst>
          </p:cNvPr>
          <p:cNvSpPr/>
          <p:nvPr/>
        </p:nvSpPr>
        <p:spPr>
          <a:xfrm rot="5400000">
            <a:off x="4242646" y="1877644"/>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4E2BE9-2C13-4D4E-88B7-47AB6847B71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8A1B70-2D9C-4B62-BEF1-1AAF82A08E06}"/>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0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9" grpId="0" animBg="1"/>
      <p:bldP spid="9" grpId="1" animBg="1"/>
      <p:bldP spid="10" grpId="0"/>
      <p:bldP spid="10" grpId="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peech Bubble: Rectangle 6">
            <a:extLst>
              <a:ext uri="{FF2B5EF4-FFF2-40B4-BE49-F238E27FC236}">
                <a16:creationId xmlns:a16="http://schemas.microsoft.com/office/drawing/2014/main" id="{778B7EC1-BD97-423E-B01C-6D00C8DDD219}"/>
              </a:ext>
            </a:extLst>
          </p:cNvPr>
          <p:cNvSpPr/>
          <p:nvPr/>
        </p:nvSpPr>
        <p:spPr>
          <a:xfrm>
            <a:off x="4142232" y="1925182"/>
            <a:ext cx="4849368" cy="2246768"/>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36CA9D-0311-46D7-9970-E55819D59929}"/>
              </a:ext>
            </a:extLst>
          </p:cNvPr>
          <p:cNvSpPr txBox="1"/>
          <p:nvPr/>
        </p:nvSpPr>
        <p:spPr>
          <a:xfrm>
            <a:off x="409895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"https://data.moma.org/collection/works/229199/vis-item1",</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"http://vocab.getty/edu/ulan/500024301",</a:t>
            </a:r>
            <a:br>
              <a:rPr lang="en-US" sz="1000" dirty="0"/>
            </a:br>
            <a:r>
              <a:rPr lang="en-US" sz="1000" dirty="0"/>
              <a:t>                "type": "Actor",</a:t>
            </a:r>
            <a:br>
              <a:rPr lang="en-US" sz="1000" dirty="0"/>
            </a:br>
            <a:r>
              <a:rPr lang="en-US" sz="1000" dirty="0"/>
              <a:t>                "_label": "Stieglitz, Alfred"</a:t>
            </a:r>
            <a:br>
              <a:rPr lang="en-US" sz="1000" dirty="0"/>
            </a:br>
            <a:r>
              <a:rPr lang="en-US" sz="1000" dirty="0"/>
              <a:t>              }]}]</a:t>
            </a:r>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1" y="0"/>
            <a:ext cx="4010705" cy="5143500"/>
          </a:xfrm>
        </p:spPr>
      </p:pic>
      <p:sp>
        <p:nvSpPr>
          <p:cNvPr id="13" name="Text Placeholder 12"/>
          <p:cNvSpPr>
            <a:spLocks noGrp="1"/>
          </p:cNvSpPr>
          <p:nvPr>
            <p:ph type="body" sz="quarter" idx="13"/>
          </p:nvPr>
        </p:nvSpPr>
        <p:spPr>
          <a:xfrm>
            <a:off x="4136136" y="4400550"/>
            <a:ext cx="5044440" cy="454913"/>
          </a:xfrm>
        </p:spPr>
        <p:txBody>
          <a:bodyPr/>
          <a:lstStyle/>
          <a:p>
            <a:r>
              <a:rPr lang="en-US" dirty="0"/>
              <a:t>MoMA Archives, ARCH.8593. Photographic Archive, Artists and Personalities. The Museum of Modern Art Archives,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010704" y="0"/>
            <a:ext cx="5133296" cy="1200329"/>
          </a:xfrm>
          <a:prstGeom prst="rect">
            <a:avLst/>
          </a:prstGeom>
          <a:noFill/>
        </p:spPr>
        <p:txBody>
          <a:bodyPr wrap="square" rtlCol="0">
            <a:spAutoFit/>
          </a:bodyPr>
          <a:lstStyle/>
          <a:p>
            <a:pPr algn="r"/>
            <a:r>
              <a:rPr lang="en-US" sz="2400" b="1" i="1" dirty="0"/>
              <a:t>Alfred Stieglitz and Painting by Georgia O’Keeffe, An American Place, New York City</a:t>
            </a:r>
          </a:p>
        </p:txBody>
      </p:sp>
      <p:sp>
        <p:nvSpPr>
          <p:cNvPr id="6" name="TextBox 5">
            <a:extLst>
              <a:ext uri="{FF2B5EF4-FFF2-40B4-BE49-F238E27FC236}">
                <a16:creationId xmlns:a16="http://schemas.microsoft.com/office/drawing/2014/main" id="{B57B5B3E-7E45-402F-B60E-B602CBF20DFB}"/>
              </a:ext>
            </a:extLst>
          </p:cNvPr>
          <p:cNvSpPr txBox="1"/>
          <p:nvPr/>
        </p:nvSpPr>
        <p:spPr>
          <a:xfrm>
            <a:off x="5791200" y="1131998"/>
            <a:ext cx="3352800" cy="646331"/>
          </a:xfrm>
          <a:prstGeom prst="rect">
            <a:avLst/>
          </a:prstGeom>
          <a:noFill/>
        </p:spPr>
        <p:txBody>
          <a:bodyPr wrap="square" rtlCol="0">
            <a:spAutoFit/>
          </a:bodyPr>
          <a:lstStyle/>
          <a:p>
            <a:pPr algn="r"/>
            <a:r>
              <a:rPr lang="en-US" dirty="0"/>
              <a:t>Ansel Adams, 1939</a:t>
            </a:r>
          </a:p>
          <a:p>
            <a:pPr algn="r"/>
            <a:r>
              <a:rPr lang="en-US" dirty="0"/>
              <a:t>gelatin silver print</a:t>
            </a:r>
          </a:p>
        </p:txBody>
      </p:sp>
      <p:sp>
        <p:nvSpPr>
          <p:cNvPr id="10" name="TextBox 9">
            <a:extLst>
              <a:ext uri="{FF2B5EF4-FFF2-40B4-BE49-F238E27FC236}">
                <a16:creationId xmlns:a16="http://schemas.microsoft.com/office/drawing/2014/main" id="{B2D9DB91-E3D4-460A-AC3B-9371FA7712CD}"/>
              </a:ext>
            </a:extLst>
          </p:cNvPr>
          <p:cNvSpPr txBox="1"/>
          <p:nvPr/>
        </p:nvSpPr>
        <p:spPr>
          <a:xfrm>
            <a:off x="4098340" y="1962150"/>
            <a:ext cx="5044440" cy="2246769"/>
          </a:xfrm>
          <a:prstGeom prst="rect">
            <a:avLst/>
          </a:prstGeom>
          <a:noFill/>
        </p:spPr>
        <p:txBody>
          <a:bodyPr wrap="square" rtlCol="0">
            <a:spAutoFit/>
          </a:bodyPr>
          <a:lstStyle/>
          <a:p>
            <a:r>
              <a:rPr lang="en-US" sz="1000" dirty="0"/>
              <a:t> "shows": [{</a:t>
            </a:r>
            <a:br>
              <a:rPr lang="en-US" sz="1000" dirty="0"/>
            </a:br>
            <a:r>
              <a:rPr lang="en-US" sz="1000" dirty="0"/>
              <a:t>            "id": "https://data.moma.org/collection/works/229199/vis-item2",</a:t>
            </a:r>
            <a:br>
              <a:rPr lang="en-US" sz="1000" dirty="0"/>
            </a:br>
            <a:r>
              <a:rPr lang="en-US" sz="1000" dirty="0"/>
              <a:t>            "type": "</a:t>
            </a:r>
            <a:r>
              <a:rPr lang="en-US" sz="1000" dirty="0" err="1"/>
              <a:t>VisualItem</a:t>
            </a:r>
            <a:r>
              <a:rPr lang="en-US" sz="1000" dirty="0"/>
              <a:t>",</a:t>
            </a:r>
            <a:br>
              <a:rPr lang="en-US" sz="1000" dirty="0"/>
            </a:br>
            <a:r>
              <a:rPr lang="en-US" sz="1000" dirty="0"/>
              <a:t>            "_label": "Visual Item Depicted in the Object",</a:t>
            </a:r>
            <a:br>
              <a:rPr lang="en-US" sz="1000" dirty="0"/>
            </a:br>
            <a:r>
              <a:rPr lang="en-US" sz="1000" dirty="0"/>
              <a:t>            "</a:t>
            </a:r>
            <a:r>
              <a:rPr lang="en-US" sz="1000" dirty="0" err="1"/>
              <a:t>classified_as</a:t>
            </a:r>
            <a:r>
              <a:rPr lang="en-US" sz="1000" dirty="0"/>
              <a:t>": [{</a:t>
            </a:r>
            <a:br>
              <a:rPr lang="en-US" sz="1000" dirty="0"/>
            </a:br>
            <a:r>
              <a:rPr lang="en-US" sz="1000" dirty="0"/>
              <a:t>                "id": "http//vocab.getty.edu/</a:t>
            </a:r>
            <a:r>
              <a:rPr lang="en-US" sz="1000" dirty="0" err="1"/>
              <a:t>aat</a:t>
            </a:r>
            <a:r>
              <a:rPr lang="en-US" sz="1000" dirty="0"/>
              <a:t>/300404126",</a:t>
            </a:r>
            <a:br>
              <a:rPr lang="en-US" sz="1000" dirty="0"/>
            </a:br>
            <a:r>
              <a:rPr lang="en-US" sz="1000" dirty="0"/>
              <a:t>                "type": "Type",</a:t>
            </a:r>
            <a:br>
              <a:rPr lang="en-US" sz="1000" dirty="0"/>
            </a:br>
            <a:r>
              <a:rPr lang="en-US" sz="1000" dirty="0"/>
              <a:t>                "_label": "subjects (content of works)"</a:t>
            </a:r>
            <a:br>
              <a:rPr lang="en-US" sz="1000" dirty="0"/>
            </a:br>
            <a:r>
              <a:rPr lang="en-US" sz="1000" dirty="0"/>
              <a:t>              }],</a:t>
            </a:r>
            <a:br>
              <a:rPr lang="en-US" sz="1000" dirty="0"/>
            </a:br>
            <a:r>
              <a:rPr lang="en-US" sz="1000" dirty="0"/>
              <a:t>            "represents":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p>
        </p:txBody>
      </p:sp>
      <p:sp>
        <p:nvSpPr>
          <p:cNvPr id="15" name="Arrow: Right 14">
            <a:extLst>
              <a:ext uri="{FF2B5EF4-FFF2-40B4-BE49-F238E27FC236}">
                <a16:creationId xmlns:a16="http://schemas.microsoft.com/office/drawing/2014/main" id="{559578BB-53B0-4664-A283-3A567D06701C}"/>
              </a:ext>
            </a:extLst>
          </p:cNvPr>
          <p:cNvSpPr/>
          <p:nvPr/>
        </p:nvSpPr>
        <p:spPr>
          <a:xfrm rot="10800000">
            <a:off x="2362200" y="33337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B322102-DD8C-4A78-9FFB-727837412200}"/>
              </a:ext>
            </a:extLst>
          </p:cNvPr>
          <p:cNvSpPr/>
          <p:nvPr/>
        </p:nvSpPr>
        <p:spPr>
          <a:xfrm rot="10800000">
            <a:off x="2607230" y="1521199"/>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xit" presetSubtype="0" fill="hold" grpId="1"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P spid="10" grpId="0"/>
      <p:bldP spid="15" grpId="0" animBg="1"/>
      <p:bldP spid="15" grpId="1"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5AB248-1881-4825-AF74-C0044A08F419}"/>
              </a:ext>
            </a:extLst>
          </p:cNvPr>
          <p:cNvCxnSpPr>
            <a:cxnSpLocks/>
          </p:cNvCxnSpPr>
          <p:nvPr/>
        </p:nvCxnSpPr>
        <p:spPr>
          <a:xfrm>
            <a:off x="5257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graphicFrame>
        <p:nvGraphicFramePr>
          <p:cNvPr id="8" name="Diagram 7">
            <a:extLst>
              <a:ext uri="{FF2B5EF4-FFF2-40B4-BE49-F238E27FC236}">
                <a16:creationId xmlns:a16="http://schemas.microsoft.com/office/drawing/2014/main" id="{AE1EE7DF-E914-4737-AAE4-C790C5755050}"/>
              </a:ext>
            </a:extLst>
          </p:cNvPr>
          <p:cNvGraphicFramePr/>
          <p:nvPr/>
        </p:nvGraphicFramePr>
        <p:xfrm>
          <a:off x="2667000" y="1054746"/>
          <a:ext cx="6459346" cy="2812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1">
            <a:extLst>
              <a:ext uri="{FF2B5EF4-FFF2-40B4-BE49-F238E27FC236}">
                <a16:creationId xmlns:a16="http://schemas.microsoft.com/office/drawing/2014/main" id="{6FB6BCE9-1A97-408B-A6C5-07B162452093}"/>
              </a:ext>
            </a:extLst>
          </p:cNvPr>
          <p:cNvSpPr/>
          <p:nvPr/>
        </p:nvSpPr>
        <p:spPr>
          <a:xfrm>
            <a:off x="1066800" y="666750"/>
            <a:ext cx="4343400" cy="1395353"/>
          </a:xfrm>
          <a:prstGeom prst="wedgeRectCallout">
            <a:avLst>
              <a:gd name="adj1" fmla="val 38642"/>
              <a:gd name="adj2" fmla="val 6324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9C9C9A-23E7-4F6B-8E08-DC33A3943D2C}"/>
              </a:ext>
            </a:extLst>
          </p:cNvPr>
          <p:cNvSpPr txBox="1"/>
          <p:nvPr/>
        </p:nvSpPr>
        <p:spPr>
          <a:xfrm>
            <a:off x="1066800" y="845463"/>
            <a:ext cx="4343400" cy="861774"/>
          </a:xfrm>
          <a:prstGeom prst="rect">
            <a:avLst/>
          </a:prstGeom>
          <a:noFill/>
        </p:spPr>
        <p:txBody>
          <a:bodyPr wrap="square" rtlCol="0">
            <a:spAutoFit/>
          </a:bodyPr>
          <a:lstStyle/>
          <a:p>
            <a:r>
              <a:rPr lang="en-US" sz="1000" dirty="0"/>
              <a:t> "</a:t>
            </a:r>
            <a:r>
              <a:rPr lang="en-US" sz="1000" dirty="0" err="1"/>
              <a:t>member_of</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a:t>
            </a:r>
            <a:endParaRPr lang="en-US" sz="100" dirty="0"/>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cxnSp>
        <p:nvCxnSpPr>
          <p:cNvPr id="11" name="Straight Connector 10">
            <a:extLst>
              <a:ext uri="{FF2B5EF4-FFF2-40B4-BE49-F238E27FC236}">
                <a16:creationId xmlns:a16="http://schemas.microsoft.com/office/drawing/2014/main" id="{9E53E3C0-4BFC-42E7-BB7F-BBB2396EF17C}"/>
              </a:ext>
            </a:extLst>
          </p:cNvPr>
          <p:cNvCxnSpPr>
            <a:cxnSpLocks/>
          </p:cNvCxnSpPr>
          <p:nvPr/>
        </p:nvCxnSpPr>
        <p:spPr>
          <a:xfrm>
            <a:off x="7543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84D753-1B8F-4B86-86ED-C654768A043D}"/>
              </a:ext>
            </a:extLst>
          </p:cNvPr>
          <p:cNvCxnSpPr>
            <a:cxnSpLocks/>
          </p:cNvCxnSpPr>
          <p:nvPr/>
        </p:nvCxnSpPr>
        <p:spPr>
          <a:xfrm>
            <a:off x="3352800" y="2062103"/>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1FE3BC-D967-428E-B0D8-A05D369E10E5}"/>
              </a:ext>
            </a:extLst>
          </p:cNvPr>
          <p:cNvCxnSpPr>
            <a:cxnSpLocks/>
          </p:cNvCxnSpPr>
          <p:nvPr/>
        </p:nvCxnSpPr>
        <p:spPr>
          <a:xfrm>
            <a:off x="4495800" y="2571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6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11720"/>
            <a:ext cx="3224977" cy="5155219"/>
          </a:xfrm>
        </p:spPr>
      </p:pic>
      <p:sp>
        <p:nvSpPr>
          <p:cNvPr id="13" name="Text Placeholder 12"/>
          <p:cNvSpPr>
            <a:spLocks noGrp="1"/>
          </p:cNvSpPr>
          <p:nvPr>
            <p:ph type="body" sz="quarter" idx="13"/>
          </p:nvPr>
        </p:nvSpPr>
        <p:spPr>
          <a:xfrm>
            <a:off x="4267200" y="4400550"/>
            <a:ext cx="4913376" cy="454914"/>
          </a:xfrm>
        </p:spPr>
        <p:txBody>
          <a:bodyPr/>
          <a:lstStyle/>
          <a:p>
            <a:r>
              <a:rPr lang="en-US" dirty="0"/>
              <a:t>The Museum of Modern Art, Checklist for </a:t>
            </a:r>
            <a:r>
              <a:rPr lang="en-US" i="1" dirty="0"/>
              <a:t>Georgia O’Keeffe</a:t>
            </a:r>
            <a:r>
              <a:rPr lang="en-US" dirty="0"/>
              <a:t> Exhibition, 1946. The Museum of Modern Art Archives, New York.</a:t>
            </a:r>
          </a:p>
          <a:p>
            <a:r>
              <a:rPr lang="en-US" dirty="0"/>
              <a:t>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Georgia O’Keeffe</a:t>
            </a:r>
          </a:p>
        </p:txBody>
      </p:sp>
      <p:sp>
        <p:nvSpPr>
          <p:cNvPr id="2" name="TextBox 1">
            <a:extLst>
              <a:ext uri="{FF2B5EF4-FFF2-40B4-BE49-F238E27FC236}">
                <a16:creationId xmlns:a16="http://schemas.microsoft.com/office/drawing/2014/main" id="{7D157D2F-ABF6-464C-A8CF-79EDD62B332D}"/>
              </a:ext>
            </a:extLst>
          </p:cNvPr>
          <p:cNvSpPr txBox="1"/>
          <p:nvPr/>
        </p:nvSpPr>
        <p:spPr>
          <a:xfrm>
            <a:off x="5791200" y="514350"/>
            <a:ext cx="3352800" cy="646331"/>
          </a:xfrm>
          <a:prstGeom prst="rect">
            <a:avLst/>
          </a:prstGeom>
          <a:noFill/>
        </p:spPr>
        <p:txBody>
          <a:bodyPr wrap="square" rtlCol="0">
            <a:spAutoFit/>
          </a:bodyPr>
          <a:lstStyle/>
          <a:p>
            <a:pPr algn="r"/>
            <a:r>
              <a:rPr lang="en-US" dirty="0"/>
              <a:t>May 14 – August 25, 1946</a:t>
            </a:r>
          </a:p>
          <a:p>
            <a:pPr algn="r"/>
            <a:r>
              <a:rPr lang="en-US" dirty="0"/>
              <a:t>The Museum of Modern Art</a:t>
            </a:r>
          </a:p>
        </p:txBody>
      </p:sp>
      <p:sp>
        <p:nvSpPr>
          <p:cNvPr id="6" name="Speech Bubble: Rectangle 5">
            <a:extLst>
              <a:ext uri="{FF2B5EF4-FFF2-40B4-BE49-F238E27FC236}">
                <a16:creationId xmlns:a16="http://schemas.microsoft.com/office/drawing/2014/main" id="{AAF7AF3F-8DD9-4A53-BC15-52E6D0134E29}"/>
              </a:ext>
            </a:extLst>
          </p:cNvPr>
          <p:cNvSpPr/>
          <p:nvPr/>
        </p:nvSpPr>
        <p:spPr>
          <a:xfrm>
            <a:off x="3314700" y="1205505"/>
            <a:ext cx="5753100" cy="3118845"/>
          </a:xfrm>
          <a:prstGeom prst="wedgeRectCallout">
            <a:avLst>
              <a:gd name="adj1" fmla="val 31394"/>
              <a:gd name="adj2" fmla="val 49876"/>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60F1A9-27A2-4E4D-9D27-81D4CB7C4DCA}"/>
              </a:ext>
            </a:extLst>
          </p:cNvPr>
          <p:cNvSpPr txBox="1"/>
          <p:nvPr/>
        </p:nvSpPr>
        <p:spPr>
          <a:xfrm>
            <a:off x="3314700" y="1252776"/>
            <a:ext cx="4229100" cy="3016210"/>
          </a:xfrm>
          <a:prstGeom prst="rect">
            <a:avLst/>
          </a:prstGeom>
          <a:noFill/>
        </p:spPr>
        <p:txBody>
          <a:bodyPr wrap="square" rtlCol="0">
            <a:spAutoFit/>
          </a:bodyPr>
          <a:lstStyle/>
          <a:p>
            <a:r>
              <a:rPr lang="en-US" sz="1000" dirty="0"/>
              <a:t>  "</a:t>
            </a:r>
            <a:r>
              <a:rPr lang="en-US" sz="1000" dirty="0" err="1"/>
              <a:t>used_specific_object</a:t>
            </a:r>
            <a:r>
              <a:rPr lang="en-US" sz="1000" dirty="0"/>
              <a:t>": [{</a:t>
            </a:r>
            <a:br>
              <a:rPr lang="en-US" sz="1000" dirty="0"/>
            </a:br>
            <a:r>
              <a:rPr lang="en-US" sz="1000" dirty="0"/>
              <a:t>      "id": "https://data.moma.org/exhibitions/2851/checklist",</a:t>
            </a:r>
            <a:br>
              <a:rPr lang="en-US" sz="1000" dirty="0"/>
            </a:br>
            <a:r>
              <a:rPr lang="en-US" sz="1000" dirty="0"/>
              <a:t>      "type": "Set",</a:t>
            </a:r>
            <a:br>
              <a:rPr lang="en-US" sz="1000" dirty="0"/>
            </a:br>
            <a:r>
              <a:rPr lang="en-US" sz="1000" dirty="0"/>
              <a:t>      "_label": "Objects in MoMA Georgia O'Keeffe exhibition, 1946",</a:t>
            </a:r>
            <a:br>
              <a:rPr lang="en-US" sz="1000" dirty="0"/>
            </a:br>
            <a:r>
              <a:rPr lang="en-US" sz="1000" dirty="0"/>
              <a:t>      "member": [</a:t>
            </a:r>
            <a:br>
              <a:rPr lang="en-US" sz="1000" dirty="0"/>
            </a:br>
            <a:r>
              <a:rPr lang="en-US" sz="1000" dirty="0"/>
              <a:t>        {</a:t>
            </a:r>
            <a:br>
              <a:rPr lang="en-US" sz="1000" dirty="0"/>
            </a:br>
            <a:r>
              <a:rPr lang="en-US" sz="1000" dirty="0"/>
              <a:t>          "id": "http://api.nga.gov/art/</a:t>
            </a:r>
            <a:r>
              <a:rPr lang="en-US" sz="1000" dirty="0" err="1"/>
              <a:t>tms</a:t>
            </a:r>
            <a:r>
              <a:rPr lang="en-US" sz="1000" dirty="0"/>
              <a:t>/objects/70182",</a:t>
            </a:r>
            <a:br>
              <a:rPr lang="en-US" sz="1000" dirty="0"/>
            </a:br>
            <a:r>
              <a:rPr lang="en-US" sz="1000" dirty="0"/>
              <a:t>          "type": "</a:t>
            </a:r>
            <a:r>
              <a:rPr lang="en-US" sz="1000" dirty="0" err="1"/>
              <a:t>HumanMadeObject</a:t>
            </a:r>
            <a:r>
              <a:rPr lang="en-US" sz="1000" dirty="0"/>
              <a:t>",</a:t>
            </a:r>
            <a:br>
              <a:rPr lang="en-US" sz="1000" dirty="0"/>
            </a:br>
            <a:r>
              <a:rPr lang="en-US" sz="1000" dirty="0"/>
              <a:t>          "_label": "Line and Curve",</a:t>
            </a:r>
            <a:br>
              <a:rPr lang="en-US" sz="1000" dirty="0"/>
            </a:br>
            <a:r>
              <a:rPr lang="en-US" sz="1000" dirty="0"/>
              <a:t>          "</a:t>
            </a:r>
            <a:r>
              <a:rPr lang="en-US" sz="1000" dirty="0" err="1"/>
              <a:t>classified_as</a:t>
            </a: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/300133025",</a:t>
            </a:r>
            <a:br>
              <a:rPr lang="en-US" sz="1000" dirty="0"/>
            </a:br>
            <a:r>
              <a:rPr lang="en-US" sz="1000" dirty="0"/>
              <a:t>              "type": "Type",</a:t>
            </a:r>
            <a:br>
              <a:rPr lang="en-US" sz="1000" dirty="0"/>
            </a:br>
            <a:r>
              <a:rPr lang="en-US" sz="1000" dirty="0"/>
              <a:t>              "_label": "Artwork"</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    }]</a:t>
            </a:r>
          </a:p>
        </p:txBody>
      </p:sp>
      <p:pic>
        <p:nvPicPr>
          <p:cNvPr id="9" name="Picture 8">
            <a:extLst>
              <a:ext uri="{FF2B5EF4-FFF2-40B4-BE49-F238E27FC236}">
                <a16:creationId xmlns:a16="http://schemas.microsoft.com/office/drawing/2014/main" id="{6A20B7D9-CF8A-4832-8153-F18C0AF62C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65" y="-11720"/>
            <a:ext cx="3264294" cy="5155219"/>
          </a:xfrm>
          <a:prstGeom prst="rect">
            <a:avLst/>
          </a:prstGeom>
        </p:spPr>
      </p:pic>
      <p:sp>
        <p:nvSpPr>
          <p:cNvPr id="11" name="Arrow: Right 10">
            <a:extLst>
              <a:ext uri="{FF2B5EF4-FFF2-40B4-BE49-F238E27FC236}">
                <a16:creationId xmlns:a16="http://schemas.microsoft.com/office/drawing/2014/main" id="{54AEEB1A-5023-4BBF-BB9F-5F5DDAD4E93B}"/>
              </a:ext>
            </a:extLst>
          </p:cNvPr>
          <p:cNvSpPr/>
          <p:nvPr/>
        </p:nvSpPr>
        <p:spPr>
          <a:xfrm>
            <a:off x="-23931" y="133350"/>
            <a:ext cx="490060" cy="288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29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1" y="0"/>
            <a:ext cx="3847339" cy="5143500"/>
          </a:xfrm>
        </p:spPr>
      </p:pic>
      <p:sp>
        <p:nvSpPr>
          <p:cNvPr id="13" name="Text Placeholder 12"/>
          <p:cNvSpPr>
            <a:spLocks noGrp="1"/>
          </p:cNvSpPr>
          <p:nvPr>
            <p:ph type="body" sz="quarter" idx="13"/>
          </p:nvPr>
        </p:nvSpPr>
        <p:spPr>
          <a:xfrm>
            <a:off x="4114800" y="4209132"/>
            <a:ext cx="5065776" cy="646332"/>
          </a:xfrm>
        </p:spPr>
        <p:txBody>
          <a:bodyPr/>
          <a:lstStyle/>
          <a:p>
            <a:r>
              <a:rPr lang="en-US" dirty="0"/>
              <a:t>The Museum of Modern Art, 144.1945. Acquired through the Richard D. </a:t>
            </a:r>
            <a:r>
              <a:rPr lang="en-US" dirty="0" err="1"/>
              <a:t>Brixey</a:t>
            </a:r>
            <a:r>
              <a:rPr lang="en-US" dirty="0"/>
              <a:t> Bequest. © 2019 The Georgia O'Keeffe Foundation / 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5296661" y="0"/>
            <a:ext cx="3847339" cy="1077218"/>
          </a:xfrm>
          <a:prstGeom prst="rect">
            <a:avLst/>
          </a:prstGeom>
          <a:noFill/>
        </p:spPr>
        <p:txBody>
          <a:bodyPr wrap="square" rtlCol="0">
            <a:spAutoFit/>
          </a:bodyPr>
          <a:lstStyle/>
          <a:p>
            <a:pPr algn="r"/>
            <a:r>
              <a:rPr lang="en-US" sz="3200" b="1" i="1" dirty="0"/>
              <a:t>Farmhouse Window and Door</a:t>
            </a:r>
          </a:p>
        </p:txBody>
      </p:sp>
      <p:sp>
        <p:nvSpPr>
          <p:cNvPr id="6" name="TextBox 5">
            <a:extLst>
              <a:ext uri="{FF2B5EF4-FFF2-40B4-BE49-F238E27FC236}">
                <a16:creationId xmlns:a16="http://schemas.microsoft.com/office/drawing/2014/main" id="{27250B79-E768-457E-B0AC-8BD446E6A302}"/>
              </a:ext>
            </a:extLst>
          </p:cNvPr>
          <p:cNvSpPr txBox="1"/>
          <p:nvPr/>
        </p:nvSpPr>
        <p:spPr>
          <a:xfrm>
            <a:off x="5181600" y="1011019"/>
            <a:ext cx="3962400" cy="646331"/>
          </a:xfrm>
          <a:prstGeom prst="rect">
            <a:avLst/>
          </a:prstGeom>
          <a:noFill/>
        </p:spPr>
        <p:txBody>
          <a:bodyPr wrap="square" rtlCol="0">
            <a:spAutoFit/>
          </a:bodyPr>
          <a:lstStyle/>
          <a:p>
            <a:pPr algn="r"/>
            <a:r>
              <a:rPr lang="en-US" dirty="0"/>
              <a:t>Georgia O’Keeffe, October 1929</a:t>
            </a:r>
          </a:p>
          <a:p>
            <a:pPr algn="r"/>
            <a:r>
              <a:rPr lang="en-US" dirty="0"/>
              <a:t>oil on canvas</a:t>
            </a:r>
          </a:p>
        </p:txBody>
      </p:sp>
      <p:graphicFrame>
        <p:nvGraphicFramePr>
          <p:cNvPr id="2" name="Diagram 1">
            <a:extLst>
              <a:ext uri="{FF2B5EF4-FFF2-40B4-BE49-F238E27FC236}">
                <a16:creationId xmlns:a16="http://schemas.microsoft.com/office/drawing/2014/main" id="{0E330742-065C-4B2B-8508-D404EA3159EE}"/>
              </a:ext>
            </a:extLst>
          </p:cNvPr>
          <p:cNvGraphicFramePr/>
          <p:nvPr>
            <p:extLst>
              <p:ext uri="{D42A27DB-BD31-4B8C-83A1-F6EECF244321}">
                <p14:modId xmlns:p14="http://schemas.microsoft.com/office/powerpoint/2010/main" val="2061824145"/>
              </p:ext>
            </p:extLst>
          </p:nvPr>
        </p:nvGraphicFramePr>
        <p:xfrm>
          <a:off x="3847338" y="9969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peech Bubble: Rectangle 8">
            <a:extLst>
              <a:ext uri="{FF2B5EF4-FFF2-40B4-BE49-F238E27FC236}">
                <a16:creationId xmlns:a16="http://schemas.microsoft.com/office/drawing/2014/main" id="{1CCA2D6A-AB3A-485F-9EE4-29F648B5DAFA}"/>
              </a:ext>
            </a:extLst>
          </p:cNvPr>
          <p:cNvSpPr/>
          <p:nvPr/>
        </p:nvSpPr>
        <p:spPr>
          <a:xfrm rot="10800000">
            <a:off x="304800" y="2675982"/>
            <a:ext cx="4514088" cy="2062103"/>
          </a:xfrm>
          <a:prstGeom prst="wedgeRectCallout">
            <a:avLst>
              <a:gd name="adj1" fmla="val -67221"/>
              <a:gd name="adj2" fmla="val 37511"/>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B32DB0C-3BD4-4820-817E-22CFE1BE17DF}"/>
              </a:ext>
            </a:extLst>
          </p:cNvPr>
          <p:cNvSpPr txBox="1"/>
          <p:nvPr/>
        </p:nvSpPr>
        <p:spPr>
          <a:xfrm>
            <a:off x="304799" y="2678064"/>
            <a:ext cx="4514089" cy="1754326"/>
          </a:xfrm>
          <a:prstGeom prst="rect">
            <a:avLst/>
          </a:prstGeom>
          <a:noFill/>
        </p:spPr>
        <p:txBody>
          <a:bodyPr wrap="square" rtlCol="0">
            <a:spAutoFit/>
          </a:bodyPr>
          <a:lstStyle/>
          <a:p>
            <a:r>
              <a:rPr lang="en-US" sz="1200" b="1" dirty="0"/>
              <a:t>Provenance Statement:</a:t>
            </a:r>
          </a:p>
          <a:p>
            <a:endParaRPr lang="en-US" sz="1200" b="1" dirty="0"/>
          </a:p>
          <a:p>
            <a:r>
              <a:rPr lang="en-US" sz="1200" dirty="0"/>
              <a:t>1929-April 26, 1945, Georgia O'Keeffe, </a:t>
            </a:r>
            <a:r>
              <a:rPr lang="en-US" sz="1200" dirty="0" err="1"/>
              <a:t>Abiquiú</a:t>
            </a:r>
            <a:r>
              <a:rPr lang="en-US" sz="1200" dirty="0"/>
              <a:t>, New Mexico.</a:t>
            </a:r>
            <a:br>
              <a:rPr lang="en-US" sz="1200" dirty="0"/>
            </a:br>
            <a:endParaRPr lang="en-US" sz="1200" dirty="0"/>
          </a:p>
          <a:p>
            <a:r>
              <a:rPr lang="en-US" sz="1200" b="1" dirty="0"/>
              <a:t>April 26, 1945</a:t>
            </a:r>
            <a:r>
              <a:rPr lang="en-US" sz="1200" dirty="0"/>
              <a:t>, The </a:t>
            </a:r>
            <a:r>
              <a:rPr lang="en-US" sz="1200" b="1" dirty="0"/>
              <a:t>Museum of Modern Art</a:t>
            </a:r>
            <a:r>
              <a:rPr lang="en-US" sz="1200" dirty="0"/>
              <a:t>, </a:t>
            </a:r>
            <a:r>
              <a:rPr lang="en-US" sz="1200" b="1" dirty="0"/>
              <a:t>New York</a:t>
            </a:r>
            <a:r>
              <a:rPr lang="en-US" sz="1200" dirty="0"/>
              <a:t>, </a:t>
            </a:r>
            <a:r>
              <a:rPr lang="en-US" sz="1200" b="1" dirty="0"/>
              <a:t>purchased</a:t>
            </a:r>
            <a:r>
              <a:rPr lang="en-US" sz="1200" dirty="0"/>
              <a:t> and acquired </a:t>
            </a:r>
            <a:r>
              <a:rPr lang="en-US" sz="1200" b="1" dirty="0"/>
              <a:t>from the artist </a:t>
            </a:r>
            <a:r>
              <a:rPr lang="en-US" sz="1200" dirty="0"/>
              <a:t>through </a:t>
            </a:r>
            <a:r>
              <a:rPr lang="en-US" sz="1200" b="1" dirty="0"/>
              <a:t>An American Place (Alfred Stieglitz)</a:t>
            </a:r>
            <a:r>
              <a:rPr lang="en-US" sz="1200" dirty="0"/>
              <a:t> in </a:t>
            </a:r>
            <a:r>
              <a:rPr lang="en-US" sz="1200" b="1" dirty="0"/>
              <a:t>exchange </a:t>
            </a:r>
            <a:r>
              <a:rPr lang="en-US" sz="1200" dirty="0"/>
              <a:t>for </a:t>
            </a:r>
            <a:r>
              <a:rPr lang="en-US" sz="1200" b="1" dirty="0"/>
              <a:t>109.1943</a:t>
            </a:r>
            <a:r>
              <a:rPr lang="en-US" sz="1200" dirty="0"/>
              <a:t>.</a:t>
            </a:r>
            <a:br>
              <a:rPr lang="en-US" sz="1200" dirty="0"/>
            </a:br>
            <a:endParaRPr lang="en-US" sz="1200" dirty="0"/>
          </a:p>
        </p:txBody>
      </p:sp>
      <p:cxnSp>
        <p:nvCxnSpPr>
          <p:cNvPr id="11" name="Straight Connector 10">
            <a:extLst>
              <a:ext uri="{FF2B5EF4-FFF2-40B4-BE49-F238E27FC236}">
                <a16:creationId xmlns:a16="http://schemas.microsoft.com/office/drawing/2014/main" id="{9915041F-5FCF-4CB5-9DDD-4D21B55CD659}"/>
              </a:ext>
            </a:extLst>
          </p:cNvPr>
          <p:cNvCxnSpPr>
            <a:cxnSpLocks/>
          </p:cNvCxnSpPr>
          <p:nvPr/>
        </p:nvCxnSpPr>
        <p:spPr>
          <a:xfrm>
            <a:off x="45720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39E555-E1F3-4FD2-BAFD-85DCAD1DFEC4}"/>
              </a:ext>
            </a:extLst>
          </p:cNvPr>
          <p:cNvCxnSpPr>
            <a:cxnSpLocks/>
          </p:cNvCxnSpPr>
          <p:nvPr/>
        </p:nvCxnSpPr>
        <p:spPr>
          <a:xfrm>
            <a:off x="6019800" y="237118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96CE5B-B060-4932-982B-21ABEC25E1EC}"/>
              </a:ext>
            </a:extLst>
          </p:cNvPr>
          <p:cNvCxnSpPr>
            <a:cxnSpLocks/>
          </p:cNvCxnSpPr>
          <p:nvPr/>
        </p:nvCxnSpPr>
        <p:spPr>
          <a:xfrm>
            <a:off x="5715000" y="3028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39B6F78-6DC5-452E-B34C-0354935CDAE0}"/>
              </a:ext>
            </a:extLst>
          </p:cNvPr>
          <p:cNvSpPr/>
          <p:nvPr/>
        </p:nvSpPr>
        <p:spPr>
          <a:xfrm>
            <a:off x="6553200" y="2700204"/>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Oval 15">
            <a:extLst>
              <a:ext uri="{FF2B5EF4-FFF2-40B4-BE49-F238E27FC236}">
                <a16:creationId xmlns:a16="http://schemas.microsoft.com/office/drawing/2014/main" id="{B46B8E74-CCC5-467F-9810-F60231869E45}"/>
              </a:ext>
            </a:extLst>
          </p:cNvPr>
          <p:cNvSpPr/>
          <p:nvPr/>
        </p:nvSpPr>
        <p:spPr>
          <a:xfrm>
            <a:off x="8361427" y="2700020"/>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21CFAB8C-2CAD-4D14-A49A-90D74669B0EA}"/>
              </a:ext>
            </a:extLst>
          </p:cNvPr>
          <p:cNvSpPr/>
          <p:nvPr/>
        </p:nvSpPr>
        <p:spPr>
          <a:xfrm>
            <a:off x="7866888" y="2702306"/>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5506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400550"/>
            <a:ext cx="5065776" cy="454914"/>
          </a:xfrm>
        </p:spPr>
        <p:txBody>
          <a:bodyPr/>
          <a:lstStyle/>
          <a:p>
            <a:r>
              <a:rPr lang="en-US" dirty="0"/>
              <a:t>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graphicFrame>
        <p:nvGraphicFramePr>
          <p:cNvPr id="8" name="Diagram 7">
            <a:extLst>
              <a:ext uri="{FF2B5EF4-FFF2-40B4-BE49-F238E27FC236}">
                <a16:creationId xmlns:a16="http://schemas.microsoft.com/office/drawing/2014/main" id="{E8FCB994-AFA8-4F46-90BE-D9A442F78103}"/>
              </a:ext>
            </a:extLst>
          </p:cNvPr>
          <p:cNvGraphicFramePr/>
          <p:nvPr>
            <p:extLst>
              <p:ext uri="{D42A27DB-BD31-4B8C-83A1-F6EECF244321}">
                <p14:modId xmlns:p14="http://schemas.microsoft.com/office/powerpoint/2010/main" val="766169281"/>
              </p:ext>
            </p:extLst>
          </p:nvPr>
        </p:nvGraphicFramePr>
        <p:xfrm>
          <a:off x="3847338" y="895350"/>
          <a:ext cx="5296662" cy="378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9C04D166-CBA4-4C24-B695-1309E7F69330}"/>
              </a:ext>
            </a:extLst>
          </p:cNvPr>
          <p:cNvCxnSpPr>
            <a:cxnSpLocks/>
          </p:cNvCxnSpPr>
          <p:nvPr/>
        </p:nvCxnSpPr>
        <p:spPr>
          <a:xfrm>
            <a:off x="4599432"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6CDCB-1BE6-4FD9-A35C-5B6409A61753}"/>
              </a:ext>
            </a:extLst>
          </p:cNvPr>
          <p:cNvCxnSpPr>
            <a:cxnSpLocks/>
          </p:cNvCxnSpPr>
          <p:nvPr/>
        </p:nvCxnSpPr>
        <p:spPr>
          <a:xfrm>
            <a:off x="5791200" y="22669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AE6A99-B07A-4FFA-BFC7-1D7173B02653}"/>
              </a:ext>
            </a:extLst>
          </p:cNvPr>
          <p:cNvCxnSpPr>
            <a:cxnSpLocks/>
          </p:cNvCxnSpPr>
          <p:nvPr/>
        </p:nvCxnSpPr>
        <p:spPr>
          <a:xfrm>
            <a:off x="5410200" y="29527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D8A4AED7-2768-468E-B3D4-8D9A350CCCE4}"/>
              </a:ext>
            </a:extLst>
          </p:cNvPr>
          <p:cNvSpPr/>
          <p:nvPr/>
        </p:nvSpPr>
        <p:spPr>
          <a:xfrm rot="10800000">
            <a:off x="420621" y="2571747"/>
            <a:ext cx="4093463" cy="1938991"/>
          </a:xfrm>
          <a:prstGeom prst="wedgeRectCallout">
            <a:avLst>
              <a:gd name="adj1" fmla="val -69008"/>
              <a:gd name="adj2" fmla="val 35625"/>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B77A955-2318-4BF2-BD47-5E23A60EFB51}"/>
              </a:ext>
            </a:extLst>
          </p:cNvPr>
          <p:cNvSpPr txBox="1"/>
          <p:nvPr/>
        </p:nvSpPr>
        <p:spPr>
          <a:xfrm>
            <a:off x="457199" y="2573832"/>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"https://linked.art/example/activity/1",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18" name="Speech Bubble: Rectangle 17">
            <a:extLst>
              <a:ext uri="{FF2B5EF4-FFF2-40B4-BE49-F238E27FC236}">
                <a16:creationId xmlns:a16="http://schemas.microsoft.com/office/drawing/2014/main" id="{A7BD3BCE-F72D-4FC7-86D6-DF8AA4006652}"/>
              </a:ext>
            </a:extLst>
          </p:cNvPr>
          <p:cNvSpPr/>
          <p:nvPr/>
        </p:nvSpPr>
        <p:spPr>
          <a:xfrm rot="10800000">
            <a:off x="324612" y="168949"/>
            <a:ext cx="4093463" cy="1938991"/>
          </a:xfrm>
          <a:prstGeom prst="wedgeRectCallout">
            <a:avLst>
              <a:gd name="adj1" fmla="val -83527"/>
              <a:gd name="adj2" fmla="val -79442"/>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536617-D8F6-418F-88EA-F91828B5DF53}"/>
              </a:ext>
            </a:extLst>
          </p:cNvPr>
          <p:cNvSpPr txBox="1"/>
          <p:nvPr/>
        </p:nvSpPr>
        <p:spPr>
          <a:xfrm>
            <a:off x="323086" y="166863"/>
            <a:ext cx="4056887" cy="1938992"/>
          </a:xfrm>
          <a:prstGeom prst="rect">
            <a:avLst/>
          </a:prstGeom>
          <a:noFill/>
        </p:spPr>
        <p:txBody>
          <a:bodyPr wrap="square" rtlCol="0">
            <a:spAutoFit/>
          </a:bodyPr>
          <a:lstStyle/>
          <a:p>
            <a:r>
              <a:rPr lang="en-US" sz="1200" dirty="0"/>
              <a:t>{</a:t>
            </a:r>
            <a:br>
              <a:rPr lang="en-US" sz="1200" dirty="0"/>
            </a:br>
            <a:r>
              <a:rPr lang="en-US" sz="1200" dirty="0"/>
              <a:t>  "@context": "https://linked.art/ns/v1/linked-art.json", </a:t>
            </a:r>
            <a:br>
              <a:rPr lang="en-US" sz="1200" dirty="0"/>
            </a:br>
            <a:r>
              <a:rPr lang="en-US" sz="1200" dirty="0"/>
              <a:t>  "id": "https://linked.art/example/activity/2", </a:t>
            </a:r>
            <a:br>
              <a:rPr lang="en-US" sz="1200" dirty="0"/>
            </a:br>
            <a:r>
              <a:rPr lang="en-US" sz="1200" dirty="0"/>
              <a:t>  "type": "Acquisition", </a:t>
            </a:r>
            <a:br>
              <a:rPr lang="en-US" sz="1200" dirty="0"/>
            </a:br>
            <a:r>
              <a:rPr lang="en-US" sz="1200" dirty="0"/>
              <a:t>  "</a:t>
            </a:r>
            <a:r>
              <a:rPr lang="en-US" sz="1200" dirty="0" err="1"/>
              <a:t>took_place_at</a:t>
            </a:r>
            <a:r>
              <a:rPr lang="en-US" sz="1200" dirty="0"/>
              <a:t>": [], </a:t>
            </a:r>
            <a:br>
              <a:rPr lang="en-US" sz="1200" dirty="0"/>
            </a:br>
            <a:r>
              <a:rPr lang="en-US" sz="1200" dirty="0"/>
              <a:t>  "</a:t>
            </a:r>
            <a:r>
              <a:rPr lang="en-US" sz="1200" dirty="0" err="1"/>
              <a:t>transferred_title_from</a:t>
            </a:r>
            <a:r>
              <a:rPr lang="en-US" sz="1200" dirty="0"/>
              <a:t>": [], </a:t>
            </a:r>
            <a:br>
              <a:rPr lang="en-US" sz="1200" dirty="0"/>
            </a:br>
            <a:r>
              <a:rPr lang="en-US" sz="1200" dirty="0"/>
              <a:t>  "timespan": {}, </a:t>
            </a:r>
            <a:br>
              <a:rPr lang="en-US" sz="1200" dirty="0"/>
            </a:br>
            <a:r>
              <a:rPr lang="en-US" sz="1200" dirty="0"/>
              <a:t>  "</a:t>
            </a:r>
            <a:r>
              <a:rPr lang="en-US" sz="1200" dirty="0" err="1"/>
              <a:t>transferred_title_to</a:t>
            </a:r>
            <a:r>
              <a:rPr lang="en-US" sz="1200" dirty="0"/>
              <a:t>": [], </a:t>
            </a:r>
            <a:br>
              <a:rPr lang="en-US" sz="1200" dirty="0"/>
            </a:br>
            <a:r>
              <a:rPr lang="en-US" sz="1200" dirty="0"/>
              <a:t>  "</a:t>
            </a:r>
            <a:r>
              <a:rPr lang="en-US" sz="1200" dirty="0" err="1"/>
              <a:t>transferred_title_of</a:t>
            </a:r>
            <a:r>
              <a:rPr lang="en-US" sz="1200" dirty="0"/>
              <a:t>": []</a:t>
            </a:r>
            <a:br>
              <a:rPr lang="en-US" sz="1200" dirty="0"/>
            </a:br>
            <a:r>
              <a:rPr lang="en-US" sz="1200" dirty="0"/>
              <a:t>}</a:t>
            </a:r>
          </a:p>
        </p:txBody>
      </p:sp>
      <p:sp>
        <p:nvSpPr>
          <p:cNvPr id="20" name="Oval 19">
            <a:extLst>
              <a:ext uri="{FF2B5EF4-FFF2-40B4-BE49-F238E27FC236}">
                <a16:creationId xmlns:a16="http://schemas.microsoft.com/office/drawing/2014/main" id="{21D577DA-0CD5-4317-8279-010BBC233EF4}"/>
              </a:ext>
            </a:extLst>
          </p:cNvPr>
          <p:cNvSpPr/>
          <p:nvPr/>
        </p:nvSpPr>
        <p:spPr>
          <a:xfrm>
            <a:off x="8308340" y="2591385"/>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20">
            <a:extLst>
              <a:ext uri="{FF2B5EF4-FFF2-40B4-BE49-F238E27FC236}">
                <a16:creationId xmlns:a16="http://schemas.microsoft.com/office/drawing/2014/main" id="{7EB2D045-848F-40A1-BEA4-DB916693BE47}"/>
              </a:ext>
            </a:extLst>
          </p:cNvPr>
          <p:cNvSpPr/>
          <p:nvPr/>
        </p:nvSpPr>
        <p:spPr>
          <a:xfrm>
            <a:off x="7228334" y="2608939"/>
            <a:ext cx="378460" cy="37846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61260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peech Bubble: Rectangle 8">
            <a:extLst>
              <a:ext uri="{FF2B5EF4-FFF2-40B4-BE49-F238E27FC236}">
                <a16:creationId xmlns:a16="http://schemas.microsoft.com/office/drawing/2014/main" id="{1BD3247A-5209-4041-AF1B-935AEE30C20B}"/>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478F14-771D-4409-8E15-FDF69F72710D}"/>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0" name="Speech Bubble: Rectangle 9">
            <a:extLst>
              <a:ext uri="{FF2B5EF4-FFF2-40B4-BE49-F238E27FC236}">
                <a16:creationId xmlns:a16="http://schemas.microsoft.com/office/drawing/2014/main" id="{04E09070-FF2F-4C77-A4DC-F3AF1F266094}"/>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A93D81D-99A6-4A0F-B2D9-D79546C7130B}"/>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"http://data.phillipscollection.org/collection/1450/production",</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"1917",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953663"/>
            <a:ext cx="3847339" cy="3236173"/>
          </a:xfrm>
        </p:spPr>
      </p:pic>
      <p:sp>
        <p:nvSpPr>
          <p:cNvPr id="13" name="Text Placeholder 12"/>
          <p:cNvSpPr>
            <a:spLocks noGrp="1"/>
          </p:cNvSpPr>
          <p:nvPr>
            <p:ph type="body" sz="quarter" idx="13"/>
          </p:nvPr>
        </p:nvSpPr>
        <p:spPr>
          <a:xfrm>
            <a:off x="4114800" y="4189836"/>
            <a:ext cx="5065776" cy="665628"/>
          </a:xfrm>
        </p:spPr>
        <p:txBody>
          <a:bodyPr/>
          <a:lstStyle/>
          <a:p>
            <a:r>
              <a:rPr lang="en-US" dirty="0"/>
              <a:t>Georgia O’Keeffe, </a:t>
            </a:r>
            <a:r>
              <a:rPr lang="en-US" i="1" dirty="0"/>
              <a:t>Red Hills, Lake George</a:t>
            </a:r>
            <a:r>
              <a:rPr lang="en-US" dirty="0"/>
              <a:t>, 1927. The Phillips Collection. Acquired 1945; © 2008 The Georgia O’Keeffe Foundation/Artists Rights Society (ARS), New York.</a:t>
            </a:r>
          </a:p>
        </p:txBody>
      </p:sp>
      <p:sp>
        <p:nvSpPr>
          <p:cNvPr id="5" name="TextBox 4">
            <a:extLst>
              <a:ext uri="{FF2B5EF4-FFF2-40B4-BE49-F238E27FC236}">
                <a16:creationId xmlns:a16="http://schemas.microsoft.com/office/drawing/2014/main" id="{739F323C-AC78-415F-9A48-9816BEF84E2E}"/>
              </a:ext>
            </a:extLst>
          </p:cNvPr>
          <p:cNvSpPr txBox="1"/>
          <p:nvPr/>
        </p:nvSpPr>
        <p:spPr>
          <a:xfrm>
            <a:off x="4419601" y="0"/>
            <a:ext cx="4724400" cy="584775"/>
          </a:xfrm>
          <a:prstGeom prst="rect">
            <a:avLst/>
          </a:prstGeom>
          <a:noFill/>
        </p:spPr>
        <p:txBody>
          <a:bodyPr wrap="square" rtlCol="0">
            <a:spAutoFit/>
          </a:bodyPr>
          <a:lstStyle/>
          <a:p>
            <a:pPr algn="r"/>
            <a:r>
              <a:rPr lang="en-US" sz="3200" b="1" i="1" dirty="0"/>
              <a:t>Red Hills, Lake George</a:t>
            </a:r>
          </a:p>
        </p:txBody>
      </p:sp>
      <p:sp>
        <p:nvSpPr>
          <p:cNvPr id="6" name="TextBox 5">
            <a:extLst>
              <a:ext uri="{FF2B5EF4-FFF2-40B4-BE49-F238E27FC236}">
                <a16:creationId xmlns:a16="http://schemas.microsoft.com/office/drawing/2014/main" id="{B8275170-8884-4814-BB6D-AA3628A3B66A}"/>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Tree>
    <p:extLst>
      <p:ext uri="{BB962C8B-B14F-4D97-AF65-F5344CB8AC3E}">
        <p14:creationId xmlns:p14="http://schemas.microsoft.com/office/powerpoint/2010/main" val="266918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0"/>
            <a:ext cx="2558891" cy="5143500"/>
          </a:xfrm>
        </p:spPr>
      </p:pic>
      <p:sp>
        <p:nvSpPr>
          <p:cNvPr id="13" name="Text Placeholder 12"/>
          <p:cNvSpPr>
            <a:spLocks noGrp="1"/>
          </p:cNvSpPr>
          <p:nvPr>
            <p:ph type="body" sz="quarter" idx="13"/>
          </p:nvPr>
        </p:nvSpPr>
        <p:spPr>
          <a:xfrm>
            <a:off x="4114800" y="4400550"/>
            <a:ext cx="5065776" cy="454914"/>
          </a:xfrm>
        </p:spPr>
        <p:txBody>
          <a:bodyPr/>
          <a:lstStyle/>
          <a:p>
            <a:r>
              <a:rPr lang="en-US" dirty="0"/>
              <a:t>Georgia O’Keeffe, </a:t>
            </a:r>
            <a:r>
              <a:rPr lang="en-US" i="1" dirty="0"/>
              <a:t>Line and Curve</a:t>
            </a:r>
            <a:r>
              <a:rPr lang="en-US" dirty="0"/>
              <a:t>, 1927. National Gallery of Art, 1987.58.6. Alfred Stieglitz Collection, Bequest of Georgia O’Keeffe. </a:t>
            </a:r>
          </a:p>
        </p:txBody>
      </p:sp>
      <p:sp>
        <p:nvSpPr>
          <p:cNvPr id="5" name="TextBox 4">
            <a:extLst>
              <a:ext uri="{FF2B5EF4-FFF2-40B4-BE49-F238E27FC236}">
                <a16:creationId xmlns:a16="http://schemas.microsoft.com/office/drawing/2014/main" id="{739F323C-AC78-415F-9A48-9816BEF84E2E}"/>
              </a:ext>
            </a:extLst>
          </p:cNvPr>
          <p:cNvSpPr txBox="1"/>
          <p:nvPr/>
        </p:nvSpPr>
        <p:spPr>
          <a:xfrm>
            <a:off x="5486400" y="0"/>
            <a:ext cx="3657600" cy="584775"/>
          </a:xfrm>
          <a:prstGeom prst="rect">
            <a:avLst/>
          </a:prstGeom>
          <a:noFill/>
        </p:spPr>
        <p:txBody>
          <a:bodyPr wrap="square" rtlCol="0">
            <a:spAutoFit/>
          </a:bodyPr>
          <a:lstStyle/>
          <a:p>
            <a:pPr algn="r"/>
            <a:r>
              <a:rPr lang="en-US" sz="3200" b="1" i="1" dirty="0"/>
              <a:t>Line and Curve</a:t>
            </a:r>
          </a:p>
        </p:txBody>
      </p:sp>
      <p:sp>
        <p:nvSpPr>
          <p:cNvPr id="10" name="TextBox 9">
            <a:extLst>
              <a:ext uri="{FF2B5EF4-FFF2-40B4-BE49-F238E27FC236}">
                <a16:creationId xmlns:a16="http://schemas.microsoft.com/office/drawing/2014/main" id="{EEE9DB10-87A1-411F-9C27-15D45536B7EB}"/>
              </a:ext>
            </a:extLst>
          </p:cNvPr>
          <p:cNvSpPr txBox="1"/>
          <p:nvPr/>
        </p:nvSpPr>
        <p:spPr>
          <a:xfrm>
            <a:off x="5791200" y="514350"/>
            <a:ext cx="3352800" cy="646331"/>
          </a:xfrm>
          <a:prstGeom prst="rect">
            <a:avLst/>
          </a:prstGeom>
          <a:noFill/>
        </p:spPr>
        <p:txBody>
          <a:bodyPr wrap="square" rtlCol="0">
            <a:spAutoFit/>
          </a:bodyPr>
          <a:lstStyle/>
          <a:p>
            <a:pPr algn="r"/>
            <a:r>
              <a:rPr lang="en-US" dirty="0"/>
              <a:t>Georgia O’Keeffe, 1927</a:t>
            </a:r>
          </a:p>
          <a:p>
            <a:pPr algn="r"/>
            <a:r>
              <a:rPr lang="en-US" dirty="0"/>
              <a:t>oil on canvas</a:t>
            </a:r>
          </a:p>
        </p:txBody>
      </p:sp>
      <p:sp>
        <p:nvSpPr>
          <p:cNvPr id="14" name="Speech Bubble: Rectangle 13">
            <a:extLst>
              <a:ext uri="{FF2B5EF4-FFF2-40B4-BE49-F238E27FC236}">
                <a16:creationId xmlns:a16="http://schemas.microsoft.com/office/drawing/2014/main" id="{E178BC19-28E7-46E7-8F53-841180B12578}"/>
              </a:ext>
            </a:extLst>
          </p:cNvPr>
          <p:cNvSpPr/>
          <p:nvPr/>
        </p:nvSpPr>
        <p:spPr>
          <a:xfrm>
            <a:off x="3906807" y="864334"/>
            <a:ext cx="31786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97557535-A440-4B2B-9EB3-375C63DCFA66}"/>
              </a:ext>
            </a:extLst>
          </p:cNvPr>
          <p:cNvSpPr/>
          <p:nvPr/>
        </p:nvSpPr>
        <p:spPr>
          <a:xfrm>
            <a:off x="3907937" y="2530917"/>
            <a:ext cx="4855063" cy="1631216"/>
          </a:xfrm>
          <a:prstGeom prst="wedgeRectCallout">
            <a:avLst>
              <a:gd name="adj1" fmla="val 31231"/>
              <a:gd name="adj2" fmla="val 46469"/>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61D032B-33F5-4540-A135-F836A3701BB0}"/>
              </a:ext>
            </a:extLst>
          </p:cNvPr>
          <p:cNvSpPr txBox="1"/>
          <p:nvPr/>
        </p:nvSpPr>
        <p:spPr>
          <a:xfrm>
            <a:off x="3886200" y="845521"/>
            <a:ext cx="3346611" cy="1631216"/>
          </a:xfrm>
          <a:prstGeom prst="rect">
            <a:avLst/>
          </a:prstGeom>
          <a:noFill/>
        </p:spPr>
        <p:txBody>
          <a:bodyPr wrap="square" rtlCol="0">
            <a:spAutoFit/>
          </a:bodyPr>
          <a:lstStyle/>
          <a:p>
            <a:r>
              <a:rPr lang="en-US" sz="1000" dirty="0"/>
              <a:t> "</a:t>
            </a:r>
            <a:r>
              <a:rPr lang="en-US" sz="1000" dirty="0" err="1"/>
              <a:t>made_of</a:t>
            </a:r>
            <a:r>
              <a:rPr lang="en-US" sz="1000" dirty="0"/>
              <a:t>": [{</a:t>
            </a:r>
            <a:br>
              <a:rPr lang="en-US" sz="1000" dirty="0"/>
            </a:br>
            <a:r>
              <a:rPr lang="en-US" sz="1000" dirty="0"/>
              <a:t>        "id": "http://vocab.getty.edu/</a:t>
            </a:r>
            <a:r>
              <a:rPr lang="en-US" sz="1000" dirty="0" err="1"/>
              <a:t>aat</a:t>
            </a:r>
            <a:r>
              <a:rPr lang="en-US" sz="1000" dirty="0"/>
              <a:t>/300015050",</a:t>
            </a:r>
            <a:br>
              <a:rPr lang="en-US" sz="1000" dirty="0"/>
            </a:br>
            <a:r>
              <a:rPr lang="en-US" sz="1000" dirty="0"/>
              <a:t>        "type": "Material",</a:t>
            </a:r>
            <a:br>
              <a:rPr lang="en-US" sz="1000" dirty="0"/>
            </a:br>
            <a:r>
              <a:rPr lang="en-US" sz="1000" dirty="0"/>
              <a:t>        "_label": "oil paint (paint)"</a:t>
            </a:r>
            <a:br>
              <a:rPr lang="en-US" sz="1000" dirty="0"/>
            </a:br>
            <a:r>
              <a:rPr lang="en-US" sz="1000" dirty="0"/>
              <a:t>      },</a:t>
            </a:r>
            <a:br>
              <a:rPr lang="en-US" sz="1000" dirty="0"/>
            </a:br>
            <a:r>
              <a:rPr lang="en-US" sz="1000" dirty="0"/>
              <a:t>      {</a:t>
            </a:r>
            <a:br>
              <a:rPr lang="en-US" sz="1000" dirty="0"/>
            </a:br>
            <a:r>
              <a:rPr lang="en-US" sz="1000" dirty="0"/>
              <a:t>        "id": "http://vocab.getty.edu/</a:t>
            </a:r>
            <a:r>
              <a:rPr lang="en-US" sz="1000" dirty="0" err="1"/>
              <a:t>aat</a:t>
            </a:r>
            <a:r>
              <a:rPr lang="en-US" sz="1000" dirty="0"/>
              <a:t>/300014078",</a:t>
            </a:r>
            <a:br>
              <a:rPr lang="en-US" sz="1000" dirty="0"/>
            </a:br>
            <a:r>
              <a:rPr lang="en-US" sz="1000" dirty="0"/>
              <a:t>        "type": "Material",</a:t>
            </a:r>
            <a:br>
              <a:rPr lang="en-US" sz="1000" dirty="0"/>
            </a:br>
            <a:r>
              <a:rPr lang="en-US" sz="1000" dirty="0"/>
              <a:t>        "_label": "canvas (textile material)"</a:t>
            </a:r>
            <a:br>
              <a:rPr lang="en-US" sz="1000" dirty="0"/>
            </a:br>
            <a:r>
              <a:rPr lang="en-US" sz="1000" dirty="0"/>
              <a:t>      }]</a:t>
            </a:r>
            <a:endParaRPr lang="en-US" sz="100" dirty="0"/>
          </a:p>
        </p:txBody>
      </p:sp>
      <p:sp>
        <p:nvSpPr>
          <p:cNvPr id="17" name="TextBox 16">
            <a:extLst>
              <a:ext uri="{FF2B5EF4-FFF2-40B4-BE49-F238E27FC236}">
                <a16:creationId xmlns:a16="http://schemas.microsoft.com/office/drawing/2014/main" id="{57F74EFC-B9B7-4FDC-AF4B-340D6A525960}"/>
              </a:ext>
            </a:extLst>
          </p:cNvPr>
          <p:cNvSpPr txBox="1"/>
          <p:nvPr/>
        </p:nvSpPr>
        <p:spPr>
          <a:xfrm>
            <a:off x="3886200" y="2530917"/>
            <a:ext cx="4991312" cy="1631216"/>
          </a:xfrm>
          <a:prstGeom prst="rect">
            <a:avLst/>
          </a:prstGeom>
          <a:noFill/>
        </p:spPr>
        <p:txBody>
          <a:bodyPr wrap="square" rtlCol="0">
            <a:spAutoFit/>
          </a:bodyPr>
          <a:lstStyle/>
          <a:p>
            <a:r>
              <a:rPr lang="en-US" sz="1000" dirty="0"/>
              <a:t> "</a:t>
            </a:r>
            <a:r>
              <a:rPr lang="en-US" sz="1000" dirty="0" err="1"/>
              <a:t>produced_by</a:t>
            </a:r>
            <a:r>
              <a:rPr lang="en-US" sz="1000" dirty="0"/>
              <a:t>":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a:t>
            </a:r>
            <a:br>
              <a:rPr lang="en-US" sz="1000" dirty="0"/>
            </a:br>
            <a:r>
              <a:rPr lang="en-US" sz="1000" dirty="0"/>
              <a:t>      "type": "Production",</a:t>
            </a:r>
            <a:br>
              <a:rPr lang="en-US" sz="1000" dirty="0"/>
            </a:br>
            <a:r>
              <a:rPr lang="en-US" sz="1000" dirty="0"/>
              <a:t>      "timespan": {</a:t>
            </a:r>
            <a:br>
              <a:rPr lang="en-US" sz="1000" dirty="0"/>
            </a:br>
            <a:r>
              <a:rPr lang="en-US" sz="1000" dirty="0"/>
              <a:t>        "id": "http://api.nga.gov/art/</a:t>
            </a:r>
            <a:r>
              <a:rPr lang="en-US" sz="1000" dirty="0" err="1"/>
              <a:t>tms</a:t>
            </a:r>
            <a:r>
              <a:rPr lang="en-US" sz="1000" dirty="0"/>
              <a:t>/objects/70182/</a:t>
            </a:r>
            <a:r>
              <a:rPr lang="en-US" sz="1000" dirty="0" err="1"/>
              <a:t>produced_by</a:t>
            </a:r>
            <a:r>
              <a:rPr lang="en-US" sz="1000" dirty="0"/>
              <a:t>/timespan",</a:t>
            </a:r>
            <a:br>
              <a:rPr lang="en-US" sz="1000" dirty="0"/>
            </a:br>
            <a:r>
              <a:rPr lang="en-US" sz="1000" dirty="0"/>
              <a:t>        "type": "</a:t>
            </a:r>
            <a:r>
              <a:rPr lang="en-US" sz="1000" dirty="0" err="1"/>
              <a:t>TimeSpan</a:t>
            </a:r>
            <a:r>
              <a:rPr lang="en-US" sz="1000" dirty="0"/>
              <a:t>",</a:t>
            </a:r>
            <a:br>
              <a:rPr lang="en-US" sz="1000" dirty="0"/>
            </a:br>
            <a:r>
              <a:rPr lang="en-US" sz="1000" dirty="0"/>
              <a:t>        "_label": "1917",</a:t>
            </a:r>
            <a:br>
              <a:rPr lang="en-US" sz="1000" dirty="0"/>
            </a:br>
            <a:r>
              <a:rPr lang="en-US" sz="1000" dirty="0"/>
              <a:t>        "</a:t>
            </a:r>
            <a:r>
              <a:rPr lang="en-US" sz="1000" dirty="0" err="1"/>
              <a:t>begin_of_the_begin</a:t>
            </a:r>
            <a:r>
              <a:rPr lang="en-US" sz="1000" dirty="0"/>
              <a:t>": "1927-01-01T00:00:00",</a:t>
            </a:r>
            <a:br>
              <a:rPr lang="en-US" sz="1000" dirty="0"/>
            </a:br>
            <a:r>
              <a:rPr lang="en-US" sz="1000" dirty="0"/>
              <a:t>        "</a:t>
            </a:r>
            <a:r>
              <a:rPr lang="en-US" sz="1000" dirty="0" err="1"/>
              <a:t>end_of_the_end</a:t>
            </a:r>
            <a:r>
              <a:rPr lang="en-US" sz="1000" dirty="0"/>
              <a:t>": "1927-12-31T00:00:00"</a:t>
            </a:r>
            <a:br>
              <a:rPr lang="en-US" sz="1000" dirty="0"/>
            </a:br>
            <a:r>
              <a:rPr lang="en-US" sz="1000" dirty="0"/>
              <a:t>      }}</a:t>
            </a:r>
            <a:endParaRPr lang="en-US" sz="500" dirty="0"/>
          </a:p>
        </p:txBody>
      </p:sp>
    </p:spTree>
    <p:extLst>
      <p:ext uri="{BB962C8B-B14F-4D97-AF65-F5344CB8AC3E}">
        <p14:creationId xmlns:p14="http://schemas.microsoft.com/office/powerpoint/2010/main" val="980469039"/>
      </p:ext>
    </p:extLst>
  </p:cSld>
  <p:clrMapOvr>
    <a:masterClrMapping/>
  </p:clrMapOvr>
</p:sld>
</file>

<file path=ppt/theme/theme1.xml><?xml version="1.0" encoding="utf-8"?>
<a:theme xmlns:a="http://schemas.openxmlformats.org/drawingml/2006/main" name="Newfields PW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AB_VRAWorkshop_DAM_2018-03-27.pptx" id="{6508C7E5-096A-4261-850A-EA9712A9B273}" vid="{FC884DF9-CC44-4436-9303-9488D85179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5944</TotalTime>
  <Words>1646</Words>
  <Application>Microsoft Office PowerPoint</Application>
  <PresentationFormat>On-screen Show (16:9)</PresentationFormat>
  <Paragraphs>144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Century Gothic (Body)</vt:lpstr>
      <vt:lpstr>WindsorD</vt:lpstr>
      <vt:lpstr>Newfields PWPT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Norling</dc:creator>
  <cp:lastModifiedBy>Samantha Norling</cp:lastModifiedBy>
  <cp:revision>219</cp:revision>
  <dcterms:created xsi:type="dcterms:W3CDTF">2018-03-20T16:55:44Z</dcterms:created>
  <dcterms:modified xsi:type="dcterms:W3CDTF">2019-09-30T01:44:36Z</dcterms:modified>
</cp:coreProperties>
</file>