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6242F-D18B-B85E-106B-6EE0536E0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9D1046-F752-A0B0-AF93-D810C2A445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87345-7B79-54A4-77CF-E50387EA2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36417-DF38-4C19-A484-99C74807A9A6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0B5E6-8F13-1321-45D7-0BD2920A2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4DBC4-B768-5DD0-BCAB-4072CF0B5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402A-6A3D-4384-8245-22042178E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30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30DC8-70DA-BB1C-6353-DDDC7FAFF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344485-1B0C-48A1-AAC5-EEC213B62F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BC7D3-C0D5-2AB5-DCD7-6C89C0D01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36417-DF38-4C19-A484-99C74807A9A6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9D79D-717C-BCD8-A587-BE6B44B2F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B1313-D7A4-951A-1C9A-46F5E1CA6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402A-6A3D-4384-8245-22042178E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43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D30EBE-9A83-7B80-8AA0-42650108AB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BEE027-5F4B-5271-5042-BBEAB007B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38A29-A69A-C4B4-3C7B-F48923973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36417-DF38-4C19-A484-99C74807A9A6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7691B-4719-15DC-3BE3-D24988991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8810C-F7D7-6943-9811-5F2818B0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402A-6A3D-4384-8245-22042178E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1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913F2-E349-2BF5-DEDF-DCADE4955E6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85DD88-1004-0026-4257-183A2523F61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73F04-9C45-47BF-AFC8-B33C5115628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1DF853B-F8AA-4B9A-8C89-AF2EC46EBB3B}" type="datetime1">
              <a:rPr lang="en-US"/>
              <a:pPr lvl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C3BE8-5CCE-9E9C-5CF3-E3B70583493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2E631-D0E0-6269-3115-DEEDE255111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8270F69-43BF-4DF3-893A-5FE134C906E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6108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EAAA0-4C6F-4A87-1390-41C8C294ED8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F3719-0E85-A071-A76A-277EFA642189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7D0A9-4C54-A5F5-56AB-AFD5A2DD2A8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BF948A0-9B2F-4C0A-86AC-BB67BBD17CAD}" type="datetime1">
              <a:rPr lang="en-US"/>
              <a:pPr lvl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5CE72-6473-00A3-F4D0-CFEB9F5A26D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12E22-7C0E-0979-F282-76866ECBB15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467D943-56F3-42C2-A2D9-028FBE87AFE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8514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CB9DF-6880-F2AC-8B70-5B1190F06C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81112-A298-ABB9-D81E-CA2AD20406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335AE-7BF3-CD5F-FF9F-CFB45916F06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C7F355B-E2BC-4751-AFAE-83E07B019D0E}" type="datetime1">
              <a:rPr lang="en-US"/>
              <a:pPr lvl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26FA4-2F23-BC3E-AE38-C12E2633AF9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5049E-0421-7C48-E2AB-2460E5C0441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2250E18-0E1B-45F6-B92D-856DF4A70E8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38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638B7-1ECD-73E0-E7F0-EA40279EF7A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ABCF3-8EC9-E103-86E2-FBD28F87C4A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3ADD1-ECFD-B9FB-40D7-0E85089D4412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53CCA4-B5BB-1240-F795-5ACB016B809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5322FAA-6D72-4729-8DCB-0071F515660B}" type="datetime1">
              <a:rPr lang="en-US"/>
              <a:pPr lvl="0"/>
              <a:t>7/17/2022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E9B83-477B-7931-03B4-E41FC5836BE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4E4BC-7CB3-A621-0124-28127281355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71A694F-8E7A-4793-9D44-8D8BC03FED1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2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28146-F922-2E7E-D27E-2B0D8EEBBB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1A163-6ED6-A11C-380A-A39A1F0513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32A6FE-906E-8C54-EAF5-172BF97BEA44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6B5013-E24F-E832-35B9-00F4DAB68B2F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480997-92FC-882F-F345-363B454263CF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03A10F-5EF8-355B-87C7-9079D41B752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C8B667F-408D-4662-A67B-A89331FBB052}" type="datetime1">
              <a:rPr lang="en-US"/>
              <a:pPr lvl="0"/>
              <a:t>7/17/2022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0CDA60-BCF8-6A98-AC46-5027EFC70E5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E81979-B784-E8F8-8192-5DBFE7E1998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1D0D9FB-5E3F-4CCD-A04E-6765E49F504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412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F1790-28F4-03DB-5358-6086DE1973A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0FC25B-93D4-1DCE-7D3E-EBB40FA41EE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38CA5E0-FE58-4A16-968A-89A68AB2DE9D}" type="datetime1">
              <a:rPr lang="en-US"/>
              <a:pPr lvl="0"/>
              <a:t>7/17/2022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ADDF2F-489B-009B-C0A1-1B4A62140A4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D33A73-E138-C18A-9FE2-C6DAAFFB9DE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8B6B9A2-90E4-4504-9134-56062558C33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789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85F7C5-256F-F062-82C6-A74898B38DC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F0CF989-B55D-4DB6-8669-1455FBAA518A}" type="datetime1">
              <a:rPr lang="en-US"/>
              <a:pPr lvl="0"/>
              <a:t>7/17/2022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D2163-CE31-8218-1111-F0D326BBFF4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062FF-2CD3-4F07-69F7-1E045532769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7A4F88A-4D9B-4534-A3D0-9B955CE2F93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470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E7E2A-74EC-5CF6-928D-747002ADFA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CA6DB-623E-F2CF-6D93-39181036988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5DE779-A338-5A64-8B40-C5330473BBC6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213E0-3674-0CBA-551A-510A1CF015D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9EF5512-A4FE-4A4B-A26B-73EDD36B2D2D}" type="datetime1">
              <a:rPr lang="en-US"/>
              <a:pPr lvl="0"/>
              <a:t>7/17/2022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8F0253-8D3F-C4C2-00E9-27BD2FED768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31703F-1A80-016F-6491-846CAAB94E0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9602132-4062-46C0-9266-337FFB9194F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40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9ED76-0767-41FD-F963-7214F9D61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4EAB4-E59F-B860-9167-86E1760B6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55FAE-64C0-CC8B-9F58-EAEE414DF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36417-DF38-4C19-A484-99C74807A9A6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8AA85-091E-F655-45DB-E6864017F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B256A-CD7E-B7E3-E882-D7024E7F3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402A-6A3D-4384-8245-22042178E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470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C5FA-F167-D6CE-25A6-CA61DC9F6B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423D7E-7A36-468A-B4AD-A3E6C662FFA6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6AA4B5-F550-BC34-C4D0-99EB63A8240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5E70C-19E7-8D52-8CAA-1DD0F6F9B21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4E16350-7517-4962-B8E4-26BDF182B6EE}" type="datetime1">
              <a:rPr lang="en-US"/>
              <a:pPr lvl="0"/>
              <a:t>7/17/2022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8952C-A1BF-1C66-31FA-273E6CC8A6B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2A0C6-6CBB-7EEF-B818-37AA4EF1FC1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601F435-D37C-4FD2-919C-ECE852641D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405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6745E-5D27-8A0E-A82C-E5C7FB2A1B4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07C53F-81B8-AE15-9A16-ECD5BC6F3866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947D1-5658-6EDC-0FE9-08C09A26698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ACC191C-BC9B-4008-8D6E-3DF522F1E27D}" type="datetime1">
              <a:rPr lang="en-US"/>
              <a:pPr lvl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18DA2-7370-E9EC-B82B-5D51379E515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875A9-1D6F-F3FC-BB53-5DA232EA518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6AF4D57-698E-46C4-B527-6A2B86C465F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327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316548-0FB3-A17F-B023-F13A39E79EDE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5DCD70-2464-7F31-22F2-B3664B11C006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3768A-50AA-8F6A-4393-AC6E26C281B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46D23B6-2B30-41A0-8829-8369526D4C88}" type="datetime1">
              <a:rPr lang="en-US"/>
              <a:pPr lvl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41375-ED7E-D892-0505-BA0645457AB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B82F4-6D9A-69C8-D23B-5497B204FAF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3EA22E7-2E7E-4637-B52B-45DD7F7728E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37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76B1C-7B15-F09F-86C3-323CB0498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AC120-3E3A-745B-ABF6-9B37D4120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C3AB4-C8FD-956D-D609-FEB2E2208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36417-DF38-4C19-A484-99C74807A9A6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EC98B-F257-5447-61F5-37C0D41D8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27E22-BE2B-6F17-D434-D57EBD40A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402A-6A3D-4384-8245-22042178E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57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B6F80-3B2F-CBBD-4506-5110E0827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3E3B6-11BD-A6A0-4051-40B4C56BEF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9A079D-E2AF-3361-1589-A508C1FDF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50003-AF92-9C52-384E-6534F356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36417-DF38-4C19-A484-99C74807A9A6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A103C-DA4B-7CA5-5763-B658B563E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DB626-1074-F949-077A-45F9D6514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402A-6A3D-4384-8245-22042178E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8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D6CE8-4D2B-09E7-E466-F2BFA8FA3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23B2A-BF7D-002E-4CBF-BE565CCCE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B05648-9732-9653-72D0-5F21461B8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4488B5-F3EA-42D6-049C-6E4B0B3249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94E968-BF8C-C547-E15F-A37B94FC3F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CEB911-1DAA-E0D4-663B-92C07B42B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36417-DF38-4C19-A484-99C74807A9A6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0330CE-0B11-CF2E-807E-2A1C3FC95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F5D502-4E26-7539-C12C-E2F3F6B49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402A-6A3D-4384-8245-22042178E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944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93F6A-3FA7-9AC2-A074-8DF4DDA8B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D6FDC1-D4D7-E775-F3CC-08F3567B7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36417-DF38-4C19-A484-99C74807A9A6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48C3BF-F531-664B-1B30-889F02C60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9C0D2-5FC7-6F21-FBA5-9DA9F8177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402A-6A3D-4384-8245-22042178E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225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A445EC-5750-5074-4740-B6B2F938B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36417-DF38-4C19-A484-99C74807A9A6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9DC008-632A-18B8-D936-5EA8D7E94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2D4BA-AB73-14C2-BB1D-59027AA5E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402A-6A3D-4384-8245-22042178E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405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AA79D-50A3-DAE6-B9D4-63A167DF2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3BD82-65CD-68B8-C467-FC7E72C75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A0CBE5-6B4C-C91E-0D24-CF1DA3248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91DD30-7671-D43C-7E70-517C572DB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36417-DF38-4C19-A484-99C74807A9A6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FC792-6348-F724-828E-6FF9927D6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65A231-B650-45D5-647B-0BA9CAB80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402A-6A3D-4384-8245-22042178E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37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84F22-6396-F3BB-1EFB-F4D579BEE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C1CAD-AECC-E7E1-2BAB-307F9BC43C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3A2C5B-9376-DA1E-E12D-60B8A2479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8B676-1809-613D-05B9-AF9F4E268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36417-DF38-4C19-A484-99C74807A9A6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C1C34-7594-5AA2-312C-C4D41764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2E54F-2004-BA29-9D13-009B7248F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402A-6A3D-4384-8245-22042178E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21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12B140-64B1-4937-8778-1EED6844D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4062D-3678-11AC-6950-2FD6BA976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99F07-F360-7A35-8624-398869289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36417-DF38-4C19-A484-99C74807A9A6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7A5BE-D8A7-74BB-5ADC-7EF583F0A8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21D16-2D1B-22B2-3F9D-D105BF747E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3402A-6A3D-4384-8245-22042178E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68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45720E-FA5F-90CB-59BA-0A6B18D091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91683-C1F7-0682-045C-EBFD2F73F0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E912B-22AF-98F3-95AA-CD0B1860582E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4190C5A9-A687-48AA-8D79-9BB6CDE88679}" type="datetime1">
              <a:rPr lang="en-US"/>
              <a:pPr lvl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1831E-A67A-9053-DC28-802212CFD6E3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A502D-1DA4-BDE5-C789-E1687CBD26E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2A73DBF2-876C-416C-9B25-FDFE0178325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73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90A59-2562-AF55-A11E-390BF2E630D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464612" y="1783957"/>
            <a:ext cx="4087303" cy="2889110"/>
          </a:xfrm>
        </p:spPr>
        <p:txBody>
          <a:bodyPr/>
          <a:lstStyle/>
          <a:p>
            <a:pPr lvl="0"/>
            <a:r>
              <a:rPr lang="en-US" sz="5400">
                <a:solidFill>
                  <a:srgbClr val="FFFFFF"/>
                </a:solidFill>
              </a:rPr>
              <a:t>Advertising For The Right People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F19013-8BAC-43BC-5D1A-79C05C36019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464612" y="4750893"/>
            <a:ext cx="4087303" cy="1147864"/>
          </a:xfrm>
        </p:spPr>
        <p:txBody>
          <a:bodyPr/>
          <a:lstStyle/>
          <a:p>
            <a:pPr lvl="0">
              <a:lnSpc>
                <a:spcPct val="80000"/>
              </a:lnSpc>
            </a:pPr>
            <a:endParaRPr lang="en-US" sz="2000">
              <a:solidFill>
                <a:srgbClr val="FFFFFF"/>
              </a:solidFill>
            </a:endParaRPr>
          </a:p>
          <a:p>
            <a:pPr lvl="0">
              <a:lnSpc>
                <a:spcPct val="80000"/>
              </a:lnSpc>
            </a:pPr>
            <a:r>
              <a:rPr lang="en-US" sz="2000">
                <a:solidFill>
                  <a:srgbClr val="FFFFFF"/>
                </a:solidFill>
              </a:rPr>
              <a:t>Prepared by : </a:t>
            </a:r>
          </a:p>
          <a:p>
            <a:pPr lvl="0">
              <a:lnSpc>
                <a:spcPct val="80000"/>
              </a:lnSpc>
            </a:pPr>
            <a:r>
              <a:rPr lang="en-US" sz="2000">
                <a:solidFill>
                  <a:srgbClr val="FFFFFF"/>
                </a:solidFill>
              </a:rPr>
              <a:t>Sami SHOKER</a:t>
            </a:r>
          </a:p>
        </p:txBody>
      </p:sp>
      <p:sp>
        <p:nvSpPr>
          <p:cNvPr id="4" name="Freeform: Shape 1030">
            <a:extLst>
              <a:ext uri="{FF2B5EF4-FFF2-40B4-BE49-F238E27FC236}">
                <a16:creationId xmlns:a16="http://schemas.microsoft.com/office/drawing/2014/main" id="{E56B851D-B12A-16DD-91C7-F0FE29BAB156}"/>
              </a:ext>
            </a:extLst>
          </p:cNvPr>
          <p:cNvSpPr>
            <a:spLocks noMove="1" noResize="1"/>
          </p:cNvSpPr>
          <p:nvPr/>
        </p:nvSpPr>
        <p:spPr>
          <a:xfrm flipH="1" flipV="1">
            <a:off x="0" y="0"/>
            <a:ext cx="7188052" cy="685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188051"/>
              <a:gd name="f7" fmla="val 6858000"/>
              <a:gd name="f8" fmla="val 108694"/>
              <a:gd name="f9" fmla="val 79127"/>
              <a:gd name="f10" fmla="val 6681235"/>
              <a:gd name="f11" fmla="val 26981"/>
              <a:gd name="f12" fmla="val 6316967"/>
              <a:gd name="f13" fmla="val 5944579"/>
              <a:gd name="f14" fmla="val 5565888"/>
              <a:gd name="f15" fmla="val 3459953"/>
              <a:gd name="f16" fmla="val 834428"/>
              <a:gd name="f17" fmla="val 1548908"/>
              <a:gd name="f18" fmla="val 2190696"/>
              <a:gd name="f19" fmla="val 145339"/>
              <a:gd name="f20" fmla="val 2339431"/>
              <a:gd name="f21" fmla="+- 0 0 -90"/>
              <a:gd name="f22" fmla="*/ f3 1 7188051"/>
              <a:gd name="f23" fmla="*/ f4 1 6858000"/>
              <a:gd name="f24" fmla="val f5"/>
              <a:gd name="f25" fmla="val f6"/>
              <a:gd name="f26" fmla="val f7"/>
              <a:gd name="f27" fmla="*/ f21 f0 1"/>
              <a:gd name="f28" fmla="+- f26 0 f24"/>
              <a:gd name="f29" fmla="+- f25 0 f24"/>
              <a:gd name="f30" fmla="*/ f27 1 f2"/>
              <a:gd name="f31" fmla="*/ f29 1 7188051"/>
              <a:gd name="f32" fmla="*/ f28 1 6858000"/>
              <a:gd name="f33" fmla="*/ 7188051 f29 1"/>
              <a:gd name="f34" fmla="*/ 6858000 f28 1"/>
              <a:gd name="f35" fmla="*/ 108694 f29 1"/>
              <a:gd name="f36" fmla="*/ 79127 f29 1"/>
              <a:gd name="f37" fmla="*/ 6681235 f28 1"/>
              <a:gd name="f38" fmla="*/ 0 f29 1"/>
              <a:gd name="f39" fmla="*/ 5565888 f28 1"/>
              <a:gd name="f40" fmla="*/ 2190696 f29 1"/>
              <a:gd name="f41" fmla="*/ 145339 f28 1"/>
              <a:gd name="f42" fmla="*/ 2339431 f29 1"/>
              <a:gd name="f43" fmla="*/ 0 f28 1"/>
              <a:gd name="f44" fmla="+- f30 0 f1"/>
              <a:gd name="f45" fmla="*/ f33 1 7188051"/>
              <a:gd name="f46" fmla="*/ f34 1 6858000"/>
              <a:gd name="f47" fmla="*/ f35 1 7188051"/>
              <a:gd name="f48" fmla="*/ f36 1 7188051"/>
              <a:gd name="f49" fmla="*/ f37 1 6858000"/>
              <a:gd name="f50" fmla="*/ f38 1 7188051"/>
              <a:gd name="f51" fmla="*/ f39 1 6858000"/>
              <a:gd name="f52" fmla="*/ f40 1 7188051"/>
              <a:gd name="f53" fmla="*/ f41 1 6858000"/>
              <a:gd name="f54" fmla="*/ f42 1 7188051"/>
              <a:gd name="f55" fmla="*/ f43 1 6858000"/>
              <a:gd name="f56" fmla="*/ f24 1 f31"/>
              <a:gd name="f57" fmla="*/ f25 1 f31"/>
              <a:gd name="f58" fmla="*/ f24 1 f32"/>
              <a:gd name="f59" fmla="*/ f26 1 f32"/>
              <a:gd name="f60" fmla="*/ f45 1 f31"/>
              <a:gd name="f61" fmla="*/ f46 1 f32"/>
              <a:gd name="f62" fmla="*/ f47 1 f31"/>
              <a:gd name="f63" fmla="*/ f48 1 f31"/>
              <a:gd name="f64" fmla="*/ f49 1 f32"/>
              <a:gd name="f65" fmla="*/ f50 1 f31"/>
              <a:gd name="f66" fmla="*/ f51 1 f32"/>
              <a:gd name="f67" fmla="*/ f52 1 f31"/>
              <a:gd name="f68" fmla="*/ f53 1 f32"/>
              <a:gd name="f69" fmla="*/ f54 1 f31"/>
              <a:gd name="f70" fmla="*/ f55 1 f32"/>
              <a:gd name="f71" fmla="*/ f56 f22 1"/>
              <a:gd name="f72" fmla="*/ f57 f22 1"/>
              <a:gd name="f73" fmla="*/ f59 f23 1"/>
              <a:gd name="f74" fmla="*/ f58 f23 1"/>
              <a:gd name="f75" fmla="*/ f60 f22 1"/>
              <a:gd name="f76" fmla="*/ f61 f23 1"/>
              <a:gd name="f77" fmla="*/ f62 f22 1"/>
              <a:gd name="f78" fmla="*/ f63 f22 1"/>
              <a:gd name="f79" fmla="*/ f64 f23 1"/>
              <a:gd name="f80" fmla="*/ f65 f22 1"/>
              <a:gd name="f81" fmla="*/ f66 f23 1"/>
              <a:gd name="f82" fmla="*/ f67 f22 1"/>
              <a:gd name="f83" fmla="*/ f68 f23 1"/>
              <a:gd name="f84" fmla="*/ f69 f22 1"/>
              <a:gd name="f85" fmla="*/ f70 f2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4">
                <a:pos x="f75" y="f76"/>
              </a:cxn>
              <a:cxn ang="f44">
                <a:pos x="f77" y="f76"/>
              </a:cxn>
              <a:cxn ang="f44">
                <a:pos x="f78" y="f79"/>
              </a:cxn>
              <a:cxn ang="f44">
                <a:pos x="f80" y="f81"/>
              </a:cxn>
              <a:cxn ang="f44">
                <a:pos x="f82" y="f83"/>
              </a:cxn>
              <a:cxn ang="f44">
                <a:pos x="f84" y="f85"/>
              </a:cxn>
              <a:cxn ang="f44">
                <a:pos x="f75" y="f85"/>
              </a:cxn>
            </a:cxnLst>
            <a:rect l="f71" t="f74" r="f72" b="f73"/>
            <a:pathLst>
              <a:path w="7188051" h="6858000">
                <a:moveTo>
                  <a:pt x="f6" y="f7"/>
                </a:moveTo>
                <a:lnTo>
                  <a:pt x="f8" y="f7"/>
                </a:lnTo>
                <a:lnTo>
                  <a:pt x="f9" y="f10"/>
                </a:lnTo>
                <a:cubicBezTo>
                  <a:pt x="f11" y="f12"/>
                  <a:pt x="f5" y="f13"/>
                  <a:pt x="f5" y="f14"/>
                </a:cubicBezTo>
                <a:cubicBezTo>
                  <a:pt x="f5" y="f15"/>
                  <a:pt x="f16" y="f17"/>
                  <a:pt x="f18" y="f19"/>
                </a:cubicBezTo>
                <a:lnTo>
                  <a:pt x="f20" y="f5"/>
                </a:lnTo>
                <a:lnTo>
                  <a:pt x="f6" y="f5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2" descr="Assurance voyage - Icônes voyage gratuites">
            <a:extLst>
              <a:ext uri="{FF2B5EF4-FFF2-40B4-BE49-F238E27FC236}">
                <a16:creationId xmlns:a16="http://schemas.microsoft.com/office/drawing/2014/main" id="{1C311F8E-0E34-FFA3-C830-297548B9F5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426" r="-1" b="-1"/>
          <a:stretch>
            <a:fillRect/>
          </a:stretch>
        </p:blipFill>
        <p:spPr>
          <a:xfrm>
            <a:off x="342133" y="738342"/>
            <a:ext cx="5515111" cy="538131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8FE1CF-EB00-5E68-C089-6275491AE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38" y="1566473"/>
            <a:ext cx="10601325" cy="21667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For your Attention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673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22">
            <a:extLst>
              <a:ext uri="{FF2B5EF4-FFF2-40B4-BE49-F238E27FC236}">
                <a16:creationId xmlns:a16="http://schemas.microsoft.com/office/drawing/2014/main" id="{E64202B5-1306-06FD-D147-FE33215C3788}"/>
              </a:ext>
            </a:extLst>
          </p:cNvPr>
          <p:cNvSpPr>
            <a:spLocks noMove="1" noResize="1"/>
          </p:cNvSpPr>
          <p:nvPr/>
        </p:nvSpPr>
        <p:spPr>
          <a:xfrm flipV="1">
            <a:off x="0" y="0"/>
            <a:ext cx="4403704" cy="685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4403709"/>
              <a:gd name="f7" fmla="val 6858001"/>
              <a:gd name="f8" fmla="val 3223890"/>
              <a:gd name="f9" fmla="val 4101908"/>
              <a:gd name="f10" fmla="val 3254950"/>
              <a:gd name="f11" fmla="val 1599356"/>
              <a:gd name="f12" fmla="val 1594062"/>
              <a:gd name="f13" fmla="val 2903520"/>
              <a:gd name="f14" fmla="val 6858000"/>
              <a:gd name="f15" fmla="+- 0 0 -90"/>
              <a:gd name="f16" fmla="*/ f3 1 4403709"/>
              <a:gd name="f17" fmla="*/ f4 1 6858001"/>
              <a:gd name="f18" fmla="val f5"/>
              <a:gd name="f19" fmla="val f6"/>
              <a:gd name="f20" fmla="val f7"/>
              <a:gd name="f21" fmla="*/ f15 f0 1"/>
              <a:gd name="f22" fmla="+- f20 0 f18"/>
              <a:gd name="f23" fmla="+- f19 0 f18"/>
              <a:gd name="f24" fmla="*/ f21 1 f2"/>
              <a:gd name="f25" fmla="*/ f23 1 4403709"/>
              <a:gd name="f26" fmla="*/ f22 1 6858001"/>
              <a:gd name="f27" fmla="*/ 3223890 f23 1"/>
              <a:gd name="f28" fmla="*/ 6858001 f22 1"/>
              <a:gd name="f29" fmla="*/ 4101908 f23 1"/>
              <a:gd name="f30" fmla="*/ 3254950 f23 1"/>
              <a:gd name="f31" fmla="*/ 1599356 f22 1"/>
              <a:gd name="f32" fmla="*/ 1594062 f22 1"/>
              <a:gd name="f33" fmla="*/ 4403709 f23 1"/>
              <a:gd name="f34" fmla="*/ 0 f22 1"/>
              <a:gd name="f35" fmla="*/ 2903520 f23 1"/>
              <a:gd name="f36" fmla="*/ 0 f23 1"/>
              <a:gd name="f37" fmla="*/ 6858000 f22 1"/>
              <a:gd name="f38" fmla="+- f24 0 f1"/>
              <a:gd name="f39" fmla="*/ f27 1 4403709"/>
              <a:gd name="f40" fmla="*/ f28 1 6858001"/>
              <a:gd name="f41" fmla="*/ f29 1 4403709"/>
              <a:gd name="f42" fmla="*/ f30 1 4403709"/>
              <a:gd name="f43" fmla="*/ f31 1 6858001"/>
              <a:gd name="f44" fmla="*/ f32 1 6858001"/>
              <a:gd name="f45" fmla="*/ f33 1 4403709"/>
              <a:gd name="f46" fmla="*/ f34 1 6858001"/>
              <a:gd name="f47" fmla="*/ f35 1 4403709"/>
              <a:gd name="f48" fmla="*/ f36 1 4403709"/>
              <a:gd name="f49" fmla="*/ f37 1 6858001"/>
              <a:gd name="f50" fmla="*/ f18 1 f25"/>
              <a:gd name="f51" fmla="*/ f19 1 f25"/>
              <a:gd name="f52" fmla="*/ f18 1 f26"/>
              <a:gd name="f53" fmla="*/ f20 1 f26"/>
              <a:gd name="f54" fmla="*/ f39 1 f25"/>
              <a:gd name="f55" fmla="*/ f40 1 f26"/>
              <a:gd name="f56" fmla="*/ f41 1 f25"/>
              <a:gd name="f57" fmla="*/ f42 1 f25"/>
              <a:gd name="f58" fmla="*/ f43 1 f26"/>
              <a:gd name="f59" fmla="*/ f44 1 f26"/>
              <a:gd name="f60" fmla="*/ f45 1 f25"/>
              <a:gd name="f61" fmla="*/ f46 1 f26"/>
              <a:gd name="f62" fmla="*/ f47 1 f25"/>
              <a:gd name="f63" fmla="*/ f48 1 f25"/>
              <a:gd name="f64" fmla="*/ f49 1 f26"/>
              <a:gd name="f65" fmla="*/ f50 f16 1"/>
              <a:gd name="f66" fmla="*/ f51 f16 1"/>
              <a:gd name="f67" fmla="*/ f53 f17 1"/>
              <a:gd name="f68" fmla="*/ f52 f17 1"/>
              <a:gd name="f69" fmla="*/ f54 f16 1"/>
              <a:gd name="f70" fmla="*/ f55 f17 1"/>
              <a:gd name="f71" fmla="*/ f56 f16 1"/>
              <a:gd name="f72" fmla="*/ f57 f16 1"/>
              <a:gd name="f73" fmla="*/ f58 f17 1"/>
              <a:gd name="f74" fmla="*/ f59 f17 1"/>
              <a:gd name="f75" fmla="*/ f60 f16 1"/>
              <a:gd name="f76" fmla="*/ f61 f17 1"/>
              <a:gd name="f77" fmla="*/ f62 f16 1"/>
              <a:gd name="f78" fmla="*/ f63 f16 1"/>
              <a:gd name="f79" fmla="*/ f64 f1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8">
                <a:pos x="f69" y="f70"/>
              </a:cxn>
              <a:cxn ang="f38">
                <a:pos x="f71" y="f70"/>
              </a:cxn>
              <a:cxn ang="f38">
                <a:pos x="f72" y="f73"/>
              </a:cxn>
              <a:cxn ang="f38">
                <a:pos x="f72" y="f74"/>
              </a:cxn>
              <a:cxn ang="f38">
                <a:pos x="f75" y="f76"/>
              </a:cxn>
              <a:cxn ang="f38">
                <a:pos x="f72" y="f76"/>
              </a:cxn>
              <a:cxn ang="f38">
                <a:pos x="f77" y="f76"/>
              </a:cxn>
              <a:cxn ang="f38">
                <a:pos x="f78" y="f76"/>
              </a:cxn>
              <a:cxn ang="f38">
                <a:pos x="f78" y="f79"/>
              </a:cxn>
              <a:cxn ang="f38">
                <a:pos x="f69" y="f79"/>
              </a:cxn>
            </a:cxnLst>
            <a:rect l="f65" t="f68" r="f66" b="f67"/>
            <a:pathLst>
              <a:path w="4403709" h="6858001">
                <a:moveTo>
                  <a:pt x="f8" y="f7"/>
                </a:moveTo>
                <a:lnTo>
                  <a:pt x="f9" y="f7"/>
                </a:lnTo>
                <a:lnTo>
                  <a:pt x="f10" y="f11"/>
                </a:lnTo>
                <a:lnTo>
                  <a:pt x="f10" y="f12"/>
                </a:lnTo>
                <a:lnTo>
                  <a:pt x="f6" y="f5"/>
                </a:lnTo>
                <a:lnTo>
                  <a:pt x="f10" y="f5"/>
                </a:lnTo>
                <a:lnTo>
                  <a:pt x="f13" y="f5"/>
                </a:lnTo>
                <a:lnTo>
                  <a:pt x="f5" y="f5"/>
                </a:lnTo>
                <a:lnTo>
                  <a:pt x="f5" y="f14"/>
                </a:lnTo>
                <a:lnTo>
                  <a:pt x="f8" y="f14"/>
                </a:lnTo>
                <a:close/>
              </a:path>
            </a:pathLst>
          </a:custGeom>
          <a:solidFill>
            <a:srgbClr val="3F3F3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" name="Group 24">
            <a:extLst>
              <a:ext uri="{FF2B5EF4-FFF2-40B4-BE49-F238E27FC236}">
                <a16:creationId xmlns:a16="http://schemas.microsoft.com/office/drawing/2014/main" id="{9A42F99A-8993-B140-42C6-D38A521C2648}"/>
              </a:ext>
            </a:extLst>
          </p:cNvPr>
          <p:cNvGrpSpPr/>
          <p:nvPr/>
        </p:nvGrpSpPr>
        <p:grpSpPr>
          <a:xfrm>
            <a:off x="3315294" y="0"/>
            <a:ext cx="2436811" cy="6858000"/>
            <a:chOff x="3315294" y="0"/>
            <a:chExt cx="2436811" cy="6858000"/>
          </a:xfrm>
        </p:grpSpPr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1DDFE957-0864-AEAA-55D3-04DE085D277E}"/>
                </a:ext>
              </a:extLst>
            </p:cNvPr>
            <p:cNvSpPr/>
            <p:nvPr/>
          </p:nvSpPr>
          <p:spPr>
            <a:xfrm>
              <a:off x="3621682" y="0"/>
              <a:ext cx="1122361" cy="5329242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707"/>
                <a:gd name="f4" fmla="val 3357"/>
                <a:gd name="f5" fmla="val 3330"/>
                <a:gd name="f6" fmla="val 156"/>
                <a:gd name="f7" fmla="val 547"/>
                <a:gd name="f8" fmla="*/ f0 1 707"/>
                <a:gd name="f9" fmla="*/ f1 1 3357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707"/>
                <a:gd name="f16" fmla="*/ f13 1 3357"/>
                <a:gd name="f17" fmla="*/ 0 1 f15"/>
                <a:gd name="f18" fmla="*/ f11 1 f15"/>
                <a:gd name="f19" fmla="*/ 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707" h="3357">
                  <a:moveTo>
                    <a:pt x="f2" y="f5"/>
                  </a:moveTo>
                  <a:lnTo>
                    <a:pt x="f6" y="f4"/>
                  </a:lnTo>
                  <a:lnTo>
                    <a:pt x="f3" y="f2"/>
                  </a:lnTo>
                  <a:lnTo>
                    <a:pt x="f7" y="f2"/>
                  </a:lnTo>
                  <a:lnTo>
                    <a:pt x="f2" y="f5"/>
                  </a:lnTo>
                  <a:close/>
                </a:path>
              </a:pathLst>
            </a:custGeom>
            <a:solidFill>
              <a:srgbClr val="4472C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179270F9-B8B9-6646-6E84-1F815EC78BA2}"/>
                </a:ext>
              </a:extLst>
            </p:cNvPr>
            <p:cNvSpPr/>
            <p:nvPr/>
          </p:nvSpPr>
          <p:spPr>
            <a:xfrm>
              <a:off x="3315294" y="0"/>
              <a:ext cx="1117597" cy="527684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704"/>
                <a:gd name="f4" fmla="val 3324"/>
                <a:gd name="f5" fmla="val 545"/>
                <a:gd name="f6" fmla="val 3300"/>
                <a:gd name="f7" fmla="val 157"/>
                <a:gd name="f8" fmla="*/ f0 1 704"/>
                <a:gd name="f9" fmla="*/ f1 1 3324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704"/>
                <a:gd name="f16" fmla="*/ f13 1 3324"/>
                <a:gd name="f17" fmla="*/ 0 1 f15"/>
                <a:gd name="f18" fmla="*/ f11 1 f15"/>
                <a:gd name="f19" fmla="*/ 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704" h="3324">
                  <a:moveTo>
                    <a:pt x="f3" y="f2"/>
                  </a:moveTo>
                  <a:lnTo>
                    <a:pt x="f5" y="f2"/>
                  </a:lnTo>
                  <a:lnTo>
                    <a:pt x="f2" y="f6"/>
                  </a:lnTo>
                  <a:lnTo>
                    <a:pt x="f7" y="f4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595959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Freeform 8">
              <a:extLst>
                <a:ext uri="{FF2B5EF4-FFF2-40B4-BE49-F238E27FC236}">
                  <a16:creationId xmlns:a16="http://schemas.microsoft.com/office/drawing/2014/main" id="{ADBFFF35-85E9-2EC3-241F-01E3C7DDF659}"/>
                </a:ext>
              </a:extLst>
            </p:cNvPr>
            <p:cNvSpPr/>
            <p:nvPr/>
          </p:nvSpPr>
          <p:spPr>
            <a:xfrm>
              <a:off x="3315294" y="5238753"/>
              <a:ext cx="1228725" cy="161924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774"/>
                <a:gd name="f4" fmla="val 1020"/>
                <a:gd name="f5" fmla="val 740"/>
                <a:gd name="f6" fmla="*/ f0 1 774"/>
                <a:gd name="f7" fmla="*/ f1 1 1020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774"/>
                <a:gd name="f14" fmla="*/ f11 1 1020"/>
                <a:gd name="f15" fmla="*/ 0 1 f13"/>
                <a:gd name="f16" fmla="*/ f9 1 f13"/>
                <a:gd name="f17" fmla="*/ 0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774" h="1020">
                  <a:moveTo>
                    <a:pt x="f2" y="f2"/>
                  </a:moveTo>
                  <a:lnTo>
                    <a:pt x="f5" y="f4"/>
                  </a:lnTo>
                  <a:lnTo>
                    <a:pt x="f3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262626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A90CDEC8-A8F7-7FDC-C87F-D3E3910C5255}"/>
                </a:ext>
              </a:extLst>
            </p:cNvPr>
            <p:cNvSpPr/>
            <p:nvPr/>
          </p:nvSpPr>
          <p:spPr>
            <a:xfrm>
              <a:off x="3621682" y="5291139"/>
              <a:ext cx="1495428" cy="156686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942"/>
                <a:gd name="f4" fmla="val 987"/>
                <a:gd name="f5" fmla="val 909"/>
                <a:gd name="f6" fmla="*/ f0 1 942"/>
                <a:gd name="f7" fmla="*/ f1 1 98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942"/>
                <a:gd name="f14" fmla="*/ f11 1 987"/>
                <a:gd name="f15" fmla="*/ 0 1 f13"/>
                <a:gd name="f16" fmla="*/ f9 1 f13"/>
                <a:gd name="f17" fmla="*/ 0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942" h="987">
                  <a:moveTo>
                    <a:pt x="f2" y="f2"/>
                  </a:moveTo>
                  <a:lnTo>
                    <a:pt x="f5" y="f4"/>
                  </a:lnTo>
                  <a:lnTo>
                    <a:pt x="f3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20386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2319ADB3-5689-6BB4-5EF3-F39A94D0CFCE}"/>
                </a:ext>
              </a:extLst>
            </p:cNvPr>
            <p:cNvSpPr/>
            <p:nvPr/>
          </p:nvSpPr>
          <p:spPr>
            <a:xfrm>
              <a:off x="3621682" y="5286375"/>
              <a:ext cx="2130423" cy="157162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342"/>
                <a:gd name="f4" fmla="val 990"/>
                <a:gd name="f5" fmla="val 3"/>
                <a:gd name="f6" fmla="val 942"/>
                <a:gd name="f7" fmla="val 156"/>
                <a:gd name="f8" fmla="val 27"/>
                <a:gd name="f9" fmla="*/ f0 1 1342"/>
                <a:gd name="f10" fmla="*/ f1 1 990"/>
                <a:gd name="f11" fmla="val f2"/>
                <a:gd name="f12" fmla="val f3"/>
                <a:gd name="f13" fmla="val f4"/>
                <a:gd name="f14" fmla="+- f13 0 f11"/>
                <a:gd name="f15" fmla="+- f12 0 f11"/>
                <a:gd name="f16" fmla="*/ f15 1 1342"/>
                <a:gd name="f17" fmla="*/ f14 1 990"/>
                <a:gd name="f18" fmla="*/ 0 1 f16"/>
                <a:gd name="f19" fmla="*/ f12 1 f16"/>
                <a:gd name="f20" fmla="*/ 0 1 f17"/>
                <a:gd name="f21" fmla="*/ f13 1 f17"/>
                <a:gd name="f22" fmla="*/ f18 f9 1"/>
                <a:gd name="f23" fmla="*/ f19 f9 1"/>
                <a:gd name="f24" fmla="*/ f21 f10 1"/>
                <a:gd name="f25" fmla="*/ f20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2" t="f25" r="f23" b="f24"/>
              <a:pathLst>
                <a:path w="1342" h="990">
                  <a:moveTo>
                    <a:pt x="f2" y="f5"/>
                  </a:moveTo>
                  <a:lnTo>
                    <a:pt x="f6" y="f4"/>
                  </a:lnTo>
                  <a:lnTo>
                    <a:pt x="f3" y="f4"/>
                  </a:lnTo>
                  <a:lnTo>
                    <a:pt x="f7" y="f8"/>
                  </a:lnTo>
                  <a:lnTo>
                    <a:pt x="f2" y="f2"/>
                  </a:lnTo>
                  <a:lnTo>
                    <a:pt x="f2" y="f5"/>
                  </a:lnTo>
                  <a:close/>
                </a:path>
              </a:pathLst>
            </a:custGeom>
            <a:solidFill>
              <a:srgbClr val="2F5597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E4714198-CE45-4839-57FD-41E7225D9409}"/>
                </a:ext>
              </a:extLst>
            </p:cNvPr>
            <p:cNvSpPr/>
            <p:nvPr/>
          </p:nvSpPr>
          <p:spPr>
            <a:xfrm>
              <a:off x="3315294" y="5238753"/>
              <a:ext cx="1695453" cy="161924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68"/>
                <a:gd name="f4" fmla="val 1020"/>
                <a:gd name="f5" fmla="val 184"/>
                <a:gd name="f6" fmla="val 60"/>
                <a:gd name="f7" fmla="val 154"/>
                <a:gd name="f8" fmla="val 27"/>
                <a:gd name="f9" fmla="val 157"/>
                <a:gd name="f10" fmla="val 24"/>
                <a:gd name="f11" fmla="val 774"/>
                <a:gd name="f12" fmla="*/ f0 1 1068"/>
                <a:gd name="f13" fmla="*/ f1 1 1020"/>
                <a:gd name="f14" fmla="val f2"/>
                <a:gd name="f15" fmla="val f3"/>
                <a:gd name="f16" fmla="val f4"/>
                <a:gd name="f17" fmla="+- f16 0 f14"/>
                <a:gd name="f18" fmla="+- f15 0 f14"/>
                <a:gd name="f19" fmla="*/ f18 1 1068"/>
                <a:gd name="f20" fmla="*/ f17 1 1020"/>
                <a:gd name="f21" fmla="*/ 0 1 f19"/>
                <a:gd name="f22" fmla="*/ f15 1 f19"/>
                <a:gd name="f23" fmla="*/ 0 1 f20"/>
                <a:gd name="f24" fmla="*/ f16 1 f20"/>
                <a:gd name="f25" fmla="*/ f21 f12 1"/>
                <a:gd name="f26" fmla="*/ f22 f12 1"/>
                <a:gd name="f27" fmla="*/ f24 f13 1"/>
                <a:gd name="f28" fmla="*/ f23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5" t="f28" r="f26" b="f27"/>
              <a:pathLst>
                <a:path w="1068" h="1020">
                  <a:moveTo>
                    <a:pt x="f3" y="f4"/>
                  </a:moveTo>
                  <a:lnTo>
                    <a:pt x="f5" y="f6"/>
                  </a:lnTo>
                  <a:lnTo>
                    <a:pt x="f7" y="f8"/>
                  </a:lnTo>
                  <a:lnTo>
                    <a:pt x="f9" y="f8"/>
                  </a:lnTo>
                  <a:lnTo>
                    <a:pt x="f9" y="f10"/>
                  </a:lnTo>
                  <a:lnTo>
                    <a:pt x="f7" y="f10"/>
                  </a:lnTo>
                  <a:lnTo>
                    <a:pt x="f2" y="f2"/>
                  </a:lnTo>
                  <a:lnTo>
                    <a:pt x="f2" y="f2"/>
                  </a:lnTo>
                  <a:lnTo>
                    <a:pt x="f11" y="f4"/>
                  </a:lnTo>
                  <a:lnTo>
                    <a:pt x="f3" y="f4"/>
                  </a:lnTo>
                  <a:close/>
                </a:path>
              </a:pathLst>
            </a:custGeom>
            <a:solidFill>
              <a:srgbClr val="404040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CE03AC53-6D63-F290-A3D0-B88F46C4CD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5015" y="685800"/>
            <a:ext cx="2780269" cy="5105396"/>
          </a:xfrm>
        </p:spPr>
        <p:txBody>
          <a:bodyPr/>
          <a:lstStyle/>
          <a:p>
            <a:pPr lvl="0"/>
            <a:r>
              <a:rPr lang="en-US" sz="4000" b="1">
                <a:solidFill>
                  <a:srgbClr val="FFFFFF"/>
                </a:solidFill>
              </a:rPr>
              <a:t>Motivation</a:t>
            </a:r>
          </a:p>
        </p:txBody>
      </p:sp>
      <p:grpSp>
        <p:nvGrpSpPr>
          <p:cNvPr id="11" name="Diagram 6">
            <a:extLst>
              <a:ext uri="{FF2B5EF4-FFF2-40B4-BE49-F238E27FC236}">
                <a16:creationId xmlns:a16="http://schemas.microsoft.com/office/drawing/2014/main" id="{BBF3CE5B-7F2B-AA81-112F-5301E63A9CF8}"/>
              </a:ext>
            </a:extLst>
          </p:cNvPr>
          <p:cNvGrpSpPr/>
          <p:nvPr/>
        </p:nvGrpSpPr>
        <p:grpSpPr>
          <a:xfrm>
            <a:off x="5010153" y="685800"/>
            <a:ext cx="6492870" cy="5105406"/>
            <a:chOff x="5010153" y="685800"/>
            <a:chExt cx="6492870" cy="5105406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7E6A0BD-6ADD-1D65-D36E-6F67919D2B32}"/>
                </a:ext>
              </a:extLst>
            </p:cNvPr>
            <p:cNvSpPr/>
            <p:nvPr/>
          </p:nvSpPr>
          <p:spPr>
            <a:xfrm>
              <a:off x="5010153" y="685800"/>
              <a:ext cx="6492870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val f6"/>
                <a:gd name="f13" fmla="*/ f7 f0 1"/>
                <a:gd name="f14" fmla="*/ f8 f0 1"/>
                <a:gd name="f15" fmla="?: f9 f3 1"/>
                <a:gd name="f16" fmla="?: f10 f4 1"/>
                <a:gd name="f17" fmla="?: f11 f5 1"/>
                <a:gd name="f18" fmla="*/ f13 1 f2"/>
                <a:gd name="f19" fmla="*/ f14 1 f2"/>
                <a:gd name="f20" fmla="*/ f15 1 21600"/>
                <a:gd name="f21" fmla="*/ f16 1 21600"/>
                <a:gd name="f22" fmla="*/ 21600 f15 1"/>
                <a:gd name="f23" fmla="*/ 21600 f16 1"/>
                <a:gd name="f24" fmla="+- f18 0 f1"/>
                <a:gd name="f25" fmla="+- f19 0 f1"/>
                <a:gd name="f26" fmla="min f21 f20"/>
                <a:gd name="f27" fmla="*/ f22 1 f17"/>
                <a:gd name="f28" fmla="*/ f23 1 f17"/>
                <a:gd name="f29" fmla="val f27"/>
                <a:gd name="f30" fmla="val f28"/>
                <a:gd name="f31" fmla="*/ f6 f26 1"/>
                <a:gd name="f32" fmla="*/ f27 f26 1"/>
                <a:gd name="f33" fmla="*/ f28 f26 1"/>
                <a:gd name="f34" fmla="*/ f12 f26 1"/>
                <a:gd name="f35" fmla="*/ f29 f26 1"/>
                <a:gd name="f36" fmla="*/ f30 f2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34" y="f34"/>
                </a:cxn>
                <a:cxn ang="f25">
                  <a:pos x="f35" y="f36"/>
                </a:cxn>
              </a:cxnLst>
              <a:rect l="f31" t="f31" r="f32" b="f33"/>
              <a:pathLst>
                <a:path>
                  <a:moveTo>
                    <a:pt x="f34" y="f34"/>
                  </a:moveTo>
                  <a:lnTo>
                    <a:pt x="f35" y="f36"/>
                  </a:lnTo>
                </a:path>
              </a:pathLst>
            </a:custGeom>
            <a:noFill/>
            <a:ln w="12701" cap="flat">
              <a:solidFill>
                <a:srgbClr val="44546A"/>
              </a:solidFill>
              <a:prstDash val="solid"/>
              <a:miter/>
            </a:ln>
          </p:spPr>
          <p:txBody>
            <a:bodyPr lIns="0" tIns="0" rIns="0" bIns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8C3F6B-E0A4-CF5B-4018-9596726C412E}"/>
                </a:ext>
              </a:extLst>
            </p:cNvPr>
            <p:cNvSpPr/>
            <p:nvPr/>
          </p:nvSpPr>
          <p:spPr>
            <a:xfrm>
              <a:off x="5010153" y="685800"/>
              <a:ext cx="1298576" cy="25527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98575"/>
                <a:gd name="f7" fmla="val 2552700"/>
                <a:gd name="f8" fmla="+- 0 0 -90"/>
                <a:gd name="f9" fmla="*/ f3 1 1298575"/>
                <a:gd name="f10" fmla="*/ f4 1 2552700"/>
                <a:gd name="f11" fmla="val f5"/>
                <a:gd name="f12" fmla="val f6"/>
                <a:gd name="f13" fmla="val f7"/>
                <a:gd name="f14" fmla="*/ f8 f0 1"/>
                <a:gd name="f15" fmla="+- f13 0 f11"/>
                <a:gd name="f16" fmla="+- f12 0 f11"/>
                <a:gd name="f17" fmla="*/ f14 1 f2"/>
                <a:gd name="f18" fmla="*/ f16 1 1298575"/>
                <a:gd name="f19" fmla="*/ f15 1 2552700"/>
                <a:gd name="f20" fmla="*/ 0 f16 1"/>
                <a:gd name="f21" fmla="*/ 0 f15 1"/>
                <a:gd name="f22" fmla="*/ 1298575 f16 1"/>
                <a:gd name="f23" fmla="*/ 2552700 f15 1"/>
                <a:gd name="f24" fmla="+- f17 0 f1"/>
                <a:gd name="f25" fmla="*/ f20 1 1298575"/>
                <a:gd name="f26" fmla="*/ f21 1 2552700"/>
                <a:gd name="f27" fmla="*/ f22 1 1298575"/>
                <a:gd name="f28" fmla="*/ f23 1 2552700"/>
                <a:gd name="f29" fmla="*/ f11 1 f18"/>
                <a:gd name="f30" fmla="*/ f12 1 f18"/>
                <a:gd name="f31" fmla="*/ f11 1 f19"/>
                <a:gd name="f32" fmla="*/ f13 1 f19"/>
                <a:gd name="f33" fmla="*/ f25 1 f18"/>
                <a:gd name="f34" fmla="*/ f26 1 f19"/>
                <a:gd name="f35" fmla="*/ f27 1 f18"/>
                <a:gd name="f36" fmla="*/ f28 1 f19"/>
                <a:gd name="f37" fmla="*/ f29 f9 1"/>
                <a:gd name="f38" fmla="*/ f30 f9 1"/>
                <a:gd name="f39" fmla="*/ f32 f10 1"/>
                <a:gd name="f40" fmla="*/ f31 f10 1"/>
                <a:gd name="f41" fmla="*/ f33 f9 1"/>
                <a:gd name="f42" fmla="*/ f34 f10 1"/>
                <a:gd name="f43" fmla="*/ f35 f9 1"/>
                <a:gd name="f44" fmla="*/ f36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41" y="f42"/>
                </a:cxn>
                <a:cxn ang="f24">
                  <a:pos x="f43" y="f42"/>
                </a:cxn>
                <a:cxn ang="f24">
                  <a:pos x="f43" y="f44"/>
                </a:cxn>
                <a:cxn ang="f24">
                  <a:pos x="f41" y="f44"/>
                </a:cxn>
                <a:cxn ang="f24">
                  <a:pos x="f41" y="f42"/>
                </a:cxn>
              </a:cxnLst>
              <a:rect l="f37" t="f40" r="f38" b="f39"/>
              <a:pathLst>
                <a:path w="1298575" h="2552700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91440" tIns="91440" rIns="91440" bIns="91440" anchor="t" anchorCtr="0" compatLnSpc="1">
              <a:noAutofit/>
            </a:bodyPr>
            <a:lstStyle/>
            <a:p>
              <a:pPr marL="0" marR="0" lvl="0" indent="0" algn="l" defTabSz="106680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Business Problem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FCFBB8-4710-00E0-2205-1B30CEE9619A}"/>
                </a:ext>
              </a:extLst>
            </p:cNvPr>
            <p:cNvSpPr/>
            <p:nvPr/>
          </p:nvSpPr>
          <p:spPr>
            <a:xfrm>
              <a:off x="6406121" y="725686"/>
              <a:ext cx="5096902" cy="79772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096906"/>
                <a:gd name="f7" fmla="val 797718"/>
                <a:gd name="f8" fmla="+- 0 0 -90"/>
                <a:gd name="f9" fmla="*/ f3 1 5096906"/>
                <a:gd name="f10" fmla="*/ f4 1 797718"/>
                <a:gd name="f11" fmla="val f5"/>
                <a:gd name="f12" fmla="val f6"/>
                <a:gd name="f13" fmla="val f7"/>
                <a:gd name="f14" fmla="*/ f8 f0 1"/>
                <a:gd name="f15" fmla="+- f13 0 f11"/>
                <a:gd name="f16" fmla="+- f12 0 f11"/>
                <a:gd name="f17" fmla="*/ f14 1 f2"/>
                <a:gd name="f18" fmla="*/ f16 1 5096906"/>
                <a:gd name="f19" fmla="*/ f15 1 797718"/>
                <a:gd name="f20" fmla="*/ 0 f16 1"/>
                <a:gd name="f21" fmla="*/ 0 f15 1"/>
                <a:gd name="f22" fmla="*/ 5096906 f16 1"/>
                <a:gd name="f23" fmla="*/ 797718 f15 1"/>
                <a:gd name="f24" fmla="+- f17 0 f1"/>
                <a:gd name="f25" fmla="*/ f20 1 5096906"/>
                <a:gd name="f26" fmla="*/ f21 1 797718"/>
                <a:gd name="f27" fmla="*/ f22 1 5096906"/>
                <a:gd name="f28" fmla="*/ f23 1 797718"/>
                <a:gd name="f29" fmla="*/ f11 1 f18"/>
                <a:gd name="f30" fmla="*/ f12 1 f18"/>
                <a:gd name="f31" fmla="*/ f11 1 f19"/>
                <a:gd name="f32" fmla="*/ f13 1 f19"/>
                <a:gd name="f33" fmla="*/ f25 1 f18"/>
                <a:gd name="f34" fmla="*/ f26 1 f19"/>
                <a:gd name="f35" fmla="*/ f27 1 f18"/>
                <a:gd name="f36" fmla="*/ f28 1 f19"/>
                <a:gd name="f37" fmla="*/ f29 f9 1"/>
                <a:gd name="f38" fmla="*/ f30 f9 1"/>
                <a:gd name="f39" fmla="*/ f32 f10 1"/>
                <a:gd name="f40" fmla="*/ f31 f10 1"/>
                <a:gd name="f41" fmla="*/ f33 f9 1"/>
                <a:gd name="f42" fmla="*/ f34 f10 1"/>
                <a:gd name="f43" fmla="*/ f35 f9 1"/>
                <a:gd name="f44" fmla="*/ f36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41" y="f42"/>
                </a:cxn>
                <a:cxn ang="f24">
                  <a:pos x="f43" y="f42"/>
                </a:cxn>
                <a:cxn ang="f24">
                  <a:pos x="f43" y="f44"/>
                </a:cxn>
                <a:cxn ang="f24">
                  <a:pos x="f41" y="f44"/>
                </a:cxn>
                <a:cxn ang="f24">
                  <a:pos x="f41" y="f42"/>
                </a:cxn>
              </a:cxnLst>
              <a:rect l="f37" t="f40" r="f38" b="f39"/>
              <a:pathLst>
                <a:path w="5096906" h="797718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68580" tIns="68580" rIns="68580" bIns="68580" anchor="t" anchorCtr="0" compatLnSpc="1">
              <a:noAutofit/>
            </a:bodyPr>
            <a:lstStyle/>
            <a:p>
              <a:pPr marL="0" marR="0" lvl="0" indent="0" algn="l" defTabSz="8001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1AE1ED3-6B29-C610-B9FA-C230E4285C03}"/>
                </a:ext>
              </a:extLst>
            </p:cNvPr>
            <p:cNvSpPr/>
            <p:nvPr/>
          </p:nvSpPr>
          <p:spPr>
            <a:xfrm>
              <a:off x="6308719" y="1523399"/>
              <a:ext cx="5194304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val f6"/>
                <a:gd name="f13" fmla="*/ f7 f0 1"/>
                <a:gd name="f14" fmla="*/ f8 f0 1"/>
                <a:gd name="f15" fmla="?: f9 f3 1"/>
                <a:gd name="f16" fmla="?: f10 f4 1"/>
                <a:gd name="f17" fmla="?: f11 f5 1"/>
                <a:gd name="f18" fmla="*/ f13 1 f2"/>
                <a:gd name="f19" fmla="*/ f14 1 f2"/>
                <a:gd name="f20" fmla="*/ f15 1 21600"/>
                <a:gd name="f21" fmla="*/ f16 1 21600"/>
                <a:gd name="f22" fmla="*/ 21600 f15 1"/>
                <a:gd name="f23" fmla="*/ 21600 f16 1"/>
                <a:gd name="f24" fmla="+- f18 0 f1"/>
                <a:gd name="f25" fmla="+- f19 0 f1"/>
                <a:gd name="f26" fmla="min f21 f20"/>
                <a:gd name="f27" fmla="*/ f22 1 f17"/>
                <a:gd name="f28" fmla="*/ f23 1 f17"/>
                <a:gd name="f29" fmla="val f27"/>
                <a:gd name="f30" fmla="val f28"/>
                <a:gd name="f31" fmla="*/ f6 f26 1"/>
                <a:gd name="f32" fmla="*/ f27 f26 1"/>
                <a:gd name="f33" fmla="*/ f28 f26 1"/>
                <a:gd name="f34" fmla="*/ f12 f26 1"/>
                <a:gd name="f35" fmla="*/ f29 f26 1"/>
                <a:gd name="f36" fmla="*/ f30 f2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34" y="f34"/>
                </a:cxn>
                <a:cxn ang="f25">
                  <a:pos x="f35" y="f36"/>
                </a:cxn>
              </a:cxnLst>
              <a:rect l="f31" t="f31" r="f32" b="f33"/>
              <a:pathLst>
                <a:path>
                  <a:moveTo>
                    <a:pt x="f34" y="f34"/>
                  </a:moveTo>
                  <a:lnTo>
                    <a:pt x="f35" y="f36"/>
                  </a:lnTo>
                </a:path>
              </a:pathLst>
            </a:custGeom>
            <a:noFill/>
            <a:ln w="12701" cap="flat">
              <a:solidFill>
                <a:srgbClr val="C0C3C7"/>
              </a:solidFill>
              <a:prstDash val="solid"/>
              <a:miter/>
            </a:ln>
          </p:spPr>
          <p:txBody>
            <a:bodyPr lIns="0" tIns="0" rIns="0" bIns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DC0D7F8-2BB5-1EFF-1D3A-8EB04EC0B312}"/>
                </a:ext>
              </a:extLst>
            </p:cNvPr>
            <p:cNvSpPr/>
            <p:nvPr/>
          </p:nvSpPr>
          <p:spPr>
            <a:xfrm>
              <a:off x="6406121" y="1563285"/>
              <a:ext cx="5096902" cy="79772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096906"/>
                <a:gd name="f7" fmla="val 797718"/>
                <a:gd name="f8" fmla="+- 0 0 -90"/>
                <a:gd name="f9" fmla="*/ f3 1 5096906"/>
                <a:gd name="f10" fmla="*/ f4 1 797718"/>
                <a:gd name="f11" fmla="val f5"/>
                <a:gd name="f12" fmla="val f6"/>
                <a:gd name="f13" fmla="val f7"/>
                <a:gd name="f14" fmla="*/ f8 f0 1"/>
                <a:gd name="f15" fmla="+- f13 0 f11"/>
                <a:gd name="f16" fmla="+- f12 0 f11"/>
                <a:gd name="f17" fmla="*/ f14 1 f2"/>
                <a:gd name="f18" fmla="*/ f16 1 5096906"/>
                <a:gd name="f19" fmla="*/ f15 1 797718"/>
                <a:gd name="f20" fmla="*/ 0 f16 1"/>
                <a:gd name="f21" fmla="*/ 0 f15 1"/>
                <a:gd name="f22" fmla="*/ 5096906 f16 1"/>
                <a:gd name="f23" fmla="*/ 797718 f15 1"/>
                <a:gd name="f24" fmla="+- f17 0 f1"/>
                <a:gd name="f25" fmla="*/ f20 1 5096906"/>
                <a:gd name="f26" fmla="*/ f21 1 797718"/>
                <a:gd name="f27" fmla="*/ f22 1 5096906"/>
                <a:gd name="f28" fmla="*/ f23 1 797718"/>
                <a:gd name="f29" fmla="*/ f11 1 f18"/>
                <a:gd name="f30" fmla="*/ f12 1 f18"/>
                <a:gd name="f31" fmla="*/ f11 1 f19"/>
                <a:gd name="f32" fmla="*/ f13 1 f19"/>
                <a:gd name="f33" fmla="*/ f25 1 f18"/>
                <a:gd name="f34" fmla="*/ f26 1 f19"/>
                <a:gd name="f35" fmla="*/ f27 1 f18"/>
                <a:gd name="f36" fmla="*/ f28 1 f19"/>
                <a:gd name="f37" fmla="*/ f29 f9 1"/>
                <a:gd name="f38" fmla="*/ f30 f9 1"/>
                <a:gd name="f39" fmla="*/ f32 f10 1"/>
                <a:gd name="f40" fmla="*/ f31 f10 1"/>
                <a:gd name="f41" fmla="*/ f33 f9 1"/>
                <a:gd name="f42" fmla="*/ f34 f10 1"/>
                <a:gd name="f43" fmla="*/ f35 f9 1"/>
                <a:gd name="f44" fmla="*/ f36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41" y="f42"/>
                </a:cxn>
                <a:cxn ang="f24">
                  <a:pos x="f43" y="f42"/>
                </a:cxn>
                <a:cxn ang="f24">
                  <a:pos x="f43" y="f44"/>
                </a:cxn>
                <a:cxn ang="f24">
                  <a:pos x="f41" y="f44"/>
                </a:cxn>
                <a:cxn ang="f24">
                  <a:pos x="f41" y="f42"/>
                </a:cxn>
              </a:cxnLst>
              <a:rect l="f37" t="f40" r="f38" b="f39"/>
              <a:pathLst>
                <a:path w="5096906" h="797718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68580" tIns="68580" rIns="68580" bIns="68580" anchor="t" anchorCtr="0" compatLnSpc="1">
              <a:noAutofit/>
            </a:bodyPr>
            <a:lstStyle/>
            <a:p>
              <a:pPr marL="0" marR="0" lvl="0" indent="0" algn="l" defTabSz="8001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Urgent need to cut off marketing budget due to Covid-19 pandemic.</a:t>
              </a: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F138713-5A0D-ADDA-18ED-D07E0299837E}"/>
                </a:ext>
              </a:extLst>
            </p:cNvPr>
            <p:cNvSpPr/>
            <p:nvPr/>
          </p:nvSpPr>
          <p:spPr>
            <a:xfrm>
              <a:off x="6308719" y="2361008"/>
              <a:ext cx="5194304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val f6"/>
                <a:gd name="f13" fmla="*/ f7 f0 1"/>
                <a:gd name="f14" fmla="*/ f8 f0 1"/>
                <a:gd name="f15" fmla="?: f9 f3 1"/>
                <a:gd name="f16" fmla="?: f10 f4 1"/>
                <a:gd name="f17" fmla="?: f11 f5 1"/>
                <a:gd name="f18" fmla="*/ f13 1 f2"/>
                <a:gd name="f19" fmla="*/ f14 1 f2"/>
                <a:gd name="f20" fmla="*/ f15 1 21600"/>
                <a:gd name="f21" fmla="*/ f16 1 21600"/>
                <a:gd name="f22" fmla="*/ 21600 f15 1"/>
                <a:gd name="f23" fmla="*/ 21600 f16 1"/>
                <a:gd name="f24" fmla="+- f18 0 f1"/>
                <a:gd name="f25" fmla="+- f19 0 f1"/>
                <a:gd name="f26" fmla="min f21 f20"/>
                <a:gd name="f27" fmla="*/ f22 1 f17"/>
                <a:gd name="f28" fmla="*/ f23 1 f17"/>
                <a:gd name="f29" fmla="val f27"/>
                <a:gd name="f30" fmla="val f28"/>
                <a:gd name="f31" fmla="*/ f6 f26 1"/>
                <a:gd name="f32" fmla="*/ f27 f26 1"/>
                <a:gd name="f33" fmla="*/ f28 f26 1"/>
                <a:gd name="f34" fmla="*/ f12 f26 1"/>
                <a:gd name="f35" fmla="*/ f29 f26 1"/>
                <a:gd name="f36" fmla="*/ f30 f2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34" y="f34"/>
                </a:cxn>
                <a:cxn ang="f25">
                  <a:pos x="f35" y="f36"/>
                </a:cxn>
              </a:cxnLst>
              <a:rect l="f31" t="f31" r="f32" b="f33"/>
              <a:pathLst>
                <a:path>
                  <a:moveTo>
                    <a:pt x="f34" y="f34"/>
                  </a:moveTo>
                  <a:lnTo>
                    <a:pt x="f35" y="f36"/>
                  </a:lnTo>
                </a:path>
              </a:pathLst>
            </a:custGeom>
            <a:noFill/>
            <a:ln w="12701" cap="flat">
              <a:solidFill>
                <a:srgbClr val="C0C3C7"/>
              </a:solidFill>
              <a:prstDash val="solid"/>
              <a:miter/>
            </a:ln>
          </p:spPr>
          <p:txBody>
            <a:bodyPr lIns="0" tIns="0" rIns="0" bIns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B30A051-E06A-5030-247C-7CE31E350270}"/>
                </a:ext>
              </a:extLst>
            </p:cNvPr>
            <p:cNvSpPr/>
            <p:nvPr/>
          </p:nvSpPr>
          <p:spPr>
            <a:xfrm>
              <a:off x="6406121" y="2400894"/>
              <a:ext cx="5096902" cy="79772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096906"/>
                <a:gd name="f7" fmla="val 797718"/>
                <a:gd name="f8" fmla="+- 0 0 -90"/>
                <a:gd name="f9" fmla="*/ f3 1 5096906"/>
                <a:gd name="f10" fmla="*/ f4 1 797718"/>
                <a:gd name="f11" fmla="val f5"/>
                <a:gd name="f12" fmla="val f6"/>
                <a:gd name="f13" fmla="val f7"/>
                <a:gd name="f14" fmla="*/ f8 f0 1"/>
                <a:gd name="f15" fmla="+- f13 0 f11"/>
                <a:gd name="f16" fmla="+- f12 0 f11"/>
                <a:gd name="f17" fmla="*/ f14 1 f2"/>
                <a:gd name="f18" fmla="*/ f16 1 5096906"/>
                <a:gd name="f19" fmla="*/ f15 1 797718"/>
                <a:gd name="f20" fmla="*/ 0 f16 1"/>
                <a:gd name="f21" fmla="*/ 0 f15 1"/>
                <a:gd name="f22" fmla="*/ 5096906 f16 1"/>
                <a:gd name="f23" fmla="*/ 797718 f15 1"/>
                <a:gd name="f24" fmla="+- f17 0 f1"/>
                <a:gd name="f25" fmla="*/ f20 1 5096906"/>
                <a:gd name="f26" fmla="*/ f21 1 797718"/>
                <a:gd name="f27" fmla="*/ f22 1 5096906"/>
                <a:gd name="f28" fmla="*/ f23 1 797718"/>
                <a:gd name="f29" fmla="*/ f11 1 f18"/>
                <a:gd name="f30" fmla="*/ f12 1 f18"/>
                <a:gd name="f31" fmla="*/ f11 1 f19"/>
                <a:gd name="f32" fmla="*/ f13 1 f19"/>
                <a:gd name="f33" fmla="*/ f25 1 f18"/>
                <a:gd name="f34" fmla="*/ f26 1 f19"/>
                <a:gd name="f35" fmla="*/ f27 1 f18"/>
                <a:gd name="f36" fmla="*/ f28 1 f19"/>
                <a:gd name="f37" fmla="*/ f29 f9 1"/>
                <a:gd name="f38" fmla="*/ f30 f9 1"/>
                <a:gd name="f39" fmla="*/ f32 f10 1"/>
                <a:gd name="f40" fmla="*/ f31 f10 1"/>
                <a:gd name="f41" fmla="*/ f33 f9 1"/>
                <a:gd name="f42" fmla="*/ f34 f10 1"/>
                <a:gd name="f43" fmla="*/ f35 f9 1"/>
                <a:gd name="f44" fmla="*/ f36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41" y="f42"/>
                </a:cxn>
                <a:cxn ang="f24">
                  <a:pos x="f43" y="f42"/>
                </a:cxn>
                <a:cxn ang="f24">
                  <a:pos x="f43" y="f44"/>
                </a:cxn>
                <a:cxn ang="f24">
                  <a:pos x="f41" y="f44"/>
                </a:cxn>
                <a:cxn ang="f24">
                  <a:pos x="f41" y="f42"/>
                </a:cxn>
              </a:cxnLst>
              <a:rect l="f37" t="f40" r="f38" b="f39"/>
              <a:pathLst>
                <a:path w="5096906" h="797718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68580" tIns="68580" rIns="68580" bIns="68580" anchor="t" anchorCtr="0" compatLnSpc="1">
              <a:noAutofit/>
            </a:bodyPr>
            <a:lstStyle/>
            <a:p>
              <a:pPr marL="0" marR="0" lvl="0" indent="0" algn="l" defTabSz="8001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Marketing to the </a:t>
              </a: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Right People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.</a:t>
              </a: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251856E-4E45-CC5E-B5E5-BE6892A98032}"/>
                </a:ext>
              </a:extLst>
            </p:cNvPr>
            <p:cNvSpPr/>
            <p:nvPr/>
          </p:nvSpPr>
          <p:spPr>
            <a:xfrm>
              <a:off x="6308719" y="3198616"/>
              <a:ext cx="5194304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val f6"/>
                <a:gd name="f13" fmla="*/ f7 f0 1"/>
                <a:gd name="f14" fmla="*/ f8 f0 1"/>
                <a:gd name="f15" fmla="?: f9 f3 1"/>
                <a:gd name="f16" fmla="?: f10 f4 1"/>
                <a:gd name="f17" fmla="?: f11 f5 1"/>
                <a:gd name="f18" fmla="*/ f13 1 f2"/>
                <a:gd name="f19" fmla="*/ f14 1 f2"/>
                <a:gd name="f20" fmla="*/ f15 1 21600"/>
                <a:gd name="f21" fmla="*/ f16 1 21600"/>
                <a:gd name="f22" fmla="*/ 21600 f15 1"/>
                <a:gd name="f23" fmla="*/ 21600 f16 1"/>
                <a:gd name="f24" fmla="+- f18 0 f1"/>
                <a:gd name="f25" fmla="+- f19 0 f1"/>
                <a:gd name="f26" fmla="min f21 f20"/>
                <a:gd name="f27" fmla="*/ f22 1 f17"/>
                <a:gd name="f28" fmla="*/ f23 1 f17"/>
                <a:gd name="f29" fmla="val f27"/>
                <a:gd name="f30" fmla="val f28"/>
                <a:gd name="f31" fmla="*/ f6 f26 1"/>
                <a:gd name="f32" fmla="*/ f27 f26 1"/>
                <a:gd name="f33" fmla="*/ f28 f26 1"/>
                <a:gd name="f34" fmla="*/ f12 f26 1"/>
                <a:gd name="f35" fmla="*/ f29 f26 1"/>
                <a:gd name="f36" fmla="*/ f30 f2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34" y="f34"/>
                </a:cxn>
                <a:cxn ang="f25">
                  <a:pos x="f35" y="f36"/>
                </a:cxn>
              </a:cxnLst>
              <a:rect l="f31" t="f31" r="f32" b="f33"/>
              <a:pathLst>
                <a:path>
                  <a:moveTo>
                    <a:pt x="f34" y="f34"/>
                  </a:moveTo>
                  <a:lnTo>
                    <a:pt x="f35" y="f36"/>
                  </a:lnTo>
                </a:path>
              </a:pathLst>
            </a:custGeom>
            <a:noFill/>
            <a:ln w="12701" cap="flat">
              <a:solidFill>
                <a:srgbClr val="C0C3C7"/>
              </a:solidFill>
              <a:prstDash val="solid"/>
              <a:miter/>
            </a:ln>
          </p:spPr>
          <p:txBody>
            <a:bodyPr lIns="0" tIns="0" rIns="0" bIns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F852112-24F3-6B7E-1D80-7E4B5588D8CC}"/>
                </a:ext>
              </a:extLst>
            </p:cNvPr>
            <p:cNvSpPr/>
            <p:nvPr/>
          </p:nvSpPr>
          <p:spPr>
            <a:xfrm>
              <a:off x="5010153" y="3238503"/>
              <a:ext cx="6492870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val f6"/>
                <a:gd name="f13" fmla="*/ f7 f0 1"/>
                <a:gd name="f14" fmla="*/ f8 f0 1"/>
                <a:gd name="f15" fmla="?: f9 f3 1"/>
                <a:gd name="f16" fmla="?: f10 f4 1"/>
                <a:gd name="f17" fmla="?: f11 f5 1"/>
                <a:gd name="f18" fmla="*/ f13 1 f2"/>
                <a:gd name="f19" fmla="*/ f14 1 f2"/>
                <a:gd name="f20" fmla="*/ f15 1 21600"/>
                <a:gd name="f21" fmla="*/ f16 1 21600"/>
                <a:gd name="f22" fmla="*/ 21600 f15 1"/>
                <a:gd name="f23" fmla="*/ 21600 f16 1"/>
                <a:gd name="f24" fmla="+- f18 0 f1"/>
                <a:gd name="f25" fmla="+- f19 0 f1"/>
                <a:gd name="f26" fmla="min f21 f20"/>
                <a:gd name="f27" fmla="*/ f22 1 f17"/>
                <a:gd name="f28" fmla="*/ f23 1 f17"/>
                <a:gd name="f29" fmla="val f27"/>
                <a:gd name="f30" fmla="val f28"/>
                <a:gd name="f31" fmla="*/ f6 f26 1"/>
                <a:gd name="f32" fmla="*/ f27 f26 1"/>
                <a:gd name="f33" fmla="*/ f28 f26 1"/>
                <a:gd name="f34" fmla="*/ f12 f26 1"/>
                <a:gd name="f35" fmla="*/ f29 f26 1"/>
                <a:gd name="f36" fmla="*/ f30 f2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34" y="f34"/>
                </a:cxn>
                <a:cxn ang="f25">
                  <a:pos x="f35" y="f36"/>
                </a:cxn>
              </a:cxnLst>
              <a:rect l="f31" t="f31" r="f32" b="f33"/>
              <a:pathLst>
                <a:path>
                  <a:moveTo>
                    <a:pt x="f34" y="f34"/>
                  </a:moveTo>
                  <a:lnTo>
                    <a:pt x="f35" y="f36"/>
                  </a:lnTo>
                </a:path>
              </a:pathLst>
            </a:custGeom>
            <a:noFill/>
            <a:ln w="12701" cap="flat">
              <a:solidFill>
                <a:srgbClr val="44546A"/>
              </a:solidFill>
              <a:prstDash val="solid"/>
              <a:miter/>
            </a:ln>
          </p:spPr>
          <p:txBody>
            <a:bodyPr lIns="0" tIns="0" rIns="0" bIns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32F8712-FE4C-50AF-EFF9-3CE94E05E1CC}"/>
                </a:ext>
              </a:extLst>
            </p:cNvPr>
            <p:cNvSpPr/>
            <p:nvPr/>
          </p:nvSpPr>
          <p:spPr>
            <a:xfrm>
              <a:off x="5010153" y="3238503"/>
              <a:ext cx="1298576" cy="25527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98575"/>
                <a:gd name="f7" fmla="val 2552700"/>
                <a:gd name="f8" fmla="+- 0 0 -90"/>
                <a:gd name="f9" fmla="*/ f3 1 1298575"/>
                <a:gd name="f10" fmla="*/ f4 1 2552700"/>
                <a:gd name="f11" fmla="val f5"/>
                <a:gd name="f12" fmla="val f6"/>
                <a:gd name="f13" fmla="val f7"/>
                <a:gd name="f14" fmla="*/ f8 f0 1"/>
                <a:gd name="f15" fmla="+- f13 0 f11"/>
                <a:gd name="f16" fmla="+- f12 0 f11"/>
                <a:gd name="f17" fmla="*/ f14 1 f2"/>
                <a:gd name="f18" fmla="*/ f16 1 1298575"/>
                <a:gd name="f19" fmla="*/ f15 1 2552700"/>
                <a:gd name="f20" fmla="*/ 0 f16 1"/>
                <a:gd name="f21" fmla="*/ 0 f15 1"/>
                <a:gd name="f22" fmla="*/ 1298575 f16 1"/>
                <a:gd name="f23" fmla="*/ 2552700 f15 1"/>
                <a:gd name="f24" fmla="+- f17 0 f1"/>
                <a:gd name="f25" fmla="*/ f20 1 1298575"/>
                <a:gd name="f26" fmla="*/ f21 1 2552700"/>
                <a:gd name="f27" fmla="*/ f22 1 1298575"/>
                <a:gd name="f28" fmla="*/ f23 1 2552700"/>
                <a:gd name="f29" fmla="*/ f11 1 f18"/>
                <a:gd name="f30" fmla="*/ f12 1 f18"/>
                <a:gd name="f31" fmla="*/ f11 1 f19"/>
                <a:gd name="f32" fmla="*/ f13 1 f19"/>
                <a:gd name="f33" fmla="*/ f25 1 f18"/>
                <a:gd name="f34" fmla="*/ f26 1 f19"/>
                <a:gd name="f35" fmla="*/ f27 1 f18"/>
                <a:gd name="f36" fmla="*/ f28 1 f19"/>
                <a:gd name="f37" fmla="*/ f29 f9 1"/>
                <a:gd name="f38" fmla="*/ f30 f9 1"/>
                <a:gd name="f39" fmla="*/ f32 f10 1"/>
                <a:gd name="f40" fmla="*/ f31 f10 1"/>
                <a:gd name="f41" fmla="*/ f33 f9 1"/>
                <a:gd name="f42" fmla="*/ f34 f10 1"/>
                <a:gd name="f43" fmla="*/ f35 f9 1"/>
                <a:gd name="f44" fmla="*/ f36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41" y="f42"/>
                </a:cxn>
                <a:cxn ang="f24">
                  <a:pos x="f43" y="f42"/>
                </a:cxn>
                <a:cxn ang="f24">
                  <a:pos x="f43" y="f44"/>
                </a:cxn>
                <a:cxn ang="f24">
                  <a:pos x="f41" y="f44"/>
                </a:cxn>
                <a:cxn ang="f24">
                  <a:pos x="f41" y="f42"/>
                </a:cxn>
              </a:cxnLst>
              <a:rect l="f37" t="f40" r="f38" b="f39"/>
              <a:pathLst>
                <a:path w="1298575" h="2552700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91440" tIns="91440" rIns="91440" bIns="91440" anchor="t" anchorCtr="0" compatLnSpc="1">
              <a:noAutofit/>
            </a:bodyPr>
            <a:lstStyle/>
            <a:p>
              <a:pPr marL="0" marR="0" lvl="0" indent="0" algn="l" defTabSz="106680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Work Plan</a:t>
              </a: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7340E14-7875-80CF-F00E-7A3CF3C10778}"/>
                </a:ext>
              </a:extLst>
            </p:cNvPr>
            <p:cNvSpPr/>
            <p:nvPr/>
          </p:nvSpPr>
          <p:spPr>
            <a:xfrm>
              <a:off x="6406121" y="3297829"/>
              <a:ext cx="5096902" cy="118660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096906"/>
                <a:gd name="f7" fmla="val 1186606"/>
                <a:gd name="f8" fmla="+- 0 0 -90"/>
                <a:gd name="f9" fmla="*/ f3 1 5096906"/>
                <a:gd name="f10" fmla="*/ f4 1 1186606"/>
                <a:gd name="f11" fmla="val f5"/>
                <a:gd name="f12" fmla="val f6"/>
                <a:gd name="f13" fmla="val f7"/>
                <a:gd name="f14" fmla="*/ f8 f0 1"/>
                <a:gd name="f15" fmla="+- f13 0 f11"/>
                <a:gd name="f16" fmla="+- f12 0 f11"/>
                <a:gd name="f17" fmla="*/ f14 1 f2"/>
                <a:gd name="f18" fmla="*/ f16 1 5096906"/>
                <a:gd name="f19" fmla="*/ f15 1 1186606"/>
                <a:gd name="f20" fmla="*/ 0 f16 1"/>
                <a:gd name="f21" fmla="*/ 0 f15 1"/>
                <a:gd name="f22" fmla="*/ 5096906 f16 1"/>
                <a:gd name="f23" fmla="*/ 1186606 f15 1"/>
                <a:gd name="f24" fmla="+- f17 0 f1"/>
                <a:gd name="f25" fmla="*/ f20 1 5096906"/>
                <a:gd name="f26" fmla="*/ f21 1 1186606"/>
                <a:gd name="f27" fmla="*/ f22 1 5096906"/>
                <a:gd name="f28" fmla="*/ f23 1 1186606"/>
                <a:gd name="f29" fmla="*/ f11 1 f18"/>
                <a:gd name="f30" fmla="*/ f12 1 f18"/>
                <a:gd name="f31" fmla="*/ f11 1 f19"/>
                <a:gd name="f32" fmla="*/ f13 1 f19"/>
                <a:gd name="f33" fmla="*/ f25 1 f18"/>
                <a:gd name="f34" fmla="*/ f26 1 f19"/>
                <a:gd name="f35" fmla="*/ f27 1 f18"/>
                <a:gd name="f36" fmla="*/ f28 1 f19"/>
                <a:gd name="f37" fmla="*/ f29 f9 1"/>
                <a:gd name="f38" fmla="*/ f30 f9 1"/>
                <a:gd name="f39" fmla="*/ f32 f10 1"/>
                <a:gd name="f40" fmla="*/ f31 f10 1"/>
                <a:gd name="f41" fmla="*/ f33 f9 1"/>
                <a:gd name="f42" fmla="*/ f34 f10 1"/>
                <a:gd name="f43" fmla="*/ f35 f9 1"/>
                <a:gd name="f44" fmla="*/ f36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41" y="f42"/>
                </a:cxn>
                <a:cxn ang="f24">
                  <a:pos x="f43" y="f42"/>
                </a:cxn>
                <a:cxn ang="f24">
                  <a:pos x="f43" y="f44"/>
                </a:cxn>
                <a:cxn ang="f24">
                  <a:pos x="f41" y="f44"/>
                </a:cxn>
                <a:cxn ang="f24">
                  <a:pos x="f41" y="f42"/>
                </a:cxn>
              </a:cxnLst>
              <a:rect l="f37" t="f40" r="f38" b="f39"/>
              <a:pathLst>
                <a:path w="5096906" h="1186606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68580" tIns="68580" rIns="68580" bIns="68580" anchor="t" anchorCtr="0" compatLnSpc="1">
              <a:noAutofit/>
            </a:bodyPr>
            <a:lstStyle/>
            <a:p>
              <a:pPr marL="0" marR="0" lvl="0" indent="0" algn="l" defTabSz="8001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Analyzing the Characteristics for customers and non-customers who got quotes in our existing data.</a:t>
              </a: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BC497D1-D8E8-9181-FCC9-E6D4CFC1C48B}"/>
                </a:ext>
              </a:extLst>
            </p:cNvPr>
            <p:cNvSpPr/>
            <p:nvPr/>
          </p:nvSpPr>
          <p:spPr>
            <a:xfrm>
              <a:off x="6308719" y="4484437"/>
              <a:ext cx="5194304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val f6"/>
                <a:gd name="f13" fmla="*/ f7 f0 1"/>
                <a:gd name="f14" fmla="*/ f8 f0 1"/>
                <a:gd name="f15" fmla="?: f9 f3 1"/>
                <a:gd name="f16" fmla="?: f10 f4 1"/>
                <a:gd name="f17" fmla="?: f11 f5 1"/>
                <a:gd name="f18" fmla="*/ f13 1 f2"/>
                <a:gd name="f19" fmla="*/ f14 1 f2"/>
                <a:gd name="f20" fmla="*/ f15 1 21600"/>
                <a:gd name="f21" fmla="*/ f16 1 21600"/>
                <a:gd name="f22" fmla="*/ 21600 f15 1"/>
                <a:gd name="f23" fmla="*/ 21600 f16 1"/>
                <a:gd name="f24" fmla="+- f18 0 f1"/>
                <a:gd name="f25" fmla="+- f19 0 f1"/>
                <a:gd name="f26" fmla="min f21 f20"/>
                <a:gd name="f27" fmla="*/ f22 1 f17"/>
                <a:gd name="f28" fmla="*/ f23 1 f17"/>
                <a:gd name="f29" fmla="val f27"/>
                <a:gd name="f30" fmla="val f28"/>
                <a:gd name="f31" fmla="*/ f6 f26 1"/>
                <a:gd name="f32" fmla="*/ f27 f26 1"/>
                <a:gd name="f33" fmla="*/ f28 f26 1"/>
                <a:gd name="f34" fmla="*/ f12 f26 1"/>
                <a:gd name="f35" fmla="*/ f29 f26 1"/>
                <a:gd name="f36" fmla="*/ f30 f2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34" y="f34"/>
                </a:cxn>
                <a:cxn ang="f25">
                  <a:pos x="f35" y="f36"/>
                </a:cxn>
              </a:cxnLst>
              <a:rect l="f31" t="f31" r="f32" b="f33"/>
              <a:pathLst>
                <a:path>
                  <a:moveTo>
                    <a:pt x="f34" y="f34"/>
                  </a:moveTo>
                  <a:lnTo>
                    <a:pt x="f35" y="f36"/>
                  </a:lnTo>
                </a:path>
              </a:pathLst>
            </a:custGeom>
            <a:noFill/>
            <a:ln w="12701" cap="flat">
              <a:solidFill>
                <a:srgbClr val="C0C3C7"/>
              </a:solidFill>
              <a:prstDash val="solid"/>
              <a:miter/>
            </a:ln>
          </p:spPr>
          <p:txBody>
            <a:bodyPr lIns="0" tIns="0" rIns="0" bIns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6D1BD4B-6773-4634-5E40-0408874BE766}"/>
                </a:ext>
              </a:extLst>
            </p:cNvPr>
            <p:cNvSpPr/>
            <p:nvPr/>
          </p:nvSpPr>
          <p:spPr>
            <a:xfrm>
              <a:off x="6406121" y="4543763"/>
              <a:ext cx="5096902" cy="118660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096906"/>
                <a:gd name="f7" fmla="val 1186606"/>
                <a:gd name="f8" fmla="+- 0 0 -90"/>
                <a:gd name="f9" fmla="*/ f3 1 5096906"/>
                <a:gd name="f10" fmla="*/ f4 1 1186606"/>
                <a:gd name="f11" fmla="val f5"/>
                <a:gd name="f12" fmla="val f6"/>
                <a:gd name="f13" fmla="val f7"/>
                <a:gd name="f14" fmla="*/ f8 f0 1"/>
                <a:gd name="f15" fmla="+- f13 0 f11"/>
                <a:gd name="f16" fmla="+- f12 0 f11"/>
                <a:gd name="f17" fmla="*/ f14 1 f2"/>
                <a:gd name="f18" fmla="*/ f16 1 5096906"/>
                <a:gd name="f19" fmla="*/ f15 1 1186606"/>
                <a:gd name="f20" fmla="*/ 0 f16 1"/>
                <a:gd name="f21" fmla="*/ 0 f15 1"/>
                <a:gd name="f22" fmla="*/ 5096906 f16 1"/>
                <a:gd name="f23" fmla="*/ 1186606 f15 1"/>
                <a:gd name="f24" fmla="+- f17 0 f1"/>
                <a:gd name="f25" fmla="*/ f20 1 5096906"/>
                <a:gd name="f26" fmla="*/ f21 1 1186606"/>
                <a:gd name="f27" fmla="*/ f22 1 5096906"/>
                <a:gd name="f28" fmla="*/ f23 1 1186606"/>
                <a:gd name="f29" fmla="*/ f11 1 f18"/>
                <a:gd name="f30" fmla="*/ f12 1 f18"/>
                <a:gd name="f31" fmla="*/ f11 1 f19"/>
                <a:gd name="f32" fmla="*/ f13 1 f19"/>
                <a:gd name="f33" fmla="*/ f25 1 f18"/>
                <a:gd name="f34" fmla="*/ f26 1 f19"/>
                <a:gd name="f35" fmla="*/ f27 1 f18"/>
                <a:gd name="f36" fmla="*/ f28 1 f19"/>
                <a:gd name="f37" fmla="*/ f29 f9 1"/>
                <a:gd name="f38" fmla="*/ f30 f9 1"/>
                <a:gd name="f39" fmla="*/ f32 f10 1"/>
                <a:gd name="f40" fmla="*/ f31 f10 1"/>
                <a:gd name="f41" fmla="*/ f33 f9 1"/>
                <a:gd name="f42" fmla="*/ f34 f10 1"/>
                <a:gd name="f43" fmla="*/ f35 f9 1"/>
                <a:gd name="f44" fmla="*/ f36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41" y="f42"/>
                </a:cxn>
                <a:cxn ang="f24">
                  <a:pos x="f43" y="f42"/>
                </a:cxn>
                <a:cxn ang="f24">
                  <a:pos x="f43" y="f44"/>
                </a:cxn>
                <a:cxn ang="f24">
                  <a:pos x="f41" y="f44"/>
                </a:cxn>
                <a:cxn ang="f24">
                  <a:pos x="f41" y="f42"/>
                </a:cxn>
              </a:cxnLst>
              <a:rect l="f37" t="f40" r="f38" b="f39"/>
              <a:pathLst>
                <a:path w="5096906" h="1186606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68580" tIns="68580" rIns="68580" bIns="68580" anchor="t" anchorCtr="0" compatLnSpc="1">
              <a:noAutofit/>
            </a:bodyPr>
            <a:lstStyle/>
            <a:p>
              <a:pPr marL="0" marR="0" lvl="0" indent="0" algn="l" defTabSz="8001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Exploring the Relationship between the percentage of respondent who are customers and their characteristics in order to find the right people to advertise for.</a:t>
              </a: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A95F133-037D-759D-8F21-5D47C7034BCB}"/>
                </a:ext>
              </a:extLst>
            </p:cNvPr>
            <p:cNvSpPr/>
            <p:nvPr/>
          </p:nvSpPr>
          <p:spPr>
            <a:xfrm>
              <a:off x="6308719" y="5730371"/>
              <a:ext cx="5194304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val f6"/>
                <a:gd name="f13" fmla="*/ f7 f0 1"/>
                <a:gd name="f14" fmla="*/ f8 f0 1"/>
                <a:gd name="f15" fmla="?: f9 f3 1"/>
                <a:gd name="f16" fmla="?: f10 f4 1"/>
                <a:gd name="f17" fmla="?: f11 f5 1"/>
                <a:gd name="f18" fmla="*/ f13 1 f2"/>
                <a:gd name="f19" fmla="*/ f14 1 f2"/>
                <a:gd name="f20" fmla="*/ f15 1 21600"/>
                <a:gd name="f21" fmla="*/ f16 1 21600"/>
                <a:gd name="f22" fmla="*/ 21600 f15 1"/>
                <a:gd name="f23" fmla="*/ 21600 f16 1"/>
                <a:gd name="f24" fmla="+- f18 0 f1"/>
                <a:gd name="f25" fmla="+- f19 0 f1"/>
                <a:gd name="f26" fmla="min f21 f20"/>
                <a:gd name="f27" fmla="*/ f22 1 f17"/>
                <a:gd name="f28" fmla="*/ f23 1 f17"/>
                <a:gd name="f29" fmla="val f27"/>
                <a:gd name="f30" fmla="val f28"/>
                <a:gd name="f31" fmla="*/ f6 f26 1"/>
                <a:gd name="f32" fmla="*/ f27 f26 1"/>
                <a:gd name="f33" fmla="*/ f28 f26 1"/>
                <a:gd name="f34" fmla="*/ f12 f26 1"/>
                <a:gd name="f35" fmla="*/ f29 f26 1"/>
                <a:gd name="f36" fmla="*/ f30 f2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34" y="f34"/>
                </a:cxn>
                <a:cxn ang="f25">
                  <a:pos x="f35" y="f36"/>
                </a:cxn>
              </a:cxnLst>
              <a:rect l="f31" t="f31" r="f32" b="f33"/>
              <a:pathLst>
                <a:path>
                  <a:moveTo>
                    <a:pt x="f34" y="f34"/>
                  </a:moveTo>
                  <a:lnTo>
                    <a:pt x="f35" y="f36"/>
                  </a:lnTo>
                </a:path>
              </a:pathLst>
            </a:custGeom>
            <a:noFill/>
            <a:ln w="12701" cap="flat">
              <a:solidFill>
                <a:srgbClr val="C0C3C7"/>
              </a:solidFill>
              <a:prstDash val="solid"/>
              <a:miter/>
            </a:ln>
          </p:spPr>
          <p:txBody>
            <a:bodyPr lIns="0" tIns="0" rIns="0" bIns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938FB64B-AECE-6786-4AB8-36ECC47F2569}"/>
              </a:ext>
            </a:extLst>
          </p:cNvPr>
          <p:cNvSpPr>
            <a:spLocks noMove="1" noResize="1"/>
          </p:cNvSpPr>
          <p:nvPr/>
        </p:nvSpPr>
        <p:spPr>
          <a:xfrm>
            <a:off x="396886" y="280373"/>
            <a:ext cx="11438796" cy="1844253"/>
          </a:xfrm>
          <a:prstGeom prst="rect">
            <a:avLst/>
          </a:prstGeom>
          <a:solidFill>
            <a:srgbClr val="404040"/>
          </a:solidFill>
          <a:ln w="127001" cap="sq">
            <a:solidFill>
              <a:srgbClr val="40404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7F4592-A8BA-364E-BD09-A07211E55B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6354" y="433544"/>
            <a:ext cx="11139851" cy="930447"/>
          </a:xfrm>
        </p:spPr>
        <p:txBody>
          <a:bodyPr anchor="b" anchorCtr="1">
            <a:normAutofit fontScale="90000"/>
          </a:bodyPr>
          <a:lstStyle/>
          <a:p>
            <a:pPr lvl="0" algn="ctr"/>
            <a:r>
              <a:rPr lang="en-US" sz="6600" dirty="0">
                <a:solidFill>
                  <a:schemeClr val="bg1"/>
                </a:solidFill>
              </a:rPr>
              <a:t>Customers Percentage</a:t>
            </a:r>
            <a:endParaRPr lang="en-US" sz="4600" dirty="0">
              <a:solidFill>
                <a:schemeClr val="bg1"/>
              </a:solidFill>
            </a:endParaRPr>
          </a:p>
        </p:txBody>
      </p:sp>
      <p:cxnSp>
        <p:nvCxnSpPr>
          <p:cNvPr id="4" name="Straight Connector 13">
            <a:extLst>
              <a:ext uri="{FF2B5EF4-FFF2-40B4-BE49-F238E27FC236}">
                <a16:creationId xmlns:a16="http://schemas.microsoft.com/office/drawing/2014/main" id="{50413DDF-16F2-095B-BCA9-0DD75FC5A369}"/>
              </a:ext>
            </a:extLst>
          </p:cNvPr>
          <p:cNvCxnSpPr>
            <a:cxnSpLocks noMove="1" noResize="1"/>
          </p:cNvCxnSpPr>
          <p:nvPr/>
        </p:nvCxnSpPr>
        <p:spPr>
          <a:xfrm>
            <a:off x="2230075" y="1522293"/>
            <a:ext cx="7772400" cy="0"/>
          </a:xfrm>
          <a:prstGeom prst="straightConnector1">
            <a:avLst/>
          </a:prstGeom>
          <a:noFill/>
          <a:ln w="22229" cap="flat">
            <a:solidFill>
              <a:srgbClr val="D9D9D9"/>
            </a:solidFill>
            <a:prstDash val="solid"/>
            <a:miter/>
          </a:ln>
        </p:spPr>
      </p:cxnSp>
      <p:cxnSp>
        <p:nvCxnSpPr>
          <p:cNvPr id="6" name="Straight Connector 15">
            <a:extLst>
              <a:ext uri="{FF2B5EF4-FFF2-40B4-BE49-F238E27FC236}">
                <a16:creationId xmlns:a16="http://schemas.microsoft.com/office/drawing/2014/main" id="{5A906E99-FAC0-660C-99C1-2751600505E4}"/>
              </a:ext>
            </a:extLst>
          </p:cNvPr>
          <p:cNvCxnSpPr>
            <a:cxnSpLocks noMove="1" noResize="1"/>
          </p:cNvCxnSpPr>
          <p:nvPr/>
        </p:nvCxnSpPr>
        <p:spPr>
          <a:xfrm>
            <a:off x="6116275" y="2596831"/>
            <a:ext cx="0" cy="3657600"/>
          </a:xfrm>
          <a:prstGeom prst="straightConnector1">
            <a:avLst/>
          </a:prstGeom>
          <a:noFill/>
          <a:ln w="101598" cap="flat">
            <a:solidFill>
              <a:srgbClr val="595959"/>
            </a:solidFill>
            <a:prstDash val="solid"/>
            <a:miter/>
          </a:ln>
        </p:spPr>
      </p:cxnSp>
      <p:pic>
        <p:nvPicPr>
          <p:cNvPr id="8" name="Picture 7" descr="Chart, pie chart&#10;&#10;Description automatically generated">
            <a:extLst>
              <a:ext uri="{FF2B5EF4-FFF2-40B4-BE49-F238E27FC236}">
                <a16:creationId xmlns:a16="http://schemas.microsoft.com/office/drawing/2014/main" id="{6DA8026F-3BE0-0FA8-46D9-3804281F1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80" y="2365007"/>
            <a:ext cx="5887496" cy="412124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CF31C0-5E4F-767E-A36C-4346BD6B9B8D}"/>
                  </a:ext>
                </a:extLst>
              </p:cNvPr>
              <p:cNvSpPr txBox="1"/>
              <p:nvPr/>
            </p:nvSpPr>
            <p:spPr>
              <a:xfrm>
                <a:off x="6304504" y="2880965"/>
                <a:ext cx="5887496" cy="10960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𝑪𝒖𝒔𝒕𝒐𝒎𝒆𝒓𝒔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𝑷𝒆𝒓𝒄𝒆𝒏𝒕𝒂𝒈𝒆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sz="1600" b="1" dirty="0"/>
              </a:p>
              <a:p>
                <a:endParaRPr lang="en-US" sz="1600" b="1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𝑵𝒃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𝑪𝒖𝒔𝒕𝒐𝒎𝒆𝒓𝒔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 ×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𝟏𝟎𝟎</m:t>
                          </m:r>
                        </m:num>
                        <m:den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𝑵𝒃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𝑪𝒖𝒔𝒕𝒐𝒎𝒆𝒓𝒔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𝑵𝒃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𝑵𝒐𝒏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𝑪𝒖𝒔𝒕𝒐𝒎𝒆𝒓𝒔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𝒘𝒉𝒐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𝒈𝒐𝒕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𝒒𝒖𝒐𝒕𝒆𝒔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CF31C0-5E4F-767E-A36C-4346BD6B9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504" y="2880965"/>
                <a:ext cx="5887496" cy="10960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938FB64B-AECE-6786-4AB8-36ECC47F2569}"/>
              </a:ext>
            </a:extLst>
          </p:cNvPr>
          <p:cNvSpPr>
            <a:spLocks noMove="1" noResize="1"/>
          </p:cNvSpPr>
          <p:nvPr/>
        </p:nvSpPr>
        <p:spPr>
          <a:xfrm>
            <a:off x="396886" y="280373"/>
            <a:ext cx="11438796" cy="1844253"/>
          </a:xfrm>
          <a:prstGeom prst="rect">
            <a:avLst/>
          </a:prstGeom>
          <a:solidFill>
            <a:srgbClr val="404040"/>
          </a:solidFill>
          <a:ln w="127001" cap="sq">
            <a:solidFill>
              <a:srgbClr val="40404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7F4592-A8BA-364E-BD09-A07211E55B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6354" y="433544"/>
            <a:ext cx="11139851" cy="930447"/>
          </a:xfrm>
        </p:spPr>
        <p:txBody>
          <a:bodyPr anchor="b" anchorCtr="1"/>
          <a:lstStyle/>
          <a:p>
            <a:pPr lvl="0" algn="ctr"/>
            <a:r>
              <a:rPr lang="en-US" sz="4600">
                <a:solidFill>
                  <a:srgbClr val="FFFFFF"/>
                </a:solidFill>
              </a:rPr>
              <a:t>“Frequent Flyer” and “Ever Traveled Abroad” </a:t>
            </a:r>
          </a:p>
        </p:txBody>
      </p:sp>
      <p:cxnSp>
        <p:nvCxnSpPr>
          <p:cNvPr id="4" name="Straight Connector 13">
            <a:extLst>
              <a:ext uri="{FF2B5EF4-FFF2-40B4-BE49-F238E27FC236}">
                <a16:creationId xmlns:a16="http://schemas.microsoft.com/office/drawing/2014/main" id="{50413DDF-16F2-095B-BCA9-0DD75FC5A369}"/>
              </a:ext>
            </a:extLst>
          </p:cNvPr>
          <p:cNvCxnSpPr>
            <a:cxnSpLocks noMove="1" noResize="1"/>
          </p:cNvCxnSpPr>
          <p:nvPr/>
        </p:nvCxnSpPr>
        <p:spPr>
          <a:xfrm>
            <a:off x="2230075" y="1522293"/>
            <a:ext cx="7772400" cy="0"/>
          </a:xfrm>
          <a:prstGeom prst="straightConnector1">
            <a:avLst/>
          </a:prstGeom>
          <a:noFill/>
          <a:ln w="22229" cap="flat">
            <a:solidFill>
              <a:srgbClr val="D9D9D9"/>
            </a:solidFill>
            <a:prstDash val="solid"/>
            <a:miter/>
          </a:ln>
        </p:spPr>
      </p:cxnSp>
      <p:pic>
        <p:nvPicPr>
          <p:cNvPr id="5" name="Picture 6" descr="Chart, bar chart, box and whisker chart&#10;&#10;Description automatically generated">
            <a:extLst>
              <a:ext uri="{FF2B5EF4-FFF2-40B4-BE49-F238E27FC236}">
                <a16:creationId xmlns:a16="http://schemas.microsoft.com/office/drawing/2014/main" id="{A1A9741A-6A6B-3DA2-CFC8-00946D2B0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70" y="2604723"/>
            <a:ext cx="5455913" cy="3641826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6" name="Straight Connector 15">
            <a:extLst>
              <a:ext uri="{FF2B5EF4-FFF2-40B4-BE49-F238E27FC236}">
                <a16:creationId xmlns:a16="http://schemas.microsoft.com/office/drawing/2014/main" id="{5A906E99-FAC0-660C-99C1-2751600505E4}"/>
              </a:ext>
            </a:extLst>
          </p:cNvPr>
          <p:cNvCxnSpPr>
            <a:cxnSpLocks noMove="1" noResize="1"/>
          </p:cNvCxnSpPr>
          <p:nvPr/>
        </p:nvCxnSpPr>
        <p:spPr>
          <a:xfrm>
            <a:off x="6116275" y="2596831"/>
            <a:ext cx="0" cy="3657600"/>
          </a:xfrm>
          <a:prstGeom prst="straightConnector1">
            <a:avLst/>
          </a:prstGeom>
          <a:noFill/>
          <a:ln w="101598" cap="flat">
            <a:solidFill>
              <a:srgbClr val="595959"/>
            </a:solidFill>
            <a:prstDash val="solid"/>
            <a:miter/>
          </a:ln>
        </p:spPr>
      </p:cxnSp>
      <p:pic>
        <p:nvPicPr>
          <p:cNvPr id="7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4B9AA9D2-6EEB-913A-95C8-E3B0E7389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5" y="2604723"/>
            <a:ext cx="5455913" cy="364182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>
            <a:extLst>
              <a:ext uri="{FF2B5EF4-FFF2-40B4-BE49-F238E27FC236}">
                <a16:creationId xmlns:a16="http://schemas.microsoft.com/office/drawing/2014/main" id="{09E7EA7D-DD2B-65DD-6458-882B38F43A0D}"/>
              </a:ext>
            </a:extLst>
          </p:cNvPr>
          <p:cNvSpPr>
            <a:spLocks noMove="1" noResize="1"/>
          </p:cNvSpPr>
          <p:nvPr/>
        </p:nvSpPr>
        <p:spPr>
          <a:xfrm>
            <a:off x="396886" y="280373"/>
            <a:ext cx="11438796" cy="1844253"/>
          </a:xfrm>
          <a:prstGeom prst="rect">
            <a:avLst/>
          </a:prstGeom>
          <a:solidFill>
            <a:srgbClr val="404040"/>
          </a:solidFill>
          <a:ln w="127001" cap="sq">
            <a:solidFill>
              <a:srgbClr val="40404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091CDCD-9D6E-6716-870F-70A09EB837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6354" y="433544"/>
            <a:ext cx="11139851" cy="930447"/>
          </a:xfrm>
        </p:spPr>
        <p:txBody>
          <a:bodyPr anchor="b" anchorCtr="1"/>
          <a:lstStyle/>
          <a:p>
            <a:pPr lvl="0" algn="ctr"/>
            <a:r>
              <a:rPr lang="en-US" sz="5000">
                <a:solidFill>
                  <a:srgbClr val="FFFFFF"/>
                </a:solidFill>
              </a:rPr>
              <a:t>“Graduate or Not” and “Chronic Disease” </a:t>
            </a:r>
          </a:p>
        </p:txBody>
      </p:sp>
      <p:cxnSp>
        <p:nvCxnSpPr>
          <p:cNvPr id="4" name="Straight Connector 22">
            <a:extLst>
              <a:ext uri="{FF2B5EF4-FFF2-40B4-BE49-F238E27FC236}">
                <a16:creationId xmlns:a16="http://schemas.microsoft.com/office/drawing/2014/main" id="{40BD13B2-F691-9123-1A0F-FD0DC59ED871}"/>
              </a:ext>
            </a:extLst>
          </p:cNvPr>
          <p:cNvCxnSpPr>
            <a:cxnSpLocks noMove="1" noResize="1"/>
          </p:cNvCxnSpPr>
          <p:nvPr/>
        </p:nvCxnSpPr>
        <p:spPr>
          <a:xfrm>
            <a:off x="2230075" y="1522293"/>
            <a:ext cx="7772400" cy="0"/>
          </a:xfrm>
          <a:prstGeom prst="straightConnector1">
            <a:avLst/>
          </a:prstGeom>
          <a:noFill/>
          <a:ln w="22229" cap="flat">
            <a:solidFill>
              <a:srgbClr val="D9D9D9"/>
            </a:solidFill>
            <a:prstDash val="solid"/>
            <a:miter/>
          </a:ln>
        </p:spPr>
      </p:cxnSp>
      <p:pic>
        <p:nvPicPr>
          <p:cNvPr id="5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F42C8C34-EC65-20B2-E938-0945FCE8A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70" y="2604723"/>
            <a:ext cx="5455913" cy="3641826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6" name="Straight Connector 24">
            <a:extLst>
              <a:ext uri="{FF2B5EF4-FFF2-40B4-BE49-F238E27FC236}">
                <a16:creationId xmlns:a16="http://schemas.microsoft.com/office/drawing/2014/main" id="{E53A5BD5-7EEB-CBBA-9D52-2A0185ED72D4}"/>
              </a:ext>
            </a:extLst>
          </p:cNvPr>
          <p:cNvCxnSpPr>
            <a:cxnSpLocks noMove="1" noResize="1"/>
          </p:cNvCxnSpPr>
          <p:nvPr/>
        </p:nvCxnSpPr>
        <p:spPr>
          <a:xfrm>
            <a:off x="6116275" y="2596831"/>
            <a:ext cx="0" cy="3657600"/>
          </a:xfrm>
          <a:prstGeom prst="straightConnector1">
            <a:avLst/>
          </a:prstGeom>
          <a:noFill/>
          <a:ln w="101598" cap="flat">
            <a:solidFill>
              <a:srgbClr val="595959"/>
            </a:solidFill>
            <a:prstDash val="solid"/>
            <a:miter/>
          </a:ln>
        </p:spPr>
      </p:cxnSp>
      <p:pic>
        <p:nvPicPr>
          <p:cNvPr id="7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2A9B8B02-2414-B77E-9B28-1805A8805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5" y="2604723"/>
            <a:ext cx="5455913" cy="364182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38">
            <a:extLst>
              <a:ext uri="{FF2B5EF4-FFF2-40B4-BE49-F238E27FC236}">
                <a16:creationId xmlns:a16="http://schemas.microsoft.com/office/drawing/2014/main" id="{27E5BDDA-F9C6-49B8-9413-8DEB49081534}"/>
              </a:ext>
            </a:extLst>
          </p:cNvPr>
          <p:cNvCxnSpPr>
            <a:cxnSpLocks noMove="1" noResize="1"/>
          </p:cNvCxnSpPr>
          <p:nvPr/>
        </p:nvCxnSpPr>
        <p:spPr>
          <a:xfrm>
            <a:off x="0" y="272354"/>
            <a:ext cx="12188823" cy="0"/>
          </a:xfrm>
          <a:prstGeom prst="straightConnector1">
            <a:avLst/>
          </a:prstGeom>
          <a:noFill/>
          <a:ln w="50804" cap="flat">
            <a:solidFill>
              <a:srgbClr val="404040"/>
            </a:solidFill>
            <a:prstDash val="solid"/>
            <a:miter/>
          </a:ln>
        </p:spPr>
      </p:cxnSp>
      <p:sp>
        <p:nvSpPr>
          <p:cNvPr id="3" name="Rectangle 40">
            <a:extLst>
              <a:ext uri="{FF2B5EF4-FFF2-40B4-BE49-F238E27FC236}">
                <a16:creationId xmlns:a16="http://schemas.microsoft.com/office/drawing/2014/main" id="{56824B19-0631-CF42-849E-1B0242835EF6}"/>
              </a:ext>
            </a:extLst>
          </p:cNvPr>
          <p:cNvSpPr>
            <a:spLocks noMove="1" noResize="1"/>
          </p:cNvSpPr>
          <p:nvPr/>
        </p:nvSpPr>
        <p:spPr>
          <a:xfrm>
            <a:off x="0" y="368594"/>
            <a:ext cx="12191996" cy="1735558"/>
          </a:xfrm>
          <a:prstGeom prst="rect">
            <a:avLst/>
          </a:prstGeom>
          <a:solidFill>
            <a:srgbClr val="40404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18BC713-0CED-233D-13DF-A49E58A1CE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6072" y="489441"/>
            <a:ext cx="11139851" cy="930447"/>
          </a:xfrm>
        </p:spPr>
        <p:txBody>
          <a:bodyPr anchor="b" anchorCtr="1"/>
          <a:lstStyle/>
          <a:p>
            <a:pPr lvl="0" algn="ctr"/>
            <a:r>
              <a:rPr lang="en-US" sz="5400">
                <a:solidFill>
                  <a:srgbClr val="FFFFFF"/>
                </a:solidFill>
              </a:rPr>
              <a:t>“Employment Type”</a:t>
            </a:r>
          </a:p>
        </p:txBody>
      </p:sp>
      <p:cxnSp>
        <p:nvCxnSpPr>
          <p:cNvPr id="5" name="Straight Connector 42">
            <a:extLst>
              <a:ext uri="{FF2B5EF4-FFF2-40B4-BE49-F238E27FC236}">
                <a16:creationId xmlns:a16="http://schemas.microsoft.com/office/drawing/2014/main" id="{6B833E7B-861F-AFA0-D71D-C0BFC19B984D}"/>
              </a:ext>
            </a:extLst>
          </p:cNvPr>
          <p:cNvCxnSpPr>
            <a:cxnSpLocks noMove="1" noResize="1"/>
          </p:cNvCxnSpPr>
          <p:nvPr/>
        </p:nvCxnSpPr>
        <p:spPr>
          <a:xfrm>
            <a:off x="4724403" y="1479736"/>
            <a:ext cx="2743200" cy="0"/>
          </a:xfrm>
          <a:prstGeom prst="straightConnector1">
            <a:avLst/>
          </a:prstGeom>
          <a:noFill/>
          <a:ln w="19046" cap="flat">
            <a:solidFill>
              <a:srgbClr val="FFFFFF">
                <a:alpha val="75000"/>
              </a:srgbClr>
            </a:solidFill>
            <a:prstDash val="solid"/>
            <a:miter/>
          </a:ln>
        </p:spPr>
      </p:cxnSp>
      <p:cxnSp>
        <p:nvCxnSpPr>
          <p:cNvPr id="6" name="Straight Connector 44">
            <a:extLst>
              <a:ext uri="{FF2B5EF4-FFF2-40B4-BE49-F238E27FC236}">
                <a16:creationId xmlns:a16="http://schemas.microsoft.com/office/drawing/2014/main" id="{2BCC83D7-8E22-88FA-48F6-4E21507374B8}"/>
              </a:ext>
            </a:extLst>
          </p:cNvPr>
          <p:cNvCxnSpPr>
            <a:cxnSpLocks noMove="1" noResize="1"/>
          </p:cNvCxnSpPr>
          <p:nvPr/>
        </p:nvCxnSpPr>
        <p:spPr>
          <a:xfrm>
            <a:off x="0" y="2201399"/>
            <a:ext cx="12188823" cy="0"/>
          </a:xfrm>
          <a:prstGeom prst="straightConnector1">
            <a:avLst/>
          </a:prstGeom>
          <a:noFill/>
          <a:ln w="50804" cap="flat">
            <a:solidFill>
              <a:srgbClr val="404040"/>
            </a:solidFill>
            <a:prstDash val="solid"/>
            <a:miter/>
          </a:ln>
        </p:spPr>
      </p:cxn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EF658D65-4C99-9AC6-47AB-9D15E6234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965" y="2427539"/>
            <a:ext cx="5988972" cy="399763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9">
            <a:extLst>
              <a:ext uri="{FF2B5EF4-FFF2-40B4-BE49-F238E27FC236}">
                <a16:creationId xmlns:a16="http://schemas.microsoft.com/office/drawing/2014/main" id="{8B462DD8-193E-1840-5ABA-BF5663C469DA}"/>
              </a:ext>
            </a:extLst>
          </p:cNvPr>
          <p:cNvSpPr>
            <a:spLocks noMove="1" noResize="1"/>
          </p:cNvSpPr>
          <p:nvPr/>
        </p:nvSpPr>
        <p:spPr>
          <a:xfrm>
            <a:off x="396886" y="280373"/>
            <a:ext cx="11438796" cy="1844253"/>
          </a:xfrm>
          <a:prstGeom prst="rect">
            <a:avLst/>
          </a:prstGeom>
          <a:solidFill>
            <a:srgbClr val="404040"/>
          </a:solidFill>
          <a:ln w="127001" cap="sq">
            <a:solidFill>
              <a:srgbClr val="40404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3296580-BDDE-B016-58EF-0EDAC1F5AD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6354" y="433544"/>
            <a:ext cx="11139851" cy="930447"/>
          </a:xfrm>
        </p:spPr>
        <p:txBody>
          <a:bodyPr anchor="b" anchorCtr="1"/>
          <a:lstStyle/>
          <a:p>
            <a:pPr lvl="0" algn="ctr"/>
            <a:r>
              <a:rPr lang="en-US" sz="5400">
                <a:solidFill>
                  <a:srgbClr val="FFFFFF"/>
                </a:solidFill>
              </a:rPr>
              <a:t>“Age”</a:t>
            </a:r>
          </a:p>
        </p:txBody>
      </p:sp>
      <p:cxnSp>
        <p:nvCxnSpPr>
          <p:cNvPr id="4" name="Straight Connector 31">
            <a:extLst>
              <a:ext uri="{FF2B5EF4-FFF2-40B4-BE49-F238E27FC236}">
                <a16:creationId xmlns:a16="http://schemas.microsoft.com/office/drawing/2014/main" id="{6BF00AE9-7F71-A848-A47D-D378CAFF44F7}"/>
              </a:ext>
            </a:extLst>
          </p:cNvPr>
          <p:cNvCxnSpPr>
            <a:cxnSpLocks noMove="1" noResize="1"/>
          </p:cNvCxnSpPr>
          <p:nvPr/>
        </p:nvCxnSpPr>
        <p:spPr>
          <a:xfrm>
            <a:off x="2230075" y="1522293"/>
            <a:ext cx="7772400" cy="0"/>
          </a:xfrm>
          <a:prstGeom prst="straightConnector1">
            <a:avLst/>
          </a:prstGeom>
          <a:noFill/>
          <a:ln w="22229" cap="flat">
            <a:solidFill>
              <a:srgbClr val="D9D9D9"/>
            </a:solidFill>
            <a:prstDash val="solid"/>
            <a:miter/>
          </a:ln>
        </p:spPr>
      </p:cxnSp>
      <p:cxnSp>
        <p:nvCxnSpPr>
          <p:cNvPr id="5" name="Straight Connector 33">
            <a:extLst>
              <a:ext uri="{FF2B5EF4-FFF2-40B4-BE49-F238E27FC236}">
                <a16:creationId xmlns:a16="http://schemas.microsoft.com/office/drawing/2014/main" id="{9C4454E7-4648-788D-E375-AE24C5FD4ADC}"/>
              </a:ext>
            </a:extLst>
          </p:cNvPr>
          <p:cNvCxnSpPr>
            <a:cxnSpLocks noMove="1" noResize="1"/>
          </p:cNvCxnSpPr>
          <p:nvPr/>
        </p:nvCxnSpPr>
        <p:spPr>
          <a:xfrm>
            <a:off x="6116275" y="2596831"/>
            <a:ext cx="0" cy="3657600"/>
          </a:xfrm>
          <a:prstGeom prst="straightConnector1">
            <a:avLst/>
          </a:prstGeom>
          <a:noFill/>
          <a:ln w="101598" cap="flat">
            <a:solidFill>
              <a:srgbClr val="595959"/>
            </a:solidFill>
            <a:prstDash val="solid"/>
            <a:miter/>
          </a:ln>
        </p:spPr>
      </p:cxnSp>
      <p:pic>
        <p:nvPicPr>
          <p:cNvPr id="6" name="Picture 4" descr="Chart&#10;&#10;Description automatically generated">
            <a:extLst>
              <a:ext uri="{FF2B5EF4-FFF2-40B4-BE49-F238E27FC236}">
                <a16:creationId xmlns:a16="http://schemas.microsoft.com/office/drawing/2014/main" id="{80A0B8DC-DD7E-F606-D15F-9F7686204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86" y="2407916"/>
            <a:ext cx="11438796" cy="4169709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45D7743C-ABCA-DCEC-D262-5B1AA4623562}"/>
              </a:ext>
            </a:extLst>
          </p:cNvPr>
          <p:cNvSpPr>
            <a:spLocks noMove="1" noResize="1"/>
          </p:cNvSpPr>
          <p:nvPr/>
        </p:nvSpPr>
        <p:spPr>
          <a:xfrm>
            <a:off x="378067" y="343485"/>
            <a:ext cx="11438796" cy="1844253"/>
          </a:xfrm>
          <a:prstGeom prst="rect">
            <a:avLst/>
          </a:prstGeom>
          <a:solidFill>
            <a:srgbClr val="404040"/>
          </a:solidFill>
          <a:ln w="127001" cap="sq">
            <a:solidFill>
              <a:srgbClr val="40404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A508C95-F579-5857-46C6-25BBF22D49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6072" y="466581"/>
            <a:ext cx="11139851" cy="930447"/>
          </a:xfrm>
        </p:spPr>
        <p:txBody>
          <a:bodyPr anchor="b" anchorCtr="1"/>
          <a:lstStyle/>
          <a:p>
            <a:pPr lvl="0" algn="ctr"/>
            <a:r>
              <a:rPr lang="en-US" sz="5400">
                <a:solidFill>
                  <a:srgbClr val="FFFFFF"/>
                </a:solidFill>
              </a:rPr>
              <a:t>Annual Income and Family Members</a:t>
            </a:r>
          </a:p>
        </p:txBody>
      </p:sp>
      <p:cxnSp>
        <p:nvCxnSpPr>
          <p:cNvPr id="4" name="Straight Connector 11">
            <a:extLst>
              <a:ext uri="{FF2B5EF4-FFF2-40B4-BE49-F238E27FC236}">
                <a16:creationId xmlns:a16="http://schemas.microsoft.com/office/drawing/2014/main" id="{88689675-DBD0-F68A-3F89-7B934440ECE7}"/>
              </a:ext>
            </a:extLst>
          </p:cNvPr>
          <p:cNvCxnSpPr>
            <a:cxnSpLocks noMove="1" noResize="1"/>
          </p:cNvCxnSpPr>
          <p:nvPr/>
        </p:nvCxnSpPr>
        <p:spPr>
          <a:xfrm>
            <a:off x="2209803" y="1448629"/>
            <a:ext cx="7772400" cy="0"/>
          </a:xfrm>
          <a:prstGeom prst="straightConnector1">
            <a:avLst/>
          </a:prstGeom>
          <a:noFill/>
          <a:ln w="22229" cap="flat">
            <a:solidFill>
              <a:srgbClr val="D9D9D9"/>
            </a:solidFill>
            <a:prstDash val="solid"/>
            <a:miter/>
          </a:ln>
        </p:spPr>
      </p:cxn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EF7D911D-8A41-BC26-3279-C2C74424B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67" y="2509909"/>
            <a:ext cx="11438796" cy="399763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>
            <a:extLst>
              <a:ext uri="{FF2B5EF4-FFF2-40B4-BE49-F238E27FC236}">
                <a16:creationId xmlns:a16="http://schemas.microsoft.com/office/drawing/2014/main" id="{D60C5D22-E0EB-2530-68FF-0C873DF8EA9F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6ACCD4AB-D333-6751-532F-82E7F7B9E4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r="1" b="15761"/>
          <a:stretch>
            <a:fillRect/>
          </a:stretch>
        </p:blipFill>
        <p:spPr>
          <a:xfrm>
            <a:off x="-4242" y="9"/>
            <a:ext cx="12196239" cy="685799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FD23FED-B14F-42F1-9D72-51DF1EBF3D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63" y="321731"/>
            <a:ext cx="10905070" cy="1135739"/>
          </a:xfrm>
        </p:spPr>
        <p:txBody>
          <a:bodyPr anchorCtr="1"/>
          <a:lstStyle/>
          <a:p>
            <a:pPr lvl="0" algn="ctr">
              <a:spcAft>
                <a:spcPts val="600"/>
              </a:spcAft>
            </a:pPr>
            <a:r>
              <a:rPr lang="en-US" sz="3600">
                <a:solidFill>
                  <a:srgbClr val="FFFFFF"/>
                </a:solidFill>
              </a:rPr>
              <a:t>Summary and Future Work</a:t>
            </a:r>
          </a:p>
        </p:txBody>
      </p:sp>
      <p:sp>
        <p:nvSpPr>
          <p:cNvPr id="5" name="Rectangle 21">
            <a:extLst>
              <a:ext uri="{FF2B5EF4-FFF2-40B4-BE49-F238E27FC236}">
                <a16:creationId xmlns:a16="http://schemas.microsoft.com/office/drawing/2014/main" id="{55F0CE69-1E33-104A-5A9C-2545F2CE16CB}"/>
              </a:ext>
            </a:extLst>
          </p:cNvPr>
          <p:cNvSpPr>
            <a:spLocks noMove="1" noResize="1"/>
          </p:cNvSpPr>
          <p:nvPr/>
        </p:nvSpPr>
        <p:spPr>
          <a:xfrm rot="2700006">
            <a:off x="11052627" y="2120027"/>
            <a:ext cx="645365" cy="645365"/>
          </a:xfrm>
          <a:prstGeom prst="rect">
            <a:avLst/>
          </a:prstGeom>
          <a:solidFill>
            <a:srgbClr val="FFC000">
              <a:alpha val="3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Isosceles Triangle 23">
            <a:extLst>
              <a:ext uri="{FF2B5EF4-FFF2-40B4-BE49-F238E27FC236}">
                <a16:creationId xmlns:a16="http://schemas.microsoft.com/office/drawing/2014/main" id="{CE1395F0-AF8C-1E75-C09A-7D4530189817}"/>
              </a:ext>
            </a:extLst>
          </p:cNvPr>
          <p:cNvSpPr>
            <a:spLocks noMove="1" noResize="1"/>
          </p:cNvSpPr>
          <p:nvPr/>
        </p:nvSpPr>
        <p:spPr>
          <a:xfrm rot="16200004">
            <a:off x="10289067" y="1343024"/>
            <a:ext cx="2532833" cy="1273027"/>
          </a:xfrm>
          <a:custGeom>
            <a:avLst>
              <a:gd name="f8" fmla="val 500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50000"/>
              <a:gd name="f9" fmla="+- 0 0 -360"/>
              <a:gd name="f10" fmla="+- 0 0 -270"/>
              <a:gd name="f11" fmla="+- 0 0 -180"/>
              <a:gd name="f12" fmla="+- 0 0 -90"/>
              <a:gd name="f13" fmla="abs f4"/>
              <a:gd name="f14" fmla="abs f5"/>
              <a:gd name="f15" fmla="abs f6"/>
              <a:gd name="f16" fmla="val f7"/>
              <a:gd name="f17" fmla="val f8"/>
              <a:gd name="f18" fmla="*/ f9 f1 1"/>
              <a:gd name="f19" fmla="*/ f10 f1 1"/>
              <a:gd name="f20" fmla="*/ f11 f1 1"/>
              <a:gd name="f21" fmla="*/ f12 f1 1"/>
              <a:gd name="f22" fmla="?: f13 f4 1"/>
              <a:gd name="f23" fmla="?: f14 f5 1"/>
              <a:gd name="f24" fmla="?: f15 f6 1"/>
              <a:gd name="f25" fmla="*/ f18 1 f3"/>
              <a:gd name="f26" fmla="*/ f19 1 f3"/>
              <a:gd name="f27" fmla="*/ f20 1 f3"/>
              <a:gd name="f28" fmla="*/ f21 1 f3"/>
              <a:gd name="f29" fmla="*/ f22 1 21600"/>
              <a:gd name="f30" fmla="*/ f23 1 21600"/>
              <a:gd name="f31" fmla="*/ 21600 f22 1"/>
              <a:gd name="f32" fmla="*/ 21600 f23 1"/>
              <a:gd name="f33" fmla="+- f25 0 f2"/>
              <a:gd name="f34" fmla="+- f26 0 f2"/>
              <a:gd name="f35" fmla="+- f27 0 f2"/>
              <a:gd name="f36" fmla="+- f28 0 f2"/>
              <a:gd name="f37" fmla="min f30 f29"/>
              <a:gd name="f38" fmla="*/ f31 1 f24"/>
              <a:gd name="f39" fmla="*/ f32 1 f24"/>
              <a:gd name="f40" fmla="val f38"/>
              <a:gd name="f41" fmla="val f39"/>
              <a:gd name="f42" fmla="*/ f16 f37 1"/>
              <a:gd name="f43" fmla="+- f41 0 f16"/>
              <a:gd name="f44" fmla="+- f40 0 f16"/>
              <a:gd name="f45" fmla="*/ f41 f37 1"/>
              <a:gd name="f46" fmla="*/ f40 f37 1"/>
              <a:gd name="f47" fmla="*/ f43 1 2"/>
              <a:gd name="f48" fmla="*/ f44 1 2"/>
              <a:gd name="f49" fmla="*/ f44 f17 1"/>
              <a:gd name="f50" fmla="+- f16 f47 0"/>
              <a:gd name="f51" fmla="*/ f49 1 200000"/>
              <a:gd name="f52" fmla="*/ f49 1 100000"/>
              <a:gd name="f53" fmla="+- f51 f48 0"/>
              <a:gd name="f54" fmla="*/ f51 f37 1"/>
              <a:gd name="f55" fmla="*/ f50 f37 1"/>
              <a:gd name="f56" fmla="*/ f52 f37 1"/>
              <a:gd name="f57" fmla="*/ f53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56" y="f42"/>
              </a:cxn>
              <a:cxn ang="f34">
                <a:pos x="f54" y="f55"/>
              </a:cxn>
              <a:cxn ang="f35">
                <a:pos x="f42" y="f45"/>
              </a:cxn>
              <a:cxn ang="f35">
                <a:pos x="f56" y="f45"/>
              </a:cxn>
              <a:cxn ang="f35">
                <a:pos x="f46" y="f45"/>
              </a:cxn>
              <a:cxn ang="f36">
                <a:pos x="f57" y="f55"/>
              </a:cxn>
            </a:cxnLst>
            <a:rect l="f54" t="f55" r="f57" b="f45"/>
            <a:pathLst>
              <a:path>
                <a:moveTo>
                  <a:pt x="f42" y="f45"/>
                </a:moveTo>
                <a:lnTo>
                  <a:pt x="f56" y="f42"/>
                </a:lnTo>
                <a:lnTo>
                  <a:pt x="f46" y="f45"/>
                </a:lnTo>
                <a:close/>
              </a:path>
            </a:pathLst>
          </a:custGeom>
          <a:solidFill>
            <a:srgbClr val="FFC000">
              <a:alpha val="3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Isosceles Triangle 25">
            <a:extLst>
              <a:ext uri="{FF2B5EF4-FFF2-40B4-BE49-F238E27FC236}">
                <a16:creationId xmlns:a16="http://schemas.microsoft.com/office/drawing/2014/main" id="{2101D01C-849D-9357-E11F-D2685B86ED39}"/>
              </a:ext>
            </a:extLst>
          </p:cNvPr>
          <p:cNvSpPr>
            <a:spLocks noMove="1" noResize="1"/>
          </p:cNvSpPr>
          <p:nvPr/>
        </p:nvSpPr>
        <p:spPr>
          <a:xfrm rot="5400013">
            <a:off x="-501768" y="5103248"/>
            <a:ext cx="2017577" cy="1014060"/>
          </a:xfrm>
          <a:custGeom>
            <a:avLst>
              <a:gd name="f8" fmla="val 500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50000"/>
              <a:gd name="f9" fmla="+- 0 0 -360"/>
              <a:gd name="f10" fmla="+- 0 0 -270"/>
              <a:gd name="f11" fmla="+- 0 0 -180"/>
              <a:gd name="f12" fmla="+- 0 0 -90"/>
              <a:gd name="f13" fmla="abs f4"/>
              <a:gd name="f14" fmla="abs f5"/>
              <a:gd name="f15" fmla="abs f6"/>
              <a:gd name="f16" fmla="val f7"/>
              <a:gd name="f17" fmla="val f8"/>
              <a:gd name="f18" fmla="*/ f9 f1 1"/>
              <a:gd name="f19" fmla="*/ f10 f1 1"/>
              <a:gd name="f20" fmla="*/ f11 f1 1"/>
              <a:gd name="f21" fmla="*/ f12 f1 1"/>
              <a:gd name="f22" fmla="?: f13 f4 1"/>
              <a:gd name="f23" fmla="?: f14 f5 1"/>
              <a:gd name="f24" fmla="?: f15 f6 1"/>
              <a:gd name="f25" fmla="*/ f18 1 f3"/>
              <a:gd name="f26" fmla="*/ f19 1 f3"/>
              <a:gd name="f27" fmla="*/ f20 1 f3"/>
              <a:gd name="f28" fmla="*/ f21 1 f3"/>
              <a:gd name="f29" fmla="*/ f22 1 21600"/>
              <a:gd name="f30" fmla="*/ f23 1 21600"/>
              <a:gd name="f31" fmla="*/ 21600 f22 1"/>
              <a:gd name="f32" fmla="*/ 21600 f23 1"/>
              <a:gd name="f33" fmla="+- f25 0 f2"/>
              <a:gd name="f34" fmla="+- f26 0 f2"/>
              <a:gd name="f35" fmla="+- f27 0 f2"/>
              <a:gd name="f36" fmla="+- f28 0 f2"/>
              <a:gd name="f37" fmla="min f30 f29"/>
              <a:gd name="f38" fmla="*/ f31 1 f24"/>
              <a:gd name="f39" fmla="*/ f32 1 f24"/>
              <a:gd name="f40" fmla="val f38"/>
              <a:gd name="f41" fmla="val f39"/>
              <a:gd name="f42" fmla="*/ f16 f37 1"/>
              <a:gd name="f43" fmla="+- f41 0 f16"/>
              <a:gd name="f44" fmla="+- f40 0 f16"/>
              <a:gd name="f45" fmla="*/ f41 f37 1"/>
              <a:gd name="f46" fmla="*/ f40 f37 1"/>
              <a:gd name="f47" fmla="*/ f43 1 2"/>
              <a:gd name="f48" fmla="*/ f44 1 2"/>
              <a:gd name="f49" fmla="*/ f44 f17 1"/>
              <a:gd name="f50" fmla="+- f16 f47 0"/>
              <a:gd name="f51" fmla="*/ f49 1 200000"/>
              <a:gd name="f52" fmla="*/ f49 1 100000"/>
              <a:gd name="f53" fmla="+- f51 f48 0"/>
              <a:gd name="f54" fmla="*/ f51 f37 1"/>
              <a:gd name="f55" fmla="*/ f50 f37 1"/>
              <a:gd name="f56" fmla="*/ f52 f37 1"/>
              <a:gd name="f57" fmla="*/ f53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56" y="f42"/>
              </a:cxn>
              <a:cxn ang="f34">
                <a:pos x="f54" y="f55"/>
              </a:cxn>
              <a:cxn ang="f35">
                <a:pos x="f42" y="f45"/>
              </a:cxn>
              <a:cxn ang="f35">
                <a:pos x="f56" y="f45"/>
              </a:cxn>
              <a:cxn ang="f35">
                <a:pos x="f46" y="f45"/>
              </a:cxn>
              <a:cxn ang="f36">
                <a:pos x="f57" y="f55"/>
              </a:cxn>
            </a:cxnLst>
            <a:rect l="f54" t="f55" r="f57" b="f45"/>
            <a:pathLst>
              <a:path>
                <a:moveTo>
                  <a:pt x="f42" y="f45"/>
                </a:moveTo>
                <a:lnTo>
                  <a:pt x="f56" y="f42"/>
                </a:lnTo>
                <a:lnTo>
                  <a:pt x="f46" y="f45"/>
                </a:lnTo>
                <a:close/>
              </a:path>
            </a:pathLst>
          </a:custGeom>
          <a:solidFill>
            <a:srgbClr val="4472C4">
              <a:alpha val="3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Rectangle 27">
            <a:extLst>
              <a:ext uri="{FF2B5EF4-FFF2-40B4-BE49-F238E27FC236}">
                <a16:creationId xmlns:a16="http://schemas.microsoft.com/office/drawing/2014/main" id="{4FE4D577-3967-4DCA-69CB-A2B31BDFAA9A}"/>
              </a:ext>
            </a:extLst>
          </p:cNvPr>
          <p:cNvSpPr>
            <a:spLocks noMove="1" noResize="1"/>
          </p:cNvSpPr>
          <p:nvPr/>
        </p:nvSpPr>
        <p:spPr>
          <a:xfrm rot="2700006">
            <a:off x="427917" y="5728705"/>
            <a:ext cx="485573" cy="485573"/>
          </a:xfrm>
          <a:prstGeom prst="rect">
            <a:avLst/>
          </a:prstGeom>
          <a:solidFill>
            <a:srgbClr val="4472C4">
              <a:alpha val="3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grpSp>
        <p:nvGrpSpPr>
          <p:cNvPr id="9" name="Content Placeholder 5">
            <a:extLst>
              <a:ext uri="{FF2B5EF4-FFF2-40B4-BE49-F238E27FC236}">
                <a16:creationId xmlns:a16="http://schemas.microsoft.com/office/drawing/2014/main" id="{39784B67-0BFF-92B7-3F0C-822ADB1A0126}"/>
              </a:ext>
            </a:extLst>
          </p:cNvPr>
          <p:cNvGrpSpPr/>
          <p:nvPr/>
        </p:nvGrpSpPr>
        <p:grpSpPr>
          <a:xfrm>
            <a:off x="643463" y="1808628"/>
            <a:ext cx="10905070" cy="4315373"/>
            <a:chOff x="643463" y="1808628"/>
            <a:chExt cx="10905070" cy="4315373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4D2391B-8C4E-259C-DA07-B3BDB13571A1}"/>
                </a:ext>
              </a:extLst>
            </p:cNvPr>
            <p:cNvSpPr/>
            <p:nvPr/>
          </p:nvSpPr>
          <p:spPr>
            <a:xfrm>
              <a:off x="643463" y="1808628"/>
              <a:ext cx="10905070" cy="62361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905066"/>
                <a:gd name="f7" fmla="val 623610"/>
                <a:gd name="f8" fmla="val 103937"/>
                <a:gd name="f9" fmla="val 46534"/>
                <a:gd name="f10" fmla="val 10801129"/>
                <a:gd name="f11" fmla="val 10858532"/>
                <a:gd name="f12" fmla="val 519673"/>
                <a:gd name="f13" fmla="val 577076"/>
                <a:gd name="f14" fmla="+- 0 0 -90"/>
                <a:gd name="f15" fmla="*/ f3 1 10905066"/>
                <a:gd name="f16" fmla="*/ f4 1 623610"/>
                <a:gd name="f17" fmla="val f5"/>
                <a:gd name="f18" fmla="val f6"/>
                <a:gd name="f19" fmla="val f7"/>
                <a:gd name="f20" fmla="*/ f14 f0 1"/>
                <a:gd name="f21" fmla="+- f19 0 f17"/>
                <a:gd name="f22" fmla="+- f18 0 f17"/>
                <a:gd name="f23" fmla="*/ f20 1 f2"/>
                <a:gd name="f24" fmla="*/ f22 1 10905066"/>
                <a:gd name="f25" fmla="*/ f21 1 623610"/>
                <a:gd name="f26" fmla="*/ 0 f22 1"/>
                <a:gd name="f27" fmla="*/ 103937 f21 1"/>
                <a:gd name="f28" fmla="*/ 103937 f22 1"/>
                <a:gd name="f29" fmla="*/ 0 f21 1"/>
                <a:gd name="f30" fmla="*/ 10801129 f22 1"/>
                <a:gd name="f31" fmla="*/ 10905066 f22 1"/>
                <a:gd name="f32" fmla="*/ 519673 f21 1"/>
                <a:gd name="f33" fmla="*/ 623610 f21 1"/>
                <a:gd name="f34" fmla="+- f23 0 f1"/>
                <a:gd name="f35" fmla="*/ f26 1 10905066"/>
                <a:gd name="f36" fmla="*/ f27 1 623610"/>
                <a:gd name="f37" fmla="*/ f28 1 10905066"/>
                <a:gd name="f38" fmla="*/ f29 1 623610"/>
                <a:gd name="f39" fmla="*/ f30 1 10905066"/>
                <a:gd name="f40" fmla="*/ f31 1 10905066"/>
                <a:gd name="f41" fmla="*/ f32 1 623610"/>
                <a:gd name="f42" fmla="*/ f33 1 623610"/>
                <a:gd name="f43" fmla="*/ f17 1 f24"/>
                <a:gd name="f44" fmla="*/ f18 1 f24"/>
                <a:gd name="f45" fmla="*/ f17 1 f25"/>
                <a:gd name="f46" fmla="*/ f19 1 f25"/>
                <a:gd name="f47" fmla="*/ f35 1 f24"/>
                <a:gd name="f48" fmla="*/ f36 1 f25"/>
                <a:gd name="f49" fmla="*/ f37 1 f24"/>
                <a:gd name="f50" fmla="*/ f38 1 f25"/>
                <a:gd name="f51" fmla="*/ f39 1 f24"/>
                <a:gd name="f52" fmla="*/ f40 1 f24"/>
                <a:gd name="f53" fmla="*/ f41 1 f25"/>
                <a:gd name="f54" fmla="*/ f42 1 f25"/>
                <a:gd name="f55" fmla="*/ f43 f15 1"/>
                <a:gd name="f56" fmla="*/ f44 f15 1"/>
                <a:gd name="f57" fmla="*/ f46 f16 1"/>
                <a:gd name="f58" fmla="*/ f45 f16 1"/>
                <a:gd name="f59" fmla="*/ f47 f15 1"/>
                <a:gd name="f60" fmla="*/ f48 f16 1"/>
                <a:gd name="f61" fmla="*/ f49 f15 1"/>
                <a:gd name="f62" fmla="*/ f50 f16 1"/>
                <a:gd name="f63" fmla="*/ f51 f15 1"/>
                <a:gd name="f64" fmla="*/ f52 f15 1"/>
                <a:gd name="f65" fmla="*/ f53 f16 1"/>
                <a:gd name="f66" fmla="*/ f54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">
                  <a:pos x="f59" y="f60"/>
                </a:cxn>
                <a:cxn ang="f34">
                  <a:pos x="f61" y="f62"/>
                </a:cxn>
                <a:cxn ang="f34">
                  <a:pos x="f63" y="f62"/>
                </a:cxn>
                <a:cxn ang="f34">
                  <a:pos x="f64" y="f60"/>
                </a:cxn>
                <a:cxn ang="f34">
                  <a:pos x="f64" y="f65"/>
                </a:cxn>
                <a:cxn ang="f34">
                  <a:pos x="f63" y="f66"/>
                </a:cxn>
                <a:cxn ang="f34">
                  <a:pos x="f61" y="f66"/>
                </a:cxn>
                <a:cxn ang="f34">
                  <a:pos x="f59" y="f65"/>
                </a:cxn>
                <a:cxn ang="f34">
                  <a:pos x="f59" y="f60"/>
                </a:cxn>
              </a:cxnLst>
              <a:rect l="f55" t="f58" r="f56" b="f57"/>
              <a:pathLst>
                <a:path w="10905066" h="623610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4546A"/>
            </a:solidFill>
            <a:ln w="19046" cap="flat">
              <a:solidFill>
                <a:srgbClr val="E7E6E6"/>
              </a:solidFill>
              <a:prstDash val="solid"/>
              <a:miter/>
            </a:ln>
          </p:spPr>
          <p:txBody>
            <a:bodyPr vert="horz" wrap="square" lIns="129506" tIns="129506" rIns="129506" bIns="129506" anchor="ctr" anchorCtr="0" compatLnSpc="1">
              <a:noAutofit/>
            </a:bodyPr>
            <a:lstStyle/>
            <a:p>
              <a:pPr marL="0" marR="0" lvl="0" indent="0" algn="l" defTabSz="1155701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1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6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Summary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DD3E3D0-CF00-5862-2064-39926D9CD4F1}"/>
                </a:ext>
              </a:extLst>
            </p:cNvPr>
            <p:cNvSpPr/>
            <p:nvPr/>
          </p:nvSpPr>
          <p:spPr>
            <a:xfrm>
              <a:off x="643463" y="2459553"/>
              <a:ext cx="10905070" cy="172223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905066"/>
                <a:gd name="f7" fmla="val 1722240"/>
                <a:gd name="f8" fmla="+- 0 0 -90"/>
                <a:gd name="f9" fmla="*/ f3 1 10905066"/>
                <a:gd name="f10" fmla="*/ f4 1 1722240"/>
                <a:gd name="f11" fmla="val f5"/>
                <a:gd name="f12" fmla="val f6"/>
                <a:gd name="f13" fmla="val f7"/>
                <a:gd name="f14" fmla="*/ f8 f0 1"/>
                <a:gd name="f15" fmla="+- f13 0 f11"/>
                <a:gd name="f16" fmla="+- f12 0 f11"/>
                <a:gd name="f17" fmla="*/ f14 1 f2"/>
                <a:gd name="f18" fmla="*/ f16 1 10905066"/>
                <a:gd name="f19" fmla="*/ f15 1 1722240"/>
                <a:gd name="f20" fmla="*/ 0 f16 1"/>
                <a:gd name="f21" fmla="*/ 0 f15 1"/>
                <a:gd name="f22" fmla="*/ 10905066 f16 1"/>
                <a:gd name="f23" fmla="*/ 1722240 f15 1"/>
                <a:gd name="f24" fmla="+- f17 0 f1"/>
                <a:gd name="f25" fmla="*/ f20 1 10905066"/>
                <a:gd name="f26" fmla="*/ f21 1 1722240"/>
                <a:gd name="f27" fmla="*/ f22 1 10905066"/>
                <a:gd name="f28" fmla="*/ f23 1 1722240"/>
                <a:gd name="f29" fmla="*/ f11 1 f18"/>
                <a:gd name="f30" fmla="*/ f12 1 f18"/>
                <a:gd name="f31" fmla="*/ f11 1 f19"/>
                <a:gd name="f32" fmla="*/ f13 1 f19"/>
                <a:gd name="f33" fmla="*/ f25 1 f18"/>
                <a:gd name="f34" fmla="*/ f26 1 f19"/>
                <a:gd name="f35" fmla="*/ f27 1 f18"/>
                <a:gd name="f36" fmla="*/ f28 1 f19"/>
                <a:gd name="f37" fmla="*/ f29 f9 1"/>
                <a:gd name="f38" fmla="*/ f30 f9 1"/>
                <a:gd name="f39" fmla="*/ f32 f10 1"/>
                <a:gd name="f40" fmla="*/ f31 f10 1"/>
                <a:gd name="f41" fmla="*/ f33 f9 1"/>
                <a:gd name="f42" fmla="*/ f34 f10 1"/>
                <a:gd name="f43" fmla="*/ f35 f9 1"/>
                <a:gd name="f44" fmla="*/ f36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41" y="f42"/>
                </a:cxn>
                <a:cxn ang="f24">
                  <a:pos x="f43" y="f42"/>
                </a:cxn>
                <a:cxn ang="f24">
                  <a:pos x="f43" y="f44"/>
                </a:cxn>
                <a:cxn ang="f24">
                  <a:pos x="f41" y="f44"/>
                </a:cxn>
                <a:cxn ang="f24">
                  <a:pos x="f41" y="f42"/>
                </a:cxn>
              </a:cxnLst>
              <a:rect l="f37" t="f40" r="f38" b="f39"/>
              <a:pathLst>
                <a:path w="10905066" h="1722240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346237" tIns="33018" rIns="184909" bIns="33018" anchor="t" anchorCtr="0" compatLnSpc="1">
              <a:noAutofit/>
            </a:bodyPr>
            <a:lstStyle/>
            <a:p>
              <a:pPr marL="228600" marR="0" lvl="1" indent="-228600" algn="l" defTabSz="888997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SzPct val="100000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0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Target Frequent Flyer individuals and those who travels abroad.</a:t>
              </a:r>
            </a:p>
            <a:p>
              <a:pPr marL="228600" marR="0" lvl="1" indent="-228600" algn="l" defTabSz="888997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SzPct val="100000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0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Target  Private Sector Employees.</a:t>
              </a:r>
            </a:p>
            <a:p>
              <a:pPr marL="228600" marR="0" lvl="1" indent="-228600" algn="l" defTabSz="888997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SzPct val="100000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0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Target People Having an age of </a:t>
              </a:r>
              <a:r>
                <a:rPr lang="en-US" sz="2000" b="0" i="0" u="none" strike="noStrike" kern="1200" cap="none" spc="0" baseline="0">
                  <a:solidFill>
                    <a:srgbClr val="FF0000"/>
                  </a:solidFill>
                  <a:uFillTx/>
                  <a:latin typeface="Calibri"/>
                </a:rPr>
                <a:t>25</a:t>
              </a:r>
              <a:r>
                <a:rPr lang="en-US" sz="20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,26,33,34.</a:t>
              </a:r>
            </a:p>
            <a:p>
              <a:pPr marL="228600" marR="0" lvl="1" indent="-228600" algn="l" defTabSz="888997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SzPct val="100000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0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Target People with high income and  having big number of family members.</a:t>
              </a:r>
            </a:p>
            <a:p>
              <a:pPr marL="228600" marR="0" lvl="1" indent="-228600" algn="l" defTabSz="888997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SzPct val="100000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F67C77-E45A-0528-ABD0-8737B804905D}"/>
                </a:ext>
              </a:extLst>
            </p:cNvPr>
            <p:cNvSpPr/>
            <p:nvPr/>
          </p:nvSpPr>
          <p:spPr>
            <a:xfrm>
              <a:off x="643463" y="4181798"/>
              <a:ext cx="10905070" cy="62361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905066"/>
                <a:gd name="f7" fmla="val 623610"/>
                <a:gd name="f8" fmla="val 103937"/>
                <a:gd name="f9" fmla="val 46534"/>
                <a:gd name="f10" fmla="val 10801129"/>
                <a:gd name="f11" fmla="val 10858532"/>
                <a:gd name="f12" fmla="val 519673"/>
                <a:gd name="f13" fmla="val 577076"/>
                <a:gd name="f14" fmla="+- 0 0 -90"/>
                <a:gd name="f15" fmla="*/ f3 1 10905066"/>
                <a:gd name="f16" fmla="*/ f4 1 623610"/>
                <a:gd name="f17" fmla="val f5"/>
                <a:gd name="f18" fmla="val f6"/>
                <a:gd name="f19" fmla="val f7"/>
                <a:gd name="f20" fmla="*/ f14 f0 1"/>
                <a:gd name="f21" fmla="+- f19 0 f17"/>
                <a:gd name="f22" fmla="+- f18 0 f17"/>
                <a:gd name="f23" fmla="*/ f20 1 f2"/>
                <a:gd name="f24" fmla="*/ f22 1 10905066"/>
                <a:gd name="f25" fmla="*/ f21 1 623610"/>
                <a:gd name="f26" fmla="*/ 0 f22 1"/>
                <a:gd name="f27" fmla="*/ 103937 f21 1"/>
                <a:gd name="f28" fmla="*/ 103937 f22 1"/>
                <a:gd name="f29" fmla="*/ 0 f21 1"/>
                <a:gd name="f30" fmla="*/ 10801129 f22 1"/>
                <a:gd name="f31" fmla="*/ 10905066 f22 1"/>
                <a:gd name="f32" fmla="*/ 519673 f21 1"/>
                <a:gd name="f33" fmla="*/ 623610 f21 1"/>
                <a:gd name="f34" fmla="+- f23 0 f1"/>
                <a:gd name="f35" fmla="*/ f26 1 10905066"/>
                <a:gd name="f36" fmla="*/ f27 1 623610"/>
                <a:gd name="f37" fmla="*/ f28 1 10905066"/>
                <a:gd name="f38" fmla="*/ f29 1 623610"/>
                <a:gd name="f39" fmla="*/ f30 1 10905066"/>
                <a:gd name="f40" fmla="*/ f31 1 10905066"/>
                <a:gd name="f41" fmla="*/ f32 1 623610"/>
                <a:gd name="f42" fmla="*/ f33 1 623610"/>
                <a:gd name="f43" fmla="*/ f17 1 f24"/>
                <a:gd name="f44" fmla="*/ f18 1 f24"/>
                <a:gd name="f45" fmla="*/ f17 1 f25"/>
                <a:gd name="f46" fmla="*/ f19 1 f25"/>
                <a:gd name="f47" fmla="*/ f35 1 f24"/>
                <a:gd name="f48" fmla="*/ f36 1 f25"/>
                <a:gd name="f49" fmla="*/ f37 1 f24"/>
                <a:gd name="f50" fmla="*/ f38 1 f25"/>
                <a:gd name="f51" fmla="*/ f39 1 f24"/>
                <a:gd name="f52" fmla="*/ f40 1 f24"/>
                <a:gd name="f53" fmla="*/ f41 1 f25"/>
                <a:gd name="f54" fmla="*/ f42 1 f25"/>
                <a:gd name="f55" fmla="*/ f43 f15 1"/>
                <a:gd name="f56" fmla="*/ f44 f15 1"/>
                <a:gd name="f57" fmla="*/ f46 f16 1"/>
                <a:gd name="f58" fmla="*/ f45 f16 1"/>
                <a:gd name="f59" fmla="*/ f47 f15 1"/>
                <a:gd name="f60" fmla="*/ f48 f16 1"/>
                <a:gd name="f61" fmla="*/ f49 f15 1"/>
                <a:gd name="f62" fmla="*/ f50 f16 1"/>
                <a:gd name="f63" fmla="*/ f51 f15 1"/>
                <a:gd name="f64" fmla="*/ f52 f15 1"/>
                <a:gd name="f65" fmla="*/ f53 f16 1"/>
                <a:gd name="f66" fmla="*/ f54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">
                  <a:pos x="f59" y="f60"/>
                </a:cxn>
                <a:cxn ang="f34">
                  <a:pos x="f61" y="f62"/>
                </a:cxn>
                <a:cxn ang="f34">
                  <a:pos x="f63" y="f62"/>
                </a:cxn>
                <a:cxn ang="f34">
                  <a:pos x="f64" y="f60"/>
                </a:cxn>
                <a:cxn ang="f34">
                  <a:pos x="f64" y="f65"/>
                </a:cxn>
                <a:cxn ang="f34">
                  <a:pos x="f63" y="f66"/>
                </a:cxn>
                <a:cxn ang="f34">
                  <a:pos x="f61" y="f66"/>
                </a:cxn>
                <a:cxn ang="f34">
                  <a:pos x="f59" y="f65"/>
                </a:cxn>
                <a:cxn ang="f34">
                  <a:pos x="f59" y="f60"/>
                </a:cxn>
              </a:cxnLst>
              <a:rect l="f55" t="f58" r="f56" b="f57"/>
              <a:pathLst>
                <a:path w="10905066" h="623610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4546A"/>
            </a:solidFill>
            <a:ln w="19046" cap="flat">
              <a:solidFill>
                <a:srgbClr val="E7E6E6"/>
              </a:solidFill>
              <a:prstDash val="solid"/>
              <a:miter/>
            </a:ln>
          </p:spPr>
          <p:txBody>
            <a:bodyPr vert="horz" wrap="square" lIns="129506" tIns="129506" rIns="129506" bIns="129506" anchor="ctr" anchorCtr="0" compatLnSpc="1">
              <a:noAutofit/>
            </a:bodyPr>
            <a:lstStyle/>
            <a:p>
              <a:pPr marL="0" marR="0" lvl="0" indent="0" algn="l" defTabSz="1155701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1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6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Next Step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C3BECFD-D2E9-85DD-7969-53EDCC601E14}"/>
                </a:ext>
              </a:extLst>
            </p:cNvPr>
            <p:cNvSpPr/>
            <p:nvPr/>
          </p:nvSpPr>
          <p:spPr>
            <a:xfrm>
              <a:off x="643463" y="4805409"/>
              <a:ext cx="10905070" cy="131859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905066"/>
                <a:gd name="f7" fmla="val 1318590"/>
                <a:gd name="f8" fmla="+- 0 0 -90"/>
                <a:gd name="f9" fmla="*/ f3 1 10905066"/>
                <a:gd name="f10" fmla="*/ f4 1 1318590"/>
                <a:gd name="f11" fmla="val f5"/>
                <a:gd name="f12" fmla="val f6"/>
                <a:gd name="f13" fmla="val f7"/>
                <a:gd name="f14" fmla="*/ f8 f0 1"/>
                <a:gd name="f15" fmla="+- f13 0 f11"/>
                <a:gd name="f16" fmla="+- f12 0 f11"/>
                <a:gd name="f17" fmla="*/ f14 1 f2"/>
                <a:gd name="f18" fmla="*/ f16 1 10905066"/>
                <a:gd name="f19" fmla="*/ f15 1 1318590"/>
                <a:gd name="f20" fmla="*/ 0 f16 1"/>
                <a:gd name="f21" fmla="*/ 0 f15 1"/>
                <a:gd name="f22" fmla="*/ 10905066 f16 1"/>
                <a:gd name="f23" fmla="*/ 1318590 f15 1"/>
                <a:gd name="f24" fmla="+- f17 0 f1"/>
                <a:gd name="f25" fmla="*/ f20 1 10905066"/>
                <a:gd name="f26" fmla="*/ f21 1 1318590"/>
                <a:gd name="f27" fmla="*/ f22 1 10905066"/>
                <a:gd name="f28" fmla="*/ f23 1 1318590"/>
                <a:gd name="f29" fmla="*/ f11 1 f18"/>
                <a:gd name="f30" fmla="*/ f12 1 f18"/>
                <a:gd name="f31" fmla="*/ f11 1 f19"/>
                <a:gd name="f32" fmla="*/ f13 1 f19"/>
                <a:gd name="f33" fmla="*/ f25 1 f18"/>
                <a:gd name="f34" fmla="*/ f26 1 f19"/>
                <a:gd name="f35" fmla="*/ f27 1 f18"/>
                <a:gd name="f36" fmla="*/ f28 1 f19"/>
                <a:gd name="f37" fmla="*/ f29 f9 1"/>
                <a:gd name="f38" fmla="*/ f30 f9 1"/>
                <a:gd name="f39" fmla="*/ f32 f10 1"/>
                <a:gd name="f40" fmla="*/ f31 f10 1"/>
                <a:gd name="f41" fmla="*/ f33 f9 1"/>
                <a:gd name="f42" fmla="*/ f34 f10 1"/>
                <a:gd name="f43" fmla="*/ f35 f9 1"/>
                <a:gd name="f44" fmla="*/ f36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41" y="f42"/>
                </a:cxn>
                <a:cxn ang="f24">
                  <a:pos x="f43" y="f42"/>
                </a:cxn>
                <a:cxn ang="f24">
                  <a:pos x="f43" y="f44"/>
                </a:cxn>
                <a:cxn ang="f24">
                  <a:pos x="f41" y="f44"/>
                </a:cxn>
                <a:cxn ang="f24">
                  <a:pos x="f41" y="f42"/>
                </a:cxn>
              </a:cxnLst>
              <a:rect l="f37" t="f40" r="f38" b="f39"/>
              <a:pathLst>
                <a:path w="10905066" h="1318590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346237" tIns="33018" rIns="184909" bIns="33018" anchor="t" anchorCtr="0" compatLnSpc="1">
              <a:noAutofit/>
            </a:bodyPr>
            <a:lstStyle/>
            <a:p>
              <a:pPr marL="228600" marR="0" lvl="1" indent="-228600" algn="l" defTabSz="888997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SzPct val="100000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0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Find the people with the characteristics highlighted in this work.</a:t>
              </a:r>
            </a:p>
            <a:p>
              <a:pPr marL="228600" marR="0" lvl="1" indent="-228600" algn="l" defTabSz="888997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SzPct val="100000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0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Run Social media ads for people having these characteristics.</a:t>
              </a:r>
            </a:p>
            <a:p>
              <a:pPr marL="228600" marR="0" lvl="1" indent="-228600" algn="l" defTabSz="888997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SzPct val="100000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0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Work with the data science team to build to build models that predict the chance of a person receiving quotes to become customer and the impact of influencing factors.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1_Office Theme</vt:lpstr>
      <vt:lpstr>Advertising For The Right People</vt:lpstr>
      <vt:lpstr>Motivation</vt:lpstr>
      <vt:lpstr>Customers Percentage</vt:lpstr>
      <vt:lpstr>“Frequent Flyer” and “Ever Traveled Abroad” </vt:lpstr>
      <vt:lpstr>“Graduate or Not” and “Chronic Disease” </vt:lpstr>
      <vt:lpstr>“Employment Type”</vt:lpstr>
      <vt:lpstr>“Age”</vt:lpstr>
      <vt:lpstr>Annual Income and Family Members</vt:lpstr>
      <vt:lpstr>Summary and Future Work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Advertising For The Right People</dc:title>
  <dc:creator>Sami SHOKER</dc:creator>
  <cp:lastModifiedBy>Sami SHOKER</cp:lastModifiedBy>
  <cp:revision>1</cp:revision>
  <dcterms:created xsi:type="dcterms:W3CDTF">2022-07-17T08:06:28Z</dcterms:created>
  <dcterms:modified xsi:type="dcterms:W3CDTF">2022-07-17T18:03:50Z</dcterms:modified>
</cp:coreProperties>
</file>