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6858000" cy="9144000"/>
  <p:embeddedFontLst>
    <p:embeddedFont>
      <p:font typeface="Arial Black" panose="020B0A04020102020204" pitchFamily="34" charset="0"/>
      <p:regular r:id="rId11"/>
      <p:bold r:id="rId12"/>
    </p:embeddedFont>
    <p:embeddedFont>
      <p:font typeface="Corben" panose="020B0604020202020204" charset="0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E0jPzJ8140iYiUmz/ubDgz0t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626" y="168"/>
      </p:cViewPr>
      <p:guideLst>
        <p:guide orient="horz" pos="24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31925" y="1143000"/>
            <a:ext cx="3994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>
            <a:spLocks noGrp="1"/>
          </p:cNvSpPr>
          <p:nvPr>
            <p:ph type="pic" idx="2"/>
          </p:nvPr>
        </p:nvSpPr>
        <p:spPr>
          <a:xfrm>
            <a:off x="451703" y="1543006"/>
            <a:ext cx="6163056" cy="5815584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6726238" y="1543006"/>
            <a:ext cx="3244850" cy="5815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98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451703" y="154727"/>
            <a:ext cx="9154994" cy="150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1" y="5613400"/>
            <a:ext cx="10055781" cy="215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9"/>
          <p:cNvSpPr/>
          <p:nvPr/>
        </p:nvSpPr>
        <p:spPr>
          <a:xfrm>
            <a:off x="14" y="5570420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905256" y="5751576"/>
            <a:ext cx="8348472" cy="932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60"/>
              <a:buFont typeface="Calibri"/>
              <a:buNone/>
              <a:defRPr sz="3959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4" y="0"/>
            <a:ext cx="10058388" cy="55704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905255" y="6694627"/>
            <a:ext cx="8348472" cy="673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1320"/>
              <a:buNone/>
              <a:defRPr sz="1320"/>
            </a:lvl2pPr>
            <a:lvl3pPr marL="1371600" lvl="2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4pPr>
            <a:lvl5pPr marL="2286000" lvl="4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5pPr>
            <a:lvl6pPr marL="2743200" lvl="5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6pPr>
            <a:lvl7pPr marL="3200400" lvl="6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7pPr>
            <a:lvl8pPr marL="3657600" lvl="7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8pPr>
            <a:lvl9pPr marL="4114800" lvl="8" indent="-2286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990"/>
              <a:buNone/>
              <a:defRPr sz="989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905256" y="324819"/>
            <a:ext cx="8298180" cy="16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 rot="5400000">
            <a:off x="2774442" y="222646"/>
            <a:ext cx="4559808" cy="829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2621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14" y="7178892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 rot="5400000">
            <a:off x="5019926" y="2648201"/>
            <a:ext cx="6525077" cy="2168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 rot="5400000">
            <a:off x="619376" y="542222"/>
            <a:ext cx="6525076" cy="638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2621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1"/>
          <p:cNvSpPr/>
          <p:nvPr/>
        </p:nvSpPr>
        <p:spPr>
          <a:xfrm>
            <a:off x="14" y="7178892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/>
          <p:nvPr/>
        </p:nvSpPr>
        <p:spPr>
          <a:xfrm>
            <a:off x="2621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2"/>
          <p:cNvSpPr/>
          <p:nvPr/>
        </p:nvSpPr>
        <p:spPr>
          <a:xfrm>
            <a:off x="14" y="7178892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ctrTitle"/>
          </p:nvPr>
        </p:nvSpPr>
        <p:spPr>
          <a:xfrm>
            <a:off x="905256" y="860146"/>
            <a:ext cx="829818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800"/>
              <a:buFont typeface="Calibri"/>
              <a:buNone/>
              <a:defRPr sz="8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ubTitle" idx="1"/>
          </p:nvPr>
        </p:nvSpPr>
        <p:spPr>
          <a:xfrm>
            <a:off x="907542" y="5049704"/>
            <a:ext cx="829818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2640"/>
              <a:buNone/>
              <a:defRPr sz="264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2640"/>
              <a:buNone/>
              <a:defRPr sz="2640"/>
            </a:lvl2pPr>
            <a:lvl3pPr lvl="2" algn="ctr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640"/>
              <a:buNone/>
              <a:defRPr sz="2640"/>
            </a:lvl3pPr>
            <a:lvl4pPr lvl="3" algn="ctr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996318" y="4922520"/>
            <a:ext cx="814730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905256" y="324819"/>
            <a:ext cx="8298180" cy="16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05255" y="2091832"/>
            <a:ext cx="8298181" cy="455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/>
        </p:nvSpPr>
        <p:spPr>
          <a:xfrm>
            <a:off x="2621" y="7254240"/>
            <a:ext cx="1005578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4"/>
          <p:cNvSpPr/>
          <p:nvPr/>
        </p:nvSpPr>
        <p:spPr>
          <a:xfrm>
            <a:off x="14" y="7178892"/>
            <a:ext cx="10055781" cy="72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905256" y="860146"/>
            <a:ext cx="829818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800"/>
              <a:buFont typeface="Calibri"/>
              <a:buNone/>
              <a:defRPr sz="88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905256" y="5046878"/>
            <a:ext cx="829818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2640"/>
              <a:buNone/>
              <a:defRPr sz="264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980"/>
              <a:buNone/>
              <a:defRPr sz="1979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540"/>
              <a:buNone/>
              <a:defRPr sz="15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996318" y="4922520"/>
            <a:ext cx="8147304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905256" y="324819"/>
            <a:ext cx="8298180" cy="16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905256" y="2091832"/>
            <a:ext cx="4073652" cy="455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5129784" y="2091835"/>
            <a:ext cx="4073652" cy="4559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05256" y="324819"/>
            <a:ext cx="8298180" cy="16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905256" y="2092192"/>
            <a:ext cx="4073652" cy="8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2200"/>
              <a:buNone/>
              <a:defRPr sz="2200" b="1"/>
            </a:lvl2pPr>
            <a:lvl3pPr marL="1371600" lvl="2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980"/>
              <a:buNone/>
              <a:defRPr sz="1979" b="1"/>
            </a:lvl3pPr>
            <a:lvl4pPr marL="1828800" lvl="3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4pPr>
            <a:lvl5pPr marL="2286000" lvl="4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5pPr>
            <a:lvl6pPr marL="2743200" lvl="5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6pPr>
            <a:lvl7pPr marL="3200400" lvl="6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7pPr>
            <a:lvl8pPr marL="3657600" lvl="7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8pPr>
            <a:lvl9pPr marL="4114800" lvl="8" indent="-2286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760"/>
              <a:buNone/>
              <a:defRPr sz="1760" b="1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905256" y="2926645"/>
            <a:ext cx="4073652" cy="372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5129784" y="2092192"/>
            <a:ext cx="4073652" cy="8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2200"/>
              <a:buNone/>
              <a:defRPr sz="2200" b="1"/>
            </a:lvl2pPr>
            <a:lvl3pPr marL="1371600" lvl="2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980"/>
              <a:buNone/>
              <a:defRPr sz="1979" b="1"/>
            </a:lvl3pPr>
            <a:lvl4pPr marL="1828800" lvl="3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4pPr>
            <a:lvl5pPr marL="2286000" lvl="4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5pPr>
            <a:lvl6pPr marL="2743200" lvl="5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6pPr>
            <a:lvl7pPr marL="3200400" lvl="6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7pPr>
            <a:lvl8pPr marL="3657600" lvl="7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  <a:defRPr sz="1760" b="1"/>
            </a:lvl8pPr>
            <a:lvl9pPr marL="4114800" lvl="8" indent="-2286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760"/>
              <a:buNone/>
              <a:defRPr sz="176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5129784" y="2926645"/>
            <a:ext cx="4073652" cy="372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05256" y="324819"/>
            <a:ext cx="8298180" cy="16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15" y="0"/>
            <a:ext cx="3341902" cy="7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3333058" y="0"/>
            <a:ext cx="52807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77190" y="673607"/>
            <a:ext cx="264033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60"/>
              <a:buFont typeface="Calibri"/>
              <a:buNone/>
              <a:defRPr sz="3959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806261" y="829056"/>
            <a:ext cx="5510332" cy="595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377190" y="3316224"/>
            <a:ext cx="2640330" cy="382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SzPts val="1650"/>
              <a:buNone/>
              <a:defRPr sz="165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SzPts val="1320"/>
              <a:buNone/>
              <a:defRPr sz="1320"/>
            </a:lvl2pPr>
            <a:lvl3pPr marL="1371600" lvl="2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00"/>
              <a:buNone/>
              <a:defRPr sz="1100"/>
            </a:lvl3pPr>
            <a:lvl4pPr marL="1828800" lvl="3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4pPr>
            <a:lvl5pPr marL="2286000" lvl="4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5pPr>
            <a:lvl6pPr marL="2743200" lvl="5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6pPr>
            <a:lvl7pPr marL="3200400" lvl="6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7pPr>
            <a:lvl8pPr marL="3657600" lvl="7" indent="-22860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990"/>
              <a:buNone/>
              <a:defRPr sz="989"/>
            </a:lvl8pPr>
            <a:lvl9pPr marL="4114800" lvl="8" indent="-228600" algn="l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SzPts val="990"/>
              <a:buNone/>
              <a:defRPr sz="989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384048" y="7321092"/>
            <a:ext cx="216027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960495" y="7321092"/>
            <a:ext cx="3834765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5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5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5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5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5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5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5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5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55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" y="7254240"/>
            <a:ext cx="10058401" cy="51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" y="7178891"/>
            <a:ext cx="10058401" cy="747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905256" y="324819"/>
            <a:ext cx="8298180" cy="1644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280"/>
              <a:buFont typeface="Calibri"/>
              <a:buNone/>
              <a:defRPr sz="528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905255" y="2091832"/>
            <a:ext cx="8298181" cy="455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  <a:defRPr sz="2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330" algn="l" rtl="0">
              <a:lnSpc>
                <a:spcPct val="90000"/>
              </a:lnSpc>
              <a:spcBef>
                <a:spcPts val="220"/>
              </a:spcBef>
              <a:spcAft>
                <a:spcPts val="0"/>
              </a:spcAft>
              <a:buClr>
                <a:schemeClr val="accent1"/>
              </a:buClr>
              <a:buSzPts val="1980"/>
              <a:buFont typeface="Calibri"/>
              <a:buChar char="◦"/>
              <a:defRPr sz="1979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638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Calibri"/>
              <a:buChar char="◦"/>
              <a:defRPr sz="15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638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Calibri"/>
              <a:buChar char="◦"/>
              <a:defRPr sz="15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638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Calibri"/>
              <a:buChar char="◦"/>
              <a:defRPr sz="15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638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Calibri"/>
              <a:buChar char="◦"/>
              <a:defRPr sz="15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6389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Calibri"/>
              <a:buChar char="◦"/>
              <a:defRPr sz="15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639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Calibri"/>
              <a:buChar char="◦"/>
              <a:defRPr sz="15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6390" algn="l" rtl="0">
              <a:lnSpc>
                <a:spcPct val="90000"/>
              </a:lnSpc>
              <a:spcBef>
                <a:spcPts val="440"/>
              </a:spcBef>
              <a:spcAft>
                <a:spcPts val="440"/>
              </a:spcAft>
              <a:buClr>
                <a:schemeClr val="accent1"/>
              </a:buClr>
              <a:buSzPts val="1540"/>
              <a:buFont typeface="Calibri"/>
              <a:buChar char="◦"/>
              <a:defRPr sz="154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905258" y="7321092"/>
            <a:ext cx="203962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041104" y="7321092"/>
            <a:ext cx="3978813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167879" y="7321092"/>
            <a:ext cx="1082421" cy="41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5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5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5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5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5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5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5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5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5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984664" y="1969558"/>
            <a:ext cx="8222742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 descr="robot to 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8789" y="-170623"/>
            <a:ext cx="1761121" cy="2348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" descr="colored in robot"/>
          <p:cNvGrpSpPr/>
          <p:nvPr/>
        </p:nvGrpSpPr>
        <p:grpSpPr>
          <a:xfrm rot="695585">
            <a:off x="5093602" y="1045857"/>
            <a:ext cx="1581937" cy="1589013"/>
            <a:chOff x="5144030" y="1058073"/>
            <a:chExt cx="1581937" cy="1589013"/>
          </a:xfrm>
        </p:grpSpPr>
        <p:sp>
          <p:nvSpPr>
            <p:cNvPr id="114" name="Google Shape;114;p1"/>
            <p:cNvSpPr/>
            <p:nvPr/>
          </p:nvSpPr>
          <p:spPr>
            <a:xfrm>
              <a:off x="5144030" y="1080088"/>
              <a:ext cx="139952" cy="139952"/>
            </a:xfrm>
            <a:custGeom>
              <a:avLst/>
              <a:gdLst/>
              <a:ahLst/>
              <a:cxnLst/>
              <a:rect l="l" t="t" r="r" b="b"/>
              <a:pathLst>
                <a:path w="139952" h="139952" extrusionOk="0">
                  <a:moveTo>
                    <a:pt x="139953" y="69976"/>
                  </a:moveTo>
                  <a:cubicBezTo>
                    <a:pt x="139953" y="108623"/>
                    <a:pt x="108623" y="139953"/>
                    <a:pt x="69976" y="139953"/>
                  </a:cubicBezTo>
                  <a:cubicBezTo>
                    <a:pt x="31329" y="139953"/>
                    <a:pt x="0" y="108623"/>
                    <a:pt x="0" y="69976"/>
                  </a:cubicBezTo>
                  <a:cubicBezTo>
                    <a:pt x="0" y="31329"/>
                    <a:pt x="31329" y="0"/>
                    <a:pt x="69976" y="0"/>
                  </a:cubicBezTo>
                  <a:cubicBezTo>
                    <a:pt x="108623" y="0"/>
                    <a:pt x="139953" y="31329"/>
                    <a:pt x="139953" y="699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578152" y="1058073"/>
              <a:ext cx="147815" cy="147815"/>
            </a:xfrm>
            <a:custGeom>
              <a:avLst/>
              <a:gdLst/>
              <a:ahLst/>
              <a:cxnLst/>
              <a:rect l="l" t="t" r="r" b="b"/>
              <a:pathLst>
                <a:path w="147815" h="147815" extrusionOk="0">
                  <a:moveTo>
                    <a:pt x="147815" y="73908"/>
                  </a:moveTo>
                  <a:cubicBezTo>
                    <a:pt x="147815" y="114726"/>
                    <a:pt x="114726" y="147815"/>
                    <a:pt x="73908" y="147815"/>
                  </a:cubicBezTo>
                  <a:cubicBezTo>
                    <a:pt x="33090" y="147815"/>
                    <a:pt x="0" y="114726"/>
                    <a:pt x="0" y="73908"/>
                  </a:cubicBezTo>
                  <a:cubicBezTo>
                    <a:pt x="0" y="33090"/>
                    <a:pt x="33090" y="0"/>
                    <a:pt x="73908" y="0"/>
                  </a:cubicBezTo>
                  <a:cubicBezTo>
                    <a:pt x="114726" y="0"/>
                    <a:pt x="147815" y="33090"/>
                    <a:pt x="147815" y="739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576469" y="1863980"/>
              <a:ext cx="783106" cy="783106"/>
            </a:xfrm>
            <a:custGeom>
              <a:avLst/>
              <a:gdLst/>
              <a:ahLst/>
              <a:cxnLst/>
              <a:rect l="l" t="t" r="r" b="b"/>
              <a:pathLst>
                <a:path w="783106" h="783106" extrusionOk="0">
                  <a:moveTo>
                    <a:pt x="783106" y="391553"/>
                  </a:moveTo>
                  <a:cubicBezTo>
                    <a:pt x="783106" y="607802"/>
                    <a:pt x="607802" y="783106"/>
                    <a:pt x="391553" y="783106"/>
                  </a:cubicBezTo>
                  <a:cubicBezTo>
                    <a:pt x="175304" y="783106"/>
                    <a:pt x="0" y="607802"/>
                    <a:pt x="0" y="391553"/>
                  </a:cubicBezTo>
                  <a:cubicBezTo>
                    <a:pt x="0" y="175304"/>
                    <a:pt x="175304" y="0"/>
                    <a:pt x="391553" y="0"/>
                  </a:cubicBezTo>
                  <a:cubicBezTo>
                    <a:pt x="607802" y="0"/>
                    <a:pt x="783106" y="175304"/>
                    <a:pt x="783106" y="3915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" descr="robot to color"/>
          <p:cNvPicPr preferRelativeResize="0"/>
          <p:nvPr/>
        </p:nvPicPr>
        <p:blipFill rotWithShape="1">
          <a:blip r:embed="rId4">
            <a:alphaModFix/>
          </a:blip>
          <a:srcRect l="21731" r="19568"/>
          <a:stretch/>
        </p:blipFill>
        <p:spPr>
          <a:xfrm rot="8593701">
            <a:off x="7359234" y="-536987"/>
            <a:ext cx="2013917" cy="32309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345440" y="924678"/>
            <a:ext cx="9534555" cy="631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u="none" dirty="0">
              <a:solidFill>
                <a:schemeClr val="accent2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Corben"/>
              <a:buNone/>
            </a:pPr>
            <a:r>
              <a:rPr lang="en-US" sz="72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E-Hunter</a:t>
            </a:r>
            <a:endParaRPr dirty="0"/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rben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Team Members:</a:t>
            </a:r>
            <a:endParaRPr dirty="0"/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rben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                                         1. Syed Sami Sayem            : 20245103247  (Team Lead)</a:t>
            </a:r>
            <a:endParaRPr dirty="0"/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rben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       </a:t>
            </a:r>
            <a:endParaRPr dirty="0"/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rben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                                         2. Tasmia Anwar Nisa       : 20245103261</a:t>
            </a:r>
            <a:endParaRPr dirty="0"/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rben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                                         3. Sourav Chandra </a:t>
            </a:r>
            <a:r>
              <a:rPr lang="en-US" sz="1800" b="0" u="none" dirty="0" err="1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Shil</a:t>
            </a:r>
            <a:r>
              <a:rPr lang="en-US" sz="18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  : 20245103254</a:t>
            </a:r>
            <a:endParaRPr dirty="0"/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rben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                                         4. Raisa Sadik </a:t>
            </a:r>
            <a:r>
              <a:rPr lang="en-US" sz="1800" b="0" u="none" dirty="0" err="1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Smrity</a:t>
            </a:r>
            <a:r>
              <a:rPr lang="en-US" sz="18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      : 20245103248</a:t>
            </a:r>
            <a:endParaRPr dirty="0"/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rben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orben"/>
                <a:ea typeface="Corben"/>
                <a:cs typeface="Corben"/>
                <a:sym typeface="Corben"/>
              </a:rPr>
              <a:t>                                         5. MD Tanvir Islam              : 20245103244</a:t>
            </a:r>
            <a:endParaRPr dirty="0"/>
          </a:p>
          <a:p>
            <a:pPr marL="0" marR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dirty="0"/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dirty="0"/>
          </a:p>
          <a:p>
            <a:pPr marL="342900" marR="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dirty="0"/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u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dirty="0"/>
          </a:p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alibri"/>
              <a:buNone/>
            </a:pPr>
            <a:r>
              <a:rPr lang="en-US" sz="1800" b="0" u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grpSp>
        <p:nvGrpSpPr>
          <p:cNvPr id="119" name="Google Shape;119;p1" descr="Colored robot"/>
          <p:cNvGrpSpPr/>
          <p:nvPr/>
        </p:nvGrpSpPr>
        <p:grpSpPr>
          <a:xfrm>
            <a:off x="7851352" y="4519813"/>
            <a:ext cx="2288505" cy="2550201"/>
            <a:chOff x="6947357" y="2692847"/>
            <a:chExt cx="2288505" cy="2550201"/>
          </a:xfrm>
        </p:grpSpPr>
        <p:grpSp>
          <p:nvGrpSpPr>
            <p:cNvPr id="120" name="Google Shape;120;p1" descr="colored in robot"/>
            <p:cNvGrpSpPr/>
            <p:nvPr/>
          </p:nvGrpSpPr>
          <p:grpSpPr>
            <a:xfrm rot="-444281">
              <a:off x="7361931" y="3192607"/>
              <a:ext cx="1497460" cy="1253021"/>
              <a:chOff x="7384532" y="3188673"/>
              <a:chExt cx="1497460" cy="1253021"/>
            </a:xfrm>
          </p:grpSpPr>
          <p:sp>
            <p:nvSpPr>
              <p:cNvPr id="121" name="Google Shape;121;p1"/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/>
                <a:ahLst/>
                <a:cxnLst/>
                <a:rect l="l" t="t" r="r" b="b"/>
                <a:pathLst>
                  <a:path w="1127188" h="1198440" extrusionOk="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rgbClr val="E6E3C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/>
                <a:ahLst/>
                <a:cxnLst/>
                <a:rect l="l" t="t" r="r" b="b"/>
                <a:pathLst>
                  <a:path w="622058" h="230799" extrusionOk="0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/>
                <a:ahLst/>
                <a:cxnLst/>
                <a:rect l="l" t="t" r="r" b="b"/>
                <a:pathLst>
                  <a:path w="476287" h="210526" extrusionOk="0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/>
                <a:ahLst/>
                <a:cxnLst/>
                <a:rect l="l" t="t" r="r" b="b"/>
                <a:pathLst>
                  <a:path w="176171" h="274463" extrusionOk="0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/>
                <a:ahLst/>
                <a:cxnLst/>
                <a:rect l="l" t="t" r="r" b="b"/>
                <a:pathLst>
                  <a:path w="208911" h="274463" extrusionOk="0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1" descr="colored in robot"/>
            <p:cNvGrpSpPr/>
            <p:nvPr/>
          </p:nvGrpSpPr>
          <p:grpSpPr>
            <a:xfrm rot="-444281">
              <a:off x="7087888" y="2812568"/>
              <a:ext cx="2007443" cy="2310759"/>
              <a:chOff x="7091468" y="2804937"/>
              <a:chExt cx="2007443" cy="2310759"/>
            </a:xfrm>
          </p:grpSpPr>
          <p:sp>
            <p:nvSpPr>
              <p:cNvPr id="127" name="Google Shape;127;p1"/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/>
                <a:ahLst/>
                <a:cxnLst/>
                <a:rect l="l" t="t" r="r" b="b"/>
                <a:pathLst>
                  <a:path w="2007443" h="2062785" extrusionOk="0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/>
                <a:ahLst/>
                <a:cxnLst/>
                <a:rect l="l" t="t" r="r" b="b"/>
                <a:pathLst>
                  <a:path w="87832" h="178456" extrusionOk="0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/>
                <a:ahLst/>
                <a:cxnLst/>
                <a:rect l="l" t="t" r="r" b="b"/>
                <a:pathLst>
                  <a:path w="136355" h="113210" extrusionOk="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/>
                <a:ahLst/>
                <a:cxnLst/>
                <a:rect l="l" t="t" r="r" b="b"/>
                <a:pathLst>
                  <a:path w="99564" h="146370" extrusionOk="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/>
                <a:ahLst/>
                <a:cxnLst/>
                <a:rect l="l" t="t" r="r" b="b"/>
                <a:pathLst>
                  <a:path w="684499" h="259809" extrusionOk="0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/>
                <a:ahLst/>
                <a:cxnLst/>
                <a:rect l="l" t="t" r="r" b="b"/>
                <a:pathLst>
                  <a:path w="109177" h="134771" extrusionOk="0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/>
                <a:ahLst/>
                <a:cxnLst/>
                <a:rect l="l" t="t" r="r" b="b"/>
                <a:pathLst>
                  <a:path w="110533" h="134530" extrusionOk="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" name="Google Shape;134;p1" descr="Colored robot"/>
          <p:cNvGrpSpPr/>
          <p:nvPr/>
        </p:nvGrpSpPr>
        <p:grpSpPr>
          <a:xfrm>
            <a:off x="-16509" y="5040867"/>
            <a:ext cx="3180061" cy="2934444"/>
            <a:chOff x="-16509" y="5040867"/>
            <a:chExt cx="3180061" cy="2934444"/>
          </a:xfrm>
        </p:grpSpPr>
        <p:grpSp>
          <p:nvGrpSpPr>
            <p:cNvPr id="135" name="Google Shape;135;p1" descr="colored in robot"/>
            <p:cNvGrpSpPr/>
            <p:nvPr/>
          </p:nvGrpSpPr>
          <p:grpSpPr>
            <a:xfrm rot="-1357556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136" name="Google Shape;136;p1"/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/>
                <a:ahLst/>
                <a:cxnLst/>
                <a:rect l="l" t="t" r="r" b="b"/>
                <a:pathLst>
                  <a:path w="1109549" h="1121253" extrusionOk="0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/>
                <a:ahLst/>
                <a:cxnLst/>
                <a:rect l="l" t="t" r="r" b="b"/>
                <a:pathLst>
                  <a:path w="713950" h="545411" extrusionOk="0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/>
                <a:ahLst/>
                <a:cxnLst/>
                <a:rect l="l" t="t" r="r" b="b"/>
                <a:pathLst>
                  <a:path w="186485" h="186485" extrusionOk="0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/>
                <a:ahLst/>
                <a:cxnLst/>
                <a:rect l="l" t="t" r="r" b="b"/>
                <a:pathLst>
                  <a:path w="186485" h="186485" extrusionOk="0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" name="Google Shape;140;p1" descr="colored in robot"/>
            <p:cNvGrpSpPr/>
            <p:nvPr/>
          </p:nvGrpSpPr>
          <p:grpSpPr>
            <a:xfrm rot="-1357556">
              <a:off x="290557" y="5453256"/>
              <a:ext cx="2565929" cy="2109665"/>
              <a:chOff x="292228" y="5453607"/>
              <a:chExt cx="2565929" cy="2109665"/>
            </a:xfrm>
          </p:grpSpPr>
          <p:sp>
            <p:nvSpPr>
              <p:cNvPr id="141" name="Google Shape;141;p1"/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/>
                <a:ahLst/>
                <a:cxnLst/>
                <a:rect l="l" t="t" r="r" b="b"/>
                <a:pathLst>
                  <a:path w="2565929" h="1756692" extrusionOk="0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/>
                <a:ahLst/>
                <a:cxnLst/>
                <a:rect l="l" t="t" r="r" b="b"/>
                <a:pathLst>
                  <a:path w="314016" h="425834" extrusionOk="0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/>
                <a:ahLst/>
                <a:cxnLst/>
                <a:rect l="l" t="t" r="r" b="b"/>
                <a:pathLst>
                  <a:path w="800675" h="608234" extrusionOk="0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/>
                <a:ahLst/>
                <a:cxnLst/>
                <a:rect l="l" t="t" r="r" b="b"/>
                <a:pathLst>
                  <a:path w="224059" h="224066" extrusionOk="0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/>
                <a:ahLst/>
                <a:cxnLst/>
                <a:rect l="l" t="t" r="r" b="b"/>
                <a:pathLst>
                  <a:path w="222152" h="224870" extrusionOk="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/>
                <a:ahLst/>
                <a:cxnLst/>
                <a:rect l="l" t="t" r="r" b="b"/>
                <a:pathLst>
                  <a:path w="86654" h="88975" extrusionOk="0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/>
                <a:ahLst/>
                <a:cxnLst/>
                <a:rect l="l" t="t" r="r" b="b"/>
                <a:pathLst>
                  <a:path w="87410" h="86714" extrusionOk="0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/>
                <a:ahLst/>
                <a:cxnLst/>
                <a:rect l="l" t="t" r="r" b="b"/>
                <a:pathLst>
                  <a:path w="88972" h="87432" extrusionOk="0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/>
                <a:ahLst/>
                <a:cxnLst/>
                <a:rect l="l" t="t" r="r" b="b"/>
                <a:pathLst>
                  <a:path w="86721" h="87416" extrusionOk="0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/>
                <a:ahLst/>
                <a:cxnLst/>
                <a:rect l="l" t="t" r="r" b="b"/>
                <a:pathLst>
                  <a:path w="196906" h="86502" extrusionOk="0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/>
                <a:ahLst/>
                <a:cxnLst/>
                <a:rect l="l" t="t" r="r" b="b"/>
                <a:pathLst>
                  <a:path w="99344" h="117774" extrusionOk="0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/>
                <a:ahLst/>
                <a:cxnLst/>
                <a:rect l="l" t="t" r="r" b="b"/>
                <a:pathLst>
                  <a:path w="99535" h="117623" extrusionOk="0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3" name="Google Shape;153;p1"/>
          <p:cNvSpPr txBox="1"/>
          <p:nvPr/>
        </p:nvSpPr>
        <p:spPr>
          <a:xfrm>
            <a:off x="4076050" y="5392450"/>
            <a:ext cx="2932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9B4E"/>
              </a:buClr>
              <a:buSzPts val="2000"/>
              <a:buFont typeface="Arial"/>
              <a:buNone/>
            </a:pPr>
            <a:r>
              <a:rPr lang="en-US" sz="2000" b="1" u="none">
                <a:solidFill>
                  <a:srgbClr val="A39B4E"/>
                </a:solidFill>
                <a:latin typeface="Corben"/>
                <a:ea typeface="Corben"/>
                <a:cs typeface="Corben"/>
                <a:sym typeface="Corben"/>
              </a:rPr>
              <a:t>  </a:t>
            </a:r>
            <a:r>
              <a:rPr lang="en-US" sz="3200" b="1" u="none">
                <a:solidFill>
                  <a:srgbClr val="A39B4E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n-US" sz="3200" b="1" u="none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BU</a:t>
            </a:r>
            <a:r>
              <a:rPr lang="en-US" sz="3200" b="1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BT</a:t>
            </a:r>
            <a:br>
              <a:rPr lang="en-US" sz="3200" b="1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</a:br>
            <a:r>
              <a:rPr lang="en-US" sz="3200" b="1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   Dept. CSE</a:t>
            </a:r>
            <a:endParaRPr sz="2600">
              <a:solidFill>
                <a:srgbClr val="BD582C"/>
              </a:solidFill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4943669" y="6339250"/>
            <a:ext cx="1988951" cy="73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u="none">
              <a:solidFill>
                <a:srgbClr val="A39B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7525793" y="6339250"/>
            <a:ext cx="1988951" cy="73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1" u="none">
              <a:solidFill>
                <a:srgbClr val="A39B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/>
        </p:nvSpPr>
        <p:spPr>
          <a:xfrm>
            <a:off x="0" y="9940"/>
            <a:ext cx="10058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r>
              <a:rPr lang="en-US" sz="28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Table of Contents</a:t>
            </a:r>
            <a:endParaRPr sz="2800">
              <a:solidFill>
                <a:srgbClr val="BD58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2"/>
          <p:cNvGrpSpPr/>
          <p:nvPr/>
        </p:nvGrpSpPr>
        <p:grpSpPr>
          <a:xfrm>
            <a:off x="-159794" y="1210626"/>
            <a:ext cx="4147661" cy="4147661"/>
            <a:chOff x="-159794" y="1210626"/>
            <a:chExt cx="4147661" cy="4147661"/>
          </a:xfrm>
        </p:grpSpPr>
        <p:sp>
          <p:nvSpPr>
            <p:cNvPr id="162" name="Google Shape;162;p2"/>
            <p:cNvSpPr/>
            <p:nvPr/>
          </p:nvSpPr>
          <p:spPr>
            <a:xfrm>
              <a:off x="227278" y="1628771"/>
              <a:ext cx="3373515" cy="3311371"/>
            </a:xfrm>
            <a:prstGeom prst="flowChartConnector">
              <a:avLst/>
            </a:prstGeom>
            <a:solidFill>
              <a:srgbClr val="BD582C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3" name="Google Shape;16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2732727">
              <a:off x="447550" y="1817970"/>
              <a:ext cx="2932972" cy="2932972"/>
            </a:xfrm>
            <a:prstGeom prst="rect">
              <a:avLst/>
            </a:prstGeom>
            <a:noFill/>
            <a:ln>
              <a:noFill/>
            </a:ln>
            <a:effectLst>
              <a:outerShdw blurRad="190500" algn="tl" rotWithShape="0">
                <a:srgbClr val="000000">
                  <a:alpha val="69803"/>
                </a:srgbClr>
              </a:outerShdw>
            </a:effectLst>
          </p:spPr>
        </p:pic>
      </p:grpSp>
      <p:sp>
        <p:nvSpPr>
          <p:cNvPr id="164" name="Google Shape;164;p2"/>
          <p:cNvSpPr/>
          <p:nvPr/>
        </p:nvSpPr>
        <p:spPr>
          <a:xfrm rot="6286426">
            <a:off x="-334102" y="1014145"/>
            <a:ext cx="4365981" cy="4540621"/>
          </a:xfrm>
          <a:prstGeom prst="arc">
            <a:avLst>
              <a:gd name="adj1" fmla="val 10780744"/>
              <a:gd name="adj2" fmla="val 21578270"/>
            </a:avLst>
          </a:prstGeom>
          <a:noFill/>
          <a:ln w="12700" cap="flat" cmpd="sng">
            <a:solidFill>
              <a:srgbClr val="BD58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BD582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2332532" y="1053982"/>
            <a:ext cx="213064" cy="257453"/>
          </a:xfrm>
          <a:prstGeom prst="flowChartConnector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262109" y="5290702"/>
            <a:ext cx="213064" cy="257453"/>
          </a:xfrm>
          <a:prstGeom prst="flowChartConnector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3387729" y="1669459"/>
            <a:ext cx="213064" cy="257453"/>
          </a:xfrm>
          <a:prstGeom prst="flowChartConnector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790544" y="5093874"/>
            <a:ext cx="213064" cy="257453"/>
          </a:xfrm>
          <a:prstGeom prst="flowChartConnector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3823746" y="4062108"/>
            <a:ext cx="213064" cy="257453"/>
          </a:xfrm>
          <a:prstGeom prst="flowChartConnector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 rot="-533221">
            <a:off x="4000200" y="2935730"/>
            <a:ext cx="213064" cy="257453"/>
          </a:xfrm>
          <a:prstGeom prst="flowChartConnector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2851016" y="976980"/>
            <a:ext cx="3499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Why we choose this game</a:t>
            </a:r>
            <a:endParaRPr sz="1800">
              <a:solidFill>
                <a:srgbClr val="BD58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3930278" y="1620491"/>
            <a:ext cx="385111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Why you would like to play this game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 Black"/>
              <a:buNone/>
            </a:pPr>
            <a:r>
              <a:rPr lang="en-US" sz="1400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 Black"/>
              <a:buNone/>
            </a:pPr>
            <a:r>
              <a:rPr lang="en-US" sz="1400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                                                                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4355413" y="2920106"/>
            <a:ext cx="45364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Game Features</a:t>
            </a:r>
            <a:endParaRPr sz="1800">
              <a:solidFill>
                <a:srgbClr val="BD58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4074871" y="4049107"/>
            <a:ext cx="33397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Game Mechanics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3157490" y="5072611"/>
            <a:ext cx="34995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Technical Details</a:t>
            </a:r>
            <a:endParaRPr sz="1800">
              <a:solidFill>
                <a:srgbClr val="BD58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 txBox="1"/>
          <p:nvPr/>
        </p:nvSpPr>
        <p:spPr>
          <a:xfrm>
            <a:off x="1615736" y="5514930"/>
            <a:ext cx="1985057" cy="37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Conclusion</a:t>
            </a:r>
            <a:endParaRPr sz="1800">
              <a:solidFill>
                <a:srgbClr val="BD582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2"/>
          <p:cNvGrpSpPr/>
          <p:nvPr/>
        </p:nvGrpSpPr>
        <p:grpSpPr>
          <a:xfrm>
            <a:off x="7590836" y="4695438"/>
            <a:ext cx="2308194" cy="2308194"/>
            <a:chOff x="7590836" y="4695438"/>
            <a:chExt cx="2308194" cy="2308194"/>
          </a:xfrm>
        </p:grpSpPr>
        <p:sp>
          <p:nvSpPr>
            <p:cNvPr id="178" name="Google Shape;178;p2"/>
            <p:cNvSpPr/>
            <p:nvPr/>
          </p:nvSpPr>
          <p:spPr>
            <a:xfrm>
              <a:off x="7590836" y="4695438"/>
              <a:ext cx="2308194" cy="2308194"/>
            </a:xfrm>
            <a:prstGeom prst="flowChartConnector">
              <a:avLst/>
            </a:prstGeom>
            <a:solidFill>
              <a:srgbClr val="BD582C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18098" y="4797940"/>
              <a:ext cx="1756888" cy="1756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Google Shape;18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4017" y="5983099"/>
            <a:ext cx="946836" cy="94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220288" y="6086038"/>
            <a:ext cx="737259" cy="73725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/>
          <p:nvPr/>
        </p:nvSpPr>
        <p:spPr>
          <a:xfrm>
            <a:off x="2846852" y="5960488"/>
            <a:ext cx="36144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..........................</a:t>
            </a:r>
            <a:endParaRPr/>
          </a:p>
        </p:txBody>
      </p:sp>
      <p:grpSp>
        <p:nvGrpSpPr>
          <p:cNvPr id="183" name="Google Shape;183;p2"/>
          <p:cNvGrpSpPr/>
          <p:nvPr/>
        </p:nvGrpSpPr>
        <p:grpSpPr>
          <a:xfrm>
            <a:off x="7515525" y="-214732"/>
            <a:ext cx="2752757" cy="2752757"/>
            <a:chOff x="7515525" y="-214732"/>
            <a:chExt cx="2752757" cy="2752757"/>
          </a:xfrm>
        </p:grpSpPr>
        <p:sp>
          <p:nvSpPr>
            <p:cNvPr id="184" name="Google Shape;184;p2"/>
            <p:cNvSpPr/>
            <p:nvPr/>
          </p:nvSpPr>
          <p:spPr>
            <a:xfrm>
              <a:off x="7590836" y="50622"/>
              <a:ext cx="2308194" cy="2308194"/>
            </a:xfrm>
            <a:prstGeom prst="flowChartConnector">
              <a:avLst/>
            </a:prstGeom>
            <a:solidFill>
              <a:srgbClr val="BD582C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5" name="Google Shape;185;p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3189293">
              <a:off x="7908715" y="178458"/>
              <a:ext cx="1966377" cy="196637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>
            <a:spLocks noGrp="1"/>
          </p:cNvSpPr>
          <p:nvPr>
            <p:ph type="body" idx="4294967295"/>
          </p:nvPr>
        </p:nvSpPr>
        <p:spPr>
          <a:xfrm>
            <a:off x="0" y="-132080"/>
            <a:ext cx="10058400" cy="717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</a:t>
            </a:r>
            <a:r>
              <a:rPr lang="en-US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Why we choose this game?</a:t>
            </a:r>
            <a:endParaRPr/>
          </a:p>
          <a:p>
            <a:pPr marL="100584" lvl="0" indent="-139700" algn="l" rtl="0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SzPts val="2200"/>
              <a:buChar char=" "/>
            </a:pPr>
            <a:r>
              <a:rPr lang="en-US">
                <a:solidFill>
                  <a:schemeClr val="accent4"/>
                </a:solidFill>
                <a:latin typeface="Corben"/>
                <a:ea typeface="Corben"/>
                <a:cs typeface="Corben"/>
                <a:sym typeface="Corben"/>
              </a:rPr>
              <a:t>  </a:t>
            </a:r>
            <a:r>
              <a:rPr lang="en-US" b="1">
                <a:latin typeface="Corben"/>
                <a:ea typeface="Corben"/>
                <a:cs typeface="Corben"/>
                <a:sym typeface="Corben"/>
              </a:rPr>
              <a:t>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SzPts val="2200"/>
              <a:buNone/>
            </a:pPr>
            <a:endParaRPr>
              <a:solidFill>
                <a:schemeClr val="accent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/>
          </a:p>
        </p:txBody>
      </p:sp>
      <p:sp>
        <p:nvSpPr>
          <p:cNvPr id="192" name="Google Shape;192;p3"/>
          <p:cNvSpPr/>
          <p:nvPr/>
        </p:nvSpPr>
        <p:spPr>
          <a:xfrm>
            <a:off x="-2367280" y="822960"/>
            <a:ext cx="2275840" cy="2021840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Iconic and Recognizable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-2367280" y="2920999"/>
            <a:ext cx="2275840" cy="2021840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Yet Engaging Gameplay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"/>
          <p:cNvSpPr/>
          <p:nvPr/>
        </p:nvSpPr>
        <p:spPr>
          <a:xfrm>
            <a:off x="-2367280" y="5019039"/>
            <a:ext cx="2275840" cy="2021840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A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Revolution for gaming industry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32727">
            <a:off x="7558633" y="68513"/>
            <a:ext cx="2363140" cy="236313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196" name="Google Shape;19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51263">
            <a:off x="8066757" y="5051933"/>
            <a:ext cx="1756888" cy="1756888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</p:pic>
      <p:pic>
        <p:nvPicPr>
          <p:cNvPr id="197" name="Google Shape;19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127464" cy="1127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>
            <a:spLocks noGrp="1"/>
          </p:cNvSpPr>
          <p:nvPr>
            <p:ph type="body" idx="4294967295"/>
          </p:nvPr>
        </p:nvSpPr>
        <p:spPr>
          <a:xfrm>
            <a:off x="0" y="0"/>
            <a:ext cx="10058400" cy="717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Why you would like to play this game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SzPts val="2200"/>
              <a:buNone/>
            </a:pPr>
            <a:endParaRPr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lvl="0" indent="0" algn="ctr" rtl="0">
              <a:lnSpc>
                <a:spcPct val="90000"/>
              </a:lnSpc>
              <a:spcBef>
                <a:spcPts val="154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accent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/>
          </a:p>
        </p:txBody>
      </p:sp>
      <p:sp>
        <p:nvSpPr>
          <p:cNvPr id="204" name="Google Shape;204;p4"/>
          <p:cNvSpPr/>
          <p:nvPr/>
        </p:nvSpPr>
        <p:spPr>
          <a:xfrm>
            <a:off x="-2367280" y="822960"/>
            <a:ext cx="2275840" cy="2021840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Nostalgia and Familiarity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-2367280" y="5151119"/>
            <a:ext cx="2275840" cy="2021840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Engaging and Addictive Gameplay</a:t>
            </a:r>
            <a:endParaRPr/>
          </a:p>
        </p:txBody>
      </p:sp>
      <p:sp>
        <p:nvSpPr>
          <p:cNvPr id="206" name="Google Shape;206;p4"/>
          <p:cNvSpPr/>
          <p:nvPr/>
        </p:nvSpPr>
        <p:spPr>
          <a:xfrm>
            <a:off x="-2367280" y="3052029"/>
            <a:ext cx="2275840" cy="2021840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Variety and Replayability in Your Version</a:t>
            </a:r>
            <a:endParaRPr/>
          </a:p>
        </p:txBody>
      </p:sp>
      <p:sp>
        <p:nvSpPr>
          <p:cNvPr id="207" name="Google Shape;207;p4"/>
          <p:cNvSpPr/>
          <p:nvPr/>
        </p:nvSpPr>
        <p:spPr>
          <a:xfrm>
            <a:off x="10058400" y="822960"/>
            <a:ext cx="2275840" cy="2021840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Strategic Gameplay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10058400" y="5151119"/>
            <a:ext cx="2275840" cy="2021840"/>
          </a:xfrm>
          <a:prstGeom prst="ellipse">
            <a:avLst/>
          </a:prstGeom>
          <a:solidFill>
            <a:schemeClr val="accent1"/>
          </a:solidFill>
          <a:ln w="15875" cap="flat" cmpd="sng">
            <a:solidFill>
              <a:srgbClr val="A65F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 and Stress Relief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732727">
            <a:off x="8021747" y="-127701"/>
            <a:ext cx="1739409" cy="173940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210" name="Google Shape;2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189293">
            <a:off x="4147047" y="5361768"/>
            <a:ext cx="1600541" cy="160054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/>
        </p:nvSpPr>
        <p:spPr>
          <a:xfrm>
            <a:off x="0" y="-34159"/>
            <a:ext cx="10058400" cy="7201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Game Features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Maps: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216" name="Google Shape;2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8886" y="976916"/>
            <a:ext cx="1824684" cy="185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248673" y="976916"/>
            <a:ext cx="1785530" cy="185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4335987" y="3671458"/>
            <a:ext cx="1872844" cy="1859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2211018" y="3666077"/>
            <a:ext cx="1747662" cy="1865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5"/>
          <p:cNvGrpSpPr/>
          <p:nvPr/>
        </p:nvGrpSpPr>
        <p:grpSpPr>
          <a:xfrm>
            <a:off x="7778552" y="-174825"/>
            <a:ext cx="2448983" cy="2338762"/>
            <a:chOff x="7515525" y="-214732"/>
            <a:chExt cx="2752757" cy="2752757"/>
          </a:xfrm>
        </p:grpSpPr>
        <p:sp>
          <p:nvSpPr>
            <p:cNvPr id="221" name="Google Shape;221;p5"/>
            <p:cNvSpPr/>
            <p:nvPr/>
          </p:nvSpPr>
          <p:spPr>
            <a:xfrm>
              <a:off x="7590836" y="50622"/>
              <a:ext cx="2308194" cy="2308194"/>
            </a:xfrm>
            <a:prstGeom prst="flowChartConnector">
              <a:avLst/>
            </a:prstGeom>
            <a:solidFill>
              <a:srgbClr val="BD582C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2" name="Google Shape;222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 rot="3189293">
              <a:off x="7908715" y="178458"/>
              <a:ext cx="1966377" cy="19663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" name="Google Shape;223;p5"/>
          <p:cNvGrpSpPr/>
          <p:nvPr/>
        </p:nvGrpSpPr>
        <p:grpSpPr>
          <a:xfrm>
            <a:off x="7449526" y="4601387"/>
            <a:ext cx="2701629" cy="2701628"/>
            <a:chOff x="-159794" y="1210626"/>
            <a:chExt cx="4147661" cy="4147661"/>
          </a:xfrm>
        </p:grpSpPr>
        <p:sp>
          <p:nvSpPr>
            <p:cNvPr id="224" name="Google Shape;224;p5"/>
            <p:cNvSpPr/>
            <p:nvPr/>
          </p:nvSpPr>
          <p:spPr>
            <a:xfrm>
              <a:off x="227278" y="1628771"/>
              <a:ext cx="3373515" cy="3311371"/>
            </a:xfrm>
            <a:prstGeom prst="flowChartConnector">
              <a:avLst/>
            </a:prstGeom>
            <a:solidFill>
              <a:srgbClr val="BD582C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5" name="Google Shape;225;p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-2732727">
              <a:off x="447550" y="1817970"/>
              <a:ext cx="2932972" cy="2932972"/>
            </a:xfrm>
            <a:prstGeom prst="rect">
              <a:avLst/>
            </a:prstGeom>
            <a:noFill/>
            <a:ln>
              <a:noFill/>
            </a:ln>
            <a:effectLst>
              <a:outerShdw blurRad="190500" algn="tl" rotWithShape="0">
                <a:srgbClr val="000000">
                  <a:alpha val="69803"/>
                </a:srgbClr>
              </a:outerShdw>
            </a:effectLst>
          </p:spPr>
        </p:pic>
      </p:grpSp>
      <p:sp>
        <p:nvSpPr>
          <p:cNvPr id="226" name="Google Shape;226;p5"/>
          <p:cNvSpPr txBox="1"/>
          <p:nvPr/>
        </p:nvSpPr>
        <p:spPr>
          <a:xfrm>
            <a:off x="109142" y="5582869"/>
            <a:ext cx="1701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Game Modes: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886968" y="5952201"/>
            <a:ext cx="23865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Easy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Medium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Hard</a:t>
            </a:r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/>
        </p:nvSpPr>
        <p:spPr>
          <a:xfrm>
            <a:off x="0" y="0"/>
            <a:ext cx="10058400" cy="1335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3200"/>
              <a:buFont typeface="Corben"/>
              <a:buNone/>
            </a:pPr>
            <a:r>
              <a:rPr lang="en-US" sz="32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Game Mechanics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1. Core Objective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Primary Goal</a:t>
            </a:r>
            <a:r>
              <a:rPr lang="en-US" sz="2000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: The player controls E-Hunter and navigates through a maze to eat all the pellets while avoiding ghosts.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2. Player Movement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Directional Control</a:t>
            </a:r>
            <a:r>
              <a:rPr lang="en-US" sz="2000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: E-Hunter moves up, down, left, or right within the maze.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Continuous Motion</a:t>
            </a:r>
            <a:r>
              <a:rPr lang="en-US" sz="2000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: Hero keeps moving in the last input direction unless blocked by a wall or a new direction is input.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Maze Navigation</a:t>
            </a:r>
            <a:r>
              <a:rPr lang="en-US" sz="2000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: Mazes include corridors, corners, and dead ends, challenging the player to choose paths strategically.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3. Collectibles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Pellets</a:t>
            </a:r>
            <a:r>
              <a:rPr lang="en-US" sz="2000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: The primary objective is to eat all pellets in the maze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>
              <a:solidFill>
                <a:schemeClr val="accent4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233" name="Google Shape;2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189293">
            <a:off x="158883" y="5384481"/>
            <a:ext cx="1600541" cy="160054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</p:pic>
      <p:sp>
        <p:nvSpPr>
          <p:cNvPr id="234" name="Google Shape;234;p6"/>
          <p:cNvSpPr txBox="1"/>
          <p:nvPr/>
        </p:nvSpPr>
        <p:spPr>
          <a:xfrm>
            <a:off x="4771487" y="5970865"/>
            <a:ext cx="361445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..........................</a:t>
            </a:r>
            <a:endParaRPr/>
          </a:p>
        </p:txBody>
      </p:sp>
      <p:pic>
        <p:nvPicPr>
          <p:cNvPr id="235" name="Google Shape;23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8928" y="6094915"/>
            <a:ext cx="737259" cy="73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2143" y="6184751"/>
            <a:ext cx="557585" cy="55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11564" y="0"/>
            <a:ext cx="946836" cy="94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6446" y="0"/>
            <a:ext cx="946836" cy="94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3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3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3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3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3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3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3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3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3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3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3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3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/>
        </p:nvSpPr>
        <p:spPr>
          <a:xfrm>
            <a:off x="0" y="0"/>
            <a:ext cx="10178421" cy="661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Technical Details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Programming Language: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Algorithm: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Optimize: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BD582C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pic>
        <p:nvPicPr>
          <p:cNvPr id="244" name="Google Shape;2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2518" y="700964"/>
            <a:ext cx="2293406" cy="1684376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45" name="Google Shape;245;p7"/>
          <p:cNvPicPr preferRelativeResize="0"/>
          <p:nvPr/>
        </p:nvPicPr>
        <p:blipFill rotWithShape="1">
          <a:blip r:embed="rId4">
            <a:alphaModFix/>
          </a:blip>
          <a:srcRect l="14434" t="-1" r="9620" b="379"/>
          <a:stretch/>
        </p:blipFill>
        <p:spPr>
          <a:xfrm>
            <a:off x="1595121" y="3208464"/>
            <a:ext cx="2611583" cy="1672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7"/>
          <p:cNvPicPr preferRelativeResize="0"/>
          <p:nvPr/>
        </p:nvPicPr>
        <p:blipFill rotWithShape="1">
          <a:blip r:embed="rId5">
            <a:alphaModFix/>
          </a:blip>
          <a:srcRect l="10972" t="-6152" r="13666" b="25610"/>
          <a:stretch/>
        </p:blipFill>
        <p:spPr>
          <a:xfrm>
            <a:off x="4496286" y="3086303"/>
            <a:ext cx="3083074" cy="15997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7"/>
          <p:cNvGrpSpPr/>
          <p:nvPr/>
        </p:nvGrpSpPr>
        <p:grpSpPr>
          <a:xfrm>
            <a:off x="7778552" y="-174825"/>
            <a:ext cx="2448983" cy="2338762"/>
            <a:chOff x="7515525" y="-214732"/>
            <a:chExt cx="2752757" cy="2752757"/>
          </a:xfrm>
        </p:grpSpPr>
        <p:sp>
          <p:nvSpPr>
            <p:cNvPr id="248" name="Google Shape;248;p7"/>
            <p:cNvSpPr/>
            <p:nvPr/>
          </p:nvSpPr>
          <p:spPr>
            <a:xfrm>
              <a:off x="7590836" y="50622"/>
              <a:ext cx="2308194" cy="2308194"/>
            </a:xfrm>
            <a:prstGeom prst="flowChartConnector">
              <a:avLst/>
            </a:prstGeom>
            <a:solidFill>
              <a:srgbClr val="BD582C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9" name="Google Shape;249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3189293">
              <a:off x="7908715" y="178458"/>
              <a:ext cx="1966377" cy="19663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0" name="Google Shape;250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41445" y="6202507"/>
            <a:ext cx="557585" cy="55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066" y="50622"/>
            <a:ext cx="557585" cy="55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108560" y="6007881"/>
            <a:ext cx="946836" cy="9468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7"/>
          <p:cNvGrpSpPr/>
          <p:nvPr/>
        </p:nvGrpSpPr>
        <p:grpSpPr>
          <a:xfrm>
            <a:off x="570092" y="5249639"/>
            <a:ext cx="9038235" cy="1307086"/>
            <a:chOff x="509176" y="5328480"/>
            <a:chExt cx="9038235" cy="1307086"/>
          </a:xfrm>
        </p:grpSpPr>
        <p:sp>
          <p:nvSpPr>
            <p:cNvPr id="254" name="Google Shape;254;p7"/>
            <p:cNvSpPr txBox="1"/>
            <p:nvPr/>
          </p:nvSpPr>
          <p:spPr>
            <a:xfrm>
              <a:off x="510988" y="5328480"/>
              <a:ext cx="903642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BD582C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rgbClr val="BD582C"/>
                  </a:solidFill>
                  <a:latin typeface="Calibri"/>
                  <a:ea typeface="Calibri"/>
                  <a:cs typeface="Calibri"/>
                  <a:sym typeface="Calibri"/>
                </a:rPr>
                <a:t> Optimized Screen Refreshing  : Only refreshes characters on the screen instead of the entire display.</a:t>
              </a:r>
              <a:endParaRPr/>
            </a:p>
          </p:txBody>
        </p:sp>
        <p:sp>
          <p:nvSpPr>
            <p:cNvPr id="255" name="Google Shape;255;p7"/>
            <p:cNvSpPr txBox="1"/>
            <p:nvPr/>
          </p:nvSpPr>
          <p:spPr>
            <a:xfrm>
              <a:off x="510988" y="5670666"/>
              <a:ext cx="69357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BD582C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rgbClr val="BD582C"/>
                  </a:solidFill>
                  <a:latin typeface="Calibri"/>
                  <a:ea typeface="Calibri"/>
                  <a:cs typeface="Calibri"/>
                  <a:sym typeface="Calibri"/>
                </a:rPr>
                <a:t>Memory Efficiency: Uses a copy of memory for smoother gameplay rather than the main memory.</a:t>
              </a:r>
              <a:endParaRPr/>
            </a:p>
          </p:txBody>
        </p:sp>
        <p:sp>
          <p:nvSpPr>
            <p:cNvPr id="256" name="Google Shape;256;p7"/>
            <p:cNvSpPr txBox="1"/>
            <p:nvPr/>
          </p:nvSpPr>
          <p:spPr>
            <a:xfrm>
              <a:off x="509176" y="6019042"/>
              <a:ext cx="63129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BD582C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rgbClr val="BD582C"/>
                  </a:solidFill>
                  <a:latin typeface="Calibri"/>
                  <a:ea typeface="Calibri"/>
                  <a:cs typeface="Calibri"/>
                  <a:sym typeface="Calibri"/>
                </a:rPr>
                <a:t>Smaller Data Types: Uses short instead of int to reduce memory usage.</a:t>
              </a:r>
              <a:endParaRPr/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509176" y="6358567"/>
              <a:ext cx="819554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Clr>
                  <a:srgbClr val="BD582C"/>
                </a:buClr>
                <a:buSzPts val="1200"/>
                <a:buFont typeface="Arial"/>
                <a:buChar char="•"/>
              </a:pPr>
              <a:r>
                <a:rPr lang="en-US" sz="1200">
                  <a:solidFill>
                    <a:srgbClr val="BD582C"/>
                  </a:solidFill>
                  <a:latin typeface="Calibri"/>
                  <a:ea typeface="Calibri"/>
                  <a:cs typeface="Calibri"/>
                  <a:sym typeface="Calibri"/>
                </a:rPr>
                <a:t>Efficient Pathfinding: Implements backtracking and BFS algorithms to calculate the shortest path effectively</a:t>
              </a:r>
              <a:endParaRPr/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/>
        </p:nvSpPr>
        <p:spPr>
          <a:xfrm>
            <a:off x="0" y="45720"/>
            <a:ext cx="10058400" cy="1049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3800"/>
              <a:buFont typeface="Corben"/>
              <a:buNone/>
            </a:pPr>
            <a:r>
              <a:rPr lang="en-US" sz="38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Conclusion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Key Features</a:t>
            </a:r>
            <a:r>
              <a:rPr lang="en-US" sz="2000" b="0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: Multiple maps, difficulty levels, dynamic ghost AI.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BD582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Project Overview</a:t>
            </a:r>
            <a:r>
              <a:rPr lang="en-US" sz="2000" b="0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n-US" sz="2000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E-Hunter</a:t>
            </a:r>
            <a:r>
              <a:rPr lang="en-US" sz="2000" b="0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 remake with modern twists.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BD582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Achievements</a:t>
            </a:r>
            <a:r>
              <a:rPr lang="en-US" sz="2000" b="0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: Learned game design, programming, problem-solving.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BD582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Player Appeal</a:t>
            </a:r>
            <a:r>
              <a:rPr lang="en-US" sz="2000" b="0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: Fun, challenging, and replayable.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BD582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Future Plans</a:t>
            </a:r>
            <a:r>
              <a:rPr lang="en-US" sz="2000" b="0" i="0" u="none" strike="noStrike" cap="none">
                <a:solidFill>
                  <a:srgbClr val="BD582C"/>
                </a:solidFill>
                <a:latin typeface="Arial Black"/>
                <a:ea typeface="Arial Black"/>
                <a:cs typeface="Arial Black"/>
                <a:sym typeface="Arial Black"/>
              </a:rPr>
              <a:t>: New maps, multiplayer, leaderboards.</a:t>
            </a:r>
            <a:endParaRPr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BD582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rgbClr val="BD582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D582C"/>
              </a:buClr>
              <a:buSzPts val="3800"/>
              <a:buFont typeface="Corben"/>
              <a:buNone/>
            </a:pPr>
            <a:r>
              <a:rPr lang="en-US" sz="38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Thank You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BD582C"/>
                </a:solidFill>
                <a:latin typeface="Corben"/>
                <a:ea typeface="Corben"/>
                <a:cs typeface="Corben"/>
                <a:sym typeface="Corben"/>
              </a:rPr>
              <a:t>We appreciate your time and invite you to try the game</a:t>
            </a:r>
            <a:endParaRPr sz="2800" b="1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endParaRPr sz="3800">
              <a:solidFill>
                <a:srgbClr val="BD582C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  <p:grpSp>
        <p:nvGrpSpPr>
          <p:cNvPr id="263" name="Google Shape;263;p8"/>
          <p:cNvGrpSpPr/>
          <p:nvPr/>
        </p:nvGrpSpPr>
        <p:grpSpPr>
          <a:xfrm rot="2162206">
            <a:off x="8220722" y="36841"/>
            <a:ext cx="1740451" cy="1696484"/>
            <a:chOff x="7590836" y="4695438"/>
            <a:chExt cx="2308194" cy="2308194"/>
          </a:xfrm>
        </p:grpSpPr>
        <p:sp>
          <p:nvSpPr>
            <p:cNvPr id="264" name="Google Shape;264;p8"/>
            <p:cNvSpPr/>
            <p:nvPr/>
          </p:nvSpPr>
          <p:spPr>
            <a:xfrm>
              <a:off x="7590836" y="4695438"/>
              <a:ext cx="2308194" cy="2308194"/>
            </a:xfrm>
            <a:prstGeom prst="flowChartConnector">
              <a:avLst/>
            </a:prstGeom>
            <a:solidFill>
              <a:srgbClr val="BD582C"/>
            </a:solidFill>
            <a:ln w="15875" cap="flat" cmpd="sng">
              <a:solidFill>
                <a:srgbClr val="A65F0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5" name="Google Shape;265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18098" y="4797940"/>
              <a:ext cx="1756888" cy="1756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6" name="Google Shape;26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4071" y="6247578"/>
            <a:ext cx="946836" cy="946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39658" y="5293310"/>
            <a:ext cx="557585" cy="557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5720"/>
            <a:ext cx="946836" cy="946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6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6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6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6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Custom</PresentationFormat>
  <Paragraphs>164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Corben</vt:lpstr>
      <vt:lpstr>Arial Black</vt:lpstr>
      <vt:lpstr>Arial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Humyra Tanha</dc:creator>
  <cp:lastModifiedBy>Sami Sayem</cp:lastModifiedBy>
  <cp:revision>1</cp:revision>
  <dcterms:created xsi:type="dcterms:W3CDTF">2024-12-10T18:02:51Z</dcterms:created>
  <dcterms:modified xsi:type="dcterms:W3CDTF">2025-02-06T20:02:11Z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