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58" r:id="rId5"/>
    <p:sldId id="259" r:id="rId6"/>
    <p:sldId id="262" r:id="rId7"/>
    <p:sldId id="263" r:id="rId8"/>
    <p:sldId id="281" r:id="rId9"/>
    <p:sldId id="282" r:id="rId10"/>
    <p:sldId id="264" r:id="rId11"/>
    <p:sldId id="265" r:id="rId12"/>
    <p:sldId id="276" r:id="rId13"/>
    <p:sldId id="277" r:id="rId14"/>
    <p:sldId id="278" r:id="rId15"/>
    <p:sldId id="279" r:id="rId16"/>
    <p:sldId id="280" r:id="rId17"/>
    <p:sldId id="283" r:id="rId18"/>
    <p:sldId id="266" r:id="rId19"/>
    <p:sldId id="267" r:id="rId20"/>
    <p:sldId id="268" r:id="rId21"/>
    <p:sldId id="284" r:id="rId22"/>
    <p:sldId id="285" r:id="rId23"/>
    <p:sldId id="286" r:id="rId24"/>
    <p:sldId id="270" r:id="rId25"/>
    <p:sldId id="271" r:id="rId26"/>
    <p:sldId id="272" r:id="rId27"/>
    <p:sldId id="274" r:id="rId28"/>
    <p:sldId id="260" r:id="rId29"/>
    <p:sldId id="261" r:id="rId30"/>
    <p:sldId id="26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C28-DB6D-4A5B-BDCE-A406927F1E4A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30F-1F46-4681-BE7E-A9DDCF44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6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C28-DB6D-4A5B-BDCE-A406927F1E4A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30F-1F46-4681-BE7E-A9DDCF44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9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C28-DB6D-4A5B-BDCE-A406927F1E4A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30F-1F46-4681-BE7E-A9DDCF44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8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C28-DB6D-4A5B-BDCE-A406927F1E4A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30F-1F46-4681-BE7E-A9DDCF44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5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C28-DB6D-4A5B-BDCE-A406927F1E4A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30F-1F46-4681-BE7E-A9DDCF44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8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C28-DB6D-4A5B-BDCE-A406927F1E4A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30F-1F46-4681-BE7E-A9DDCF44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7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C28-DB6D-4A5B-BDCE-A406927F1E4A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30F-1F46-4681-BE7E-A9DDCF44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0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C28-DB6D-4A5B-BDCE-A406927F1E4A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30F-1F46-4681-BE7E-A9DDCF44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2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C28-DB6D-4A5B-BDCE-A406927F1E4A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30F-1F46-4681-BE7E-A9DDCF44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2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C28-DB6D-4A5B-BDCE-A406927F1E4A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30F-1F46-4681-BE7E-A9DDCF44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8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0FC28-DB6D-4A5B-BDCE-A406927F1E4A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CD30F-1F46-4681-BE7E-A9DDCF44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1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0FC28-DB6D-4A5B-BDCE-A406927F1E4A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CD30F-1F46-4681-BE7E-A9DDCF44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2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FHIR-Based CDS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approach to the implementation of Clinical Decision Support Use Cases using FHIR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16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“evaluate” Operation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07369"/>
              </p:ext>
            </p:extLst>
          </p:nvPr>
        </p:nvGraphicFramePr>
        <p:xfrm>
          <a:off x="726558" y="1907026"/>
          <a:ext cx="778879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591"/>
                <a:gridCol w="723014"/>
                <a:gridCol w="3232297"/>
                <a:gridCol w="65789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KnowledgeRequest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1..*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inputResource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0..*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KnowledgeResponse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1..*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outputResource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0..*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8074" y="1506023"/>
            <a:ext cx="704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</a:t>
            </a:r>
            <a:r>
              <a:rPr lang="en-US" dirty="0" err="1" smtClean="0"/>
              <a:t>OperationDefinition</a:t>
            </a:r>
            <a:r>
              <a:rPr lang="en-US" dirty="0" smtClean="0"/>
              <a:t> named “evaluate” with the following parameters: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8074" y="3827720"/>
            <a:ext cx="77830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invocation URL (FHIR operation pseudo-syntax):</a:t>
            </a:r>
          </a:p>
          <a:p>
            <a:endParaRPr lang="en-US" dirty="0"/>
          </a:p>
          <a:p>
            <a:r>
              <a:rPr lang="en-US" dirty="0" smtClean="0"/>
              <a:t>[POST] [base]/$evaluate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Body of the post and the response are both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 resources are optional, only need be provided if the FHIR service does not have the required patient/population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Same input resources can be used by multiple knowledge requests</a:t>
            </a:r>
          </a:p>
        </p:txBody>
      </p:sp>
    </p:spTree>
    <p:extLst>
      <p:ext uri="{BB962C8B-B14F-4D97-AF65-F5344CB8AC3E}">
        <p14:creationId xmlns:p14="http://schemas.microsoft.com/office/powerpoint/2010/main" val="2991249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FHIR-Based DSS IG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same encoding as the Operation</a:t>
            </a:r>
          </a:p>
          <a:p>
            <a:r>
              <a:rPr lang="en-US" dirty="0" smtClean="0"/>
              <a:t>New Semantic Signifiers for</a:t>
            </a:r>
          </a:p>
          <a:p>
            <a:pPr lvl="1"/>
            <a:r>
              <a:rPr lang="en-US" dirty="0" err="1" smtClean="0"/>
              <a:t>GuidanceRequest</a:t>
            </a:r>
            <a:r>
              <a:rPr lang="en-US" dirty="0" smtClean="0"/>
              <a:t> – Payload is the same as the body of the POST (Parameters resource containing requests and input resources)</a:t>
            </a:r>
          </a:p>
          <a:p>
            <a:pPr lvl="1"/>
            <a:r>
              <a:rPr lang="en-US" dirty="0" err="1" smtClean="0"/>
              <a:t>GuidanceResponse</a:t>
            </a:r>
            <a:r>
              <a:rPr lang="en-US" dirty="0" smtClean="0"/>
              <a:t> – Payload is the same as the body of the response to the POST (Parameters resource containing responses and output resources)</a:t>
            </a:r>
          </a:p>
        </p:txBody>
      </p:sp>
    </p:spTree>
    <p:extLst>
      <p:ext uri="{BB962C8B-B14F-4D97-AF65-F5344CB8AC3E}">
        <p14:creationId xmlns:p14="http://schemas.microsoft.com/office/powerpoint/2010/main" val="104294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Operation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88" y="1690689"/>
            <a:ext cx="7993824" cy="393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9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Operation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62" y="1481358"/>
            <a:ext cx="8032676" cy="522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11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Operation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478" y="1409702"/>
            <a:ext cx="4312560" cy="529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80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Operation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15" y="1850176"/>
            <a:ext cx="8799970" cy="338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2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Operation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9" y="1783280"/>
            <a:ext cx="9054411" cy="443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4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Operation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690689"/>
            <a:ext cx="86296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09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1 – 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CDS Knowledge Artifact Specification, DSTU 3</a:t>
            </a:r>
          </a:p>
          <a:p>
            <a:r>
              <a:rPr lang="en-US" dirty="0" smtClean="0"/>
              <a:t>Overlap exists with Use Case 2</a:t>
            </a:r>
          </a:p>
          <a:p>
            <a:pPr lvl="1"/>
            <a:r>
              <a:rPr lang="en-US" dirty="0" smtClean="0"/>
              <a:t>Metadata (Organizations, Persons, Evidence)</a:t>
            </a:r>
          </a:p>
          <a:p>
            <a:pPr lvl="1"/>
            <a:r>
              <a:rPr lang="en-US" dirty="0" smtClean="0"/>
              <a:t>Actions</a:t>
            </a:r>
          </a:p>
          <a:p>
            <a:r>
              <a:rPr lang="en-US" dirty="0" smtClean="0"/>
              <a:t>Introduction of CQL in DSTU3 causes impedance mismatch w/ V3 Data Types</a:t>
            </a:r>
          </a:p>
          <a:p>
            <a:pPr lvl="1"/>
            <a:r>
              <a:rPr lang="en-US" dirty="0" smtClean="0"/>
              <a:t>Not insurmountable (because CQL types are abstract)</a:t>
            </a:r>
          </a:p>
          <a:p>
            <a:pPr lvl="1"/>
            <a:r>
              <a:rPr lang="en-US" dirty="0" smtClean="0"/>
              <a:t>Requires mapping (i.e. CD – Code – </a:t>
            </a:r>
            <a:r>
              <a:rPr lang="en-US" dirty="0" err="1" smtClean="0"/>
              <a:t>CodeableConcept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75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1 – Short 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resources described above, the short-term strategy can rely on mapping</a:t>
            </a:r>
          </a:p>
          <a:p>
            <a:pPr lvl="1"/>
            <a:r>
              <a:rPr lang="en-US" dirty="0" smtClean="0"/>
              <a:t>V3 Types – CQL Abstract Types</a:t>
            </a:r>
          </a:p>
          <a:p>
            <a:pPr lvl="1"/>
            <a:r>
              <a:rPr lang="en-US" dirty="0" smtClean="0"/>
              <a:t>CDS KAS Actions – </a:t>
            </a:r>
            <a:r>
              <a:rPr lang="en-US" dirty="0" err="1" smtClean="0"/>
              <a:t>KnowledgeResponse.Action</a:t>
            </a:r>
            <a:endParaRPr lang="en-US" dirty="0" smtClean="0"/>
          </a:p>
          <a:p>
            <a:pPr lvl="1"/>
            <a:r>
              <a:rPr lang="en-US" dirty="0" smtClean="0"/>
              <a:t>Evidence (profile of </a:t>
            </a:r>
            <a:r>
              <a:rPr lang="en-US" dirty="0" err="1" smtClean="0"/>
              <a:t>DocumentReference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expression is currently incomplete</a:t>
            </a:r>
          </a:p>
          <a:p>
            <a:pPr lvl="1"/>
            <a:r>
              <a:rPr lang="en-US" dirty="0" smtClean="0"/>
              <a:t>Only deals with Create/Update/Remove actions</a:t>
            </a:r>
          </a:p>
          <a:p>
            <a:pPr lvl="1"/>
            <a:r>
              <a:rPr lang="en-US" dirty="0" smtClean="0"/>
              <a:t>Need a story for </a:t>
            </a:r>
            <a:r>
              <a:rPr lang="en-US" dirty="0" err="1" smtClean="0"/>
              <a:t>OrderSets</a:t>
            </a:r>
            <a:r>
              <a:rPr lang="en-US" dirty="0" smtClean="0"/>
              <a:t> and Documentation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4" name="Content Placeholder 3" descr="CQF Value Statement Pic 20140410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712" y="1690689"/>
            <a:ext cx="5726446" cy="32428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705712" y="4933507"/>
            <a:ext cx="5667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Metadata – Clinical Quality Metadata Conceptual Model</a:t>
            </a:r>
          </a:p>
          <a:p>
            <a:r>
              <a:rPr lang="en-US" dirty="0" smtClean="0"/>
              <a:t>Clinical Information – QUICK/QI-Core Profiles</a:t>
            </a:r>
          </a:p>
          <a:p>
            <a:r>
              <a:rPr lang="en-US" dirty="0" smtClean="0"/>
              <a:t>Expression Logic – Clinical Quality Language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65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1 – Long 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 a </a:t>
            </a:r>
            <a:r>
              <a:rPr lang="en-US" i="1" dirty="0" err="1" smtClean="0"/>
              <a:t>KnowledgeModule</a:t>
            </a:r>
            <a:r>
              <a:rPr lang="en-US" i="1" dirty="0" smtClean="0"/>
              <a:t> </a:t>
            </a:r>
            <a:r>
              <a:rPr lang="en-US" dirty="0" smtClean="0"/>
              <a:t>resource (or profile of Basic)</a:t>
            </a:r>
          </a:p>
          <a:p>
            <a:r>
              <a:rPr lang="en-US" dirty="0" smtClean="0"/>
              <a:t>Metadata attributes informed by the Metadata Conceptual Model</a:t>
            </a:r>
          </a:p>
          <a:p>
            <a:r>
              <a:rPr lang="en-US" dirty="0" smtClean="0"/>
              <a:t>Expression Logic represented by CQL</a:t>
            </a:r>
          </a:p>
          <a:p>
            <a:r>
              <a:rPr lang="en-US" dirty="0" smtClean="0"/>
              <a:t>Profiles to describe</a:t>
            </a:r>
          </a:p>
          <a:p>
            <a:pPr lvl="1"/>
            <a:r>
              <a:rPr lang="en-US" dirty="0" smtClean="0"/>
              <a:t>Clinical Quality Measures</a:t>
            </a:r>
          </a:p>
          <a:p>
            <a:pPr lvl="1"/>
            <a:r>
              <a:rPr lang="en-US" dirty="0" smtClean="0"/>
              <a:t>Decision Support Artifacts</a:t>
            </a:r>
          </a:p>
          <a:p>
            <a:pPr lvl="2"/>
            <a:r>
              <a:rPr lang="en-US" dirty="0" smtClean="0"/>
              <a:t>Possibly different profiles for different artifact types?</a:t>
            </a:r>
          </a:p>
        </p:txBody>
      </p:sp>
    </p:spTree>
    <p:extLst>
      <p:ext uri="{BB962C8B-B14F-4D97-AF65-F5344CB8AC3E}">
        <p14:creationId xmlns:p14="http://schemas.microsoft.com/office/powerpoint/2010/main" val="2033755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KnowledgeModule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396922"/>
              </p:ext>
            </p:extLst>
          </p:nvPr>
        </p:nvGraphicFramePr>
        <p:xfrm>
          <a:off x="628650" y="1360966"/>
          <a:ext cx="7886700" cy="540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973"/>
                <a:gridCol w="4401879"/>
                <a:gridCol w="774848"/>
              </a:tblGrid>
              <a:tr h="33802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</a:tr>
              <a:tr h="33802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moduleIdentifier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Identifier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0..*</a:t>
                      </a:r>
                      <a:endParaRPr lang="en-US" sz="1600" dirty="0"/>
                    </a:p>
                  </a:txBody>
                  <a:tcPr/>
                </a:tc>
              </a:tr>
              <a:tr h="33802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moduleVersion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  <a:tr h="33802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  <a:tr h="33802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  <a:tr h="33802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  <a:tr h="33802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purpose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  <a:tr h="33802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  <a:tr h="33802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publicationDate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dateTime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  <a:tr h="33802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lastReviewDate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dateTime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  <a:tr h="33802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effectivePeriod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Period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  <a:tr h="33802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  <a:tr h="33802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0..*</a:t>
                      </a:r>
                      <a:endParaRPr lang="en-US" sz="1600" dirty="0"/>
                    </a:p>
                  </a:txBody>
                  <a:tcPr/>
                </a:tc>
              </a:tr>
              <a:tr h="33802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model.name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1..1</a:t>
                      </a:r>
                      <a:endParaRPr lang="en-US" sz="1600" dirty="0"/>
                    </a:p>
                  </a:txBody>
                  <a:tcPr/>
                </a:tc>
              </a:tr>
              <a:tr h="33802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model.identifier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Identifier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1..1</a:t>
                      </a:r>
                      <a:endParaRPr lang="en-US" sz="1600" dirty="0"/>
                    </a:p>
                  </a:txBody>
                  <a:tcPr/>
                </a:tc>
              </a:tr>
              <a:tr h="33802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model.version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125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KnowledgeModule</a:t>
            </a:r>
            <a:r>
              <a:rPr lang="en-US" dirty="0" smtClean="0"/>
              <a:t> (cont.)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947855"/>
              </p:ext>
            </p:extLst>
          </p:nvPr>
        </p:nvGraphicFramePr>
        <p:xfrm>
          <a:off x="628650" y="1410955"/>
          <a:ext cx="78867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973"/>
                <a:gridCol w="4401879"/>
                <a:gridCol w="7748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library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0..*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library.name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library.identifier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Identifier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library.version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library.document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DocumentReference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topic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CodeableConcept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0..*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keyword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0..*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contributor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0..*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contributor.type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1..1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contributor.party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Person|Organization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1..1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publisher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Organization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steward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Organization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rightsDeclaration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911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KnowledgeModule</a:t>
            </a:r>
            <a:r>
              <a:rPr lang="en-US" dirty="0" smtClean="0"/>
              <a:t> (cont.)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620679"/>
              </p:ext>
            </p:extLst>
          </p:nvPr>
        </p:nvGraphicFramePr>
        <p:xfrm>
          <a:off x="628650" y="1410955"/>
          <a:ext cx="78867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973"/>
                <a:gridCol w="4401879"/>
                <a:gridCol w="7748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relatedResource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0..*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relatedResource.type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1..1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relatedResource.uri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uri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relatedResource.description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relatedResource.document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DocumentReference|Evidence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parameter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0..*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parameter.name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1..1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parameter.use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1..1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parameter.documentation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parameter.type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1..1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parameter.profile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StructureDefinition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327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3 – DSS Long 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2 is only the most basic interface described by the DSS specification</a:t>
            </a:r>
          </a:p>
          <a:p>
            <a:r>
              <a:rPr lang="en-US" dirty="0" smtClean="0"/>
              <a:t>Other interfaces include</a:t>
            </a:r>
          </a:p>
          <a:p>
            <a:pPr lvl="1"/>
            <a:r>
              <a:rPr lang="en-US" dirty="0" smtClean="0"/>
              <a:t>Repository functionality</a:t>
            </a:r>
          </a:p>
          <a:p>
            <a:pPr lvl="1"/>
            <a:r>
              <a:rPr lang="en-US" dirty="0" smtClean="0"/>
              <a:t>Data Requirements Definition</a:t>
            </a:r>
          </a:p>
        </p:txBody>
      </p:sp>
    </p:spTree>
    <p:extLst>
      <p:ext uri="{BB962C8B-B14F-4D97-AF65-F5344CB8AC3E}">
        <p14:creationId xmlns:p14="http://schemas.microsoft.com/office/powerpoint/2010/main" val="3123223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3 – Long Term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CDSInputSpecification</a:t>
            </a:r>
            <a:endParaRPr lang="en-US" dirty="0" smtClean="0"/>
          </a:p>
          <a:p>
            <a:pPr lvl="1"/>
            <a:r>
              <a:rPr lang="en-US" dirty="0" smtClean="0"/>
              <a:t>Defines data requirements for knowledge artifacts</a:t>
            </a:r>
          </a:p>
          <a:p>
            <a:pPr lvl="1"/>
            <a:r>
              <a:rPr lang="en-US" dirty="0" err="1" smtClean="0"/>
              <a:t>KnowledgeModule</a:t>
            </a:r>
            <a:endParaRPr lang="en-US" dirty="0" smtClean="0"/>
          </a:p>
          <a:p>
            <a:pPr lvl="2"/>
            <a:r>
              <a:rPr lang="en-US" dirty="0" smtClean="0"/>
              <a:t>Profile of Basic</a:t>
            </a:r>
          </a:p>
          <a:p>
            <a:pPr lvl="2"/>
            <a:r>
              <a:rPr lang="en-US" dirty="0" smtClean="0"/>
              <a:t>Metadata, Models, Libraries, Expressions</a:t>
            </a:r>
          </a:p>
          <a:p>
            <a:pPr lvl="2"/>
            <a:r>
              <a:rPr lang="en-US" dirty="0" smtClean="0"/>
              <a:t>Parameters, Data Requirements</a:t>
            </a:r>
          </a:p>
          <a:p>
            <a:r>
              <a:rPr lang="en-US" dirty="0" err="1" smtClean="0"/>
              <a:t>CDSOutputSpecification</a:t>
            </a:r>
            <a:endParaRPr lang="en-US" dirty="0" smtClean="0"/>
          </a:p>
          <a:p>
            <a:pPr lvl="1"/>
            <a:r>
              <a:rPr lang="en-US" dirty="0" smtClean="0"/>
              <a:t>Defines output structures of knowledge artifacts</a:t>
            </a:r>
          </a:p>
          <a:p>
            <a:pPr lvl="1"/>
            <a:r>
              <a:rPr lang="en-US" dirty="0" smtClean="0"/>
              <a:t>Also specified with the </a:t>
            </a:r>
            <a:r>
              <a:rPr lang="en-US" dirty="0" err="1" smtClean="0"/>
              <a:t>KnowledgeModule</a:t>
            </a:r>
            <a:r>
              <a:rPr lang="en-US" dirty="0" smtClean="0"/>
              <a:t> structures, specifically Parameters.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08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Requirements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541536"/>
              </p:ext>
            </p:extLst>
          </p:nvPr>
        </p:nvGraphicFramePr>
        <p:xfrm>
          <a:off x="628650" y="2697495"/>
          <a:ext cx="78867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4482952"/>
                <a:gridCol w="7748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0..*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data.type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OperationParameterType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data.profile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Reference(</a:t>
                      </a:r>
                      <a:r>
                        <a:rPr lang="en-US" dirty="0" err="1" smtClean="0"/>
                        <a:t>StructureDefinition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dirty="0" smtClean="0"/>
                        <a:t>..*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data.codeFilter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inline-element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dirty="0" smtClean="0"/>
                        <a:t>..*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data.codeFilter.path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data.codeFilter.valueSet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ValueSet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data.dateFilter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inline-element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r>
                        <a:rPr lang="en-US" dirty="0" smtClean="0"/>
                        <a:t>..*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data.dateFilter.path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data.dateFilter.period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Period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0605" y="1860698"/>
            <a:ext cx="593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the following elements to the </a:t>
            </a:r>
            <a:r>
              <a:rPr lang="en-US" dirty="0" err="1" smtClean="0"/>
              <a:t>KnowledgeModule</a:t>
            </a:r>
            <a:r>
              <a:rPr lang="en-US" dirty="0" smtClean="0"/>
              <a:t> profile: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77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FHIR “</a:t>
            </a:r>
            <a:r>
              <a:rPr lang="en-US" dirty="0" err="1" smtClean="0"/>
              <a:t>knowledgeRequirements</a:t>
            </a:r>
            <a:r>
              <a:rPr lang="en-US" dirty="0" smtClean="0"/>
              <a:t>” Operation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483640"/>
              </p:ext>
            </p:extLst>
          </p:nvPr>
        </p:nvGraphicFramePr>
        <p:xfrm>
          <a:off x="726558" y="2554768"/>
          <a:ext cx="7788792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591"/>
                <a:gridCol w="723014"/>
                <a:gridCol w="3232297"/>
                <a:gridCol w="65789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moduleIdentifier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0..*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KnowledgeModule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8074" y="1956390"/>
            <a:ext cx="859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</a:t>
            </a:r>
            <a:r>
              <a:rPr lang="en-US" dirty="0" err="1" smtClean="0"/>
              <a:t>OperationDefinition</a:t>
            </a:r>
            <a:r>
              <a:rPr lang="en-US" dirty="0" smtClean="0"/>
              <a:t> named “</a:t>
            </a:r>
            <a:r>
              <a:rPr lang="en-US" dirty="0" err="1" smtClean="0"/>
              <a:t>knowledgeRequirements</a:t>
            </a:r>
            <a:r>
              <a:rPr lang="en-US" dirty="0" smtClean="0"/>
              <a:t>” with the following parameters: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8074" y="4189227"/>
            <a:ext cx="76202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invocation URL (FHIR operation pseudo-syntax):</a:t>
            </a:r>
          </a:p>
          <a:p>
            <a:endParaRPr lang="en-US" dirty="0"/>
          </a:p>
          <a:p>
            <a:r>
              <a:rPr lang="en-US" dirty="0" smtClean="0"/>
              <a:t>[POST] [base]/$</a:t>
            </a:r>
            <a:r>
              <a:rPr lang="en-US" dirty="0" err="1" smtClean="0"/>
              <a:t>knowledgeRequirements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Body of the post is a Parameters resource with the parameters of the operation</a:t>
            </a:r>
          </a:p>
          <a:p>
            <a:r>
              <a:rPr lang="en-US" dirty="0" smtClean="0"/>
              <a:t>Response is a </a:t>
            </a:r>
            <a:r>
              <a:rPr lang="en-US" dirty="0" err="1" smtClean="0"/>
              <a:t>KnowledgeModule</a:t>
            </a:r>
            <a:r>
              <a:rPr lang="en-US" dirty="0" smtClean="0"/>
              <a:t>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74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Consistent with native-FHIR operations</a:t>
            </a:r>
          </a:p>
          <a:p>
            <a:pPr lvl="1"/>
            <a:r>
              <a:rPr lang="en-US" dirty="0" smtClean="0"/>
              <a:t>Allows synchronous and asynchronous calls via a FHIR service</a:t>
            </a:r>
          </a:p>
          <a:p>
            <a:pPr lvl="1"/>
            <a:r>
              <a:rPr lang="en-US" dirty="0" smtClean="0"/>
              <a:t>Establishes patterns for native-FHIR expression of Metadata and Actions</a:t>
            </a:r>
          </a:p>
          <a:p>
            <a:r>
              <a:rPr lang="en-US" dirty="0" smtClean="0"/>
              <a:t>Enables FHIR-based DSS IG profile as well</a:t>
            </a:r>
          </a:p>
          <a:p>
            <a:pPr lvl="1"/>
            <a:r>
              <a:rPr lang="en-US" dirty="0" smtClean="0"/>
              <a:t>Use the same resources (Parameters, </a:t>
            </a:r>
            <a:r>
              <a:rPr lang="en-US" dirty="0" err="1" smtClean="0"/>
              <a:t>KnowledgeRequest</a:t>
            </a:r>
            <a:r>
              <a:rPr lang="en-US" dirty="0" smtClean="0"/>
              <a:t>/Response)</a:t>
            </a:r>
          </a:p>
          <a:p>
            <a:pPr lvl="1"/>
            <a:r>
              <a:rPr lang="en-US" dirty="0" smtClean="0"/>
              <a:t>Allows existing DSS-based infrastructure to use the same approach</a:t>
            </a:r>
          </a:p>
          <a:p>
            <a:r>
              <a:rPr lang="en-US" dirty="0" smtClean="0"/>
              <a:t>Resolves Impedance mismatch (due to KAS R3)</a:t>
            </a:r>
          </a:p>
          <a:p>
            <a:r>
              <a:rPr lang="en-US" dirty="0" smtClean="0"/>
              <a:t>Separates definition/instance in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91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mapping from CDS KAS Actions</a:t>
            </a:r>
          </a:p>
          <a:p>
            <a:pPr lvl="1"/>
            <a:r>
              <a:rPr lang="en-US" dirty="0" smtClean="0"/>
              <a:t>Actions in CDS KAS are broad and flexible</a:t>
            </a:r>
          </a:p>
          <a:p>
            <a:pPr lvl="1"/>
            <a:r>
              <a:rPr lang="en-US" dirty="0" smtClean="0"/>
              <a:t>Scope of Actions thus far has been reduced to achieve implementation</a:t>
            </a:r>
          </a:p>
          <a:p>
            <a:r>
              <a:rPr lang="en-US" dirty="0" smtClean="0"/>
              <a:t>Requires creation of new resources in FHIR</a:t>
            </a:r>
          </a:p>
          <a:p>
            <a:pPr lvl="1"/>
            <a:r>
              <a:rPr lang="en-US" dirty="0" smtClean="0"/>
              <a:t>Worst case these could be created as profiles of Basic</a:t>
            </a:r>
          </a:p>
        </p:txBody>
      </p:sp>
    </p:spTree>
    <p:extLst>
      <p:ext uri="{BB962C8B-B14F-4D97-AF65-F5344CB8AC3E}">
        <p14:creationId xmlns:p14="http://schemas.microsoft.com/office/powerpoint/2010/main" val="325308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Effort has focused on two use cases so far:</a:t>
            </a:r>
          </a:p>
          <a:p>
            <a:pPr lvl="1"/>
            <a:r>
              <a:rPr lang="en-US" dirty="0" smtClean="0"/>
              <a:t>Use Case 1 – Artifact Sharing</a:t>
            </a:r>
          </a:p>
          <a:p>
            <a:pPr lvl="2"/>
            <a:r>
              <a:rPr lang="en-US" dirty="0" smtClean="0"/>
              <a:t>CDS Knowledge Artifact Specification</a:t>
            </a:r>
          </a:p>
          <a:p>
            <a:pPr lvl="2"/>
            <a:r>
              <a:rPr lang="en-US" dirty="0" smtClean="0"/>
              <a:t>Clinical Quality Language</a:t>
            </a:r>
          </a:p>
          <a:p>
            <a:pPr lvl="2"/>
            <a:r>
              <a:rPr lang="en-US" dirty="0" smtClean="0"/>
              <a:t>HQMF-related Specifications</a:t>
            </a:r>
          </a:p>
          <a:p>
            <a:pPr lvl="1"/>
            <a:r>
              <a:rPr lang="en-US" dirty="0" smtClean="0"/>
              <a:t>Use Case 2 – Guidance Request/Response</a:t>
            </a:r>
          </a:p>
          <a:p>
            <a:pPr lvl="2"/>
            <a:r>
              <a:rPr lang="en-US" dirty="0" smtClean="0"/>
              <a:t>DSS &amp; DSS IG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Long-term we should also consider:</a:t>
            </a:r>
          </a:p>
          <a:p>
            <a:pPr lvl="1"/>
            <a:r>
              <a:rPr lang="en-US" dirty="0" smtClean="0"/>
              <a:t>Use Case 3 – Knowledge Artifact Repository</a:t>
            </a:r>
          </a:p>
          <a:p>
            <a:pPr lvl="2"/>
            <a:r>
              <a:rPr lang="en-US" dirty="0" smtClean="0"/>
              <a:t>DSS has specifications for this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41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Questions/Discussion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1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2 – Current State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438" y="2234384"/>
            <a:ext cx="4600911" cy="19249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4925" y="1457833"/>
            <a:ext cx="6494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Interaction Protocol Defined by Decision Support Service, Release 2</a:t>
            </a:r>
          </a:p>
          <a:p>
            <a:r>
              <a:rPr lang="en-US" dirty="0" smtClean="0"/>
              <a:t>Implementation Defined by Decision Support Service IG, Release 1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971040"/>
              </p:ext>
            </p:extLst>
          </p:nvPr>
        </p:nvGraphicFramePr>
        <p:xfrm>
          <a:off x="938909" y="4289578"/>
          <a:ext cx="7266181" cy="235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834"/>
                <a:gridCol w="4744347"/>
              </a:tblGrid>
              <a:tr h="3027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Component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5298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Virtual</a:t>
                      </a:r>
                      <a:r>
                        <a:rPr lang="en-US" sz="1400" baseline="0" dirty="0" smtClean="0"/>
                        <a:t> Medical Record (</a:t>
                      </a:r>
                      <a:r>
                        <a:rPr lang="en-US" sz="1400" baseline="0" dirty="0" err="1" smtClean="0"/>
                        <a:t>vMR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Patient Information</a:t>
                      </a:r>
                      <a:endParaRPr lang="en-US" sz="1400" dirty="0"/>
                    </a:p>
                  </a:txBody>
                  <a:tcPr/>
                </a:tc>
              </a:tr>
              <a:tr h="30276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CDSContext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Initiator,</a:t>
                      </a:r>
                      <a:r>
                        <a:rPr lang="en-US" sz="1400" baseline="0" dirty="0" smtClean="0"/>
                        <a:t> Recipient, Workflow Context</a:t>
                      </a:r>
                      <a:endParaRPr lang="en-US" sz="1400" dirty="0"/>
                    </a:p>
                  </a:txBody>
                  <a:tcPr/>
                </a:tc>
              </a:tr>
              <a:tr h="30276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CDSInput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Container</a:t>
                      </a:r>
                      <a:r>
                        <a:rPr lang="en-US" sz="1400" baseline="0" dirty="0" smtClean="0"/>
                        <a:t> for context, patient information and </a:t>
                      </a:r>
                      <a:r>
                        <a:rPr lang="en-US" sz="1400" baseline="0" dirty="0" err="1" smtClean="0"/>
                        <a:t>params</a:t>
                      </a:r>
                      <a:endParaRPr lang="en-US" sz="1400" dirty="0"/>
                    </a:p>
                  </a:txBody>
                  <a:tcPr/>
                </a:tc>
              </a:tr>
              <a:tr h="30276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CDSOutput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Generic container</a:t>
                      </a:r>
                      <a:r>
                        <a:rPr lang="en-US" sz="1400" baseline="0" dirty="0" smtClean="0"/>
                        <a:t> for output</a:t>
                      </a:r>
                      <a:endParaRPr lang="en-US" sz="1400" dirty="0"/>
                    </a:p>
                  </a:txBody>
                  <a:tcPr/>
                </a:tc>
              </a:tr>
              <a:tr h="30276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CDSActionResponse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Evaluation output (CDS KAS Actions)</a:t>
                      </a:r>
                      <a:endParaRPr lang="en-US" sz="1400" dirty="0"/>
                    </a:p>
                  </a:txBody>
                  <a:tcPr/>
                </a:tc>
              </a:tr>
              <a:tr h="30276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CDSExecutionMessage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Messages that occurred during evaluation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44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2 – FHIR-Based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547195"/>
              </p:ext>
            </p:extLst>
          </p:nvPr>
        </p:nvGraphicFramePr>
        <p:xfrm>
          <a:off x="875114" y="1690689"/>
          <a:ext cx="7266181" cy="235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834"/>
                <a:gridCol w="4744347"/>
              </a:tblGrid>
              <a:tr h="3027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Component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FHIR Representation</a:t>
                      </a:r>
                      <a:endParaRPr lang="en-US" sz="1400" dirty="0"/>
                    </a:p>
                  </a:txBody>
                  <a:tcPr/>
                </a:tc>
              </a:tr>
              <a:tr h="5298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Virtual</a:t>
                      </a:r>
                      <a:r>
                        <a:rPr lang="en-US" sz="1400" baseline="0" dirty="0" smtClean="0"/>
                        <a:t> Medical Record (</a:t>
                      </a:r>
                      <a:r>
                        <a:rPr lang="en-US" sz="1400" baseline="0" dirty="0" err="1" smtClean="0"/>
                        <a:t>vMR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QI-Core Profiles</a:t>
                      </a:r>
                      <a:endParaRPr lang="en-US" sz="1400" dirty="0"/>
                    </a:p>
                  </a:txBody>
                  <a:tcPr/>
                </a:tc>
              </a:tr>
              <a:tr h="30276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CDSContext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new </a:t>
                      </a:r>
                      <a:r>
                        <a:rPr lang="en-US" sz="1400" i="1" dirty="0" err="1" smtClean="0"/>
                        <a:t>KnowledgeRequest</a:t>
                      </a:r>
                      <a:r>
                        <a:rPr lang="en-US" sz="1400" i="0" baseline="0" dirty="0" smtClean="0"/>
                        <a:t> resource (or profile of Basic)</a:t>
                      </a:r>
                      <a:endParaRPr lang="en-US" sz="1400" dirty="0"/>
                    </a:p>
                  </a:txBody>
                  <a:tcPr/>
                </a:tc>
              </a:tr>
              <a:tr h="30276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CDSInput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Parameters</a:t>
                      </a:r>
                      <a:r>
                        <a:rPr lang="en-US" sz="1400" i="0" dirty="0" smtClean="0"/>
                        <a:t> resource</a:t>
                      </a:r>
                      <a:endParaRPr lang="en-US" sz="1400" i="1" dirty="0"/>
                    </a:p>
                  </a:txBody>
                  <a:tcPr/>
                </a:tc>
              </a:tr>
              <a:tr h="30276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CDSOutput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Parameters resource</a:t>
                      </a:r>
                      <a:endParaRPr lang="en-US" sz="1400" i="1" dirty="0"/>
                    </a:p>
                  </a:txBody>
                  <a:tcPr/>
                </a:tc>
              </a:tr>
              <a:tr h="30276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CDSActionResponse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0" dirty="0" smtClean="0"/>
                        <a:t>A</a:t>
                      </a:r>
                      <a:r>
                        <a:rPr lang="en-US" sz="1400" i="0" baseline="0" dirty="0" smtClean="0"/>
                        <a:t> new </a:t>
                      </a:r>
                      <a:r>
                        <a:rPr lang="en-US" sz="1400" i="1" baseline="0" dirty="0" err="1" smtClean="0"/>
                        <a:t>KnowledgeResponse</a:t>
                      </a:r>
                      <a:r>
                        <a:rPr lang="en-US" sz="1400" i="0" baseline="0" dirty="0" smtClean="0"/>
                        <a:t> resource (or profile of Basic)</a:t>
                      </a:r>
                      <a:endParaRPr lang="en-US" sz="1400" i="0" dirty="0"/>
                    </a:p>
                  </a:txBody>
                  <a:tcPr/>
                </a:tc>
              </a:tr>
              <a:tr h="30276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CDSExecutionMessage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err="1" smtClean="0"/>
                        <a:t>OperationOutcome</a:t>
                      </a:r>
                      <a:r>
                        <a:rPr lang="en-US" sz="1400" i="0" dirty="0" smtClean="0"/>
                        <a:t> resource</a:t>
                      </a:r>
                      <a:endParaRPr lang="en-US" sz="1400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8074" y="4529470"/>
            <a:ext cx="7183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the FHIR Operation framework to describe the request/response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Existing </a:t>
            </a:r>
            <a:r>
              <a:rPr lang="en-US" i="1" dirty="0" smtClean="0"/>
              <a:t>Parameters</a:t>
            </a:r>
            <a:r>
              <a:rPr lang="en-US" dirty="0"/>
              <a:t> </a:t>
            </a:r>
            <a:r>
              <a:rPr lang="en-US" dirty="0" smtClean="0"/>
              <a:t>resource provides container (</a:t>
            </a:r>
            <a:r>
              <a:rPr lang="en-US" dirty="0" err="1" smtClean="0"/>
              <a:t>CDSInput</a:t>
            </a:r>
            <a:r>
              <a:rPr lang="en-US" dirty="0" smtClean="0"/>
              <a:t>/</a:t>
            </a:r>
            <a:r>
              <a:rPr lang="en-US" dirty="0" err="1" smtClean="0"/>
              <a:t>CDSOutput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</a:t>
            </a:r>
            <a:r>
              <a:rPr lang="en-US" i="1" dirty="0" err="1" smtClean="0"/>
              <a:t>KnowledgeRequest</a:t>
            </a:r>
            <a:r>
              <a:rPr lang="en-US" dirty="0" smtClean="0"/>
              <a:t> and </a:t>
            </a:r>
            <a:r>
              <a:rPr lang="en-US" i="1" dirty="0" err="1" smtClean="0"/>
              <a:t>KnowledgeResponse</a:t>
            </a:r>
            <a:r>
              <a:rPr lang="en-US" dirty="0" smtClean="0"/>
              <a:t>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6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KnowledgeRequest</a:t>
            </a:r>
            <a:r>
              <a:rPr lang="en-US" dirty="0" smtClean="0"/>
              <a:t> Resource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585663"/>
              </p:ext>
            </p:extLst>
          </p:nvPr>
        </p:nvGraphicFramePr>
        <p:xfrm>
          <a:off x="628650" y="1392864"/>
          <a:ext cx="7886700" cy="1695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4482952"/>
                <a:gridCol w="774848"/>
              </a:tblGrid>
              <a:tr h="33917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</a:tr>
              <a:tr h="33917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requestIdentifier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Identifier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  <a:tr h="33917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moduleIdentifier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Identifier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1..1</a:t>
                      </a:r>
                      <a:endParaRPr lang="en-US" sz="1600" dirty="0"/>
                    </a:p>
                  </a:txBody>
                  <a:tcPr/>
                </a:tc>
              </a:tr>
              <a:tr h="33917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moduleVersion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  <a:tr h="33917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inputParameters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Parameters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0464" y="3296092"/>
            <a:ext cx="79430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KnowledgeRequest</a:t>
            </a:r>
            <a:r>
              <a:rPr lang="en-US" dirty="0" smtClean="0"/>
              <a:t> specifies a request to evaluate a single </a:t>
            </a:r>
            <a:r>
              <a:rPr lang="en-US" i="1" dirty="0" smtClean="0"/>
              <a:t>module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knowledge module is a description of specific quality improvement functionality: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May correspond to specific artifacts: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a1C Poor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Chlamydia Screening Measure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May correspond to functionality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Drug-drug interaction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Diabetes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Immunization</a:t>
            </a:r>
          </a:p>
          <a:p>
            <a:r>
              <a:rPr lang="en-US" dirty="0" smtClean="0"/>
              <a:t>Each request results in a single corresponding response</a:t>
            </a:r>
          </a:p>
        </p:txBody>
      </p:sp>
    </p:spTree>
    <p:extLst>
      <p:ext uri="{BB962C8B-B14F-4D97-AF65-F5344CB8AC3E}">
        <p14:creationId xmlns:p14="http://schemas.microsoft.com/office/powerpoint/2010/main" val="162840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KnowledgeResponse</a:t>
            </a:r>
            <a:r>
              <a:rPr lang="en-US" dirty="0" smtClean="0"/>
              <a:t> Resource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923447"/>
              </p:ext>
            </p:extLst>
          </p:nvPr>
        </p:nvGraphicFramePr>
        <p:xfrm>
          <a:off x="628650" y="1275907"/>
          <a:ext cx="78867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4482952"/>
                <a:gridCol w="774848"/>
              </a:tblGrid>
              <a:tr h="3046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</a:tr>
              <a:tr h="30460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responseIdentifier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Identifier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1..1</a:t>
                      </a:r>
                      <a:endParaRPr lang="en-US" sz="1400" dirty="0"/>
                    </a:p>
                  </a:txBody>
                  <a:tcPr/>
                </a:tc>
              </a:tr>
              <a:tr h="30460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requestIdentifier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Identifier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0..1</a:t>
                      </a:r>
                      <a:endParaRPr lang="en-US" sz="1400" dirty="0"/>
                    </a:p>
                  </a:txBody>
                  <a:tcPr/>
                </a:tc>
              </a:tr>
              <a:tr h="30460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moduleIdentifier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Identifier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1..1</a:t>
                      </a:r>
                      <a:endParaRPr lang="en-US" sz="1400" dirty="0"/>
                    </a:p>
                  </a:txBody>
                  <a:tcPr/>
                </a:tc>
              </a:tr>
              <a:tr h="30460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moduleVersion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0..1</a:t>
                      </a:r>
                      <a:endParaRPr lang="en-US" sz="1400" dirty="0"/>
                    </a:p>
                  </a:txBody>
                  <a:tcPr/>
                </a:tc>
              </a:tr>
              <a:tr h="3046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1..1</a:t>
                      </a:r>
                      <a:endParaRPr lang="en-US" sz="1400" dirty="0"/>
                    </a:p>
                  </a:txBody>
                  <a:tcPr/>
                </a:tc>
              </a:tr>
              <a:tr h="3046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outcome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OperationOutcome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0..*</a:t>
                      </a:r>
                      <a:endParaRPr lang="en-US" sz="1400" dirty="0"/>
                    </a:p>
                  </a:txBody>
                  <a:tcPr/>
                </a:tc>
              </a:tr>
              <a:tr h="30460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outputParameters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Parameters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0..1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88828" y="3976577"/>
            <a:ext cx="6257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request results in a corresponding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matching </a:t>
            </a:r>
            <a:r>
              <a:rPr lang="en-US" dirty="0" err="1" smtClean="0"/>
              <a:t>requestIdentifier</a:t>
            </a:r>
            <a:r>
              <a:rPr lang="en-US" dirty="0" smtClean="0"/>
              <a:t> (if provided as part of the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matching </a:t>
            </a:r>
            <a:r>
              <a:rPr lang="en-US" dirty="0" err="1" smtClean="0"/>
              <a:t>moduleIdentifier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6524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GuidanceRequest</a:t>
            </a:r>
            <a:r>
              <a:rPr lang="en-US" dirty="0" smtClean="0"/>
              <a:t> Resource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466486"/>
              </p:ext>
            </p:extLst>
          </p:nvPr>
        </p:nvGraphicFramePr>
        <p:xfrm>
          <a:off x="628650" y="1392864"/>
          <a:ext cx="7886700" cy="407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4482952"/>
                <a:gridCol w="774848"/>
              </a:tblGrid>
              <a:tr h="33917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</a:tr>
              <a:tr h="33917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initiatingOrganization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Organization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  <a:tr h="33917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initatingPerson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Person|Patient|Practitioner|RelatedPerson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  <a:tr h="33917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systemUserType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CodeableConcept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  <a:tr h="33917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systemUserLanguage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CodeableConcept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  <a:tr h="33917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systemUserTaskContext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CodeableConcept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  <a:tr h="33917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recievingOrganization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Organization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  <a:tr h="33917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receivingPerson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Person|Patient|Practitioner|RelatedPerson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  <a:tr h="33917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recipientType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CodeableConcept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  <a:tr h="33917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recipientLanguage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CodeableConcept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  <a:tr h="33917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encounterClass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CodeableConcept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  <a:tr h="33917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encounterType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CodeableConcept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0..1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41646" y="5752214"/>
            <a:ext cx="7260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Support Context – Only provided as part of a decision support request, not a measure evaluation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8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GuidanceResponse</a:t>
            </a:r>
            <a:r>
              <a:rPr lang="en-US" dirty="0" smtClean="0"/>
              <a:t> Resource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407084"/>
              </p:ext>
            </p:extLst>
          </p:nvPr>
        </p:nvGraphicFramePr>
        <p:xfrm>
          <a:off x="628650" y="1275907"/>
          <a:ext cx="78867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4482952"/>
                <a:gridCol w="774848"/>
              </a:tblGrid>
              <a:tr h="3046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Element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</a:tr>
              <a:tr h="30460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0..1</a:t>
                      </a:r>
                      <a:endParaRPr lang="en-US" sz="1400" dirty="0"/>
                    </a:p>
                  </a:txBody>
                  <a:tcPr/>
                </a:tc>
              </a:tr>
              <a:tr h="30460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action.actionId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Identifier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0..1</a:t>
                      </a:r>
                      <a:endParaRPr lang="en-US" sz="1400" dirty="0"/>
                    </a:p>
                  </a:txBody>
                  <a:tcPr/>
                </a:tc>
              </a:tr>
              <a:tr h="30460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action.number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0..1</a:t>
                      </a:r>
                      <a:endParaRPr lang="en-US" sz="1400" dirty="0"/>
                    </a:p>
                  </a:txBody>
                  <a:tcPr/>
                </a:tc>
              </a:tr>
              <a:tr h="30460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action.evidence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Evidence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0..*</a:t>
                      </a:r>
                      <a:endParaRPr lang="en-US" sz="1400" dirty="0"/>
                    </a:p>
                  </a:txBody>
                  <a:tcPr/>
                </a:tc>
              </a:tr>
              <a:tr h="30460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action.documentation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DocumentReference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0..*</a:t>
                      </a:r>
                      <a:endParaRPr lang="en-US" sz="1400" dirty="0"/>
                    </a:p>
                  </a:txBody>
                  <a:tcPr/>
                </a:tc>
              </a:tr>
              <a:tr h="30460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action.participant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Person|Patient|Practitioner|RelatedPerson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0..*</a:t>
                      </a:r>
                      <a:endParaRPr lang="en-US" sz="1400" dirty="0"/>
                    </a:p>
                  </a:txBody>
                  <a:tcPr/>
                </a:tc>
              </a:tr>
              <a:tr h="30460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action.title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0..1</a:t>
                      </a:r>
                      <a:endParaRPr lang="en-US" sz="1400" dirty="0"/>
                    </a:p>
                  </a:txBody>
                  <a:tcPr/>
                </a:tc>
              </a:tr>
              <a:tr h="30460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action.description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0..1</a:t>
                      </a:r>
                      <a:endParaRPr lang="en-US" sz="1400" dirty="0"/>
                    </a:p>
                  </a:txBody>
                  <a:tcPr/>
                </a:tc>
              </a:tr>
              <a:tr h="30460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action.concepts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CodeableConcept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0..*</a:t>
                      </a:r>
                      <a:endParaRPr lang="en-US" sz="1400" dirty="0"/>
                    </a:p>
                  </a:txBody>
                  <a:tcPr/>
                </a:tc>
              </a:tr>
              <a:tr h="30460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action.type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code (create</a:t>
                      </a:r>
                      <a:r>
                        <a:rPr lang="en-US" sz="1400" baseline="0" dirty="0" smtClean="0"/>
                        <a:t> | update | remove | ... 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0..1</a:t>
                      </a:r>
                      <a:endParaRPr lang="en-US" sz="1400" dirty="0"/>
                    </a:p>
                  </a:txBody>
                  <a:tcPr/>
                </a:tc>
              </a:tr>
              <a:tr h="30460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action.resource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Resource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0..1</a:t>
                      </a:r>
                      <a:endParaRPr lang="en-US" sz="1400" dirty="0"/>
                    </a:p>
                  </a:txBody>
                  <a:tcPr/>
                </a:tc>
              </a:tr>
              <a:tr h="30460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action.actions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0..*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32367" y="5603358"/>
            <a:ext cx="687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Support Actions – Only provided as part of a decision support response, not a measure evaluation 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9197</TotalTime>
  <Words>1381</Words>
  <Application>Microsoft Office PowerPoint</Application>
  <PresentationFormat>On-screen Show (4:3)</PresentationFormat>
  <Paragraphs>462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FHIR-Based CDS</vt:lpstr>
      <vt:lpstr>Background</vt:lpstr>
      <vt:lpstr>Background (cont)</vt:lpstr>
      <vt:lpstr>Use Case 2 – Current State</vt:lpstr>
      <vt:lpstr>Use Case 2 – FHIR-Based</vt:lpstr>
      <vt:lpstr>KnowledgeRequest Resource</vt:lpstr>
      <vt:lpstr>KnowledgeResponse Resource</vt:lpstr>
      <vt:lpstr>GuidanceRequest Resource</vt:lpstr>
      <vt:lpstr>GuidanceResponse Resource</vt:lpstr>
      <vt:lpstr>FHIR “evaluate” Operation</vt:lpstr>
      <vt:lpstr>FHIR-Based DSS IG Profile</vt:lpstr>
      <vt:lpstr>Evaluate Operation Example</vt:lpstr>
      <vt:lpstr>Evaluate Operation Example</vt:lpstr>
      <vt:lpstr>Evaluate Operation Example</vt:lpstr>
      <vt:lpstr>Evaluate Operation Example</vt:lpstr>
      <vt:lpstr>Evaluate Operation Example</vt:lpstr>
      <vt:lpstr>Evaluate Operation Example</vt:lpstr>
      <vt:lpstr>Use Case 1 – Current State</vt:lpstr>
      <vt:lpstr>Use Case 1 – Short Term</vt:lpstr>
      <vt:lpstr>Use Case 1 – Long Term</vt:lpstr>
      <vt:lpstr>KnowledgeModule</vt:lpstr>
      <vt:lpstr>KnowledgeModule (cont.)</vt:lpstr>
      <vt:lpstr>KnowledgeModule (cont.)</vt:lpstr>
      <vt:lpstr>Use Case 3 – DSS Long Term</vt:lpstr>
      <vt:lpstr>Use Case 3 – Long Term (cont)</vt:lpstr>
      <vt:lpstr>Data Requirements</vt:lpstr>
      <vt:lpstr>FHIR “knowledgeRequirements” Operation</vt:lpstr>
      <vt:lpstr>Advantages of Proposed Approach</vt:lpstr>
      <vt:lpstr>Disadvantages</vt:lpstr>
      <vt:lpstr>Questions/Discussion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FHIR-Based CDS</dc:title>
  <dc:creator>Bryn</dc:creator>
  <cp:lastModifiedBy>Bryn</cp:lastModifiedBy>
  <cp:revision>58</cp:revision>
  <dcterms:created xsi:type="dcterms:W3CDTF">2015-05-19T15:39:25Z</dcterms:created>
  <dcterms:modified xsi:type="dcterms:W3CDTF">2015-07-08T15:20:07Z</dcterms:modified>
</cp:coreProperties>
</file>