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702" r:id="rId4"/>
    <p:sldMasterId id="2147493822" r:id="rId5"/>
    <p:sldMasterId id="2147493834" r:id="rId6"/>
    <p:sldMasterId id="2147493846" r:id="rId7"/>
  </p:sldMasterIdLst>
  <p:sldIdLst>
    <p:sldId id="330" r:id="rId8"/>
    <p:sldId id="333" r:id="rId9"/>
    <p:sldId id="331" r:id="rId10"/>
    <p:sldId id="332" r:id="rId11"/>
    <p:sldId id="337" r:id="rId12"/>
    <p:sldId id="334" r:id="rId13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82" autoAdjust="0"/>
  </p:normalViewPr>
  <p:slideViewPr>
    <p:cSldViewPr snapToGrid="0" snapToObjects="1">
      <p:cViewPr varScale="1">
        <p:scale>
          <a:sx n="105" d="100"/>
          <a:sy n="105" d="100"/>
        </p:scale>
        <p:origin x="-872" y="-104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4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3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6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7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3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82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76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05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04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76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1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83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0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71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35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9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22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46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5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95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71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1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8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0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71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3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9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12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3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5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95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71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6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9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703" r:id="rId1"/>
    <p:sldLayoutId id="2147493704" r:id="rId2"/>
    <p:sldLayoutId id="2147493705" r:id="rId3"/>
    <p:sldLayoutId id="2147493706" r:id="rId4"/>
    <p:sldLayoutId id="2147493707" r:id="rId5"/>
    <p:sldLayoutId id="2147493708" r:id="rId6"/>
    <p:sldLayoutId id="2147493709" r:id="rId7"/>
    <p:sldLayoutId id="2147493710" r:id="rId8"/>
    <p:sldLayoutId id="2147493711" r:id="rId9"/>
    <p:sldLayoutId id="2147493712" r:id="rId10"/>
    <p:sldLayoutId id="214749371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23" r:id="rId1"/>
    <p:sldLayoutId id="2147493824" r:id="rId2"/>
    <p:sldLayoutId id="2147493825" r:id="rId3"/>
    <p:sldLayoutId id="2147493826" r:id="rId4"/>
    <p:sldLayoutId id="2147493827" r:id="rId5"/>
    <p:sldLayoutId id="2147493828" r:id="rId6"/>
    <p:sldLayoutId id="2147493829" r:id="rId7"/>
    <p:sldLayoutId id="2147493830" r:id="rId8"/>
    <p:sldLayoutId id="2147493831" r:id="rId9"/>
    <p:sldLayoutId id="2147493832" r:id="rId10"/>
    <p:sldLayoutId id="214749383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35" r:id="rId1"/>
    <p:sldLayoutId id="2147493836" r:id="rId2"/>
    <p:sldLayoutId id="2147493837" r:id="rId3"/>
    <p:sldLayoutId id="2147493838" r:id="rId4"/>
    <p:sldLayoutId id="2147493839" r:id="rId5"/>
    <p:sldLayoutId id="2147493840" r:id="rId6"/>
    <p:sldLayoutId id="2147493841" r:id="rId7"/>
    <p:sldLayoutId id="2147493842" r:id="rId8"/>
    <p:sldLayoutId id="2147493843" r:id="rId9"/>
    <p:sldLayoutId id="2147493844" r:id="rId10"/>
    <p:sldLayoutId id="214749384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13/04/15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47" r:id="rId1"/>
    <p:sldLayoutId id="2147493848" r:id="rId2"/>
    <p:sldLayoutId id="2147493849" r:id="rId3"/>
    <p:sldLayoutId id="2147493850" r:id="rId4"/>
    <p:sldLayoutId id="2147493851" r:id="rId5"/>
    <p:sldLayoutId id="2147493852" r:id="rId6"/>
    <p:sldLayoutId id="2147493853" r:id="rId7"/>
    <p:sldLayoutId id="2147493854" r:id="rId8"/>
    <p:sldLayoutId id="2147493855" r:id="rId9"/>
    <p:sldLayoutId id="2147493856" r:id="rId10"/>
    <p:sldLayoutId id="214749385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.jpe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jpe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9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7.jpeg"/><Relationship Id="rId8" Type="http://schemas.openxmlformats.org/officeDocument/2006/relationships/image" Target="../media/image18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Relationship Id="rId35" Type="http://schemas.openxmlformats.org/officeDocument/2006/relationships/image" Target="../media/image45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37" Type="http://schemas.openxmlformats.org/officeDocument/2006/relationships/image" Target="../media/image47.png"/><Relationship Id="rId38" Type="http://schemas.openxmlformats.org/officeDocument/2006/relationships/image" Target="../media/image48.png"/><Relationship Id="rId39" Type="http://schemas.openxmlformats.org/officeDocument/2006/relationships/image" Target="../media/image49.png"/><Relationship Id="rId40" Type="http://schemas.openxmlformats.org/officeDocument/2006/relationships/image" Target="../media/image50.png"/><Relationship Id="rId41" Type="http://schemas.openxmlformats.org/officeDocument/2006/relationships/image" Target="../media/image51.png"/><Relationship Id="rId4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3987800" cy="533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Un vistazo a </a:t>
            </a:r>
            <a:b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</a:br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AVANTICA</a:t>
            </a:r>
            <a:endParaRPr lang="en-US" sz="2400" dirty="0">
              <a:solidFill>
                <a:srgbClr val="FF4401"/>
              </a:solidFill>
              <a:latin typeface="Futura Std Bold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45225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3146"/>
            <a:ext cx="5859000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Acerca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de Avantica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5580068" y="585355"/>
            <a:ext cx="2197100" cy="1598612"/>
            <a:chOff x="0" y="0"/>
            <a:chExt cx="1968" cy="1432"/>
          </a:xfrm>
        </p:grpSpPr>
        <p:pic>
          <p:nvPicPr>
            <p:cNvPr id="29" name="Picture 1"/>
            <p:cNvPicPr>
              <a:picLocks noChangeAspect="1" noChangeArrowheads="1"/>
            </p:cNvPicPr>
            <p:nvPr/>
          </p:nvPicPr>
          <p:blipFill>
            <a:blip r:embed="rId3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t="16734" r="5714"/>
            <a:stretch>
              <a:fillRect/>
            </a:stretch>
          </p:blipFill>
          <p:spPr bwMode="auto">
            <a:xfrm>
              <a:off x="96" y="72"/>
              <a:ext cx="1769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8" cy="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4906968" y="2087130"/>
            <a:ext cx="2224087" cy="1911350"/>
            <a:chOff x="0" y="0"/>
            <a:chExt cx="1992" cy="1711"/>
          </a:xfrm>
        </p:grpSpPr>
        <p:pic>
          <p:nvPicPr>
            <p:cNvPr id="32" name="Picture 6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420000">
              <a:off x="159" y="169"/>
              <a:ext cx="165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7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92" cy="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11"/>
          <p:cNvGrpSpPr>
            <a:grpSpLocks/>
          </p:cNvGrpSpPr>
          <p:nvPr/>
        </p:nvGrpSpPr>
        <p:grpSpPr bwMode="auto">
          <a:xfrm>
            <a:off x="6675443" y="1388630"/>
            <a:ext cx="2241550" cy="1938337"/>
            <a:chOff x="0" y="0"/>
            <a:chExt cx="2008" cy="1736"/>
          </a:xfrm>
        </p:grpSpPr>
        <p:pic>
          <p:nvPicPr>
            <p:cNvPr id="35" name="Picture 9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9999">
              <a:off x="181" y="183"/>
              <a:ext cx="165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0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8" cy="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14"/>
          <p:cNvGrpSpPr>
            <a:grpSpLocks/>
          </p:cNvGrpSpPr>
          <p:nvPr/>
        </p:nvGrpSpPr>
        <p:grpSpPr bwMode="auto">
          <a:xfrm>
            <a:off x="6453193" y="3415867"/>
            <a:ext cx="2027237" cy="1670050"/>
            <a:chOff x="0" y="0"/>
            <a:chExt cx="1816" cy="1496"/>
          </a:xfrm>
        </p:grpSpPr>
        <p:pic>
          <p:nvPicPr>
            <p:cNvPr id="38" name="Picture 12"/>
            <p:cNvPicPr>
              <a:picLocks noChangeArrowheads="1"/>
            </p:cNvPicPr>
            <p:nvPr/>
          </p:nvPicPr>
          <p:blipFill>
            <a:blip r:embed="rId9">
              <a:lum bright="2000" contrast="-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" y="64"/>
              <a:ext cx="165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3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16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Rectangle 15"/>
          <p:cNvSpPr>
            <a:spLocks/>
          </p:cNvSpPr>
          <p:nvPr/>
        </p:nvSpPr>
        <p:spPr bwMode="auto">
          <a:xfrm>
            <a:off x="776858" y="830513"/>
            <a:ext cx="4148016" cy="4759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55362" bIns="26788"/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Avantica Technologies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un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proveedor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líder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en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Servicios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Ingeniería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de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Software.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Nuestros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equipos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desarrollo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trabajan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en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colaboración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con los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propietarios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del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producto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para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crear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soluciones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que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destacan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en el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mercado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.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20+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años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experiencia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1800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proyectos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completados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satisfactoriamente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Centros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desarrollo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en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Perú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y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Costa Rica</a:t>
            </a: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Servicios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a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escala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global, a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través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oficinas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comerciales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en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Perú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, California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, New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York y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Costa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Rica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Soluciones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innovadoras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en: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1"/>
              </a:buBlip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Desarrollo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productos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1"/>
              </a:buBlip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Aseguramiento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 la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calidad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1"/>
              </a:buBlip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Desarrollo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Móvil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1"/>
              </a:buBlip>
            </a:pP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Desarrollo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especializado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para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sector 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bancario</a:t>
            </a:r>
            <a:endParaRPr lang="en-US" sz="14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lnSpc>
                <a:spcPct val="150000"/>
              </a:lnSpc>
            </a:pPr>
            <a:endParaRPr lang="en-US" sz="13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lnSpc>
                <a:spcPct val="150000"/>
              </a:lnSpc>
            </a:pPr>
            <a:endParaRPr lang="en-US" sz="13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lnSpc>
                <a:spcPct val="150000"/>
              </a:lnSpc>
            </a:pPr>
            <a:endParaRPr lang="en-US" sz="13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lnSpc>
                <a:spcPct val="150000"/>
              </a:lnSpc>
            </a:pPr>
            <a:endParaRPr lang="en-US" sz="1300" dirty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2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3146"/>
            <a:ext cx="5859000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Avantica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Alrededor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del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Mundo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>
            <a:off x="3529807" y="4682830"/>
            <a:ext cx="2359025" cy="731837"/>
          </a:xfrm>
          <a:prstGeom prst="roundRect">
            <a:avLst>
              <a:gd name="adj" fmla="val 18292"/>
            </a:avLst>
          </a:prstGeom>
          <a:gradFill rotWithShape="0">
            <a:gsLst>
              <a:gs pos="0">
                <a:srgbClr val="F7D140"/>
              </a:gs>
              <a:gs pos="100000">
                <a:srgbClr val="E4AA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3550048" y="1062784"/>
            <a:ext cx="2222500" cy="731838"/>
          </a:xfrm>
          <a:prstGeom prst="roundRect">
            <a:avLst>
              <a:gd name="adj" fmla="val 18292"/>
            </a:avLst>
          </a:prstGeom>
          <a:gradFill rotWithShape="0">
            <a:gsLst>
              <a:gs pos="0">
                <a:srgbClr val="F7D140"/>
              </a:gs>
              <a:gs pos="100000">
                <a:srgbClr val="E4AA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15148" y="2475659"/>
            <a:ext cx="1892300" cy="1654175"/>
            <a:chOff x="3433763" y="2714625"/>
            <a:chExt cx="1892300" cy="1654175"/>
          </a:xfrm>
        </p:grpSpPr>
        <p:grpSp>
          <p:nvGrpSpPr>
            <p:cNvPr id="10" name="Group 9"/>
            <p:cNvGrpSpPr/>
            <p:nvPr/>
          </p:nvGrpSpPr>
          <p:grpSpPr>
            <a:xfrm>
              <a:off x="3438525" y="2714625"/>
              <a:ext cx="1884363" cy="1247775"/>
              <a:chOff x="3438525" y="2714625"/>
              <a:chExt cx="1884363" cy="1247775"/>
            </a:xfrm>
          </p:grpSpPr>
          <p:sp>
            <p:nvSpPr>
              <p:cNvPr id="12" name="AutoShape 6"/>
              <p:cNvSpPr>
                <a:spLocks/>
              </p:cNvSpPr>
              <p:nvPr/>
            </p:nvSpPr>
            <p:spPr bwMode="auto">
              <a:xfrm>
                <a:off x="3438525" y="2714625"/>
                <a:ext cx="1884363" cy="1247775"/>
              </a:xfrm>
              <a:prstGeom prst="roundRect">
                <a:avLst>
                  <a:gd name="adj" fmla="val 12884"/>
                </a:avLst>
              </a:prstGeom>
              <a:gradFill rotWithShape="0">
                <a:gsLst>
                  <a:gs pos="0">
                    <a:srgbClr val="666666"/>
                  </a:gs>
                  <a:gs pos="100000">
                    <a:srgbClr val="E6E6E6"/>
                  </a:gs>
                </a:gsLst>
                <a:lin ang="5400000" scaled="1"/>
              </a:gradFill>
              <a:ln w="254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38100" dist="25399" dir="5400000" algn="ctr" rotWithShape="0">
                  <a:schemeClr val="bg2">
                    <a:alpha val="34998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13" name="Picture 1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512"/>
              <a:stretch/>
            </p:blipFill>
            <p:spPr bwMode="auto">
              <a:xfrm>
                <a:off x="3635896" y="2852936"/>
                <a:ext cx="1473200" cy="473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3433763" y="3341688"/>
              <a:ext cx="1892300" cy="1027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n-US" sz="1100" b="1" dirty="0" smtClean="0">
                  <a:solidFill>
                    <a:srgbClr val="800000"/>
                  </a:solidFill>
                  <a:latin typeface="Arial" charset="0"/>
                  <a:cs typeface="Arial" charset="0"/>
                  <a:sym typeface="Arial" charset="0"/>
                </a:rPr>
                <a:t>Silicon Valley, USA</a:t>
              </a:r>
            </a:p>
            <a:p>
              <a:pPr marL="26988" algn="ctr"/>
              <a:r>
                <a:rPr lang="en-US" sz="11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Oficinas</a:t>
              </a:r>
              <a:r>
                <a:rPr lang="en-US" sz="1100" dirty="0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Corporativas</a:t>
              </a:r>
              <a:r>
                <a:rPr lang="en-US" sz="1100" dirty="0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Centrales</a:t>
              </a:r>
              <a:endParaRPr lang="en-US" sz="11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6921" y="2083304"/>
            <a:ext cx="2437383" cy="775335"/>
            <a:chOff x="539552" y="2940298"/>
            <a:chExt cx="2437383" cy="704850"/>
          </a:xfrm>
        </p:grpSpPr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539552" y="2940298"/>
              <a:ext cx="2392362" cy="704850"/>
            </a:xfrm>
            <a:prstGeom prst="roundRect">
              <a:avLst>
                <a:gd name="adj" fmla="val 18986"/>
              </a:avLst>
            </a:prstGeom>
            <a:gradFill rotWithShape="0">
              <a:gsLst>
                <a:gs pos="0">
                  <a:srgbClr val="F7D140"/>
                </a:gs>
                <a:gs pos="100000">
                  <a:srgbClr val="E4AA2A"/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/>
            </p:cNvSpPr>
            <p:nvPr/>
          </p:nvSpPr>
          <p:spPr bwMode="auto">
            <a:xfrm>
              <a:off x="611560" y="2996952"/>
              <a:ext cx="2365375" cy="51752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n-US" sz="1100" b="1" dirty="0" smtClean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Lima</a:t>
              </a:r>
              <a:r>
                <a:rPr lang="en-US" sz="1100" b="1" dirty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, Peru</a:t>
              </a:r>
            </a:p>
            <a:p>
              <a:pPr marL="26988" algn="ctr"/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Nuestro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centro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desarrollo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más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rápido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crecimiento</a:t>
              </a:r>
              <a:endParaRPr lang="en-US" sz="1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17" name="AutoShape 2"/>
          <p:cNvSpPr>
            <a:spLocks/>
          </p:cNvSpPr>
          <p:nvPr/>
        </p:nvSpPr>
        <p:spPr bwMode="auto">
          <a:xfrm>
            <a:off x="964953" y="3618956"/>
            <a:ext cx="2224087" cy="731838"/>
          </a:xfrm>
          <a:prstGeom prst="roundRect">
            <a:avLst>
              <a:gd name="adj" fmla="val 18292"/>
            </a:avLst>
          </a:prstGeom>
          <a:gradFill rotWithShape="0">
            <a:gsLst>
              <a:gs pos="0">
                <a:srgbClr val="F7D140"/>
              </a:gs>
              <a:gs pos="100000">
                <a:srgbClr val="E4AA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1248073" y="3742781"/>
            <a:ext cx="1589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8573" bIns="0"/>
          <a:lstStyle/>
          <a:p>
            <a:pPr marL="26988" algn="ctr"/>
            <a:r>
              <a:rPr lang="en-US" sz="1100" b="1" dirty="0" smtClean="0">
                <a:solidFill>
                  <a:srgbClr val="7F7F7F"/>
                </a:solidFill>
                <a:latin typeface="Arial" charset="0"/>
                <a:cs typeface="Arial" charset="0"/>
                <a:sym typeface="Arial" charset="0"/>
              </a:rPr>
              <a:t>San Carlos, Costa </a:t>
            </a:r>
            <a:r>
              <a:rPr lang="en-US" sz="1100" b="1" dirty="0">
                <a:solidFill>
                  <a:srgbClr val="7F7F7F"/>
                </a:solidFill>
                <a:latin typeface="Arial" charset="0"/>
                <a:cs typeface="Arial" charset="0"/>
                <a:sym typeface="Arial" charset="0"/>
              </a:rPr>
              <a:t>Rica</a:t>
            </a:r>
          </a:p>
          <a:p>
            <a:pPr marL="26988" algn="ctr"/>
            <a:r>
              <a:rPr lang="en-US" sz="1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Centro de 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desarrollo</a:t>
            </a:r>
            <a:r>
              <a:rPr lang="en-US" sz="1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en el Norte de Costa Rica</a:t>
            </a:r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>
            <a:off x="3701257" y="4782842"/>
            <a:ext cx="21082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8573" bIns="0"/>
          <a:lstStyle/>
          <a:p>
            <a:pPr marL="26988" algn="ctr"/>
            <a:r>
              <a:rPr lang="en-US" sz="1100" b="1" dirty="0">
                <a:solidFill>
                  <a:srgbClr val="7F7F7F"/>
                </a:solidFill>
                <a:latin typeface="Arial" charset="0"/>
                <a:cs typeface="Arial" charset="0"/>
                <a:sym typeface="Arial" charset="0"/>
              </a:rPr>
              <a:t>Partners, Costa Rica</a:t>
            </a:r>
          </a:p>
          <a:p>
            <a:pPr marL="26988" algn="ctr">
              <a:buClr>
                <a:srgbClr val="800000"/>
              </a:buClr>
              <a:buSzPct val="100000"/>
              <a:buFont typeface="Wingdings" charset="0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 SEO</a:t>
            </a:r>
            <a:r>
              <a:rPr lang="en-US" sz="1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/SEM </a:t>
            </a:r>
          </a:p>
          <a:p>
            <a:pPr marL="26988" algn="ctr">
              <a:buClr>
                <a:srgbClr val="800000"/>
              </a:buClr>
              <a:buSzPct val="100000"/>
              <a:buFont typeface="Wingdings" charset="0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Desarrollo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 Software</a:t>
            </a: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3824685" y="1131047"/>
            <a:ext cx="1677988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73" bIns="0"/>
          <a:lstStyle/>
          <a:p>
            <a:pPr marL="26988" algn="ctr"/>
            <a:r>
              <a:rPr lang="en-US" sz="1100" b="1" dirty="0" smtClean="0">
                <a:solidFill>
                  <a:srgbClr val="7F7F7F"/>
                </a:solidFill>
                <a:latin typeface="Arial" charset="0"/>
                <a:cs typeface="Arial" charset="0"/>
                <a:sym typeface="Arial" charset="0"/>
              </a:rPr>
              <a:t>San José, Costa Rica</a:t>
            </a:r>
          </a:p>
          <a:p>
            <a:pPr marL="26988" algn="ctr"/>
            <a:r>
              <a:rPr lang="en-US" sz="1000" dirty="0" err="1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Nuestro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centro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de </a:t>
            </a:r>
            <a:r>
              <a:rPr lang="en-US" sz="1000" dirty="0" err="1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desarrollo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inicial</a:t>
            </a:r>
            <a:endParaRPr lang="en-US" sz="10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05513" y="2118546"/>
            <a:ext cx="2224087" cy="731837"/>
            <a:chOff x="5589588" y="3036888"/>
            <a:chExt cx="2224087" cy="731837"/>
          </a:xfrm>
        </p:grpSpPr>
        <p:sp>
          <p:nvSpPr>
            <p:cNvPr id="22" name="AutoShape 4"/>
            <p:cNvSpPr>
              <a:spLocks/>
            </p:cNvSpPr>
            <p:nvPr/>
          </p:nvSpPr>
          <p:spPr bwMode="auto">
            <a:xfrm>
              <a:off x="5589588" y="3036888"/>
              <a:ext cx="2224087" cy="731837"/>
            </a:xfrm>
            <a:prstGeom prst="roundRect">
              <a:avLst>
                <a:gd name="adj" fmla="val 18292"/>
              </a:avLst>
            </a:prstGeom>
            <a:gradFill rotWithShape="0">
              <a:gsLst>
                <a:gs pos="0">
                  <a:srgbClr val="F7D140"/>
                </a:gs>
                <a:gs pos="100000">
                  <a:srgbClr val="E4AA2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5700713" y="3141663"/>
              <a:ext cx="2017712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n-US" sz="1100" b="1" dirty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New York, USA</a:t>
              </a:r>
            </a:p>
            <a:p>
              <a:pPr marL="26988" algn="ctr"/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Expansión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hacia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la costa Este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enfocada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en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ventas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y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mercadeo</a:t>
              </a:r>
              <a:endParaRPr lang="en-US" sz="10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4" name="Rectangle 13"/>
          <p:cNvSpPr>
            <a:spLocks/>
          </p:cNvSpPr>
          <p:nvPr/>
        </p:nvSpPr>
        <p:spPr bwMode="auto">
          <a:xfrm>
            <a:off x="6240795" y="1025646"/>
            <a:ext cx="2292151" cy="8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8573" bIns="0"/>
          <a:lstStyle/>
          <a:p>
            <a:pPr lvl="0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n-US" sz="1000" dirty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Julio 2012  – Liberia, Costa </a:t>
            </a:r>
            <a:r>
              <a:rPr lang="en-US" sz="1000" dirty="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Rica</a:t>
            </a:r>
            <a:endParaRPr lang="en-US" sz="1000" dirty="0">
              <a:solidFill>
                <a:srgbClr val="404040"/>
              </a:solidFill>
              <a:latin typeface="Calibri Italic" charset="0"/>
              <a:cs typeface="Calibri Italic" charset="0"/>
              <a:sym typeface="Calibri Italic" charset="0"/>
            </a:endParaRPr>
          </a:p>
          <a:p>
            <a:pPr algn="l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n-US" sz="1000" dirty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 Feb </a:t>
            </a:r>
            <a:r>
              <a:rPr lang="en-US" sz="1000" dirty="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2010 – Nueva </a:t>
            </a:r>
            <a:r>
              <a:rPr lang="en-US" sz="1000" dirty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York</a:t>
            </a:r>
          </a:p>
          <a:p>
            <a:pPr algn="l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n-US" sz="1000" dirty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 Sept 2009 </a:t>
            </a:r>
            <a:r>
              <a:rPr lang="en-US" sz="1000" dirty="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– San Carlos, Costa Rica</a:t>
            </a:r>
          </a:p>
          <a:p>
            <a:pPr algn="l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n-US" sz="1000" dirty="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 Ago  2006 – Lima, </a:t>
            </a:r>
            <a:r>
              <a:rPr lang="en-US" sz="1000" dirty="0" err="1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Perú</a:t>
            </a:r>
            <a:endParaRPr lang="en-US" sz="1000" dirty="0" smtClean="0">
              <a:solidFill>
                <a:srgbClr val="404040"/>
              </a:solidFill>
              <a:latin typeface="Calibri Italic" charset="0"/>
              <a:cs typeface="Calibri Italic" charset="0"/>
              <a:sym typeface="Calibri Italic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933505" y="3630714"/>
            <a:ext cx="2224087" cy="731838"/>
            <a:chOff x="5652120" y="4149080"/>
            <a:chExt cx="2224087" cy="731838"/>
          </a:xfrm>
        </p:grpSpPr>
        <p:sp>
          <p:nvSpPr>
            <p:cNvPr id="26" name="AutoShape 2"/>
            <p:cNvSpPr>
              <a:spLocks/>
            </p:cNvSpPr>
            <p:nvPr/>
          </p:nvSpPr>
          <p:spPr bwMode="auto">
            <a:xfrm>
              <a:off x="5652120" y="4149080"/>
              <a:ext cx="2224087" cy="731838"/>
            </a:xfrm>
            <a:prstGeom prst="roundRect">
              <a:avLst>
                <a:gd name="adj" fmla="val 18292"/>
              </a:avLst>
            </a:prstGeom>
            <a:gradFill rotWithShape="0">
              <a:gsLst>
                <a:gs pos="0">
                  <a:srgbClr val="F7D140"/>
                </a:gs>
                <a:gs pos="100000">
                  <a:srgbClr val="E4AA2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/>
            </p:cNvSpPr>
            <p:nvPr/>
          </p:nvSpPr>
          <p:spPr bwMode="auto">
            <a:xfrm>
              <a:off x="6012160" y="4293096"/>
              <a:ext cx="15890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n-US" sz="1100" b="1" dirty="0" smtClean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Liberia, Costa </a:t>
              </a:r>
              <a:r>
                <a:rPr lang="en-US" sz="1100" b="1" dirty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Rica</a:t>
              </a:r>
            </a:p>
            <a:p>
              <a:pPr marL="26988" algn="ctr"/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Centro de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desarrollo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en el </a:t>
              </a:r>
              <a:r>
                <a:rPr lang="en-US" sz="1000" dirty="0" err="1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Noreste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de Costa Rica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0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901"/>
            <a:ext cx="4041775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¿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Qué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Hacemos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?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52688" y="2074902"/>
            <a:ext cx="1954530" cy="1067976"/>
          </a:xfrm>
          <a:prstGeom prst="roundRect">
            <a:avLst>
              <a:gd name="adj" fmla="val 10000"/>
            </a:avLst>
          </a:prstGeom>
          <a:solidFill>
            <a:srgbClr val="C91507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500" b="1" dirty="0" err="1">
                <a:latin typeface="Calibri"/>
                <a:cs typeface="Calibri"/>
                <a:sym typeface="Palatino" charset="0"/>
              </a:rPr>
              <a:t>Ingeniería</a:t>
            </a:r>
            <a:r>
              <a:rPr lang="en-US" sz="2500" b="1" dirty="0">
                <a:latin typeface="Calibri"/>
                <a:cs typeface="Calibri"/>
                <a:sym typeface="Palatino" charset="0"/>
              </a:rPr>
              <a:t> de Software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62488" y="2074902"/>
            <a:ext cx="1954530" cy="1067976"/>
          </a:xfrm>
          <a:prstGeom prst="roundRect">
            <a:avLst>
              <a:gd name="adj" fmla="val 10000"/>
            </a:avLst>
          </a:prstGeom>
          <a:solidFill>
            <a:srgbClr val="FFA41E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21307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500" b="1" dirty="0">
                <a:latin typeface="Calibri"/>
                <a:cs typeface="Calibri"/>
                <a:sym typeface="Palatino" charset="0"/>
              </a:rPr>
              <a:t>QA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52688" y="3405227"/>
            <a:ext cx="1954530" cy="1067976"/>
          </a:xfrm>
          <a:prstGeom prst="roundRect">
            <a:avLst>
              <a:gd name="adj" fmla="val 10000"/>
            </a:avLst>
          </a:prstGeom>
          <a:solidFill>
            <a:srgbClr val="FF6600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4261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500" b="1" dirty="0" err="1">
                <a:latin typeface="Calibri"/>
                <a:cs typeface="Calibri"/>
                <a:sym typeface="Palatino" charset="0"/>
              </a:rPr>
              <a:t>Desarrollo</a:t>
            </a:r>
            <a:r>
              <a:rPr lang="en-US" sz="2500" b="1" dirty="0">
                <a:latin typeface="Calibri"/>
                <a:cs typeface="Calibri"/>
                <a:sym typeface="Palatino" charset="0"/>
              </a:rPr>
              <a:t> </a:t>
            </a:r>
            <a:r>
              <a:rPr lang="en-US" sz="2500" b="1" dirty="0" err="1">
                <a:latin typeface="Calibri"/>
                <a:cs typeface="Calibri"/>
                <a:sym typeface="Palatino" charset="0"/>
              </a:rPr>
              <a:t>Móvil</a:t>
            </a:r>
            <a:endParaRPr lang="en-US" sz="2500" b="1" dirty="0">
              <a:latin typeface="Calibri"/>
              <a:cs typeface="Calibri"/>
              <a:sym typeface="Palatino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89158" y="3406398"/>
            <a:ext cx="1954530" cy="1067976"/>
          </a:xfrm>
          <a:prstGeom prst="roundRect">
            <a:avLst>
              <a:gd name="adj" fmla="val 10000"/>
            </a:avLst>
          </a:prstGeom>
          <a:solidFill>
            <a:schemeClr val="bg1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6392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500" b="1" dirty="0" err="1">
                <a:latin typeface="Calibri"/>
                <a:cs typeface="Calibri"/>
                <a:sym typeface="Palatino" charset="0"/>
              </a:rPr>
              <a:t>Desarrollo</a:t>
            </a:r>
            <a:r>
              <a:rPr lang="en-US" sz="2500" b="1" dirty="0">
                <a:latin typeface="Calibri"/>
                <a:cs typeface="Calibri"/>
                <a:sym typeface="Palatino" charset="0"/>
              </a:rPr>
              <a:t> </a:t>
            </a:r>
            <a:r>
              <a:rPr lang="en-US" sz="2500" b="1" dirty="0" err="1">
                <a:latin typeface="Calibri"/>
                <a:cs typeface="Calibri"/>
                <a:sym typeface="Palatino" charset="0"/>
              </a:rPr>
              <a:t>Banca</a:t>
            </a:r>
            <a:endParaRPr lang="en-US" sz="2500" b="1" dirty="0">
              <a:latin typeface="Calibri"/>
              <a:cs typeface="Calibri"/>
              <a:sym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630"/>
            <a:ext cx="4041775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Posicionamiento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30540" y="2174430"/>
            <a:ext cx="6705600" cy="1676400"/>
          </a:xfrm>
          <a:prstGeom prst="roundRect">
            <a:avLst/>
          </a:prstGeom>
          <a:solidFill>
            <a:srgbClr val="B1292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/>
                <a:ea typeface="ヒラギノ明朝 ProN W3" charset="0"/>
                <a:cs typeface="Calibri"/>
                <a:sym typeface="Palatino" charset="0"/>
              </a:rPr>
              <a:t>CALIDAD &amp; CUMPLIMIENTO</a:t>
            </a:r>
          </a:p>
        </p:txBody>
      </p:sp>
    </p:spTree>
    <p:extLst>
      <p:ext uri="{BB962C8B-B14F-4D97-AF65-F5344CB8AC3E}">
        <p14:creationId xmlns:p14="http://schemas.microsoft.com/office/powerpoint/2010/main" val="131324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6"/>
          <p:cNvGrpSpPr>
            <a:grpSpLocks/>
          </p:cNvGrpSpPr>
          <p:nvPr/>
        </p:nvGrpSpPr>
        <p:grpSpPr bwMode="auto">
          <a:xfrm>
            <a:off x="436801" y="665869"/>
            <a:ext cx="8035324" cy="4404019"/>
            <a:chOff x="876300" y="1727200"/>
            <a:chExt cx="11252200" cy="6604000"/>
          </a:xfrm>
        </p:grpSpPr>
        <p:sp>
          <p:nvSpPr>
            <p:cNvPr id="56" name="AutoShape 5"/>
            <p:cNvSpPr>
              <a:spLocks/>
            </p:cNvSpPr>
            <p:nvPr/>
          </p:nvSpPr>
          <p:spPr bwMode="auto">
            <a:xfrm>
              <a:off x="876300" y="1727200"/>
              <a:ext cx="11252200" cy="6604000"/>
            </a:xfrm>
            <a:prstGeom prst="roundRect">
              <a:avLst>
                <a:gd name="adj" fmla="val 288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ヒラギノ角ゴ ProN W3" charset="0"/>
                <a:cs typeface="ヒラギノ角ゴ ProN W3" charset="0"/>
              </a:endParaRPr>
            </a:p>
          </p:txBody>
        </p:sp>
        <p:pic>
          <p:nvPicPr>
            <p:cNvPr id="57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00" y="4305300"/>
              <a:ext cx="900113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113" y="2908300"/>
              <a:ext cx="1524000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064" y="6876561"/>
              <a:ext cx="2516187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0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108" y="4193891"/>
              <a:ext cx="11176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1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9282" y="6662075"/>
              <a:ext cx="1411288" cy="80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12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488" y="2865438"/>
              <a:ext cx="1751012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3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313" y="3265488"/>
              <a:ext cx="194468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4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3300" y="3354388"/>
              <a:ext cx="21717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15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588" y="7625995"/>
              <a:ext cx="1979611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16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4938" y="6935788"/>
              <a:ext cx="13620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1092200" y="1920875"/>
              <a:ext cx="1868488" cy="1143000"/>
              <a:chOff x="0" y="0"/>
              <a:chExt cx="1176" cy="720"/>
            </a:xfrm>
          </p:grpSpPr>
          <p:pic>
            <p:nvPicPr>
              <p:cNvPr id="95" name="Picture 17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06"/>
                <a:ext cx="1176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18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" y="0"/>
                <a:ext cx="68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9" name="Picture 20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63" y="3684588"/>
              <a:ext cx="9255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1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3400" y="7659688"/>
              <a:ext cx="1384299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22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499" y="7511696"/>
              <a:ext cx="300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2119313"/>
              <a:ext cx="10096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200" y="3498850"/>
              <a:ext cx="2500313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7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1866900"/>
              <a:ext cx="23526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8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913" y="1916113"/>
              <a:ext cx="2400300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9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588" y="6820801"/>
              <a:ext cx="2032000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0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3300" y="4292600"/>
              <a:ext cx="18923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31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81" y="5945827"/>
              <a:ext cx="2119312" cy="52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32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7400" y="6057900"/>
              <a:ext cx="21367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3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9600" y="5041900"/>
              <a:ext cx="1162050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4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0" t="31332" r="7999" b="35999"/>
            <a:stretch>
              <a:fillRect/>
            </a:stretch>
          </p:blipFill>
          <p:spPr bwMode="auto">
            <a:xfrm>
              <a:off x="3393024" y="7708546"/>
              <a:ext cx="21844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35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100" y="1993900"/>
              <a:ext cx="13430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36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488" y="5399088"/>
              <a:ext cx="1016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7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7797800"/>
              <a:ext cx="1892300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8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700" y="3983038"/>
              <a:ext cx="850900" cy="100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39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4623" y="5268913"/>
              <a:ext cx="1055687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0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073400"/>
              <a:ext cx="1409700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4288" y="2819400"/>
              <a:ext cx="1800225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2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800" y="2554288"/>
              <a:ext cx="1778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3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8550" y="4305300"/>
              <a:ext cx="1128712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641"/>
            <a:ext cx="8281889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Empresas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que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confían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 en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Nosotros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948280" y="3008529"/>
            <a:ext cx="1521940" cy="37097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09108" y="3489559"/>
            <a:ext cx="989396" cy="559957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343400" y="3689516"/>
            <a:ext cx="1651000" cy="570503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40"/>
          <a:srcRect l="5848" t="16491" r="6822" b="24913"/>
          <a:stretch/>
        </p:blipFill>
        <p:spPr>
          <a:xfrm>
            <a:off x="1422318" y="2873433"/>
            <a:ext cx="1417482" cy="528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174376" y="2405716"/>
            <a:ext cx="1610490" cy="392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651602" y="3060513"/>
            <a:ext cx="1930400" cy="4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6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plate_corporativ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template_corporativo</Template>
  <TotalTime>9625</TotalTime>
  <Words>241</Words>
  <Application>Microsoft Macintosh PowerPoint</Application>
  <PresentationFormat>On-screen Show (16:10)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1_template_corporativo</vt:lpstr>
      <vt:lpstr>10_Office Theme</vt:lpstr>
      <vt:lpstr>11_Office Theme</vt:lpstr>
      <vt:lpstr>Un vistazo a  AVANTICA</vt:lpstr>
      <vt:lpstr>Acerca de Avantica</vt:lpstr>
      <vt:lpstr>Avantica Alrededor del Mundo</vt:lpstr>
      <vt:lpstr>¿Qué Hacemos?</vt:lpstr>
      <vt:lpstr>Posicionamiento</vt:lpstr>
      <vt:lpstr>Empresas que confían en Nosotros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sllona</dc:creator>
  <cp:lastModifiedBy>Daniel Almendariz Rodriguez</cp:lastModifiedBy>
  <cp:revision>50</cp:revision>
  <dcterms:created xsi:type="dcterms:W3CDTF">2014-11-05T19:32:29Z</dcterms:created>
  <dcterms:modified xsi:type="dcterms:W3CDTF">2015-04-14T00:33:36Z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