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16"/>
  </p:notesMasterIdLst>
  <p:handoutMasterIdLst>
    <p:handoutMasterId r:id="rId17"/>
  </p:handoutMasterIdLst>
  <p:sldIdLst>
    <p:sldId id="559" r:id="rId2"/>
    <p:sldId id="560" r:id="rId3"/>
    <p:sldId id="563" r:id="rId4"/>
    <p:sldId id="561" r:id="rId5"/>
    <p:sldId id="562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</p:sldIdLst>
  <p:sldSz cx="9144000" cy="6858000" type="screen4x3"/>
  <p:notesSz cx="6888163" cy="100203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800000"/>
    <a:srgbClr val="FF0000"/>
    <a:srgbClr val="920000"/>
    <a:srgbClr val="F67A2E"/>
    <a:srgbClr val="F5A1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2280" autoAdjust="0"/>
  </p:normalViewPr>
  <p:slideViewPr>
    <p:cSldViewPr snapToObjects="1">
      <p:cViewPr varScale="1">
        <p:scale>
          <a:sx n="118" d="100"/>
          <a:sy n="118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292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fld id="{FECFADB2-A096-444C-866E-F62764BBA934}" type="datetime1">
              <a:rPr lang="en-US"/>
              <a:pPr>
                <a:defRPr/>
              </a:pPr>
              <a:t>4/8/2015</a:t>
            </a:fld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9285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292" y="9519285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fld id="{C04973A1-9093-4FED-B91A-6B0A749F9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996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fld id="{05D5E14B-61B7-4477-A4BE-0F91A10D2C32}" type="datetime1">
              <a:rPr lang="en-US"/>
              <a:pPr>
                <a:defRPr/>
              </a:pPr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16" tIns="48308" rIns="96616" bIns="4830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C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MS PGothic" pitchFamily="34" charset="-128"/>
              </a:defRPr>
            </a:lvl1pPr>
          </a:lstStyle>
          <a:p>
            <a:pPr>
              <a:defRPr/>
            </a:pPr>
            <a:fld id="{D7791BEC-7184-4CCB-A946-8504A6AB6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8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6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99211D"/>
          </a:solidFill>
          <a:ln w="9525">
            <a:solidFill>
              <a:srgbClr val="991D1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FFFFFF"/>
                </a:solidFill>
                <a:latin typeface="Eurostile" pitchFamily="34" charset="0"/>
              </a:rPr>
              <a:t>The Nearshore Advantage!</a:t>
            </a:r>
          </a:p>
        </p:txBody>
      </p:sp>
      <p:pic>
        <p:nvPicPr>
          <p:cNvPr id="5" name="Picture 5" descr="avantica_logo_fin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438" y="1371600"/>
            <a:ext cx="569912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99211D"/>
          </a:solidFill>
          <a:ln w="9525">
            <a:solidFill>
              <a:srgbClr val="991D1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FFFFFF"/>
                </a:solidFill>
                <a:latin typeface="Eurostile" pitchFamily="34" charset="0"/>
              </a:rPr>
              <a:t>The Nearshore Advantage!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5788025"/>
            <a:ext cx="18288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512A2-C328-4FDB-A43A-F07699847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6AB6-9630-4065-8805-98C7F41A6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Eurostile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Eurostile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Eurostile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Eurostil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ey.castaneda@avantica.net" TargetMode="External"/><Relationship Id="rId2" Type="http://schemas.openxmlformats.org/officeDocument/2006/relationships/hyperlink" Target="mailto:manuel.galagarza@avantica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elissa.patroni@avantica.net" TargetMode="External"/><Relationship Id="rId4" Type="http://schemas.openxmlformats.org/officeDocument/2006/relationships/hyperlink" Target="mailto:lennin.davila@avantica.n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159" y="3912344"/>
            <a:ext cx="7272808" cy="1752600"/>
          </a:xfrm>
        </p:spPr>
        <p:txBody>
          <a:bodyPr/>
          <a:lstStyle/>
          <a:p>
            <a:r>
              <a:rPr lang="en-US" b="1" dirty="0" err="1" smtClean="0"/>
              <a:t>Yanbal</a:t>
            </a:r>
            <a:r>
              <a:rPr lang="en-US" b="1" dirty="0" smtClean="0"/>
              <a:t> International</a:t>
            </a:r>
          </a:p>
          <a:p>
            <a:r>
              <a:rPr lang="en-US" b="1" dirty="0" err="1" smtClean="0"/>
              <a:t>Kiosko</a:t>
            </a:r>
            <a:r>
              <a:rPr lang="en-US" b="1" dirty="0" smtClean="0"/>
              <a:t> – V2</a:t>
            </a:r>
          </a:p>
          <a:p>
            <a:r>
              <a:rPr lang="en-US" b="1" dirty="0" smtClean="0"/>
              <a:t>Kick Off Meeting</a:t>
            </a:r>
            <a:endParaRPr lang="es-PE" b="1" dirty="0"/>
          </a:p>
        </p:txBody>
      </p:sp>
      <p:sp>
        <p:nvSpPr>
          <p:cNvPr id="4" name="AutoShape 4" descr="data:image/jpeg;base64,/9j/4AAQSkZJRgABAQAAAQABAAD/2wCEAAkGBhQSEBMUEBQVFBUWFRUXGBgWFhUXFxgbGBgXFBgaFhoYHyceGBkjGh0XHy8hJScqLC0sGCAxNTAqNSYrLSkBCQoKDgwOGg8PGiwkHyQ0LzQsNC8wLiwsKiksNC8sLCotLCwsLCwvKS4sKiwsLCwsLCwsLCwsLCwsLCwsLCwsLP/AABEIAGYB7AMBIgACEQEDEQH/xAAcAAEAAgMBAQEAAAAAAAAAAAAABgcEBQgDAgH/xABQEAABAwICBgYDCQwJAwUAAAABAAIDBBESIQUGBzFBURMiYXGBkTJzsRQjNVJicoKhsiQzNEJUdJOis8HR0hYXJVNjkqPC4RWDw0Pi4/Dx/8QAGgEBAAMBAQEAAAAAAAAAAAAAAAMEBQECBv/EAC8RAAICAQMBBgYCAgMAAAAAAAABAgMRBBIhMQUTM0FRgRQiMmFxkaHRsfAjUsH/2gAMAwEAAhEDEQA/ALxRFCNctbqiCpbDThubGnNpc5xcSABn2BR2WKtZZ5lJRWWTdfL3gAkkADeTkB3qtX60aUdkIntPZTuv+sCF4/0a0jWEe6C4N/xX2A7mN/gFD8Tn6YtkXfZ6Jki1g2ixRAtprTP+N/6bfH8bwy7VmaiumfA+WpxF8shcMWXVwtDcI4N32/5WLozUulo29LUuDy3PFJYMafkt4nvueSkujq9s8TZI74XXIuLEi5F7dtrrtam5Zm/Y7FSbzJ+xGdeq2emfBUU98IDmyZEsIu0txjl6Vj9eaydA6+QVADXkQyfFeeqT8l249xsVuNLaUigYDObMc4MJIuBiB9L5OVvFRnS+zuCcdJSuEZdmAOtE6/K3ojuy7FyanGTcHn7CW5SzH9E0uiq5uidKUeUXSFo3dG4SM8GOzH+Verda9KDIwuPaad/7rBPiUvqi0c771TLMRRPUPWeWrEwmwkswEFotfFiyOfZ9alinhNTjuRLGSksoIiL2egijM20igY5zXVAu0lp97lOYNjmGWOfJfI2maP8Aygfo5v5FJ3U/R/oi7+v/ALL9olCKL/1m6P8Ayj/Tm/kWw0LrdS1b3MppMbmtxEYJG2FwN7mgbyuOuaWWmdVtbeFJfs3CIi8EgREQBERAEREAREQBERAEREAREQBERAEREAREQBERAEREAREQBERAEWJpXSsdNE6Wd2Fjd5+oADiSeChMO2amMmF0UzWX9PqkjtLQb27iSpI1ymsxRFO6EHiTwWCi8qapbIxr43BzXAOaRmCDmCF6qMlCIiAIiIAiIgCIiAIiIAqx1zfj0tE1u8Gnb4l+L/cFZkkgaCXGwAJJPADMlVfq2DWaVMxHVDnS9wb1Yx3+j5FVdTzth6sgu5xEl2uOthoujDIw8vxHMkABuHkMzmoxLtHq39WKFrSeTXvPgP8AhNqM+OohjbmWxnze6wH6o81NtOacZRwCSQOdm1gDbXJIJ4nkCvEnKU5fNhI8tuUnzhIgkGrFdXPD6pzmN5yZW+ZGLW+pWPo6hEMMcTbkMaGgnebC1z2qE1G0WWbqUdO7E7LE7rkX44Wi3mbKfBe6FDlxeX6nupR5xya7WHQgq4HROcW3IIcBexBuMuIVfDRmkdHk9Ficz5A6SM9pZa7T22HerJ0q94glMP3wMcWZXu4AkC3G5yUMp9qGEWqKdzXjfhNv1X2I8yuXqG5OTafqcsUc5bwzBZtMqWiz4YyRvye3zBJUp0Lp01tFK/BgcBIywNxfBcEeYX3pOtFVoyWSMEB8DyAd+QNwbdxC0uyyqBhmj4tkDvBzQPa0rzFyU1FyymjiypJN5TMLZRMMdQ3iWxuHgXA+0KxlVeh3+4dLFjsmF7o/ovsYz54PrVqL3pX8m30PVL+XHoERFaJiA637MqV8cs0IMD2se8hubHYQXZtPo3+TbuKpldK6f/BKj1Mv2HLmoLU0k5Si8sw+0K4wknFYybzU3V4VtW2FzyxuFziQATZtshfIE88+5XnoDVino2FtOwNvbE45vdb4zj7N3Yqj2SfCTfVSfuV4qDVze7bngtdn1x2bschERUjSCIiAIiIAiIgCIiAIiIAiIgCIiAIiIAiIgCIiAIiIAiIgCIiAIiICt9tZf0FNa+DpH4uWLD1b+GNVGul9MaHiqoXRTtxMd4EEbi08CFBodi0Aku6eRzL+jhaHHsLh+4BX6NRCENsjJ1eksss3R8za7Jy//prMd7dJJgv8XFw7MWJTFeNJSMiY2ONoaxoDWtG4AbgvZU5y3SbNKuGyCj6HhW1rIWOkle1jG73OIAHD2qMRbT6N88cMPSSOke1gcGWaC42uS8g27gontk0/iljpWHJgEj/nOyYD3NufphRHUht9I0nrmnyzVqvTpw3yKF2skre7gdEIiKkaYREQBERAEREBC9o+sQji9zxnryDr2/FZy73bu6/MLI1R0Y2ho3TT9Vzhjffe1o9Fvfnu5ustg3Uym6bpntdJJix4nvcc+GQs2wysLWyC21TSMkbhkY17bg2cA4XG7I5Kuq5ObnL2IlB7nJ+xWerdO+v0i6d46jHCR3IW+9s+oeDSt3tHdJKIqeFj3nFjdha4gZFjQSBYb3HwUygpmMFo2taOTQAPqXquKjEHFvr1OKr5Ws9TypYMDGt+K0DyAC9URWSYLV6z0Jmo52MF3FhwjiSOsAO8iy2iLkllYONZWCK6gVBNL0ErHMdGSLPa5t2uJcD1hnvI8O1ROlkOi9JFrr9Ecu+Nxu13aWkfqkcVay8Kmhjk++MY/wCc1rvaFXlS3GOHyiN18LD5RDNo+gukjbVRZloAfbiw5hwtyJ8j2Lcalaxe6qcBx99js1/M8n+PtBW9ZTNazA1rQy1sIAw25W3W7FqaDU+nglEsAfG4XFg9xaQd4IdfL+AXe7lGzfHz6jY1Lcvc3aIisEpgaf8AwSo9TL9hy5qC6V0/+CVHqZfsOXNQWjoujMftLrEmeyT4Sb6qT9yvFUdsk+Em+qk/crxUOr8Qs9n+F7kb1n1+pqF2CTG+QtxYGC5AN7EkkAbjxv2KD6Q20zH7xBGwc5HOefIYQPrUz151Up56eaaSMCWOJ7mvb1XdRpcA74wy3HwsqEUunrrnHOOSvrLrq5YT4ZbmzvXSoqZqh1XK0RRxB3osY1pLt5Nr7gd5XlrLthDSWULA+2XSyA4foNyJ7zbuKhWpWrr66Z0AlMbMIkk3m4YQ0WG4uu7K+65Vns2S0IZhLZCfjmR2LyHV+pLFTCfzfo7TLUW14g/dlct2o6QDr9MD2GOK32b/AFqeakbThVPEFS1scp9Bzb4HnlY5td4kHsyBrTXHVg0NSYicTSA9juJaSRn2ggg91+K00Upa4OaSHNIII3gg3BHip5U12RykVI6i6meJPPrk6hX451hc5BYehq/p6aGX+8jY/uLmgkeajO1jSzoaAtYbGZ4jJ+TYud5gYe5xWXGDlLabs7FGDmaTWfbBgeY6FjX2yMr7lp+Y0WuO0nwWlotbNMzjHD0j2c2QR4e4Etz81BWEXGLdcXtvtxsultE1MUkEbqctMWEYMO4ACwFuFt1uCvWqFKWI5/Jl0Ss1MnmbWPQq1+1qshY6KeBonFrOc17LdrozvPKxAUm2W6ZqKqKolqZDJ741rbhoDbNuQ0ACwzavzaxq8Z6QTMF3wEuNt5jPp+Vg7uBWXss0cYtGxkixkc+TPtOFv6rQfFRTcHVuSwyeuNqv2yk2kjUa07VnU1RJBHTXLDbFI5wvlvDQ29uRvmovVbX613oiGP5rCT+s4qxdouiopaCd8jGufHG5zHW6zSOR327NxVCKbTwrnHO0rauy6ueN3DLV1G2hvc2pk0jUDCwRhgwsaSXdJcNawAuOQ5rXaf2xTPJbRsETeD3gOkPh6Le7rLX7MtVYK2Wb3QHOEbWENDi0HEXA3Iz4DcQpzpTZJRyNIhD4HcC1znjxa8m47iO9eZ9zCx7l/R7r+JsqW1/2yCUG1iujdd7mTDk9jR5FliPrVlao6/QVwwj3uYC5jcb35lh/GHkRyVK6w6vy0c5hmGYza4ei5p3Ob2ewgrBpap0b2vjcWvaQWuG8EbiFNPTwsWYlevV21SxPn1ydPotLqhrAK2kjmyDvReBwe3J1uw5EdhC1W0jW40dOGxG00tw0/EaPSf35gDtN+CzVXJy2eZtStiod55H1rZtHgoiY2jpphvY02Dfnu4HsFz3KEQa/6UrZCykaAd+GONpsObnSXA78lAXvJJJJJOZJzJ4klX9s/wBACloYxa0kgEkh43cLgH5osPA81dnCFEc4y/uZtVtuqnjOF9iuqrX3StHLgqrYt+GSJliOYMdrjtBUy1Q2nxVbmxTN6GY5Nzux55NJzDuw+BKbXdGCSg6W3Whe0g8bPIjcO7Np+iFSYNty7CuF0M4w/seLLbNNZjOV9zqJzgAScgMyq70ptngbcU8L5flOIjb3je4+ICkOoOnTWULHyZvbeOS/Ettme9paT2kqGbWNVqeCKOeCMRvfLgcG5MILXOvh3A3A3WVaqEd+yaLt9k+67yt8Gprtr1a/730UQ+SzEfN5I+pT7RmvDI9FQ1VW67nNIsAMUj2uc2zQLC+V+ACopTrUjUp+kGNdUSObTQ4mMDbXJLi94bfIC5zdY33cMrl1Najl8Iz9PqLpTaXLf6/J8aV2t1kjj0JbAzgGta930nPBue4BSzZlrjU1j5WVGF7Y2h2MNDXXJsAQ3qnIE7hu4qDbQNTvcM7ejxGGQXYXG5Dh6TSfIjsPYVY2yjQnQUIkcLPnOPtwDJn1Xd9NR3KtVZiupLp3c79s2+OpqNJ7aGNc5tPTufYkYpHhoy44Wgn6wo9V7X613oCGPuYXHzc4j6lKNruhYRS9OI2iXpGNxgWJBvfFb0vFU+vdFdU47lEj1V11c9rl+uC9tmenpqulkkqX43CZzQcLW2AZGbWaAN5Kw9ftfpaGZkcMTXAsxOc8Pw3JsA0ggXsLnvC89jP4DL+cO/ZxKeSRhwIcAQd4IuD4KnNxha8rg0a1OyhYlh+pzTpfSj6meSaS2KRxcbXsOAAvwAsPBfuhtKOpp45mAOdG7EA69jkRnbPivnSzQKiYAWAlkAA3DrnctpqJCH6RpmuAcC83BAIPVccwVqvCh9sGFFN2YzzklFNtdrZDaOmjeeTWyuP1Fe1btQ0hCAZ6NsYO4vZM0HuLirVjjDRZoAHICwXjX0DJo3RytDmPBBB/+5HkeCy+9rz9Bt9xbjxHkqX+uip/uYf9T+Zfrds1USA2CEkmwAEhJvwHWzKhenNEupqiWF++NxF+Y3td4tIPivPROkXU88UzczG9rgOdjmPEXHir/cVtZSMr4m5SxKR0fouWR0ETpmhkjmNL2i9muIBIzJ3HJRDX7XqooJY2xQtdG5l8bw6xdc3a0tI3Cxz5qY0FayaJksZux7Q5p7CL+aie1mvbHo5zSAXSvYxt7G1jjJHgCL/KWbUk7EmjavbVTcXj7kR/roqf7mD/AFP5lLNCad0pURdJ7ngjBPVDxI0kWBxWL72P7lHtkOq7X46qZgcAcEWIAgEZueAeIyAPzla6lvlCL2xiV9NG2cd85PkhGmNcKmjqRHOyN8RN2vaHNc5l87da2IcRb2qT1+lsFN08TembhD7NNiW7yW5Z2Gdlh64aCFVTOaB74zrRntHDucMvLko9sx00S19M8+j12X5E9ZvgSD9IrK3ShZsb4fQs5cZbW+vQkOretsVZiDA5jmgEtda5ByuLHMXy8RzWVXaxwQyiOZ+BzrEXa6xubZOAtv7VXtdF/wBO0q1zMoy4OA4dHIcLh3A4rfNC3+1OmBpo3/jNkwg9jmuv9bWryrp7JZ6o4rJbX6omqKKaM2hUrgxr3Oa6zQS5hsTYA5i/HmpWrMZxn9LJoyUugXxNMGNLnGzWgkk7gALklJpgxrnONmtBJJ3AAXJ8lB9aNeqeWmmihc8ue3CDgIbvF8zY7r8FyyyMFls5KaiuSWaK07DU4ugcXhtgThcBc8LuAuVqtPa8xU0vRYHyPsLhlrAncDfjuNrcQvPU1zYNFtktlhkld22Lv9oA8FGNQqA1NZJUTZ4DjPbI8m3lmfAKCVs2opdWRucsJLqyf1mlxDTGacYLNBLb3NzuYDxN8loNVNZKqtkJLY44WekQHFxPBoJNu0m3tWj2gaSdUVTKWLMNLRbnI/IX7gR5lT3Quim00DImbmjM/GJzc495XVKU7MJ8L+WdTcp4XRGciIrRMYGsB+5Kj1Mv2HLmoLpPWI/cdT6iX7DlzYtLRdGY3aX1RJnsl+Em+qk9gV4qjNk5/tNnq5fYrzUGr8Qtdn+F7mt1l/Aqr83m/ZuXNq6S1m/Aqr83m/ZuXNqn0XRlXtL6ok/2Mfh0v5u79pGrlVNbGPw6X83d+0jVyqvqvELeg8FFTbbAOmpTxwSfaZ/yq1Vk7bD79S+rk+01Vsr+n8NGVrPGkdD6j/BtJ6lnsWm2s6KdNQYmC5heJCB8WzmuPhcHuBW51H+DaT1LPYtxUSta0mQta0DMuIDQO0nKyy9zjZlepubFOna/NHL62Gh9Pz0rsVPK6M8QDdrvnNOR8QrG1r2RhxMlAQ2+ZicbN/7buHzTl2jcqz0jouWneWTxujdycLX7QdxHaMlqwshauDBspsoeX+y0tW9sEb7Mrm9G7d0jATGfnNzLfrHcrEgqGvaHMcHNcLhzSCCOYI3rl9TvZTrK+KqbTOJMU1wAdzX2LgRyvax53HJVr9MknKJe02tk5KE/2WZr18G1fqXrnldDa9fBtX6ly55XrR/Szx2l9a/BZexP77VfMi+09Wwqm2J/far5kX2nq2VV1XisvaLwUQPbBooPomzW60L25/JecBH+bAfBUur32qThui5gfxnRNHf0jXexpVEK5pG+7M3tBJW8eha2xKpJZVM4B0Th3uD2n7IUW2o6QMukpRfKIMjb4NDj+s5yluxSkIhqZODnsYPoNLj9sKDbQYS3SdUDxkB8HNa4e1eYY+Il/voe7W1pIfn+zQNtcX3cVbY20wDdTy+bP4qpYnAOBO4EE93FdFM1UoiARS05BzHvMf8ABd1Lgsb1k86KNj3d20uhXGtu1COro5IGQyNL8Gbi2wDXted3cq5XR39EqP8AJKf9DH/Be1Nq/TRm8dPCw82xMB8wFDDUwrWIxLNmjstlmckQ/Y3SvZSSl7S1rpbtuCL2Y0Ei+8cL9i+dtJ+44PX/APjkVhKuttR+5acf4x+w5R1y33KRPbDu9M4+iKgV4bJPg1vrJfaqPV4bJPg1vrJfarer8Mz+z/F9iTaY0JDVR9HUMD2Yg6xJGY3EEEEcR3ErMjjDQA0AAAAAbgBkAF9IsvLxg3MLOSE7Xvg7/vR/7lSKu3a+f7O/70f+5UktTSeGYXaHi+xc2xn8Bl/OHfs4lPlANjH4DL+cO/Zxqfqhf4jNXS+DE5n0z+Ez+tl+25bbZ78J0vzz9hy1Omfwmf1sv23Lb7O/hOl+e77D1qz8N/gwq/GX5/8AToFERYh9MVZtl0D96qmD/Ck+ssP2h/lVXLpTWDRDaqmlgd+O0gHk7e0+DgD4Lm+eBzHOY8Wc0lrhyINiPNauknuht9DC19W2e5ef+S09jusl2vpHnNt5Ir8ieu0dxOL6R5LV7Wa909dDSx9YsDRbnJKRl5YPMqFaD0q6mqIpmb43g25jc5vi248VONnlIa7Sk1ZIOqxzni/xnkiMfRbfyC5OCrm7f9ydrtdtap88/wAFn6C0S2mpooWbo2AX5ne4+LrnxWeiLMby8s20klhBVbIz3JpoYcmmYd2GYWPgC4+StJVjr44DScRJAAbCXHlaR1ye4KpquIqXoyG7omZG1aP3ynPEskHkWEe0rdDX6ie0MkLiMr44nFuXZY+xfuk9O6MqQ1s8jH4SbXEjbX32IA7OPBfEep+jqhvvFu+KUkjwJI8wvGJb3Ktp5OYe5uLXJlHQ1BWsPRCIn40Vmvb329jgpGFWmlNQKimd0tG9z8OfV6so7rZO8PJTvV2tdNSwyP8ATcwYsrdYdV2XDMHJS1Se5qUcP/J7g+cNYZk19GJYnxuJAe0tJG+xFja/YtHLS6OomhsjYWn5QD5D253cV7a6V0sdN9z4uke9rG4Rd2dycI52BUY0Rs1fJ16yQtJzLWkOefnPNxfz71yyT3YjHLOTbzhLLMzTuvFLJSzQxF13Rua33shu6wHYF6bMQG0kzz/em57GsYf3le1Rq3oynFpsAPy5XYvIO/cv1msOj4qd8NPIxgLX2AbJa7gRckjM7syVGtynum1weVlSzJojuoMXujSD5n54Q+T6TzYfUXeStBV5snGdTztF/wCRWGvelX/Hn1PVH0ZCIsfSFX0UUkga55Yxzg1oJc4gXDQBfMnJWiVvBh60vtQ1R5U837Ny5vU71k09pSsDme554ojl0ccMuY5Pdhu7uyHYoyNVKz8lqP0Mn8Fq6eHdxe5owtZZ30ltT4NzsrdbSkXa2UfqE/uV7LnWk0HXwvbJFBVMe3c5sUoI4HcOWSsbUzW3SL5o4aumeWuuDK6J8RbYE3d1cJ3W4b1Fqa9z3JosaK3Ytkk+pMNaTahq/wA3m/ZuXN6tDXrWOvmfLT09PM2G7oy5sUjnSj0TnhsGHs3jjnZQL+jFX+S1H6GX+VSaaOyPL6kOtl3k1tT4JXsZP3dL+bu/aRK5lz9oOl0hRzCWCnqGutY3gkIc0kEtcMOYNh5K6aHTMjqAVEkDmydE55hGLES29mgEYgXWGVri/FV9VHMtyLehniGxp8Fcban/AHTTjlE4+b/+FXakusLNIVsxlmpp72s1rYJcLW3JAHV7TmVrP6MVf5LUfoZf5VeqxCCi2Zl+bLHJJl66j/BtJ6lnsUe2x6QwUTIwc5ZW3HNrAXn9bAopqvrBpOjDYxTTSxDdG+GUWvn1HYbt8bjsUs2naqVNYyB1OGu6IPxMxWcS7D6JORth5hUVDZanJrBpux2adqKecGVsv1j900YY83kgsw8y23vbvIFve3tUn0nomKoYY542yNPBw3doO9p7RmqL0DpKp0VU9JJA8XaWuY8OYHA55OItcEAg5/WpfNttbh97pjj4YpBhB8Bc/Uu2US35h0OU6qHd7beqIXrzq82irHRRklha17b5kB18ieNiD4WXrs6ojJpKntuY4yHsDQT7bDxQaFrtJzul6J7i85vcCyMDcAC7KwHAXPerY1I1IZQRkkh8zwMb7ZAb8LPk38/ICxbaoV7W8sqU0Oy3cliOTK15+Dav1LlzyuhdfD/ZtX6p37lz0vOj+lnvtH61+Cydif36q+ZH9pytpc/any10fTSaPBOEM6QNax5IJdh6rszmD6Oa/dMa+V0wMc0zmDc5jWiM9odYB3gSvNundljaaPdGrjVUk0zebV9bG1EjaeF2JkRJe4bnP9Gw5houL83HkoJS0rpHtZG0ue4hrQN5JyAW00NqjVVRHQwuLT+O4YWD6RyPhcq3dStn0dD748iSci2O3VYDvEYP1uOZ7NyldkKIbV1II1Waqze+EbfVXQQo6SKEWJaLvI4vdm4918h2AKvNsegC2WOqaOq8CN/Y5t8JPe3L6ParaWPX0DJ4nxStD2PFnA8f4Hjfgs+u1xnvZrW0Kdfdr2OY1duzPXFlRTsp5HATxNwgHe9jcmubzIGR7r8VC9Z9ldRA4upgZ4uAH3xvY5v43e3yChj43xP6wdG9p43a4Ed9iCtKahfHhmNXKzSz5R08tDrRrnT0LffXYpCLtjbYvPafit7T4XVP0Wv+kbBkdRI/gOqyR3mWlxW41W2eVFXP01eJGR3xO6S4klPKxzA5k8Mh2U/hlDmx8Gh8ZKz5aovP36Is7VLTMlXSsnljEZeXFrQSeriIac+Y89/FQ7bW73imH+I8+Tf+VPNIT9BTvdFGXmOM4I2A54R1WtABtwGQVLayyaSrnh09NPhbfCxsEga2/LK5PaSuaeObN3RHrVz21bHltkRV4bJPg1vrJfaqk/opWfktR+hk/gt3oKq0tRjDBDUBl74HQPczPfkW3HgQrl8VZHCaM7SydU90ky9EUZ1M1hqaoSe66Z0BZhs4h7Q+974WvF8rczvCkcsmFpNibAmwzJtnl2rKlFxeGbsJqcdyITthP9nj10fseqUU21r0rpGvOF9LOyIHE2NsMpzzALnYbuNieQ7FHP6MVf5LUfoZf5Vq0LZDDZhauTts3RTwWjsXP3FN+cH9nGrAVE6uVmk6EnoIJ8BN3MfBIWuO6/o3BtbMEK59B1z5qeOSWMxPe25Yb3bmRncA7s7EcVR1MMScvJmno7E4KGHlHPOno8NXUA8JpR+u5Z2o1W2LSNM+QhrRJYk5AYmloueAuQpbtH2fy9O+ppWGRr+s9jRdzXcSBvc078swSeCreRhabOFiOByPkVowlGyHBkWQlTblrzOoQViwaVifK+JkjXSMALmtNy0EkDFbIHLdvXPOi6aqn96pxM8bsLC/AO/PC0d6uHZ5qSaGN7pSDNKG4g30WAXIaOZucz5czn20RrXMuTWp1MrmsRwvNkwVJ7WtBdDWCZosycYvptsH+Ywu7yVdijO0TQPuqgkDReSP31nO7Qbgd7cQ77Lxp57Jok1dXeVNeaKBV/bO9Be5aCMOFnye+v53cBYHubhHfdU/qRoP3XXRRkXYDjf8xmZB7zZv0l0MrOsn0gUuzqutj/AREWea4Wj05qdBVyCSXGHBuG7XAXAJIvcHmVvEXmUVJYZxpPhkPk2YUxGTpmn5zT7WrTV+zOaM46aUPIzAPvb/AAcDa/krJRQy01b8iN0wfkVno7XiqpH9FWsc8D4wtIBzB3PHfv5qwdGaTjnjEkLg5p8CDxBHAr80poiKoZgmYHDhzB5tO8FYWrOgDSMkjDsbDIXsJ9IAtaCHcL3G8fUlcZwlhvK/kRUovHVHvp3T8VLGHzHffC0ZucRy/ics1AKnWWtr3llM1zGcozaw/wASTK31dxUy1g1WFZNCZXWijDrtHpOLi3K/AWHfnw3rcUdEyJgZE0MaNwaLD/8Ae1cnCdksZxH+WclGUnjOEQHR+y1xzqJg0neIxiPi53HwK27dmNLbN0x7cbf3NUuRelp615HVVBeRqdA6sw0Yf0OK77XLjc5XsMgBbM+a2yIpoxUVhEiSSwgiIunQiIgCIiAIiIAiIgCIiAIiID8I5rzbSsBuGtB5gAL1RAEREBHtoB/syq9X+8Bc+K99pulI49HzRve0PkaAxt+s7rNJsN9rA57lRC1NGvkZh9otOxfgs3Yk73yrHyYfbIrTdA0m5aCeZAv5qmNlWsENLPN7okEYkY0NJva4cTmRkMjvOSueCoa9odG5r2ncWkEHuIyKq6pNWNl7QyTpSPRERVS8EREAXw+IO9IA94v7V9ogPiOFrfRAHcAPYvtEQBERAEREAREQBERAEREAXnJTtd6TQe8A+1eiID8a0AWAsF+oiAKK7RtZBS0bw1wEsoLGC+Yvk53PIXz5kLI1z1yjoIrmz5XA9HHz+U7k0fXuHZRekdJS1cxfK4vkeQB4mwa0cByCt6ehze59Chq9Uq1sj1f8Fp7HdBdHTvqHDrSnC35jDbLvdf8AyhWGsXRdCIYY4m7o2NYPogBZSgsnvk5Fqmvu4KIREUZKEREAREQBERAEREAREQBERAEREAREQBERAEREAREQBERAEREAREQBERAVxpXZG6onkmkrCXPc533m9rm4aLybgMh3LF/qSH5Wf0P/AL1+op1qLFxn/BVejpby4/y/7Pz+pIflZ/Q//It5qfs6NDOZPdLpAWkYAwsaSbWLuuQbC/DiiLkr7JLDZ2Olqg90Vz7k1REUJZCIiAIiIAiIgCIiAIiIAiIgCIiAIiIAiIgCIiAhevmz0VxEsT8EzW4etcscBcgG2bSLnMX7lWmqGhidKQRPI6kocbXseju/LLsRFeosk4SXojM1VUFZCSXV8l/oiKiaYRE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6" descr="data:image/jpeg;base64,/9j/4AAQSkZJRgABAQAAAQABAAD/2wCEAAkGBhQSEBMUEBQVFBUWFRUXGBgWFhUXFxgbGBgXFBgaFhoYHyceGBkjGh0XHy8hJScqLC0sGCAxNTAqNSYrLSkBCQoKDgwOGg8PGiwkHyQ0LzQsNC8wLiwsKiksNC8sLCotLCwsLCwvKS4sKiwsLCwsLCwsLCwsLCwsLCwsLCwsLP/AABEIAGYB7AMBIgACEQEDEQH/xAAcAAEAAgMBAQEAAAAAAAAAAAAABgcEBQgDAgH/xABQEAABAwICBgYDCQwJAwUAAAABAAIDBBESIQUGBzFBURMiYXGBkTJzsRQjNVJicoKhsiQzNEJUdJOis8HR0hYXJVNjkqPC4RWDw0Pi4/Dx/8QAGgEBAAMBAQEAAAAAAAAAAAAAAAMEBQECBv/EAC8RAAICAQMBBgYCAgMAAAAAAAABAgMRBBIhMQUTM0FRgRQiMmFxkaHRsfAjUsH/2gAMAwEAAhEDEQA/ALxRFCNctbqiCpbDThubGnNpc5xcSABn2BR2WKtZZ5lJRWWTdfL3gAkkADeTkB3qtX60aUdkIntPZTuv+sCF4/0a0jWEe6C4N/xX2A7mN/gFD8Tn6YtkXfZ6Jki1g2ixRAtprTP+N/6bfH8bwy7VmaiumfA+WpxF8shcMWXVwtDcI4N32/5WLozUulo29LUuDy3PFJYMafkt4nvueSkujq9s8TZI74XXIuLEi5F7dtrrtam5Zm/Y7FSbzJ+xGdeq2emfBUU98IDmyZEsIu0txjl6Vj9eaydA6+QVADXkQyfFeeqT8l249xsVuNLaUigYDObMc4MJIuBiB9L5OVvFRnS+zuCcdJSuEZdmAOtE6/K3ojuy7FyanGTcHn7CW5SzH9E0uiq5uidKUeUXSFo3dG4SM8GOzH+Verda9KDIwuPaad/7rBPiUvqi0c771TLMRRPUPWeWrEwmwkswEFotfFiyOfZ9alinhNTjuRLGSksoIiL2egijM20igY5zXVAu0lp97lOYNjmGWOfJfI2maP8Aygfo5v5FJ3U/R/oi7+v/ALL9olCKL/1m6P8Ayj/Tm/kWw0LrdS1b3MppMbmtxEYJG2FwN7mgbyuOuaWWmdVtbeFJfs3CIi8EgREQBERAEREAREQBERAEREAREQBERAEREAREQBERAEREAREQBERAEWJpXSsdNE6Wd2Fjd5+oADiSeChMO2amMmF0UzWX9PqkjtLQb27iSpI1ymsxRFO6EHiTwWCi8qapbIxr43BzXAOaRmCDmCF6qMlCIiAIiIAiIgCIiAIiIAqx1zfj0tE1u8Gnb4l+L/cFZkkgaCXGwAJJPADMlVfq2DWaVMxHVDnS9wb1Yx3+j5FVdTzth6sgu5xEl2uOthoujDIw8vxHMkABuHkMzmoxLtHq39WKFrSeTXvPgP8AhNqM+OohjbmWxnze6wH6o81NtOacZRwCSQOdm1gDbXJIJ4nkCvEnKU5fNhI8tuUnzhIgkGrFdXPD6pzmN5yZW+ZGLW+pWPo6hEMMcTbkMaGgnebC1z2qE1G0WWbqUdO7E7LE7rkX44Wi3mbKfBe6FDlxeX6nupR5xya7WHQgq4HROcW3IIcBexBuMuIVfDRmkdHk9Ficz5A6SM9pZa7T22HerJ0q94glMP3wMcWZXu4AkC3G5yUMp9qGEWqKdzXjfhNv1X2I8yuXqG5OTafqcsUc5bwzBZtMqWiz4YyRvye3zBJUp0Lp01tFK/BgcBIywNxfBcEeYX3pOtFVoyWSMEB8DyAd+QNwbdxC0uyyqBhmj4tkDvBzQPa0rzFyU1FyymjiypJN5TMLZRMMdQ3iWxuHgXA+0KxlVeh3+4dLFjsmF7o/ovsYz54PrVqL3pX8m30PVL+XHoERFaJiA637MqV8cs0IMD2se8hubHYQXZtPo3+TbuKpldK6f/BKj1Mv2HLmoLU0k5Si8sw+0K4wknFYybzU3V4VtW2FzyxuFziQATZtshfIE88+5XnoDVino2FtOwNvbE45vdb4zj7N3Yqj2SfCTfVSfuV4qDVze7bngtdn1x2bschERUjSCIiAIiIAiIgCIiAIiIAiIgCIiAIiIAiIgCIiAIiIAiIgCIiAIiICt9tZf0FNa+DpH4uWLD1b+GNVGul9MaHiqoXRTtxMd4EEbi08CFBodi0Aku6eRzL+jhaHHsLh+4BX6NRCENsjJ1eksss3R8za7Jy//prMd7dJJgv8XFw7MWJTFeNJSMiY2ONoaxoDWtG4AbgvZU5y3SbNKuGyCj6HhW1rIWOkle1jG73OIAHD2qMRbT6N88cMPSSOke1gcGWaC42uS8g27gontk0/iljpWHJgEj/nOyYD3NufphRHUht9I0nrmnyzVqvTpw3yKF2skre7gdEIiKkaYREQBERAEREBC9o+sQji9zxnryDr2/FZy73bu6/MLI1R0Y2ho3TT9Vzhjffe1o9Fvfnu5ustg3Uym6bpntdJJix4nvcc+GQs2wysLWyC21TSMkbhkY17bg2cA4XG7I5Kuq5ObnL2IlB7nJ+xWerdO+v0i6d46jHCR3IW+9s+oeDSt3tHdJKIqeFj3nFjdha4gZFjQSBYb3HwUygpmMFo2taOTQAPqXquKjEHFvr1OKr5Ws9TypYMDGt+K0DyAC9URWSYLV6z0Jmo52MF3FhwjiSOsAO8iy2iLkllYONZWCK6gVBNL0ErHMdGSLPa5t2uJcD1hnvI8O1ROlkOi9JFrr9Ecu+Nxu13aWkfqkcVay8Kmhjk++MY/wCc1rvaFXlS3GOHyiN18LD5RDNo+gukjbVRZloAfbiw5hwtyJ8j2Lcalaxe6qcBx99js1/M8n+PtBW9ZTNazA1rQy1sIAw25W3W7FqaDU+nglEsAfG4XFg9xaQd4IdfL+AXe7lGzfHz6jY1Lcvc3aIisEpgaf8AwSo9TL9hy5qC6V0/+CVHqZfsOXNQWjoujMftLrEmeyT4Sb6qT9yvFUdsk+Em+qk/crxUOr8Qs9n+F7kb1n1+pqF2CTG+QtxYGC5AN7EkkAbjxv2KD6Q20zH7xBGwc5HOefIYQPrUz151Up56eaaSMCWOJ7mvb1XdRpcA74wy3HwsqEUunrrnHOOSvrLrq5YT4ZbmzvXSoqZqh1XK0RRxB3osY1pLt5Nr7gd5XlrLthDSWULA+2XSyA4foNyJ7zbuKhWpWrr66Z0AlMbMIkk3m4YQ0WG4uu7K+65Vns2S0IZhLZCfjmR2LyHV+pLFTCfzfo7TLUW14g/dlct2o6QDr9MD2GOK32b/AFqeakbThVPEFS1scp9Bzb4HnlY5td4kHsyBrTXHVg0NSYicTSA9juJaSRn2ggg91+K00Upa4OaSHNIII3gg3BHip5U12RykVI6i6meJPPrk6hX451hc5BYehq/p6aGX+8jY/uLmgkeajO1jSzoaAtYbGZ4jJ+TYud5gYe5xWXGDlLabs7FGDmaTWfbBgeY6FjX2yMr7lp+Y0WuO0nwWlotbNMzjHD0j2c2QR4e4Etz81BWEXGLdcXtvtxsultE1MUkEbqctMWEYMO4ACwFuFt1uCvWqFKWI5/Jl0Ss1MnmbWPQq1+1qshY6KeBonFrOc17LdrozvPKxAUm2W6ZqKqKolqZDJ741rbhoDbNuQ0ACwzavzaxq8Z6QTMF3wEuNt5jPp+Vg7uBWXss0cYtGxkixkc+TPtOFv6rQfFRTcHVuSwyeuNqv2yk2kjUa07VnU1RJBHTXLDbFI5wvlvDQ29uRvmovVbX613oiGP5rCT+s4qxdouiopaCd8jGufHG5zHW6zSOR327NxVCKbTwrnHO0rauy6ueN3DLV1G2hvc2pk0jUDCwRhgwsaSXdJcNawAuOQ5rXaf2xTPJbRsETeD3gOkPh6Le7rLX7MtVYK2Wb3QHOEbWENDi0HEXA3Iz4DcQpzpTZJRyNIhD4HcC1znjxa8m47iO9eZ9zCx7l/R7r+JsqW1/2yCUG1iujdd7mTDk9jR5FliPrVlao6/QVwwj3uYC5jcb35lh/GHkRyVK6w6vy0c5hmGYza4ei5p3Ob2ewgrBpap0b2vjcWvaQWuG8EbiFNPTwsWYlevV21SxPn1ydPotLqhrAK2kjmyDvReBwe3J1uw5EdhC1W0jW40dOGxG00tw0/EaPSf35gDtN+CzVXJy2eZtStiod55H1rZtHgoiY2jpphvY02Dfnu4HsFz3KEQa/6UrZCykaAd+GONpsObnSXA78lAXvJJJJJOZJzJ4klX9s/wBACloYxa0kgEkh43cLgH5osPA81dnCFEc4y/uZtVtuqnjOF9iuqrX3StHLgqrYt+GSJliOYMdrjtBUy1Q2nxVbmxTN6GY5Nzux55NJzDuw+BKbXdGCSg6W3Whe0g8bPIjcO7Np+iFSYNty7CuF0M4w/seLLbNNZjOV9zqJzgAScgMyq70ptngbcU8L5flOIjb3je4+ICkOoOnTWULHyZvbeOS/Ettme9paT2kqGbWNVqeCKOeCMRvfLgcG5MILXOvh3A3A3WVaqEd+yaLt9k+67yt8Gprtr1a/730UQ+SzEfN5I+pT7RmvDI9FQ1VW67nNIsAMUj2uc2zQLC+V+ACopTrUjUp+kGNdUSObTQ4mMDbXJLi94bfIC5zdY33cMrl1Najl8Iz9PqLpTaXLf6/J8aV2t1kjj0JbAzgGta930nPBue4BSzZlrjU1j5WVGF7Y2h2MNDXXJsAQ3qnIE7hu4qDbQNTvcM7ejxGGQXYXG5Dh6TSfIjsPYVY2yjQnQUIkcLPnOPtwDJn1Xd9NR3KtVZiupLp3c79s2+OpqNJ7aGNc5tPTufYkYpHhoy44Wgn6wo9V7X613oCGPuYXHzc4j6lKNruhYRS9OI2iXpGNxgWJBvfFb0vFU+vdFdU47lEj1V11c9rl+uC9tmenpqulkkqX43CZzQcLW2AZGbWaAN5Kw9ftfpaGZkcMTXAsxOc8Pw3JsA0ggXsLnvC89jP4DL+cO/ZxKeSRhwIcAQd4IuD4KnNxha8rg0a1OyhYlh+pzTpfSj6meSaS2KRxcbXsOAAvwAsPBfuhtKOpp45mAOdG7EA69jkRnbPivnSzQKiYAWAlkAA3DrnctpqJCH6RpmuAcC83BAIPVccwVqvCh9sGFFN2YzzklFNtdrZDaOmjeeTWyuP1Fe1btQ0hCAZ6NsYO4vZM0HuLirVjjDRZoAHICwXjX0DJo3RytDmPBBB/+5HkeCy+9rz9Bt9xbjxHkqX+uip/uYf9T+Zfrds1USA2CEkmwAEhJvwHWzKhenNEupqiWF++NxF+Y3td4tIPivPROkXU88UzczG9rgOdjmPEXHir/cVtZSMr4m5SxKR0fouWR0ETpmhkjmNL2i9muIBIzJ3HJRDX7XqooJY2xQtdG5l8bw6xdc3a0tI3Cxz5qY0FayaJksZux7Q5p7CL+aie1mvbHo5zSAXSvYxt7G1jjJHgCL/KWbUk7EmjavbVTcXj7kR/roqf7mD/AFP5lLNCad0pURdJ7ngjBPVDxI0kWBxWL72P7lHtkOq7X46qZgcAcEWIAgEZueAeIyAPzla6lvlCL2xiV9NG2cd85PkhGmNcKmjqRHOyN8RN2vaHNc5l87da2IcRb2qT1+lsFN08TembhD7NNiW7yW5Z2Gdlh64aCFVTOaB74zrRntHDucMvLko9sx00S19M8+j12X5E9ZvgSD9IrK3ShZsb4fQs5cZbW+vQkOretsVZiDA5jmgEtda5ByuLHMXy8RzWVXaxwQyiOZ+BzrEXa6xubZOAtv7VXtdF/wBO0q1zMoy4OA4dHIcLh3A4rfNC3+1OmBpo3/jNkwg9jmuv9bWryrp7JZ6o4rJbX6omqKKaM2hUrgxr3Oa6zQS5hsTYA5i/HmpWrMZxn9LJoyUugXxNMGNLnGzWgkk7gALklJpgxrnONmtBJJ3AAXJ8lB9aNeqeWmmihc8ue3CDgIbvF8zY7r8FyyyMFls5KaiuSWaK07DU4ugcXhtgThcBc8LuAuVqtPa8xU0vRYHyPsLhlrAncDfjuNrcQvPU1zYNFtktlhkld22Lv9oA8FGNQqA1NZJUTZ4DjPbI8m3lmfAKCVs2opdWRucsJLqyf1mlxDTGacYLNBLb3NzuYDxN8loNVNZKqtkJLY44WekQHFxPBoJNu0m3tWj2gaSdUVTKWLMNLRbnI/IX7gR5lT3Quim00DImbmjM/GJzc495XVKU7MJ8L+WdTcp4XRGciIrRMYGsB+5Kj1Mv2HLmoLpPWI/cdT6iX7DlzYtLRdGY3aX1RJnsl+Em+qk9gV4qjNk5/tNnq5fYrzUGr8Qtdn+F7mt1l/Aqr83m/ZuXNq6S1m/Aqr83m/ZuXNqn0XRlXtL6ok/2Mfh0v5u79pGrlVNbGPw6X83d+0jVyqvqvELeg8FFTbbAOmpTxwSfaZ/yq1Vk7bD79S+rk+01Vsr+n8NGVrPGkdD6j/BtJ6lnsWm2s6KdNQYmC5heJCB8WzmuPhcHuBW51H+DaT1LPYtxUSta0mQta0DMuIDQO0nKyy9zjZlepubFOna/NHL62Gh9Pz0rsVPK6M8QDdrvnNOR8QrG1r2RhxMlAQ2+ZicbN/7buHzTl2jcqz0jouWneWTxujdycLX7QdxHaMlqwshauDBspsoeX+y0tW9sEb7Mrm9G7d0jATGfnNzLfrHcrEgqGvaHMcHNcLhzSCCOYI3rl9TvZTrK+KqbTOJMU1wAdzX2LgRyvax53HJVr9MknKJe02tk5KE/2WZr18G1fqXrnldDa9fBtX6ly55XrR/Szx2l9a/BZexP77VfMi+09Wwqm2J/far5kX2nq2VV1XisvaLwUQPbBooPomzW60L25/JecBH+bAfBUur32qThui5gfxnRNHf0jXexpVEK5pG+7M3tBJW8eha2xKpJZVM4B0Th3uD2n7IUW2o6QMukpRfKIMjb4NDj+s5yluxSkIhqZODnsYPoNLj9sKDbQYS3SdUDxkB8HNa4e1eYY+Il/voe7W1pIfn+zQNtcX3cVbY20wDdTy+bP4qpYnAOBO4EE93FdFM1UoiARS05BzHvMf8ABd1Lgsb1k86KNj3d20uhXGtu1COro5IGQyNL8Gbi2wDXted3cq5XR39EqP8AJKf9DH/Be1Nq/TRm8dPCw82xMB8wFDDUwrWIxLNmjstlmckQ/Y3SvZSSl7S1rpbtuCL2Y0Ei+8cL9i+dtJ+44PX/APjkVhKuttR+5acf4x+w5R1y33KRPbDu9M4+iKgV4bJPg1vrJfaqPV4bJPg1vrJfarer8Mz+z/F9iTaY0JDVR9HUMD2Yg6xJGY3EEEEcR3ErMjjDQA0AAAAAbgBkAF9IsvLxg3MLOSE7Xvg7/vR/7lSKu3a+f7O/70f+5UktTSeGYXaHi+xc2xn8Bl/OHfs4lPlANjH4DL+cO/Zxqfqhf4jNXS+DE5n0z+Ez+tl+25bbZ78J0vzz9hy1Omfwmf1sv23Lb7O/hOl+e77D1qz8N/gwq/GX5/8AToFERYh9MVZtl0D96qmD/Ck+ssP2h/lVXLpTWDRDaqmlgd+O0gHk7e0+DgD4Lm+eBzHOY8Wc0lrhyINiPNauknuht9DC19W2e5ef+S09jusl2vpHnNt5Ir8ieu0dxOL6R5LV7Wa909dDSx9YsDRbnJKRl5YPMqFaD0q6mqIpmb43g25jc5vi248VONnlIa7Sk1ZIOqxzni/xnkiMfRbfyC5OCrm7f9ydrtdtap88/wAFn6C0S2mpooWbo2AX5ne4+LrnxWeiLMby8s20klhBVbIz3JpoYcmmYd2GYWPgC4+StJVjr44DScRJAAbCXHlaR1ye4KpquIqXoyG7omZG1aP3ynPEskHkWEe0rdDX6ie0MkLiMr44nFuXZY+xfuk9O6MqQ1s8jH4SbXEjbX32IA7OPBfEep+jqhvvFu+KUkjwJI8wvGJb3Ktp5OYe5uLXJlHQ1BWsPRCIn40Vmvb329jgpGFWmlNQKimd0tG9z8OfV6so7rZO8PJTvV2tdNSwyP8ATcwYsrdYdV2XDMHJS1Se5qUcP/J7g+cNYZk19GJYnxuJAe0tJG+xFja/YtHLS6OomhsjYWn5QD5D253cV7a6V0sdN9z4uke9rG4Rd2dycI52BUY0Rs1fJ16yQtJzLWkOefnPNxfz71yyT3YjHLOTbzhLLMzTuvFLJSzQxF13Rua33shu6wHYF6bMQG0kzz/em57GsYf3le1Rq3oynFpsAPy5XYvIO/cv1msOj4qd8NPIxgLX2AbJa7gRckjM7syVGtynum1weVlSzJojuoMXujSD5n54Q+T6TzYfUXeStBV5snGdTztF/wCRWGvelX/Hn1PVH0ZCIsfSFX0UUkga55Yxzg1oJc4gXDQBfMnJWiVvBh60vtQ1R5U837Ny5vU71k09pSsDme554ojl0ccMuY5Pdhu7uyHYoyNVKz8lqP0Mn8Fq6eHdxe5owtZZ30ltT4NzsrdbSkXa2UfqE/uV7LnWk0HXwvbJFBVMe3c5sUoI4HcOWSsbUzW3SL5o4aumeWuuDK6J8RbYE3d1cJ3W4b1Fqa9z3JosaK3Ytkk+pMNaTahq/wA3m/ZuXN6tDXrWOvmfLT09PM2G7oy5sUjnSj0TnhsGHs3jjnZQL+jFX+S1H6GX+VSaaOyPL6kOtl3k1tT4JXsZP3dL+bu/aRK5lz9oOl0hRzCWCnqGutY3gkIc0kEtcMOYNh5K6aHTMjqAVEkDmydE55hGLES29mgEYgXWGVri/FV9VHMtyLehniGxp8Fcban/AHTTjlE4+b/+FXakusLNIVsxlmpp72s1rYJcLW3JAHV7TmVrP6MVf5LUfoZf5VeqxCCi2Zl+bLHJJl66j/BtJ6lnsUe2x6QwUTIwc5ZW3HNrAXn9bAopqvrBpOjDYxTTSxDdG+GUWvn1HYbt8bjsUs2naqVNYyB1OGu6IPxMxWcS7D6JORth5hUVDZanJrBpux2adqKecGVsv1j900YY83kgsw8y23vbvIFve3tUn0nomKoYY542yNPBw3doO9p7RmqL0DpKp0VU9JJA8XaWuY8OYHA55OItcEAg5/WpfNttbh97pjj4YpBhB8Bc/Uu2US35h0OU6qHd7beqIXrzq82irHRRklha17b5kB18ieNiD4WXrs6ojJpKntuY4yHsDQT7bDxQaFrtJzul6J7i85vcCyMDcAC7KwHAXPerY1I1IZQRkkh8zwMb7ZAb8LPk38/ICxbaoV7W8sqU0Oy3cliOTK15+Dav1LlzyuhdfD/ZtX6p37lz0vOj+lnvtH61+Cydif36q+ZH9pytpc/any10fTSaPBOEM6QNax5IJdh6rszmD6Oa/dMa+V0wMc0zmDc5jWiM9odYB3gSvNundljaaPdGrjVUk0zebV9bG1EjaeF2JkRJe4bnP9Gw5houL83HkoJS0rpHtZG0ue4hrQN5JyAW00NqjVVRHQwuLT+O4YWD6RyPhcq3dStn0dD748iSci2O3VYDvEYP1uOZ7NyldkKIbV1II1Waqze+EbfVXQQo6SKEWJaLvI4vdm4918h2AKvNsegC2WOqaOq8CN/Y5t8JPe3L6ParaWPX0DJ4nxStD2PFnA8f4Hjfgs+u1xnvZrW0Kdfdr2OY1duzPXFlRTsp5HATxNwgHe9jcmubzIGR7r8VC9Z9ldRA4upgZ4uAH3xvY5v43e3yChj43xP6wdG9p43a4Ed9iCtKahfHhmNXKzSz5R08tDrRrnT0LffXYpCLtjbYvPafit7T4XVP0Wv+kbBkdRI/gOqyR3mWlxW41W2eVFXP01eJGR3xO6S4klPKxzA5k8Mh2U/hlDmx8Gh8ZKz5aovP36Is7VLTMlXSsnljEZeXFrQSeriIac+Y89/FQ7bW73imH+I8+Tf+VPNIT9BTvdFGXmOM4I2A54R1WtABtwGQVLayyaSrnh09NPhbfCxsEga2/LK5PaSuaeObN3RHrVz21bHltkRV4bJPg1vrJfaqk/opWfktR+hk/gt3oKq0tRjDBDUBl74HQPczPfkW3HgQrl8VZHCaM7SydU90ky9EUZ1M1hqaoSe66Z0BZhs4h7Q+974WvF8rczvCkcsmFpNibAmwzJtnl2rKlFxeGbsJqcdyITthP9nj10fseqUU21r0rpGvOF9LOyIHE2NsMpzzALnYbuNieQ7FHP6MVf5LUfoZf5Vq0LZDDZhauTts3RTwWjsXP3FN+cH9nGrAVE6uVmk6EnoIJ8BN3MfBIWuO6/o3BtbMEK59B1z5qeOSWMxPe25Yb3bmRncA7s7EcVR1MMScvJmno7E4KGHlHPOno8NXUA8JpR+u5Z2o1W2LSNM+QhrRJYk5AYmloueAuQpbtH2fy9O+ppWGRr+s9jRdzXcSBvc078swSeCreRhabOFiOByPkVowlGyHBkWQlTblrzOoQViwaVifK+JkjXSMALmtNy0EkDFbIHLdvXPOi6aqn96pxM8bsLC/AO/PC0d6uHZ5qSaGN7pSDNKG4g30WAXIaOZucz5czn20RrXMuTWp1MrmsRwvNkwVJ7WtBdDWCZosycYvptsH+Ywu7yVdijO0TQPuqgkDReSP31nO7Qbgd7cQ77Lxp57Jok1dXeVNeaKBV/bO9Be5aCMOFnye+v53cBYHubhHfdU/qRoP3XXRRkXYDjf8xmZB7zZv0l0MrOsn0gUuzqutj/AREWea4Wj05qdBVyCSXGHBuG7XAXAJIvcHmVvEXmUVJYZxpPhkPk2YUxGTpmn5zT7WrTV+zOaM46aUPIzAPvb/AAcDa/krJRQy01b8iN0wfkVno7XiqpH9FWsc8D4wtIBzB3PHfv5qwdGaTjnjEkLg5p8CDxBHAr80poiKoZgmYHDhzB5tO8FYWrOgDSMkjDsbDIXsJ9IAtaCHcL3G8fUlcZwlhvK/kRUovHVHvp3T8VLGHzHffC0ZucRy/ics1AKnWWtr3llM1zGcozaw/wASTK31dxUy1g1WFZNCZXWijDrtHpOLi3K/AWHfnw3rcUdEyJgZE0MaNwaLD/8Ae1cnCdksZxH+WclGUnjOEQHR+y1xzqJg0neIxiPi53HwK27dmNLbN0x7cbf3NUuRelp615HVVBeRqdA6sw0Yf0OK77XLjc5XsMgBbM+a2yIpoxUVhEiSSwgiIunQiIgCIiAIiIAiIgCIiAIiID8I5rzbSsBuGtB5gAL1RAEREBHtoB/syq9X+8Bc+K99pulI49HzRve0PkaAxt+s7rNJsN9rA57lRC1NGvkZh9otOxfgs3Yk73yrHyYfbIrTdA0m5aCeZAv5qmNlWsENLPN7okEYkY0NJva4cTmRkMjvOSueCoa9odG5r2ncWkEHuIyKq6pNWNl7QyTpSPRERVS8EREAXw+IO9IA94v7V9ogPiOFrfRAHcAPYvtEQBERAEREAREQBERAEREAXnJTtd6TQe8A+1eiID8a0AWAsF+oiAKK7RtZBS0bw1wEsoLGC+Yvk53PIXz5kLI1z1yjoIrmz5XA9HHz+U7k0fXuHZRekdJS1cxfK4vkeQB4mwa0cByCt6ehze59Chq9Uq1sj1f8Fp7HdBdHTvqHDrSnC35jDbLvdf8AyhWGsXRdCIYY4m7o2NYPogBZSgsnvk5Fqmvu4KIREUZKEREAREQBERAEREAREQBERAEREAREQBERAEREAREQBERAEREAREQBERAVxpXZG6onkmkrCXPc533m9rm4aLybgMh3LF/qSH5Wf0P/AL1+op1qLFxn/BVejpby4/y/7Pz+pIflZ/Q//It5qfs6NDOZPdLpAWkYAwsaSbWLuuQbC/DiiLkr7JLDZ2Olqg90Vz7k1REUJZCIiAIiIAiIgCIiAIiIAiIgCIiAIiIAiIgCIiAhevmz0VxEsT8EzW4etcscBcgG2bSLnMX7lWmqGhidKQRPI6kocbXseju/LLsRFeosk4SXojM1VUFZCSXV8l/oiKiaYREQ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8" descr="data:image/jpeg;base64,/9j/4AAQSkZJRgABAQAAAQABAAD/2wCEAAkGBhQSEBMUEBQVFBUWFRUXGBgWFhUXFxgbGBgXFBgaFhoYHyceGBkjGh0XHy8hJScqLC0sGCAxNTAqNSYrLSkBCQoKDgwOGg8PGiwkHyQ0LzQsNC8wLiwsKiksNC8sLCotLCwsLCwvKS4sKiwsLCwsLCwsLCwsLCwsLCwsLCwsLP/AABEIAGYB7AMBIgACEQEDEQH/xAAcAAEAAgMBAQEAAAAAAAAAAAAABgcEBQgDAgH/xABQEAABAwICBgYDCQwJAwUAAAABAAIDBBESIQUGBzFBURMiYXGBkTJzsRQjNVJicoKhsiQzNEJUdJOis8HR0hYXJVNjkqPC4RWDw0Pi4/Dx/8QAGgEBAAMBAQEAAAAAAAAAAAAAAAMEBQECBv/EAC8RAAICAQMBBgYCAgMAAAAAAAABAgMRBBIhMQUTM0FRgRQiMmFxkaHRsfAjUsH/2gAMAwEAAhEDEQA/ALxRFCNctbqiCpbDThubGnNpc5xcSABn2BR2WKtZZ5lJRWWTdfL3gAkkADeTkB3qtX60aUdkIntPZTuv+sCF4/0a0jWEe6C4N/xX2A7mN/gFD8Tn6YtkXfZ6Jki1g2ixRAtprTP+N/6bfH8bwy7VmaiumfA+WpxF8shcMWXVwtDcI4N32/5WLozUulo29LUuDy3PFJYMafkt4nvueSkujq9s8TZI74XXIuLEi5F7dtrrtam5Zm/Y7FSbzJ+xGdeq2emfBUU98IDmyZEsIu0txjl6Vj9eaydA6+QVADXkQyfFeeqT8l249xsVuNLaUigYDObMc4MJIuBiB9L5OVvFRnS+zuCcdJSuEZdmAOtE6/K3ojuy7FyanGTcHn7CW5SzH9E0uiq5uidKUeUXSFo3dG4SM8GOzH+Verda9KDIwuPaad/7rBPiUvqi0c771TLMRRPUPWeWrEwmwkswEFotfFiyOfZ9alinhNTjuRLGSksoIiL2egijM20igY5zXVAu0lp97lOYNjmGWOfJfI2maP8Aygfo5v5FJ3U/R/oi7+v/ALL9olCKL/1m6P8Ayj/Tm/kWw0LrdS1b3MppMbmtxEYJG2FwN7mgbyuOuaWWmdVtbeFJfs3CIi8EgREQBERAEREAREQBERAEREAREQBERAEREAREQBERAEREAREQBERAEWJpXSsdNE6Wd2Fjd5+oADiSeChMO2amMmF0UzWX9PqkjtLQb27iSpI1ymsxRFO6EHiTwWCi8qapbIxr43BzXAOaRmCDmCF6qMlCIiAIiIAiIgCIiAIiIAqx1zfj0tE1u8Gnb4l+L/cFZkkgaCXGwAJJPADMlVfq2DWaVMxHVDnS9wb1Yx3+j5FVdTzth6sgu5xEl2uOthoujDIw8vxHMkABuHkMzmoxLtHq39WKFrSeTXvPgP8AhNqM+OohjbmWxnze6wH6o81NtOacZRwCSQOdm1gDbXJIJ4nkCvEnKU5fNhI8tuUnzhIgkGrFdXPD6pzmN5yZW+ZGLW+pWPo6hEMMcTbkMaGgnebC1z2qE1G0WWbqUdO7E7LE7rkX44Wi3mbKfBe6FDlxeX6nupR5xya7WHQgq4HROcW3IIcBexBuMuIVfDRmkdHk9Ficz5A6SM9pZa7T22HerJ0q94glMP3wMcWZXu4AkC3G5yUMp9qGEWqKdzXjfhNv1X2I8yuXqG5OTafqcsUc5bwzBZtMqWiz4YyRvye3zBJUp0Lp01tFK/BgcBIywNxfBcEeYX3pOtFVoyWSMEB8DyAd+QNwbdxC0uyyqBhmj4tkDvBzQPa0rzFyU1FyymjiypJN5TMLZRMMdQ3iWxuHgXA+0KxlVeh3+4dLFjsmF7o/ovsYz54PrVqL3pX8m30PVL+XHoERFaJiA637MqV8cs0IMD2se8hubHYQXZtPo3+TbuKpldK6f/BKj1Mv2HLmoLU0k5Si8sw+0K4wknFYybzU3V4VtW2FzyxuFziQATZtshfIE88+5XnoDVino2FtOwNvbE45vdb4zj7N3Yqj2SfCTfVSfuV4qDVze7bngtdn1x2bschERUjSCIiAIiIAiIgCIiAIiIAiIgCIiAIiIAiIgCIiAIiIAiIgCIiAIiICt9tZf0FNa+DpH4uWLD1b+GNVGul9MaHiqoXRTtxMd4EEbi08CFBodi0Aku6eRzL+jhaHHsLh+4BX6NRCENsjJ1eksss3R8za7Jy//prMd7dJJgv8XFw7MWJTFeNJSMiY2ONoaxoDWtG4AbgvZU5y3SbNKuGyCj6HhW1rIWOkle1jG73OIAHD2qMRbT6N88cMPSSOke1gcGWaC42uS8g27gontk0/iljpWHJgEj/nOyYD3NufphRHUht9I0nrmnyzVqvTpw3yKF2skre7gdEIiKkaYREQBERAEREBC9o+sQji9zxnryDr2/FZy73bu6/MLI1R0Y2ho3TT9Vzhjffe1o9Fvfnu5ustg3Uym6bpntdJJix4nvcc+GQs2wysLWyC21TSMkbhkY17bg2cA4XG7I5Kuq5ObnL2IlB7nJ+xWerdO+v0i6d46jHCR3IW+9s+oeDSt3tHdJKIqeFj3nFjdha4gZFjQSBYb3HwUygpmMFo2taOTQAPqXquKjEHFvr1OKr5Ws9TypYMDGt+K0DyAC9URWSYLV6z0Jmo52MF3FhwjiSOsAO8iy2iLkllYONZWCK6gVBNL0ErHMdGSLPa5t2uJcD1hnvI8O1ROlkOi9JFrr9Ecu+Nxu13aWkfqkcVay8Kmhjk++MY/wCc1rvaFXlS3GOHyiN18LD5RDNo+gukjbVRZloAfbiw5hwtyJ8j2Lcalaxe6qcBx99js1/M8n+PtBW9ZTNazA1rQy1sIAw25W3W7FqaDU+nglEsAfG4XFg9xaQd4IdfL+AXe7lGzfHz6jY1Lcvc3aIisEpgaf8AwSo9TL9hy5qC6V0/+CVHqZfsOXNQWjoujMftLrEmeyT4Sb6qT9yvFUdsk+Em+qk/crxUOr8Qs9n+F7kb1n1+pqF2CTG+QtxYGC5AN7EkkAbjxv2KD6Q20zH7xBGwc5HOefIYQPrUz151Up56eaaSMCWOJ7mvb1XdRpcA74wy3HwsqEUunrrnHOOSvrLrq5YT4ZbmzvXSoqZqh1XK0RRxB3osY1pLt5Nr7gd5XlrLthDSWULA+2XSyA4foNyJ7zbuKhWpWrr66Z0AlMbMIkk3m4YQ0WG4uu7K+65Vns2S0IZhLZCfjmR2LyHV+pLFTCfzfo7TLUW14g/dlct2o6QDr9MD2GOK32b/AFqeakbThVPEFS1scp9Bzb4HnlY5td4kHsyBrTXHVg0NSYicTSA9juJaSRn2ggg91+K00Upa4OaSHNIII3gg3BHip5U12RykVI6i6meJPPrk6hX451hc5BYehq/p6aGX+8jY/uLmgkeajO1jSzoaAtYbGZ4jJ+TYud5gYe5xWXGDlLabs7FGDmaTWfbBgeY6FjX2yMr7lp+Y0WuO0nwWlotbNMzjHD0j2c2QR4e4Etz81BWEXGLdcXtvtxsultE1MUkEbqctMWEYMO4ACwFuFt1uCvWqFKWI5/Jl0Ss1MnmbWPQq1+1qshY6KeBonFrOc17LdrozvPKxAUm2W6ZqKqKolqZDJ741rbhoDbNuQ0ACwzavzaxq8Z6QTMF3wEuNt5jPp+Vg7uBWXss0cYtGxkixkc+TPtOFv6rQfFRTcHVuSwyeuNqv2yk2kjUa07VnU1RJBHTXLDbFI5wvlvDQ29uRvmovVbX613oiGP5rCT+s4qxdouiopaCd8jGufHG5zHW6zSOR327NxVCKbTwrnHO0rauy6ueN3DLV1G2hvc2pk0jUDCwRhgwsaSXdJcNawAuOQ5rXaf2xTPJbRsETeD3gOkPh6Le7rLX7MtVYK2Wb3QHOEbWENDi0HEXA3Iz4DcQpzpTZJRyNIhD4HcC1znjxa8m47iO9eZ9zCx7l/R7r+JsqW1/2yCUG1iujdd7mTDk9jR5FliPrVlao6/QVwwj3uYC5jcb35lh/GHkRyVK6w6vy0c5hmGYza4ei5p3Ob2ewgrBpap0b2vjcWvaQWuG8EbiFNPTwsWYlevV21SxPn1ydPotLqhrAK2kjmyDvReBwe3J1uw5EdhC1W0jW40dOGxG00tw0/EaPSf35gDtN+CzVXJy2eZtStiod55H1rZtHgoiY2jpphvY02Dfnu4HsFz3KEQa/6UrZCykaAd+GONpsObnSXA78lAXvJJJJJOZJzJ4klX9s/wBACloYxa0kgEkh43cLgH5osPA81dnCFEc4y/uZtVtuqnjOF9iuqrX3StHLgqrYt+GSJliOYMdrjtBUy1Q2nxVbmxTN6GY5Nzux55NJzDuw+BKbXdGCSg6W3Whe0g8bPIjcO7Np+iFSYNty7CuF0M4w/seLLbNNZjOV9zqJzgAScgMyq70ptngbcU8L5flOIjb3je4+ICkOoOnTWULHyZvbeOS/Ettme9paT2kqGbWNVqeCKOeCMRvfLgcG5MILXOvh3A3A3WVaqEd+yaLt9k+67yt8Gprtr1a/730UQ+SzEfN5I+pT7RmvDI9FQ1VW67nNIsAMUj2uc2zQLC+V+ACopTrUjUp+kGNdUSObTQ4mMDbXJLi94bfIC5zdY33cMrl1Najl8Iz9PqLpTaXLf6/J8aV2t1kjj0JbAzgGta930nPBue4BSzZlrjU1j5WVGF7Y2h2MNDXXJsAQ3qnIE7hu4qDbQNTvcM7ejxGGQXYXG5Dh6TSfIjsPYVY2yjQnQUIkcLPnOPtwDJn1Xd9NR3KtVZiupLp3c79s2+OpqNJ7aGNc5tPTufYkYpHhoy44Wgn6wo9V7X613oCGPuYXHzc4j6lKNruhYRS9OI2iXpGNxgWJBvfFb0vFU+vdFdU47lEj1V11c9rl+uC9tmenpqulkkqX43CZzQcLW2AZGbWaAN5Kw9ftfpaGZkcMTXAsxOc8Pw3JsA0ggXsLnvC89jP4DL+cO/ZxKeSRhwIcAQd4IuD4KnNxha8rg0a1OyhYlh+pzTpfSj6meSaS2KRxcbXsOAAvwAsPBfuhtKOpp45mAOdG7EA69jkRnbPivnSzQKiYAWAlkAA3DrnctpqJCH6RpmuAcC83BAIPVccwVqvCh9sGFFN2YzzklFNtdrZDaOmjeeTWyuP1Fe1btQ0hCAZ6NsYO4vZM0HuLirVjjDRZoAHICwXjX0DJo3RytDmPBBB/+5HkeCy+9rz9Bt9xbjxHkqX+uip/uYf9T+Zfrds1USA2CEkmwAEhJvwHWzKhenNEupqiWF++NxF+Y3td4tIPivPROkXU88UzczG9rgOdjmPEXHir/cVtZSMr4m5SxKR0fouWR0ETpmhkjmNL2i9muIBIzJ3HJRDX7XqooJY2xQtdG5l8bw6xdc3a0tI3Cxz5qY0FayaJksZux7Q5p7CL+aie1mvbHo5zSAXSvYxt7G1jjJHgCL/KWbUk7EmjavbVTcXj7kR/roqf7mD/AFP5lLNCad0pURdJ7ngjBPVDxI0kWBxWL72P7lHtkOq7X46qZgcAcEWIAgEZueAeIyAPzla6lvlCL2xiV9NG2cd85PkhGmNcKmjqRHOyN8RN2vaHNc5l87da2IcRb2qT1+lsFN08TembhD7NNiW7yW5Z2Gdlh64aCFVTOaB74zrRntHDucMvLko9sx00S19M8+j12X5E9ZvgSD9IrK3ShZsb4fQs5cZbW+vQkOretsVZiDA5jmgEtda5ByuLHMXy8RzWVXaxwQyiOZ+BzrEXa6xubZOAtv7VXtdF/wBO0q1zMoy4OA4dHIcLh3A4rfNC3+1OmBpo3/jNkwg9jmuv9bWryrp7JZ6o4rJbX6omqKKaM2hUrgxr3Oa6zQS5hsTYA5i/HmpWrMZxn9LJoyUugXxNMGNLnGzWgkk7gALklJpgxrnONmtBJJ3AAXJ8lB9aNeqeWmmihc8ue3CDgIbvF8zY7r8FyyyMFls5KaiuSWaK07DU4ugcXhtgThcBc8LuAuVqtPa8xU0vRYHyPsLhlrAncDfjuNrcQvPU1zYNFtktlhkld22Lv9oA8FGNQqA1NZJUTZ4DjPbI8m3lmfAKCVs2opdWRucsJLqyf1mlxDTGacYLNBLb3NzuYDxN8loNVNZKqtkJLY44WekQHFxPBoJNu0m3tWj2gaSdUVTKWLMNLRbnI/IX7gR5lT3Quim00DImbmjM/GJzc495XVKU7MJ8L+WdTcp4XRGciIrRMYGsB+5Kj1Mv2HLmoLpPWI/cdT6iX7DlzYtLRdGY3aX1RJnsl+Em+qk9gV4qjNk5/tNnq5fYrzUGr8Qtdn+F7mt1l/Aqr83m/ZuXNq6S1m/Aqr83m/ZuXNqn0XRlXtL6ok/2Mfh0v5u79pGrlVNbGPw6X83d+0jVyqvqvELeg8FFTbbAOmpTxwSfaZ/yq1Vk7bD79S+rk+01Vsr+n8NGVrPGkdD6j/BtJ6lnsWm2s6KdNQYmC5heJCB8WzmuPhcHuBW51H+DaT1LPYtxUSta0mQta0DMuIDQO0nKyy9zjZlepubFOna/NHL62Gh9Pz0rsVPK6M8QDdrvnNOR8QrG1r2RhxMlAQ2+ZicbN/7buHzTl2jcqz0jouWneWTxujdycLX7QdxHaMlqwshauDBspsoeX+y0tW9sEb7Mrm9G7d0jATGfnNzLfrHcrEgqGvaHMcHNcLhzSCCOYI3rl9TvZTrK+KqbTOJMU1wAdzX2LgRyvax53HJVr9MknKJe02tk5KE/2WZr18G1fqXrnldDa9fBtX6ly55XrR/Szx2l9a/BZexP77VfMi+09Wwqm2J/far5kX2nq2VV1XisvaLwUQPbBooPomzW60L25/JecBH+bAfBUur32qThui5gfxnRNHf0jXexpVEK5pG+7M3tBJW8eha2xKpJZVM4B0Th3uD2n7IUW2o6QMukpRfKIMjb4NDj+s5yluxSkIhqZODnsYPoNLj9sKDbQYS3SdUDxkB8HNa4e1eYY+Il/voe7W1pIfn+zQNtcX3cVbY20wDdTy+bP4qpYnAOBO4EE93FdFM1UoiARS05BzHvMf8ABd1Lgsb1k86KNj3d20uhXGtu1COro5IGQyNL8Gbi2wDXted3cq5XR39EqP8AJKf9DH/Be1Nq/TRm8dPCw82xMB8wFDDUwrWIxLNmjstlmckQ/Y3SvZSSl7S1rpbtuCL2Y0Ei+8cL9i+dtJ+44PX/APjkVhKuttR+5acf4x+w5R1y33KRPbDu9M4+iKgV4bJPg1vrJfaqPV4bJPg1vrJfarer8Mz+z/F9iTaY0JDVR9HUMD2Yg6xJGY3EEEEcR3ErMjjDQA0AAAAAbgBkAF9IsvLxg3MLOSE7Xvg7/vR/7lSKu3a+f7O/70f+5UktTSeGYXaHi+xc2xn8Bl/OHfs4lPlANjH4DL+cO/Zxqfqhf4jNXS+DE5n0z+Ez+tl+25bbZ78J0vzz9hy1Omfwmf1sv23Lb7O/hOl+e77D1qz8N/gwq/GX5/8AToFERYh9MVZtl0D96qmD/Ck+ssP2h/lVXLpTWDRDaqmlgd+O0gHk7e0+DgD4Lm+eBzHOY8Wc0lrhyINiPNauknuht9DC19W2e5ef+S09jusl2vpHnNt5Ir8ieu0dxOL6R5LV7Wa909dDSx9YsDRbnJKRl5YPMqFaD0q6mqIpmb43g25jc5vi248VONnlIa7Sk1ZIOqxzni/xnkiMfRbfyC5OCrm7f9ydrtdtap88/wAFn6C0S2mpooWbo2AX5ne4+LrnxWeiLMby8s20klhBVbIz3JpoYcmmYd2GYWPgC4+StJVjr44DScRJAAbCXHlaR1ye4KpquIqXoyG7omZG1aP3ynPEskHkWEe0rdDX6ie0MkLiMr44nFuXZY+xfuk9O6MqQ1s8jH4SbXEjbX32IA7OPBfEep+jqhvvFu+KUkjwJI8wvGJb3Ktp5OYe5uLXJlHQ1BWsPRCIn40Vmvb329jgpGFWmlNQKimd0tG9z8OfV6so7rZO8PJTvV2tdNSwyP8ATcwYsrdYdV2XDMHJS1Se5qUcP/J7g+cNYZk19GJYnxuJAe0tJG+xFja/YtHLS6OomhsjYWn5QD5D253cV7a6V0sdN9z4uke9rG4Rd2dycI52BUY0Rs1fJ16yQtJzLWkOefnPNxfz71yyT3YjHLOTbzhLLMzTuvFLJSzQxF13Rua33shu6wHYF6bMQG0kzz/em57GsYf3le1Rq3oynFpsAPy5XYvIO/cv1msOj4qd8NPIxgLX2AbJa7gRckjM7syVGtynum1weVlSzJojuoMXujSD5n54Q+T6TzYfUXeStBV5snGdTztF/wCRWGvelX/Hn1PVH0ZCIsfSFX0UUkga55Yxzg1oJc4gXDQBfMnJWiVvBh60vtQ1R5U837Ny5vU71k09pSsDme554ojl0ccMuY5Pdhu7uyHYoyNVKz8lqP0Mn8Fq6eHdxe5owtZZ30ltT4NzsrdbSkXa2UfqE/uV7LnWk0HXwvbJFBVMe3c5sUoI4HcOWSsbUzW3SL5o4aumeWuuDK6J8RbYE3d1cJ3W4b1Fqa9z3JosaK3Ytkk+pMNaTahq/wA3m/ZuXN6tDXrWOvmfLT09PM2G7oy5sUjnSj0TnhsGHs3jjnZQL+jFX+S1H6GX+VSaaOyPL6kOtl3k1tT4JXsZP3dL+bu/aRK5lz9oOl0hRzCWCnqGutY3gkIc0kEtcMOYNh5K6aHTMjqAVEkDmydE55hGLES29mgEYgXWGVri/FV9VHMtyLehniGxp8Fcban/AHTTjlE4+b/+FXakusLNIVsxlmpp72s1rYJcLW3JAHV7TmVrP6MVf5LUfoZf5VeqxCCi2Zl+bLHJJl66j/BtJ6lnsUe2x6QwUTIwc5ZW3HNrAXn9bAopqvrBpOjDYxTTSxDdG+GUWvn1HYbt8bjsUs2naqVNYyB1OGu6IPxMxWcS7D6JORth5hUVDZanJrBpux2adqKecGVsv1j900YY83kgsw8y23vbvIFve3tUn0nomKoYY542yNPBw3doO9p7RmqL0DpKp0VU9JJA8XaWuY8OYHA55OItcEAg5/WpfNttbh97pjj4YpBhB8Bc/Uu2US35h0OU6qHd7beqIXrzq82irHRRklha17b5kB18ieNiD4WXrs6ojJpKntuY4yHsDQT7bDxQaFrtJzul6J7i85vcCyMDcAC7KwHAXPerY1I1IZQRkkh8zwMb7ZAb8LPk38/ICxbaoV7W8sqU0Oy3cliOTK15+Dav1LlzyuhdfD/ZtX6p37lz0vOj+lnvtH61+Cydif36q+ZH9pytpc/any10fTSaPBOEM6QNax5IJdh6rszmD6Oa/dMa+V0wMc0zmDc5jWiM9odYB3gSvNundljaaPdGrjVUk0zebV9bG1EjaeF2JkRJe4bnP9Gw5houL83HkoJS0rpHtZG0ue4hrQN5JyAW00NqjVVRHQwuLT+O4YWD6RyPhcq3dStn0dD748iSci2O3VYDvEYP1uOZ7NyldkKIbV1II1Waqze+EbfVXQQo6SKEWJaLvI4vdm4918h2AKvNsegC2WOqaOq8CN/Y5t8JPe3L6ParaWPX0DJ4nxStD2PFnA8f4Hjfgs+u1xnvZrW0Kdfdr2OY1duzPXFlRTsp5HATxNwgHe9jcmubzIGR7r8VC9Z9ldRA4upgZ4uAH3xvY5v43e3yChj43xP6wdG9p43a4Ed9iCtKahfHhmNXKzSz5R08tDrRrnT0LffXYpCLtjbYvPafit7T4XVP0Wv+kbBkdRI/gOqyR3mWlxW41W2eVFXP01eJGR3xO6S4klPKxzA5k8Mh2U/hlDmx8Gh8ZKz5aovP36Is7VLTMlXSsnljEZeXFrQSeriIac+Y89/FQ7bW73imH+I8+Tf+VPNIT9BTvdFGXmOM4I2A54R1WtABtwGQVLayyaSrnh09NPhbfCxsEga2/LK5PaSuaeObN3RHrVz21bHltkRV4bJPg1vrJfaqk/opWfktR+hk/gt3oKq0tRjDBDUBl74HQPczPfkW3HgQrl8VZHCaM7SydU90ky9EUZ1M1hqaoSe66Z0BZhs4h7Q+974WvF8rczvCkcsmFpNibAmwzJtnl2rKlFxeGbsJqcdyITthP9nj10fseqUU21r0rpGvOF9LOyIHE2NsMpzzALnYbuNieQ7FHP6MVf5LUfoZf5Vq0LZDDZhauTts3RTwWjsXP3FN+cH9nGrAVE6uVmk6EnoIJ8BN3MfBIWuO6/o3BtbMEK59B1z5qeOSWMxPe25Yb3bmRncA7s7EcVR1MMScvJmno7E4KGHlHPOno8NXUA8JpR+u5Z2o1W2LSNM+QhrRJYk5AYmloueAuQpbtH2fy9O+ppWGRr+s9jRdzXcSBvc078swSeCreRhabOFiOByPkVowlGyHBkWQlTblrzOoQViwaVifK+JkjXSMALmtNy0EkDFbIHLdvXPOi6aqn96pxM8bsLC/AO/PC0d6uHZ5qSaGN7pSDNKG4g30WAXIaOZucz5czn20RrXMuTWp1MrmsRwvNkwVJ7WtBdDWCZosycYvptsH+Ywu7yVdijO0TQPuqgkDReSP31nO7Qbgd7cQ77Lxp57Jok1dXeVNeaKBV/bO9Be5aCMOFnye+v53cBYHubhHfdU/qRoP3XXRRkXYDjf8xmZB7zZv0l0MrOsn0gUuzqutj/AREWea4Wj05qdBVyCSXGHBuG7XAXAJIvcHmVvEXmUVJYZxpPhkPk2YUxGTpmn5zT7WrTV+zOaM46aUPIzAPvb/AAcDa/krJRQy01b8iN0wfkVno7XiqpH9FWsc8D4wtIBzB3PHfv5qwdGaTjnjEkLg5p8CDxBHAr80poiKoZgmYHDhzB5tO8FYWrOgDSMkjDsbDIXsJ9IAtaCHcL3G8fUlcZwlhvK/kRUovHVHvp3T8VLGHzHffC0ZucRy/ics1AKnWWtr3llM1zGcozaw/wASTK31dxUy1g1WFZNCZXWijDrtHpOLi3K/AWHfnw3rcUdEyJgZE0MaNwaLD/8Ae1cnCdksZxH+WclGUnjOEQHR+y1xzqJg0neIxiPi53HwK27dmNLbN0x7cbf3NUuRelp615HVVBeRqdA6sw0Yf0OK77XLjc5XsMgBbM+a2yIpoxUVhEiSSwgiIunQiIgCIiAIiIAiIgCIiAIiID8I5rzbSsBuGtB5gAL1RAEREBHtoB/syq9X+8Bc+K99pulI49HzRve0PkaAxt+s7rNJsN9rA57lRC1NGvkZh9otOxfgs3Yk73yrHyYfbIrTdA0m5aCeZAv5qmNlWsENLPN7okEYkY0NJva4cTmRkMjvOSueCoa9odG5r2ncWkEHuIyKq6pNWNl7QyTpSPRERVS8EREAXw+IO9IA94v7V9ogPiOFrfRAHcAPYvtEQBERAEREAREQBERAEREAXnJTtd6TQe8A+1eiID8a0AWAsF+oiAKK7RtZBS0bw1wEsoLGC+Yvk53PIXz5kLI1z1yjoIrmz5XA9HHz+U7k0fXuHZRekdJS1cxfK4vkeQB4mwa0cByCt6ehze59Chq9Uq1sj1f8Fp7HdBdHTvqHDrSnC35jDbLvdf8AyhWGsXRdCIYY4m7o2NYPogBZSgsnvk5Fqmvu4KIREUZKEREAREQBERAEREAREQBERAEREAREQBERAEREAREQBERAEREAREQBERAVxpXZG6onkmkrCXPc533m9rm4aLybgMh3LF/qSH5Wf0P/AL1+op1qLFxn/BVejpby4/y/7Pz+pIflZ/Q//It5qfs6NDOZPdLpAWkYAwsaSbWLuuQbC/DiiLkr7JLDZ2Olqg90Vz7k1REUJZCIiAIiIAiIgCIiAIiIAiIgCIiAIiIAiIgCIiAhevmz0VxEsT8EzW4etcscBcgG2bSLnMX7lWmqGhidKQRPI6kocbXseju/LLsRFeosk4SXojM1VUFZCSXV8l/oiKiaYREQ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8" name="Picture 4" descr="http://www.empowernetwork.com/bridix/files/2012/10/Yanb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2808312" cy="1755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31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04" y="557808"/>
            <a:ext cx="9227368" cy="782960"/>
          </a:xfrm>
        </p:spPr>
        <p:txBody>
          <a:bodyPr/>
          <a:lstStyle/>
          <a:p>
            <a:r>
              <a:rPr lang="es-PE" b="1" dirty="0" smtClean="0">
                <a:solidFill>
                  <a:srgbClr val="960000"/>
                </a:solidFill>
              </a:rPr>
              <a:t>Miembros del Equipo y Roles</a:t>
            </a:r>
            <a:r>
              <a:rPr lang="es-PE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PE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35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457200">
              <a:buFont typeface="+mj-lt"/>
              <a:buAutoNum type="arabicPeriod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Yanbal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International</a:t>
            </a:r>
          </a:p>
          <a:p>
            <a:pPr marL="1257300" lvl="3" indent="-457200"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XXX – Project Manager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Avantica</a:t>
            </a: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Manuel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Galagarza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Gestor de Proyecto (PM)</a:t>
            </a: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Pier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Castañeda </a:t>
            </a:r>
            <a:r>
              <a:rPr lang="es-P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– Ingeniero de Software</a:t>
            </a: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Lennin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Davila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Ingeniero de Software</a:t>
            </a: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Melissa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Patroni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Especialista en Usabilidad (UX)</a:t>
            </a: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 Ingenieros de Aseguramiento de Calidad (QA)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Font typeface="+mj-lt"/>
              <a:buAutoNum type="arabicPeriod"/>
            </a:pP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-457200">
              <a:buFont typeface="+mj-lt"/>
              <a:buAutoNum type="arabicPeriod"/>
            </a:pP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Font typeface="+mj-lt"/>
              <a:buAutoNum type="arabicPeriod"/>
            </a:pP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-457200">
              <a:buFont typeface="+mj-lt"/>
              <a:buAutoNum type="arabicPeriod"/>
            </a:pP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5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Información</a:t>
            </a:r>
            <a:r>
              <a:rPr lang="en-US" b="1" dirty="0" smtClean="0">
                <a:solidFill>
                  <a:srgbClr val="960000"/>
                </a:solidFill>
              </a:rPr>
              <a:t> de </a:t>
            </a:r>
            <a:r>
              <a:rPr lang="en-US" b="1" dirty="0" err="1" smtClean="0">
                <a:solidFill>
                  <a:srgbClr val="960000"/>
                </a:solidFill>
              </a:rPr>
              <a:t>Contacto</a:t>
            </a:r>
            <a:endParaRPr lang="es-PE" b="1" dirty="0">
              <a:solidFill>
                <a:srgbClr val="96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848" y="1417638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457200">
              <a:buFont typeface="+mj-lt"/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Yanbal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International</a:t>
            </a:r>
          </a:p>
          <a:p>
            <a:pPr marL="1257300" lvl="3" indent="-457200"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XXX – XXX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Avantica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Manuel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Galagarza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manuel.galagarza@avantica.net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Pier</a:t>
            </a:r>
            <a:r>
              <a:rPr lang="es-P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Castañeda – 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rey.castaneda@avantica.net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Lennin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Davila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lennin.davila@avantica.net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Melissa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Patroni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melissa.patroni@avantica.net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4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Preguntas</a:t>
            </a:r>
            <a:r>
              <a:rPr lang="en-US" b="1" dirty="0" smtClean="0">
                <a:solidFill>
                  <a:srgbClr val="960000"/>
                </a:solidFill>
              </a:rPr>
              <a:t> y </a:t>
            </a:r>
            <a:r>
              <a:rPr lang="en-US" b="1" dirty="0" err="1" smtClean="0">
                <a:solidFill>
                  <a:srgbClr val="960000"/>
                </a:solidFill>
              </a:rPr>
              <a:t>Respuestas</a:t>
            </a:r>
            <a:endParaRPr lang="es-PE" b="1" dirty="0">
              <a:solidFill>
                <a:srgbClr val="960000"/>
              </a:solidFill>
            </a:endParaRPr>
          </a:p>
        </p:txBody>
      </p:sp>
      <p:pic>
        <p:nvPicPr>
          <p:cNvPr id="6146" name="Picture 2" descr="https://twimg0-a.akamaihd.net/profile_images/1581736662/man-with-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4762500" cy="4762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="" xmlns:p14="http://schemas.microsoft.com/office/powerpoint/2010/main" val="18602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Siguientes</a:t>
            </a:r>
            <a:r>
              <a:rPr lang="en-US" b="1" dirty="0" smtClean="0">
                <a:solidFill>
                  <a:srgbClr val="960000"/>
                </a:solidFill>
              </a:rPr>
              <a:t> </a:t>
            </a:r>
            <a:r>
              <a:rPr lang="en-US" b="1" dirty="0" err="1" smtClean="0">
                <a:solidFill>
                  <a:srgbClr val="960000"/>
                </a:solidFill>
              </a:rPr>
              <a:t>Pasos</a:t>
            </a:r>
            <a:endParaRPr lang="es-PE" b="1" dirty="0">
              <a:solidFill>
                <a:srgbClr val="96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848" y="1417638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Iniciar la ejecución del cronograma del proyecto.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Programar una reunión rápida en los siguientes días para validar el cronograma del proyecto.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Validar supuestos técnicos con interesados de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Yanbal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(disponibilidad de servicios web, agenda para revisión de EEFF, componentes de terceros a ser proveídos por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Yanbal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marL="1257300" lvl="3" indent="-457200">
              <a:buFont typeface="+mj-lt"/>
              <a:buAutoNum type="arabicPeriod"/>
            </a:pP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 descr="https://encrypted-tbn2.gstatic.com/images?q=tbn:ANd9GcRsLspnsS9IabDxnOwFnZC4V1ZuK7sNyFljJNH5Im9uZK6oBRQ_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4" y="3506244"/>
            <a:ext cx="4320480" cy="28750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66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ballon\Downloads\The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3" y="764704"/>
            <a:ext cx="6456717" cy="48425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317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60000"/>
                </a:solidFill>
              </a:rPr>
              <a:t>Agenda</a:t>
            </a:r>
            <a:endParaRPr lang="es-PE" b="1" dirty="0">
              <a:solidFill>
                <a:srgbClr val="96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7129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Objetivo de la reunión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Presentación de asistentes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Descripción del proyecto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Objetivos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Entregables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Tecnologías &amp; Herramientas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Metodología y Plan de Comunicaciones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Metodología de desarrollo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Plan de comunicaciones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Miembros del equipo y Responsabilidades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Información de contactos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Preguntas y Respuestas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Siguientes Pasos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8491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Objetivo</a:t>
            </a:r>
            <a:r>
              <a:rPr lang="en-US" b="1" dirty="0" smtClean="0">
                <a:solidFill>
                  <a:srgbClr val="960000"/>
                </a:solidFill>
              </a:rPr>
              <a:t> de la </a:t>
            </a:r>
            <a:r>
              <a:rPr lang="en-US" b="1" dirty="0" err="1" smtClean="0">
                <a:solidFill>
                  <a:srgbClr val="960000"/>
                </a:solidFill>
              </a:rPr>
              <a:t>Reunión</a:t>
            </a:r>
            <a:endParaRPr lang="es-PE" b="1" dirty="0">
              <a:solidFill>
                <a:srgbClr val="960000"/>
              </a:solidFill>
            </a:endParaRPr>
          </a:p>
        </p:txBody>
      </p:sp>
      <p:pic>
        <p:nvPicPr>
          <p:cNvPr id="2050" name="Picture 2" descr="http://www.transformleaders.tv/wp-content/uploads/2012/04/Clear-Sense-Of-Purp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9192"/>
            <a:ext cx="6311949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2150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err="1" smtClean="0">
                <a:solidFill>
                  <a:srgbClr val="960000"/>
                </a:solidFill>
              </a:rPr>
              <a:t>Presentación</a:t>
            </a:r>
            <a:r>
              <a:rPr lang="en-US" b="1" dirty="0" smtClean="0">
                <a:solidFill>
                  <a:srgbClr val="960000"/>
                </a:solidFill>
              </a:rPr>
              <a:t> de </a:t>
            </a:r>
            <a:r>
              <a:rPr lang="en-US" b="1" dirty="0" err="1" smtClean="0">
                <a:solidFill>
                  <a:srgbClr val="960000"/>
                </a:solidFill>
              </a:rPr>
              <a:t>Asistentes</a:t>
            </a:r>
            <a:r>
              <a:rPr lang="en-US" b="1" dirty="0" smtClean="0">
                <a:solidFill>
                  <a:srgbClr val="960000"/>
                </a:solidFill>
              </a:rPr>
              <a:t> </a:t>
            </a:r>
            <a:endParaRPr lang="es-PE" b="1" dirty="0">
              <a:solidFill>
                <a:srgbClr val="960000"/>
              </a:solidFill>
            </a:endParaRPr>
          </a:p>
        </p:txBody>
      </p:sp>
      <p:pic>
        <p:nvPicPr>
          <p:cNvPr id="3" name="Picture 2" descr="http://www.ioffersolutions.com/wp-content/uploads/2011/12/meeting-image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747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Objetivos</a:t>
            </a:r>
            <a:r>
              <a:rPr lang="en-US" b="1" dirty="0" smtClean="0">
                <a:solidFill>
                  <a:srgbClr val="960000"/>
                </a:solidFill>
              </a:rPr>
              <a:t> del </a:t>
            </a:r>
            <a:r>
              <a:rPr lang="en-US" b="1" dirty="0" err="1" smtClean="0">
                <a:solidFill>
                  <a:srgbClr val="960000"/>
                </a:solidFill>
              </a:rPr>
              <a:t>Proyecto</a:t>
            </a:r>
            <a:endParaRPr lang="es-PE" b="1" dirty="0">
              <a:solidFill>
                <a:srgbClr val="9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621625"/>
            <a:ext cx="70567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 algn="just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Implementación de 2da versión de Solución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Kiosko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Yanbal</a:t>
            </a: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 algn="just">
              <a:buFont typeface="Arial" pitchFamily="34" charset="0"/>
              <a:buChar char="•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Nueva versión de aplicaciones móviles (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Android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iOS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Windows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Phone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basado en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framework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PhoneGap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 uso en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smartphones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tablets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800100" lvl="1" indent="-457200" algn="just">
              <a:buFont typeface="Arial" pitchFamily="34" charset="0"/>
              <a:buChar char="•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Nueva versión de sitio web de administración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Kiosko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 capacidades gestión de usuarios y contenido básico.</a:t>
            </a:r>
          </a:p>
          <a:p>
            <a:pPr marL="800100" lvl="1" indent="-457200" algn="just">
              <a:buFont typeface="+mj-lt"/>
              <a:buAutoNum type="arabicPeriod"/>
            </a:pP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PE" dirty="0" smtClean="0"/>
          </a:p>
          <a:p>
            <a:pPr marL="342900" indent="-342900">
              <a:buFont typeface="+mj-lt"/>
              <a:buAutoNum type="arabicPeriod"/>
            </a:pPr>
            <a:endParaRPr lang="es-PE" dirty="0" smtClean="0"/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3365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Entregables</a:t>
            </a:r>
            <a:r>
              <a:rPr lang="en-US" b="1" dirty="0" smtClean="0">
                <a:solidFill>
                  <a:srgbClr val="960000"/>
                </a:solidFill>
              </a:rPr>
              <a:t> del </a:t>
            </a:r>
            <a:r>
              <a:rPr lang="en-US" b="1" dirty="0" err="1" smtClean="0">
                <a:solidFill>
                  <a:srgbClr val="960000"/>
                </a:solidFill>
              </a:rPr>
              <a:t>Proyecto</a:t>
            </a:r>
            <a:endParaRPr lang="es-PE" b="1" dirty="0">
              <a:solidFill>
                <a:srgbClr val="9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40768"/>
            <a:ext cx="8435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Entregables del producto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Código fuente (móvil y web)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Binarios de aplicación (móvil y web)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Notas de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release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(versión)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Documento de EEFF (formato Avantica)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Documento de Arquitectura (técnico)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Listado de casos de prueba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Reporte de ejecución casos de prueba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Evidencias de ejecución de casos de prueba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Reporte de pruebas de desempeño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Manual de instalación 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Manual de usuario</a:t>
            </a:r>
          </a:p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Entregables del proyecto</a:t>
            </a: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Cronograma del proyecto (MS Project 2007)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Minutas de la reunión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Reportes semanales al cliente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Tecnologías</a:t>
            </a:r>
            <a:r>
              <a:rPr lang="en-US" b="1" dirty="0" smtClean="0">
                <a:solidFill>
                  <a:srgbClr val="960000"/>
                </a:solidFill>
              </a:rPr>
              <a:t> y </a:t>
            </a:r>
            <a:r>
              <a:rPr lang="en-US" b="1" dirty="0" err="1" smtClean="0">
                <a:solidFill>
                  <a:srgbClr val="960000"/>
                </a:solidFill>
              </a:rPr>
              <a:t>Herramientas</a:t>
            </a:r>
            <a:endParaRPr lang="es-PE" b="1" dirty="0">
              <a:solidFill>
                <a:srgbClr val="9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548" y="1268760"/>
            <a:ext cx="8435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Tecnologías 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 5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Phonegap</a:t>
            </a: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Android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4.1 y superior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iOS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7.1 y superior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Windows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Phone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7</a:t>
            </a:r>
          </a:p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Herramientas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Sublime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Eclipse </a:t>
            </a:r>
            <a:r>
              <a:rPr lang="es-PE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IDE versión 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4.4 (Luna)</a:t>
            </a: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Navegadores web Internet Explorer y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Chrome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Servidor de aplicaciones </a:t>
            </a: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Websphere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IBM WAS 8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Gestor de base de datos DB2 9</a:t>
            </a:r>
          </a:p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Tablets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7’’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Tablets</a:t>
            </a: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10’’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Smarthphones</a:t>
            </a: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08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60000"/>
                </a:solidFill>
              </a:rPr>
              <a:t>Metodologia</a:t>
            </a:r>
            <a:r>
              <a:rPr lang="en-US" b="1" dirty="0" smtClean="0">
                <a:solidFill>
                  <a:srgbClr val="960000"/>
                </a:solidFill>
              </a:rPr>
              <a:t> de </a:t>
            </a:r>
            <a:r>
              <a:rPr lang="en-US" b="1" dirty="0" err="1" smtClean="0">
                <a:solidFill>
                  <a:srgbClr val="960000"/>
                </a:solidFill>
              </a:rPr>
              <a:t>Desarrollo</a:t>
            </a:r>
            <a:endParaRPr lang="es-PE" b="1" dirty="0">
              <a:solidFill>
                <a:srgbClr val="960000"/>
              </a:solidFill>
            </a:endParaRPr>
          </a:p>
        </p:txBody>
      </p:sp>
      <p:pic>
        <p:nvPicPr>
          <p:cNvPr id="4098" name="Picture 2" descr="http://blogs.imediaconnection.com/files/2012/06/waterfall-appro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16441" cy="36603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347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60000"/>
                </a:solidFill>
              </a:rPr>
              <a:t>Plan de </a:t>
            </a:r>
            <a:r>
              <a:rPr lang="en-US" b="1" dirty="0" err="1" smtClean="0">
                <a:solidFill>
                  <a:srgbClr val="960000"/>
                </a:solidFill>
              </a:rPr>
              <a:t>comunicaciones</a:t>
            </a:r>
            <a:endParaRPr lang="es-PE" b="1" dirty="0">
              <a:solidFill>
                <a:srgbClr val="96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1417638"/>
            <a:ext cx="819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de comunicaciones</a:t>
            </a:r>
          </a:p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Métodos/Canales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Skype</a:t>
            </a:r>
            <a:endParaRPr lang="es-P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Correo electrónico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Teléfono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Avantica JIRA</a:t>
            </a:r>
          </a:p>
          <a:p>
            <a:pPr marL="342900" indent="-457200">
              <a:buFont typeface="+mj-lt"/>
              <a:buAutoNum type="arabicPeriod"/>
            </a:pPr>
            <a:r>
              <a:rPr lang="es-P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Mantener a los interesados del proyecto informados y actualizados a través de reportes de estado semanales.</a:t>
            </a:r>
            <a:endParaRPr lang="es-P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4" name="Picture 4" descr="http://cdn2.business2community.com/wp-content/uploads/2013/01/Making-Your-Team-Work-Well-Together-on-mevvy.com_-300x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3104900" cy="2090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29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Avantica 2009">
  <a:themeElements>
    <a:clrScheme name="Avantica 2009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211D"/>
      </a:accent1>
      <a:accent2>
        <a:srgbClr val="DA5521"/>
      </a:accent2>
      <a:accent3>
        <a:srgbClr val="EA9A32"/>
      </a:accent3>
      <a:accent4>
        <a:srgbClr val="786E67"/>
      </a:accent4>
      <a:accent5>
        <a:srgbClr val="030809"/>
      </a:accent5>
      <a:accent6>
        <a:srgbClr val="CCCFCE"/>
      </a:accent6>
      <a:hlink>
        <a:srgbClr val="DA5521"/>
      </a:hlink>
      <a:folHlink>
        <a:srgbClr val="DA5521"/>
      </a:folHlink>
    </a:clrScheme>
    <a:fontScheme name="13_Avantica 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template de Avantica.potx</Template>
  <TotalTime>6521</TotalTime>
  <Words>422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13_Avantica 2009</vt:lpstr>
      <vt:lpstr>Slide 1</vt:lpstr>
      <vt:lpstr>Agenda</vt:lpstr>
      <vt:lpstr>Objetivo de la Reunión</vt:lpstr>
      <vt:lpstr>Presentación de Asistentes </vt:lpstr>
      <vt:lpstr>Objetivos del Proyecto</vt:lpstr>
      <vt:lpstr>Entregables del Proyecto</vt:lpstr>
      <vt:lpstr>Tecnologías y Herramientas</vt:lpstr>
      <vt:lpstr>Metodologia de Desarrollo</vt:lpstr>
      <vt:lpstr>Plan de comunicaciones</vt:lpstr>
      <vt:lpstr>Miembros del Equipo y Roles </vt:lpstr>
      <vt:lpstr>Información de Contacto</vt:lpstr>
      <vt:lpstr>Preguntas y Respuestas</vt:lpstr>
      <vt:lpstr>Siguientes Pasos</vt:lpstr>
      <vt:lpstr>Slide 14</vt:lpstr>
    </vt:vector>
  </TitlesOfParts>
  <Company>Progresoft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 Presentation</dc:title>
  <dc:creator>Avantica Technologies</dc:creator>
  <cp:lastModifiedBy>Jose Luis Ballon Vasquez</cp:lastModifiedBy>
  <cp:revision>811</cp:revision>
  <dcterms:created xsi:type="dcterms:W3CDTF">2009-02-09T02:44:21Z</dcterms:created>
  <dcterms:modified xsi:type="dcterms:W3CDTF">2015-04-08T15:40:36Z</dcterms:modified>
</cp:coreProperties>
</file>