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90" r:id="rId4"/>
  </p:sldMasterIdLst>
  <p:sldIdLst>
    <p:sldId id="270" r:id="rId5"/>
    <p:sldId id="261" r:id="rId6"/>
    <p:sldId id="284" r:id="rId7"/>
    <p:sldId id="285" r:id="rId8"/>
    <p:sldId id="286" r:id="rId9"/>
    <p:sldId id="287" r:id="rId10"/>
    <p:sldId id="288" r:id="rId11"/>
    <p:sldId id="274" r:id="rId12"/>
    <p:sldId id="275" r:id="rId13"/>
    <p:sldId id="276" r:id="rId14"/>
    <p:sldId id="283" r:id="rId15"/>
    <p:sldId id="277" r:id="rId16"/>
    <p:sldId id="278" r:id="rId17"/>
    <p:sldId id="279" r:id="rId18"/>
    <p:sldId id="282" r:id="rId19"/>
    <p:sldId id="280" r:id="rId20"/>
    <p:sldId id="281" r:id="rId21"/>
    <p:sldId id="264" r:id="rId22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75E"/>
    <a:srgbClr val="3B3A5E"/>
    <a:srgbClr val="FF44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70" y="-90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/>
              <a:pPr>
                <a:defRPr/>
              </a:pPr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56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43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7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63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9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42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3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95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1" r:id="rId1"/>
    <p:sldLayoutId id="2147493692" r:id="rId2"/>
    <p:sldLayoutId id="2147493693" r:id="rId3"/>
    <p:sldLayoutId id="2147493694" r:id="rId4"/>
    <p:sldLayoutId id="2147493695" r:id="rId5"/>
    <p:sldLayoutId id="2147493696" r:id="rId6"/>
    <p:sldLayoutId id="2147493697" r:id="rId7"/>
    <p:sldLayoutId id="2147493698" r:id="rId8"/>
    <p:sldLayoutId id="2147493699" r:id="rId9"/>
    <p:sldLayoutId id="2147493700" r:id="rId10"/>
    <p:sldLayoutId id="214749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rey.castaneda@avantica.net" TargetMode="External"/><Relationship Id="rId2" Type="http://schemas.openxmlformats.org/officeDocument/2006/relationships/hyperlink" Target="mailto:manuel.galagarza@avantica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elissa.patroni@avantica.net" TargetMode="External"/><Relationship Id="rId4" Type="http://schemas.openxmlformats.org/officeDocument/2006/relationships/hyperlink" Target="mailto:lennin.davila@avantica.n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13.jpe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24" Type="http://schemas.openxmlformats.org/officeDocument/2006/relationships/image" Target="../media/image35.jpe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jpeg"/><Relationship Id="rId31" Type="http://schemas.openxmlformats.org/officeDocument/2006/relationships/image" Target="../media/image42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343400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PE" sz="240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Yanbal Kiosko V2</a:t>
            </a:r>
            <a:endParaRPr lang="es-PE" sz="240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mtClean="0">
                <a:solidFill>
                  <a:srgbClr val="35375E"/>
                </a:solidFill>
                <a:latin typeface="Futura Std Heavy"/>
                <a:cs typeface="Futura Std Heavy"/>
              </a:rPr>
              <a:t>Reunión de kick-Off</a:t>
            </a:r>
            <a:endParaRPr lang="es-PE">
              <a:solidFill>
                <a:srgbClr val="35375E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PE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Entregables del Proyecto</a:t>
            </a:r>
            <a:endParaRPr lang="es-PE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556883"/>
            <a:ext cx="7759700" cy="29829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Plan de gestión del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Cronograma del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Minutas de reuniones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Reportes semanales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Carta de aceptación del proyecto</a:t>
            </a:r>
            <a:endParaRPr lang="en-US" sz="18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PE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Hitos del Proyecto</a:t>
            </a:r>
            <a:endParaRPr lang="es-PE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8703" y="1197430"/>
          <a:ext cx="7759701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657"/>
                <a:gridCol w="1773936"/>
                <a:gridCol w="379410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Hito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Fecha  Fin Planificada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Entregables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Análisis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22 – Abril – 2015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Documento de Análisis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Diseño Técnico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05 – Mayo – 2015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Documento de Arquitectura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Diseño Gráfico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15 – Mayo –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Maquetas y activos gráficos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Desarrollo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03 – Julio – 2015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Código fuente (móvil y web)</a:t>
                      </a:r>
                    </a:p>
                    <a:p>
                      <a:r>
                        <a:rPr lang="es-PE" sz="1400" dirty="0" smtClean="0"/>
                        <a:t>Binarios de aplicación (móvil y web)</a:t>
                      </a:r>
                    </a:p>
                    <a:p>
                      <a:r>
                        <a:rPr lang="es-PE" sz="1400" dirty="0" smtClean="0"/>
                        <a:t>Notas de la versión (</a:t>
                      </a:r>
                      <a:r>
                        <a:rPr lang="es-PE" sz="1400" dirty="0" err="1" smtClean="0"/>
                        <a:t>release</a:t>
                      </a:r>
                      <a:r>
                        <a:rPr lang="es-PE" sz="1400" dirty="0" smtClean="0"/>
                        <a:t> notes)</a:t>
                      </a:r>
                    </a:p>
                    <a:p>
                      <a:r>
                        <a:rPr lang="es-PE" sz="1400" dirty="0" smtClean="0"/>
                        <a:t>Manual de instalación </a:t>
                      </a:r>
                    </a:p>
                    <a:p>
                      <a:r>
                        <a:rPr lang="es-PE" sz="1400" dirty="0" smtClean="0"/>
                        <a:t>Manual de usuario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Plan de pruebas funcionales y de rendimiento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Aseguramiento de la Calidad</a:t>
                      </a:r>
                      <a:r>
                        <a:rPr lang="es-PE" sz="1400" baseline="0" dirty="0" smtClean="0"/>
                        <a:t> (</a:t>
                      </a:r>
                      <a:r>
                        <a:rPr lang="es-PE" sz="1400" dirty="0" smtClean="0"/>
                        <a:t>Pruebas Funcionales</a:t>
                      </a:r>
                      <a:r>
                        <a:rPr lang="es-PE" sz="1400" baseline="0" dirty="0" smtClean="0"/>
                        <a:t> </a:t>
                      </a:r>
                      <a:r>
                        <a:rPr lang="es-PE" sz="1400" dirty="0" smtClean="0"/>
                        <a:t>y Rendimiento)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15 – Julio –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Casos de Prueba Funcionales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Reporte y evidencias de ejecución Pruebas </a:t>
                      </a:r>
                      <a:r>
                        <a:rPr lang="es-PE" sz="1400" dirty="0" err="1" smtClean="0"/>
                        <a:t>Func</a:t>
                      </a:r>
                      <a:r>
                        <a:rPr lang="es-PE" sz="1400" dirty="0" smtClean="0"/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Reporte de pruebas de rendimiento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Entrega de la Solución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22 – Julio – 2015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Todos los</a:t>
                      </a:r>
                      <a:r>
                        <a:rPr lang="es-PE" sz="1400" baseline="0" dirty="0" smtClean="0"/>
                        <a:t> entregables actualizados.</a:t>
                      </a:r>
                      <a:endParaRPr lang="es-PE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PE" sz="3200" smtClean="0">
                <a:solidFill>
                  <a:srgbClr val="FF4401"/>
                </a:solidFill>
                <a:latin typeface="Futura Std Bold"/>
                <a:cs typeface="Futura Std Bold"/>
              </a:rPr>
              <a:t>Tecnologías y Herramientas</a:t>
            </a:r>
            <a:endParaRPr lang="es-PE" sz="320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556882"/>
            <a:ext cx="7759700" cy="3798887"/>
          </a:xfrm>
        </p:spPr>
        <p:txBody>
          <a:bodyPr>
            <a:noAutofit/>
          </a:bodyPr>
          <a:lstStyle/>
          <a:p>
            <a:pPr marL="457200" indent="-457200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Tecnologías </a:t>
            </a:r>
          </a:p>
          <a:p>
            <a:pPr marL="857250" lvl="1" indent="-457200">
              <a:buFont typeface="Arial" pitchFamily="34" charset="0"/>
              <a:buChar char="–"/>
            </a:pP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Java 5</a:t>
            </a:r>
          </a:p>
          <a:p>
            <a:pPr marL="857250" lvl="1" indent="-457200">
              <a:buFont typeface="Arial" pitchFamily="34" charset="0"/>
              <a:buChar char="–"/>
            </a:pP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PhoneGap</a:t>
            </a:r>
            <a:endParaRPr lang="es-PE" sz="14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857250" lvl="1" indent="-457200">
              <a:buFont typeface="Arial" pitchFamily="34" charset="0"/>
              <a:buChar char="–"/>
            </a:pP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Android 4.1 y superior</a:t>
            </a:r>
          </a:p>
          <a:p>
            <a:pPr marL="857250" lvl="1" indent="-457200">
              <a:buFont typeface="Arial" pitchFamily="34" charset="0"/>
              <a:buChar char="–"/>
            </a:pP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iOS 7.1 y superior</a:t>
            </a:r>
          </a:p>
          <a:p>
            <a:pPr marL="857250" lvl="1" indent="-457200">
              <a:buFont typeface="Arial" pitchFamily="34" charset="0"/>
              <a:buChar char="–"/>
            </a:pP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Windows Phone 7</a:t>
            </a:r>
          </a:p>
          <a:p>
            <a:pPr marL="857250" lvl="1" indent="-457200">
              <a:buNone/>
            </a:pPr>
            <a:endParaRPr lang="es-PE" sz="14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Herramientas</a:t>
            </a:r>
          </a:p>
          <a:p>
            <a:pPr marL="857250" lvl="1" indent="-457200">
              <a:buFont typeface="Arial" pitchFamily="34" charset="0"/>
              <a:buChar char="–"/>
            </a:pP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Sublime Text</a:t>
            </a:r>
          </a:p>
          <a:p>
            <a:pPr marL="857250" lvl="1" indent="-457200">
              <a:buFont typeface="Arial" pitchFamily="34" charset="0"/>
              <a:buChar char="–"/>
            </a:pP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Eclipse IDE versión 4.4 (Luna)</a:t>
            </a:r>
          </a:p>
          <a:p>
            <a:pPr marL="857250" lvl="1" indent="-457200">
              <a:buFont typeface="Arial" pitchFamily="34" charset="0"/>
              <a:buChar char="–"/>
            </a:pP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Navegadores web: Internet Explorer 9 y Chrome 40</a:t>
            </a:r>
          </a:p>
          <a:p>
            <a:pPr marL="857250" lvl="1" indent="-457200">
              <a:buFont typeface="Arial" pitchFamily="34" charset="0"/>
              <a:buChar char="–"/>
            </a:pP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Servidor de aplicaciones </a:t>
            </a: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WebSphere </a:t>
            </a: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IBM WAS 8</a:t>
            </a:r>
          </a:p>
          <a:p>
            <a:pPr marL="857250" lvl="1" indent="-457200">
              <a:buFont typeface="Arial" pitchFamily="34" charset="0"/>
              <a:buChar char="–"/>
            </a:pPr>
            <a:r>
              <a:rPr lang="es-PE" sz="1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Gestor de base de datos DB2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Metodología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 de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Desarrollo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pic>
        <p:nvPicPr>
          <p:cNvPr id="4" name="Picture 2" descr="http://blogs.imediaconnection.com/files/2012/06/waterfall-approa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0013" y="1557338"/>
            <a:ext cx="4088074" cy="298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Plan de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Comunicaciones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556883"/>
            <a:ext cx="7759700" cy="36160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Matriz de Comunicaciones (formará parte del plan de proyecto).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Métodos/Canales:</a:t>
            </a:r>
          </a:p>
          <a:p>
            <a:pPr marL="857250" lvl="1" indent="-457200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Skype</a:t>
            </a:r>
          </a:p>
          <a:p>
            <a:pPr marL="857250" lvl="1" indent="-457200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Correo electrónico</a:t>
            </a:r>
          </a:p>
          <a:p>
            <a:pPr marL="857250" lvl="1" indent="-457200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Teléfono</a:t>
            </a:r>
          </a:p>
          <a:p>
            <a:pPr marL="857250" lvl="1" indent="-457200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Avantica JIRA</a:t>
            </a:r>
          </a:p>
          <a:p>
            <a:pPr marL="857250" lvl="1" indent="-457200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Yanbal Mantis para reporte de incidencias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Mantener a los interesados del proyecto informados y actualizados a través de reportes de estado semanales:</a:t>
            </a:r>
          </a:p>
          <a:p>
            <a:pPr marL="857250" lvl="1" indent="-457200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Los Jueves al final del día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01" y="212090"/>
            <a:ext cx="2302691" cy="1530102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Miembros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del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Equipo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- Yanbal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pSp>
        <p:nvGrpSpPr>
          <p:cNvPr id="5" name="8 Grupo"/>
          <p:cNvGrpSpPr/>
          <p:nvPr/>
        </p:nvGrpSpPr>
        <p:grpSpPr>
          <a:xfrm>
            <a:off x="3168352" y="1304363"/>
            <a:ext cx="2880320" cy="576064"/>
            <a:chOff x="2436021" y="1419623"/>
            <a:chExt cx="4320480" cy="576064"/>
          </a:xfrm>
        </p:grpSpPr>
        <p:sp>
          <p:nvSpPr>
            <p:cNvPr id="6" name="5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COMITÉ EJECUTIVO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Carlos Osorio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7 Conector recto de flecha"/>
          <p:cNvCxnSpPr>
            <a:stCxn id="11" idx="2"/>
            <a:endCxn id="6" idx="0"/>
          </p:cNvCxnSpPr>
          <p:nvPr/>
        </p:nvCxnSpPr>
        <p:spPr>
          <a:xfrm>
            <a:off x="4605334" y="1016330"/>
            <a:ext cx="3178" cy="288033"/>
          </a:xfrm>
          <a:prstGeom prst="straightConnector1">
            <a:avLst/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9 Grupo"/>
          <p:cNvGrpSpPr/>
          <p:nvPr/>
        </p:nvGrpSpPr>
        <p:grpSpPr>
          <a:xfrm>
            <a:off x="3165174" y="440266"/>
            <a:ext cx="2880320" cy="576064"/>
            <a:chOff x="2436021" y="1419623"/>
            <a:chExt cx="4320480" cy="576064"/>
          </a:xfrm>
        </p:grpSpPr>
        <p:sp>
          <p:nvSpPr>
            <p:cNvPr id="10" name="10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SPONSOR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11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Javier </a:t>
              </a:r>
              <a:r>
                <a:rPr lang="es-PE" sz="1100" dirty="0" err="1" smtClean="0">
                  <a:solidFill>
                    <a:schemeClr val="tx1"/>
                  </a:solidFill>
                </a:rPr>
                <a:t>Rusca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13 Grupo"/>
          <p:cNvGrpSpPr/>
          <p:nvPr/>
        </p:nvGrpSpPr>
        <p:grpSpPr>
          <a:xfrm>
            <a:off x="3923928" y="2168458"/>
            <a:ext cx="1368152" cy="576064"/>
            <a:chOff x="2436021" y="1419623"/>
            <a:chExt cx="4320480" cy="576064"/>
          </a:xfrm>
        </p:grpSpPr>
        <p:sp>
          <p:nvSpPr>
            <p:cNvPr id="13" name="14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PM Negocio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Francisco </a:t>
              </a:r>
              <a:r>
                <a:rPr lang="es-PE" sz="1100" dirty="0" err="1" smtClean="0">
                  <a:solidFill>
                    <a:schemeClr val="tx1"/>
                  </a:solidFill>
                </a:rPr>
                <a:t>Samamé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16 Conector recto de flecha"/>
          <p:cNvCxnSpPr>
            <a:stCxn id="7" idx="2"/>
            <a:endCxn id="13" idx="0"/>
          </p:cNvCxnSpPr>
          <p:nvPr/>
        </p:nvCxnSpPr>
        <p:spPr>
          <a:xfrm flipH="1">
            <a:off x="4608004" y="1880427"/>
            <a:ext cx="508" cy="288031"/>
          </a:xfrm>
          <a:prstGeom prst="straightConnector1">
            <a:avLst/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18 Grupo"/>
          <p:cNvGrpSpPr/>
          <p:nvPr/>
        </p:nvGrpSpPr>
        <p:grpSpPr>
          <a:xfrm>
            <a:off x="3923928" y="3032554"/>
            <a:ext cx="1368152" cy="576064"/>
            <a:chOff x="2436021" y="1419623"/>
            <a:chExt cx="4320480" cy="576064"/>
          </a:xfrm>
        </p:grpSpPr>
        <p:sp>
          <p:nvSpPr>
            <p:cNvPr id="17" name="19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Project Manager IT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18" name="20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Giuseppe </a:t>
              </a:r>
              <a:r>
                <a:rPr lang="es-PE" sz="1100" dirty="0" err="1" smtClean="0">
                  <a:solidFill>
                    <a:schemeClr val="tx1"/>
                  </a:solidFill>
                </a:rPr>
                <a:t>Albatrino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21 Conector recto de flecha"/>
          <p:cNvCxnSpPr>
            <a:stCxn id="14" idx="2"/>
            <a:endCxn id="17" idx="0"/>
          </p:cNvCxnSpPr>
          <p:nvPr/>
        </p:nvCxnSpPr>
        <p:spPr>
          <a:xfrm>
            <a:off x="4608004" y="2744522"/>
            <a:ext cx="0" cy="288032"/>
          </a:xfrm>
          <a:prstGeom prst="straightConnector1">
            <a:avLst/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25 Grupo"/>
          <p:cNvGrpSpPr/>
          <p:nvPr/>
        </p:nvGrpSpPr>
        <p:grpSpPr>
          <a:xfrm>
            <a:off x="1396799" y="3970568"/>
            <a:ext cx="1158977" cy="574154"/>
            <a:chOff x="2436021" y="1419623"/>
            <a:chExt cx="4320480" cy="574154"/>
          </a:xfrm>
        </p:grpSpPr>
        <p:sp>
          <p:nvSpPr>
            <p:cNvPr id="21" name="26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PM CID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22" name="27 Rectángulo"/>
            <p:cNvSpPr/>
            <p:nvPr/>
          </p:nvSpPr>
          <p:spPr>
            <a:xfrm>
              <a:off x="2436021" y="1707655"/>
              <a:ext cx="4320480" cy="28612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Abel </a:t>
              </a:r>
              <a:r>
                <a:rPr lang="es-PE" sz="1100" dirty="0" err="1" smtClean="0">
                  <a:solidFill>
                    <a:schemeClr val="tx1"/>
                  </a:solidFill>
                </a:rPr>
                <a:t>Yim</a:t>
              </a:r>
              <a:endParaRPr lang="es-PE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30 Grupo"/>
          <p:cNvGrpSpPr/>
          <p:nvPr/>
        </p:nvGrpSpPr>
        <p:grpSpPr>
          <a:xfrm>
            <a:off x="7884368" y="3032554"/>
            <a:ext cx="1224136" cy="576064"/>
            <a:chOff x="2436021" y="1419623"/>
            <a:chExt cx="4320480" cy="576064"/>
          </a:xfrm>
        </p:grpSpPr>
        <p:sp>
          <p:nvSpPr>
            <p:cNvPr id="24" name="31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Líder Usuario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25" name="32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Erich Pardo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36 Grupo"/>
          <p:cNvGrpSpPr/>
          <p:nvPr/>
        </p:nvGrpSpPr>
        <p:grpSpPr>
          <a:xfrm>
            <a:off x="6574420" y="3968658"/>
            <a:ext cx="1152128" cy="576064"/>
            <a:chOff x="2436021" y="1419623"/>
            <a:chExt cx="4320480" cy="576064"/>
          </a:xfrm>
        </p:grpSpPr>
        <p:sp>
          <p:nvSpPr>
            <p:cNvPr id="27" name="37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ISS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38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Luis Castro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39 Grupo"/>
          <p:cNvGrpSpPr/>
          <p:nvPr/>
        </p:nvGrpSpPr>
        <p:grpSpPr>
          <a:xfrm>
            <a:off x="5285231" y="3968658"/>
            <a:ext cx="1158977" cy="576064"/>
            <a:chOff x="2436021" y="1419623"/>
            <a:chExt cx="4320480" cy="576064"/>
          </a:xfrm>
        </p:grpSpPr>
        <p:sp>
          <p:nvSpPr>
            <p:cNvPr id="30" name="40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Soporte Corp.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41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James </a:t>
              </a:r>
              <a:r>
                <a:rPr lang="es-PE" sz="1100" dirty="0" err="1" smtClean="0">
                  <a:solidFill>
                    <a:schemeClr val="tx1"/>
                  </a:solidFill>
                </a:rPr>
                <a:t>Huiza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42 Grupo"/>
          <p:cNvGrpSpPr/>
          <p:nvPr/>
        </p:nvGrpSpPr>
        <p:grpSpPr>
          <a:xfrm>
            <a:off x="3989087" y="3970569"/>
            <a:ext cx="1158977" cy="576064"/>
            <a:chOff x="2436021" y="1419623"/>
            <a:chExt cx="4320480" cy="576064"/>
          </a:xfrm>
        </p:grpSpPr>
        <p:sp>
          <p:nvSpPr>
            <p:cNvPr id="33" name="43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Arquitectura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34" name="44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Oscar Valencia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50 Grupo"/>
          <p:cNvGrpSpPr/>
          <p:nvPr/>
        </p:nvGrpSpPr>
        <p:grpSpPr>
          <a:xfrm>
            <a:off x="107504" y="3970569"/>
            <a:ext cx="1158977" cy="576064"/>
            <a:chOff x="2436021" y="1419623"/>
            <a:chExt cx="4320480" cy="576064"/>
          </a:xfrm>
        </p:grpSpPr>
        <p:sp>
          <p:nvSpPr>
            <p:cNvPr id="36" name="51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A. Negocio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52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Giuseppe </a:t>
              </a:r>
              <a:r>
                <a:rPr lang="es-PE" sz="1100" dirty="0" err="1" smtClean="0">
                  <a:solidFill>
                    <a:schemeClr val="tx1"/>
                  </a:solidFill>
                </a:rPr>
                <a:t>Albatrino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45 Grupo"/>
          <p:cNvGrpSpPr/>
          <p:nvPr/>
        </p:nvGrpSpPr>
        <p:grpSpPr>
          <a:xfrm>
            <a:off x="7884368" y="3963424"/>
            <a:ext cx="1224136" cy="869330"/>
            <a:chOff x="2436021" y="1419623"/>
            <a:chExt cx="4320480" cy="869330"/>
          </a:xfrm>
        </p:grpSpPr>
        <p:sp>
          <p:nvSpPr>
            <p:cNvPr id="39" name="46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Usuarios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48 Rectángulo"/>
            <p:cNvSpPr/>
            <p:nvPr/>
          </p:nvSpPr>
          <p:spPr>
            <a:xfrm>
              <a:off x="2436021" y="1707655"/>
              <a:ext cx="4320480" cy="581298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PE" sz="1100" dirty="0" err="1" smtClean="0">
                  <a:solidFill>
                    <a:schemeClr val="tx1"/>
                  </a:solidFill>
                </a:rPr>
                <a:t>Pierluigi</a:t>
              </a:r>
              <a:r>
                <a:rPr lang="es-PE" sz="1100" dirty="0" smtClean="0">
                  <a:solidFill>
                    <a:schemeClr val="tx1"/>
                  </a:solidFill>
                </a:rPr>
                <a:t> Bellini</a:t>
              </a:r>
            </a:p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Claudia </a:t>
              </a:r>
              <a:r>
                <a:rPr lang="es-PE" sz="1100" dirty="0" err="1" smtClean="0">
                  <a:solidFill>
                    <a:schemeClr val="tx1"/>
                  </a:solidFill>
                </a:rPr>
                <a:t>Echaíz</a:t>
              </a:r>
              <a:endParaRPr lang="es-PE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Gaby Vega</a:t>
              </a:r>
              <a:endParaRPr lang="es-PE" sz="1100" dirty="0">
                <a:solidFill>
                  <a:schemeClr val="tx1"/>
                </a:solidFill>
              </a:endParaRPr>
            </a:p>
            <a:p>
              <a:pPr algn="ctr"/>
              <a:endParaRPr lang="es-PE" sz="11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49 Conector angular"/>
          <p:cNvCxnSpPr>
            <a:stCxn id="18" idx="2"/>
            <a:endCxn id="27" idx="0"/>
          </p:cNvCxnSpPr>
          <p:nvPr/>
        </p:nvCxnSpPr>
        <p:spPr>
          <a:xfrm rot="16200000" flipH="1">
            <a:off x="5699224" y="2517398"/>
            <a:ext cx="360040" cy="2542480"/>
          </a:xfrm>
          <a:prstGeom prst="bentConnector3">
            <a:avLst>
              <a:gd name="adj1" fmla="val 50000"/>
            </a:avLst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4 Conector angular"/>
          <p:cNvCxnSpPr>
            <a:stCxn id="18" idx="2"/>
            <a:endCxn id="30" idx="0"/>
          </p:cNvCxnSpPr>
          <p:nvPr/>
        </p:nvCxnSpPr>
        <p:spPr>
          <a:xfrm rot="16200000" flipH="1">
            <a:off x="5056342" y="3160280"/>
            <a:ext cx="360040" cy="1256716"/>
          </a:xfrm>
          <a:prstGeom prst="bentConnector3">
            <a:avLst>
              <a:gd name="adj1" fmla="val 50000"/>
            </a:avLst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55 Conector angular"/>
          <p:cNvCxnSpPr>
            <a:stCxn id="18" idx="2"/>
            <a:endCxn id="33" idx="0"/>
          </p:cNvCxnSpPr>
          <p:nvPr/>
        </p:nvCxnSpPr>
        <p:spPr>
          <a:xfrm rot="5400000">
            <a:off x="4407315" y="3769879"/>
            <a:ext cx="361951" cy="39428"/>
          </a:xfrm>
          <a:prstGeom prst="bentConnector3">
            <a:avLst>
              <a:gd name="adj1" fmla="val 50000"/>
            </a:avLst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56 Conector angular"/>
          <p:cNvCxnSpPr>
            <a:stCxn id="18" idx="2"/>
            <a:endCxn id="21" idx="0"/>
          </p:cNvCxnSpPr>
          <p:nvPr/>
        </p:nvCxnSpPr>
        <p:spPr>
          <a:xfrm rot="5400000">
            <a:off x="3111171" y="2473735"/>
            <a:ext cx="361950" cy="2631716"/>
          </a:xfrm>
          <a:prstGeom prst="bentConnector3">
            <a:avLst>
              <a:gd name="adj1" fmla="val 50000"/>
            </a:avLst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57 Conector angular"/>
          <p:cNvCxnSpPr>
            <a:stCxn id="18" idx="2"/>
          </p:cNvCxnSpPr>
          <p:nvPr/>
        </p:nvCxnSpPr>
        <p:spPr>
          <a:xfrm rot="5400000">
            <a:off x="2466524" y="1829088"/>
            <a:ext cx="361951" cy="3921011"/>
          </a:xfrm>
          <a:prstGeom prst="bentConnector3">
            <a:avLst>
              <a:gd name="adj1" fmla="val 50000"/>
            </a:avLst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59 Conector recto de flecha"/>
          <p:cNvCxnSpPr>
            <a:stCxn id="25" idx="2"/>
            <a:endCxn id="39" idx="0"/>
          </p:cNvCxnSpPr>
          <p:nvPr/>
        </p:nvCxnSpPr>
        <p:spPr>
          <a:xfrm>
            <a:off x="8496436" y="3608618"/>
            <a:ext cx="0" cy="354806"/>
          </a:xfrm>
          <a:prstGeom prst="straightConnector1">
            <a:avLst/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62 Grupo"/>
          <p:cNvGrpSpPr/>
          <p:nvPr/>
        </p:nvGrpSpPr>
        <p:grpSpPr>
          <a:xfrm>
            <a:off x="1394122" y="4762656"/>
            <a:ext cx="1158977" cy="574154"/>
            <a:chOff x="2436021" y="1419623"/>
            <a:chExt cx="4320480" cy="574154"/>
          </a:xfrm>
        </p:grpSpPr>
        <p:sp>
          <p:nvSpPr>
            <p:cNvPr id="48" name="63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Integración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49" name="64 Rectángulo"/>
            <p:cNvSpPr/>
            <p:nvPr/>
          </p:nvSpPr>
          <p:spPr>
            <a:xfrm>
              <a:off x="2436021" y="1707655"/>
              <a:ext cx="4320480" cy="28612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Analista </a:t>
              </a:r>
              <a:r>
                <a:rPr lang="es-PE" sz="1100" dirty="0" err="1" smtClean="0">
                  <a:solidFill>
                    <a:schemeClr val="tx1"/>
                  </a:solidFill>
                </a:rPr>
                <a:t>Téc</a:t>
              </a:r>
              <a:r>
                <a:rPr lang="es-PE" sz="1100" dirty="0" smtClean="0">
                  <a:solidFill>
                    <a:schemeClr val="tx1"/>
                  </a:solidFill>
                </a:rPr>
                <a:t>. </a:t>
              </a:r>
              <a:r>
                <a:rPr lang="es-PE" sz="1100" dirty="0" err="1" smtClean="0">
                  <a:solidFill>
                    <a:schemeClr val="tx1"/>
                  </a:solidFill>
                </a:rPr>
                <a:t>Int</a:t>
              </a:r>
              <a:r>
                <a:rPr lang="es-PE" sz="1100" dirty="0" smtClean="0">
                  <a:solidFill>
                    <a:schemeClr val="tx1"/>
                  </a:solidFill>
                </a:rPr>
                <a:t>. </a:t>
              </a:r>
            </a:p>
          </p:txBody>
        </p:sp>
      </p:grpSp>
      <p:cxnSp>
        <p:nvCxnSpPr>
          <p:cNvPr id="50" name="65 Conector recto de flecha"/>
          <p:cNvCxnSpPr>
            <a:stCxn id="22" idx="2"/>
            <a:endCxn id="48" idx="0"/>
          </p:cNvCxnSpPr>
          <p:nvPr/>
        </p:nvCxnSpPr>
        <p:spPr>
          <a:xfrm flipH="1">
            <a:off x="1973611" y="4544722"/>
            <a:ext cx="2677" cy="217934"/>
          </a:xfrm>
          <a:prstGeom prst="straightConnector1">
            <a:avLst/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69 Grupo"/>
          <p:cNvGrpSpPr/>
          <p:nvPr/>
        </p:nvGrpSpPr>
        <p:grpSpPr>
          <a:xfrm>
            <a:off x="1869030" y="3032554"/>
            <a:ext cx="1224136" cy="576064"/>
            <a:chOff x="2436021" y="1419623"/>
            <a:chExt cx="4320480" cy="576064"/>
          </a:xfrm>
        </p:grpSpPr>
        <p:sp>
          <p:nvSpPr>
            <p:cNvPr id="52" name="70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Seguridad IT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53" name="71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Martín Valdivia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72 Conector recto de flecha"/>
          <p:cNvCxnSpPr/>
          <p:nvPr/>
        </p:nvCxnSpPr>
        <p:spPr>
          <a:xfrm flipH="1">
            <a:off x="3168352" y="3320586"/>
            <a:ext cx="827584" cy="0"/>
          </a:xfrm>
          <a:prstGeom prst="straightConnector1">
            <a:avLst/>
          </a:prstGeom>
          <a:ln w="12700">
            <a:solidFill>
              <a:srgbClr val="ED6C2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75 Grupo"/>
          <p:cNvGrpSpPr/>
          <p:nvPr/>
        </p:nvGrpSpPr>
        <p:grpSpPr>
          <a:xfrm>
            <a:off x="2699792" y="3963424"/>
            <a:ext cx="1152128" cy="576064"/>
            <a:chOff x="2436021" y="1419623"/>
            <a:chExt cx="4320480" cy="576064"/>
          </a:xfrm>
        </p:grpSpPr>
        <p:sp>
          <p:nvSpPr>
            <p:cNvPr id="56" name="76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Nueva Tecnología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57" name="77 Rectángulo"/>
            <p:cNvSpPr/>
            <p:nvPr/>
          </p:nvSpPr>
          <p:spPr>
            <a:xfrm>
              <a:off x="2436021" y="1707655"/>
              <a:ext cx="4320480" cy="28803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Claudia López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78 Grupo"/>
          <p:cNvGrpSpPr/>
          <p:nvPr/>
        </p:nvGrpSpPr>
        <p:grpSpPr>
          <a:xfrm>
            <a:off x="2699792" y="4762656"/>
            <a:ext cx="1158977" cy="574154"/>
            <a:chOff x="2436021" y="1419623"/>
            <a:chExt cx="4320480" cy="574154"/>
          </a:xfrm>
        </p:grpSpPr>
        <p:sp>
          <p:nvSpPr>
            <p:cNvPr id="59" name="79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PE" sz="1000" dirty="0" smtClean="0">
                  <a:solidFill>
                    <a:schemeClr val="bg1"/>
                  </a:solidFill>
                </a:rPr>
                <a:t>PM Avantica</a:t>
              </a:r>
              <a:endParaRPr lang="es-PE" sz="1000" dirty="0">
                <a:solidFill>
                  <a:schemeClr val="bg1"/>
                </a:solidFill>
              </a:endParaRPr>
            </a:p>
          </p:txBody>
        </p:sp>
        <p:sp>
          <p:nvSpPr>
            <p:cNvPr id="60" name="80 Rectángulo"/>
            <p:cNvSpPr/>
            <p:nvPr/>
          </p:nvSpPr>
          <p:spPr>
            <a:xfrm>
              <a:off x="2436021" y="1707655"/>
              <a:ext cx="4320480" cy="286122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tx1"/>
                  </a:solidFill>
                </a:rPr>
                <a:t>Manuel Galagarza</a:t>
              </a:r>
            </a:p>
          </p:txBody>
        </p:sp>
      </p:grpSp>
      <p:cxnSp>
        <p:nvCxnSpPr>
          <p:cNvPr id="61" name="84 Conector angular"/>
          <p:cNvCxnSpPr>
            <a:stCxn id="22" idx="2"/>
            <a:endCxn id="59" idx="0"/>
          </p:cNvCxnSpPr>
          <p:nvPr/>
        </p:nvCxnSpPr>
        <p:spPr>
          <a:xfrm rot="16200000" flipH="1">
            <a:off x="2518817" y="4002192"/>
            <a:ext cx="217934" cy="1302993"/>
          </a:xfrm>
          <a:prstGeom prst="bentConnector3">
            <a:avLst>
              <a:gd name="adj1" fmla="val 50000"/>
            </a:avLst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87 Grupo"/>
          <p:cNvGrpSpPr/>
          <p:nvPr/>
        </p:nvGrpSpPr>
        <p:grpSpPr>
          <a:xfrm>
            <a:off x="107504" y="4760746"/>
            <a:ext cx="1158977" cy="574154"/>
            <a:chOff x="2436021" y="1419623"/>
            <a:chExt cx="4320480" cy="574154"/>
          </a:xfrm>
        </p:grpSpPr>
        <p:sp>
          <p:nvSpPr>
            <p:cNvPr id="63" name="88 Rectángulo"/>
            <p:cNvSpPr/>
            <p:nvPr/>
          </p:nvSpPr>
          <p:spPr>
            <a:xfrm>
              <a:off x="2436021" y="1419623"/>
              <a:ext cx="4320480" cy="288032"/>
            </a:xfrm>
            <a:prstGeom prst="rect">
              <a:avLst/>
            </a:prstGeom>
            <a:solidFill>
              <a:srgbClr val="ED6C23"/>
            </a:solidFill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chemeClr val="bg1"/>
                  </a:solidFill>
                </a:rPr>
                <a:t>Certificación</a:t>
              </a:r>
              <a:endParaRPr lang="es-PE" sz="1100" dirty="0">
                <a:solidFill>
                  <a:schemeClr val="bg1"/>
                </a:solidFill>
              </a:endParaRPr>
            </a:p>
          </p:txBody>
        </p:sp>
        <p:sp>
          <p:nvSpPr>
            <p:cNvPr id="64" name="89 Rectángulo"/>
            <p:cNvSpPr/>
            <p:nvPr/>
          </p:nvSpPr>
          <p:spPr>
            <a:xfrm>
              <a:off x="2436021" y="1707655"/>
              <a:ext cx="4320480" cy="286122"/>
            </a:xfrm>
            <a:prstGeom prst="rect">
              <a:avLst/>
            </a:prstGeom>
            <a:noFill/>
            <a:ln w="12700">
              <a:solidFill>
                <a:srgbClr val="ED6C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err="1" smtClean="0">
                  <a:solidFill>
                    <a:schemeClr val="tx1"/>
                  </a:solidFill>
                </a:rPr>
                <a:t>Victor</a:t>
              </a:r>
              <a:r>
                <a:rPr lang="es-PE" sz="1100" dirty="0" smtClean="0">
                  <a:solidFill>
                    <a:schemeClr val="tx1"/>
                  </a:solidFill>
                </a:rPr>
                <a:t> </a:t>
              </a:r>
              <a:r>
                <a:rPr lang="es-PE" sz="1100" dirty="0" err="1" smtClean="0">
                  <a:solidFill>
                    <a:schemeClr val="tx1"/>
                  </a:solidFill>
                </a:rPr>
                <a:t>Almonacid</a:t>
              </a:r>
              <a:endParaRPr lang="es-PE" sz="11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90 Conector angular"/>
          <p:cNvCxnSpPr>
            <a:stCxn id="22" idx="2"/>
          </p:cNvCxnSpPr>
          <p:nvPr/>
        </p:nvCxnSpPr>
        <p:spPr>
          <a:xfrm rot="5400000">
            <a:off x="1223629" y="4008087"/>
            <a:ext cx="216024" cy="1289295"/>
          </a:xfrm>
          <a:prstGeom prst="bentConnector3">
            <a:avLst>
              <a:gd name="adj1" fmla="val 50000"/>
            </a:avLst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3 Conector angular"/>
          <p:cNvCxnSpPr>
            <a:stCxn id="18" idx="2"/>
            <a:endCxn id="56" idx="0"/>
          </p:cNvCxnSpPr>
          <p:nvPr/>
        </p:nvCxnSpPr>
        <p:spPr>
          <a:xfrm rot="5400000">
            <a:off x="3764527" y="3119947"/>
            <a:ext cx="354806" cy="1332148"/>
          </a:xfrm>
          <a:prstGeom prst="bentConnector3">
            <a:avLst>
              <a:gd name="adj1" fmla="val 50000"/>
            </a:avLst>
          </a:prstGeom>
          <a:ln w="12700">
            <a:solidFill>
              <a:srgbClr val="ED6C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00 Conector recto"/>
          <p:cNvCxnSpPr/>
          <p:nvPr/>
        </p:nvCxnSpPr>
        <p:spPr>
          <a:xfrm>
            <a:off x="5292080" y="3320586"/>
            <a:ext cx="2592288" cy="0"/>
          </a:xfrm>
          <a:prstGeom prst="line">
            <a:avLst/>
          </a:prstGeom>
          <a:ln>
            <a:solidFill>
              <a:srgbClr val="ED6C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Miembros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del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Equipo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- Avantica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556883"/>
            <a:ext cx="7759700" cy="3890328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Manuel Galagarza –  Project Manager (PM)</a:t>
            </a:r>
          </a:p>
          <a:p>
            <a:pPr marL="457200" indent="-457200">
              <a:buNone/>
            </a:pPr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	</a:t>
            </a:r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  <a:hlinkClick r:id="rId2"/>
              </a:rPr>
              <a:t>manuel.galagarza@avantica.net</a:t>
            </a:r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/ 616-7676 x 4431</a:t>
            </a:r>
          </a:p>
          <a:p>
            <a:pPr marL="457200" indent="-457200">
              <a:buNone/>
            </a:pPr>
            <a:endParaRPr lang="en-US" sz="21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/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Pier Castañeda – Software Engineer - Mobile (SE)</a:t>
            </a:r>
          </a:p>
          <a:p>
            <a:pPr marL="457200" indent="-457200">
              <a:buNone/>
            </a:pPr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	</a:t>
            </a:r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  <a:hlinkClick r:id="rId3"/>
              </a:rPr>
              <a:t>rey.castaneda@avantica.net</a:t>
            </a:r>
            <a:endParaRPr lang="en-US" sz="21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/>
            <a:endParaRPr lang="en-US" sz="21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/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Lennin Davila – Software Engineer - Web (SE)</a:t>
            </a:r>
          </a:p>
          <a:p>
            <a:pPr marL="457200" indent="-457200">
              <a:buNone/>
            </a:pPr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	</a:t>
            </a:r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  <a:hlinkClick r:id="rId4"/>
              </a:rPr>
              <a:t>lennin.davila@avantica.net</a:t>
            </a:r>
            <a:endParaRPr lang="en-US" sz="21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/>
            <a:endParaRPr lang="en-US" sz="21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/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Melissa </a:t>
            </a:r>
            <a:r>
              <a:rPr lang="en-US" sz="2100" dirty="0" err="1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Patroni</a:t>
            </a:r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– Usability Specialist (UX)</a:t>
            </a:r>
          </a:p>
          <a:p>
            <a:pPr marL="457200" indent="-457200">
              <a:buNone/>
            </a:pPr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	</a:t>
            </a:r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  <a:hlinkClick r:id="rId5"/>
              </a:rPr>
              <a:t>melissa.patroni@avantica.net</a:t>
            </a:r>
            <a:endParaRPr lang="en-US" sz="21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/>
            <a:endParaRPr lang="en-US" sz="21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/>
            <a:r>
              <a:rPr lang="en-US" sz="21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7 Quality Assurance Engineers (QA)</a:t>
            </a:r>
          </a:p>
          <a:p>
            <a:pPr marL="457200" indent="-457200">
              <a:buNone/>
            </a:pPr>
            <a:endParaRPr lang="en-US" sz="18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Siguientes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Pasos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556883"/>
            <a:ext cx="7759700" cy="3825014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Reunión para validar el cronograma del proyecto y tener disponibilidad de los interesados: </a:t>
            </a:r>
          </a:p>
          <a:p>
            <a:pPr marL="857250" lvl="1" indent="-457200" algn="just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Martes 14 de </a:t>
            </a: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abril.</a:t>
            </a:r>
            <a:endParaRPr lang="es-PE" sz="18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s-PE" sz="18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Reuniones iniciales de análisis: </a:t>
            </a:r>
          </a:p>
          <a:p>
            <a:pPr marL="857250" lvl="1" indent="-457200" algn="just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Miércoles 15 de abril, 11:00 am</a:t>
            </a:r>
          </a:p>
          <a:p>
            <a:pPr marL="857250" lvl="1" indent="-457200" algn="just"/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Viernes 17 de abril 10:00 am (con líder usuario).</a:t>
            </a:r>
          </a:p>
          <a:p>
            <a:pPr marL="457200" indent="-457200" algn="just">
              <a:buFont typeface="+mj-lt"/>
              <a:buAutoNum type="arabicPeriod"/>
            </a:pPr>
            <a:endParaRPr lang="es-PE" sz="1800" dirty="0" smtClean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Validar supuestos técnicos con interesados de Yanbal.</a:t>
            </a:r>
            <a:endParaRPr lang="en-US" sz="18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04799"/>
            <a:ext cx="7521575" cy="5012267"/>
          </a:xfrm>
        </p:spPr>
        <p:txBody>
          <a:bodyPr/>
          <a:lstStyle/>
          <a:p>
            <a:pPr algn="l"/>
            <a:r>
              <a:rPr lang="en-US" sz="6600" dirty="0" smtClean="0">
                <a:solidFill>
                  <a:schemeClr val="bg1"/>
                </a:solidFill>
                <a:latin typeface="Futura Std Bold"/>
                <a:cs typeface="Futura Std Bold"/>
              </a:rPr>
              <a:t>Gracias.</a:t>
            </a:r>
            <a:endParaRPr lang="en-US" sz="6600" dirty="0">
              <a:solidFill>
                <a:schemeClr val="bg1"/>
              </a:solidFill>
              <a:latin typeface="Futura Std Bold"/>
              <a:cs typeface="Futura Std Bol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2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Agenda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556883"/>
            <a:ext cx="7759700" cy="298291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Presentación de Avantica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Objetivos del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Entregables del Producto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Entregables del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Hitos del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Tecnologías y Herramientas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Metodología de Desarrollo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Plan de Comunicaciones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Miembros del equipo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Siguientes Pasos</a:t>
            </a:r>
            <a:endParaRPr lang="en-US" sz="24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8301" y="53815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3146"/>
            <a:ext cx="5859000" cy="9525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PE" sz="320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Acerca de Avantica</a:t>
            </a:r>
            <a:endParaRPr lang="es-PE" sz="320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80068" y="585355"/>
            <a:ext cx="2197100" cy="1598612"/>
            <a:chOff x="0" y="0"/>
            <a:chExt cx="1968" cy="1432"/>
          </a:xfrm>
        </p:grpSpPr>
        <p:pic>
          <p:nvPicPr>
            <p:cNvPr id="29" name="Picture 1"/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05" t="16734" r="5714"/>
            <a:stretch>
              <a:fillRect/>
            </a:stretch>
          </p:blipFill>
          <p:spPr bwMode="auto">
            <a:xfrm>
              <a:off x="96" y="72"/>
              <a:ext cx="1769" cy="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8" cy="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906968" y="2087130"/>
            <a:ext cx="2224087" cy="1911350"/>
            <a:chOff x="0" y="0"/>
            <a:chExt cx="1992" cy="1711"/>
          </a:xfrm>
        </p:grpSpPr>
        <p:pic>
          <p:nvPicPr>
            <p:cNvPr id="32" name="Picture 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420000">
              <a:off x="159" y="169"/>
              <a:ext cx="1656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92" cy="1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675443" y="1388630"/>
            <a:ext cx="2241550" cy="1938337"/>
            <a:chOff x="0" y="0"/>
            <a:chExt cx="2008" cy="1736"/>
          </a:xfrm>
        </p:grpSpPr>
        <p:pic>
          <p:nvPicPr>
            <p:cNvPr id="35" name="Picture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479999">
              <a:off x="181" y="183"/>
              <a:ext cx="1656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0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8" cy="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6453193" y="3415867"/>
            <a:ext cx="2027237" cy="1670050"/>
            <a:chOff x="0" y="0"/>
            <a:chExt cx="1816" cy="1496"/>
          </a:xfrm>
        </p:grpSpPr>
        <p:pic>
          <p:nvPicPr>
            <p:cNvPr id="38" name="Picture 12"/>
            <p:cNvPicPr>
              <a:picLocks noChangeArrowheads="1"/>
            </p:cNvPicPr>
            <p:nvPr/>
          </p:nvPicPr>
          <p:blipFill>
            <a:blip r:embed="rId8">
              <a:lum bright="2000" contrast="-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" y="64"/>
              <a:ext cx="1656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3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16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Rectangle 15"/>
          <p:cNvSpPr>
            <a:spLocks/>
          </p:cNvSpPr>
          <p:nvPr/>
        </p:nvSpPr>
        <p:spPr bwMode="auto">
          <a:xfrm>
            <a:off x="776858" y="830513"/>
            <a:ext cx="4148016" cy="4759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6788" tIns="26788" rIns="55362" bIns="26788"/>
          <a:lstStyle/>
          <a:p>
            <a:pPr algn="l"/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Avantica Technologies es un proveedor líder en Servicios de Ingeniería de Software.</a:t>
            </a:r>
          </a:p>
          <a:p>
            <a:pPr algn="l"/>
            <a:endParaRPr lang="es-PE" sz="1400" smtClean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/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Nuestros equipos de desarrollo trabajan en colaboración con los propietarios del producto para crear soluciones que destacan en el mercado.</a:t>
            </a:r>
          </a:p>
          <a:p>
            <a:pPr algn="l"/>
            <a:endParaRPr lang="es-PE" sz="1400" smtClean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spcAft>
                <a:spcPts val="425"/>
              </a:spcAft>
              <a:buClr>
                <a:srgbClr val="B12920"/>
              </a:buClr>
              <a:buSzPct val="116000"/>
              <a:buFont typeface="Arial" charset="0"/>
              <a:buChar char="•"/>
            </a:pPr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20+ años de experiencia</a:t>
            </a:r>
          </a:p>
          <a:p>
            <a:pPr algn="l">
              <a:spcAft>
                <a:spcPts val="425"/>
              </a:spcAft>
              <a:buClr>
                <a:srgbClr val="B12920"/>
              </a:buClr>
              <a:buSzPct val="116000"/>
              <a:buFont typeface="Arial" charset="0"/>
              <a:buChar char="•"/>
            </a:pPr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1800+ proyectos completados satisfactoriamente</a:t>
            </a:r>
          </a:p>
          <a:p>
            <a:pPr algn="l">
              <a:spcAft>
                <a:spcPts val="425"/>
              </a:spcAft>
              <a:buClr>
                <a:srgbClr val="B12920"/>
              </a:buClr>
              <a:buSzPct val="116000"/>
              <a:buFont typeface="Arial" charset="0"/>
              <a:buChar char="•"/>
            </a:pPr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Centros de desarrollo en Perú y Costa Rica</a:t>
            </a:r>
          </a:p>
          <a:p>
            <a:pPr algn="l">
              <a:spcAft>
                <a:spcPts val="425"/>
              </a:spcAft>
              <a:buClr>
                <a:srgbClr val="B12920"/>
              </a:buClr>
              <a:buSzPct val="116000"/>
              <a:buFont typeface="Arial" charset="0"/>
              <a:buChar char="•"/>
            </a:pPr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Servicios a escala global, a través de oficinas          comerciales en Perú, California, New York y Costa  Rica</a:t>
            </a:r>
          </a:p>
          <a:p>
            <a:pPr algn="l">
              <a:spcAft>
                <a:spcPts val="425"/>
              </a:spcAft>
              <a:buClr>
                <a:srgbClr val="B12920"/>
              </a:buClr>
              <a:buSzPct val="116000"/>
              <a:buFont typeface="Arial" charset="0"/>
              <a:buChar char="•"/>
            </a:pPr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Soluciones innovadoras en:</a:t>
            </a:r>
          </a:p>
          <a:p>
            <a:pPr marL="642938" lvl="1" indent="-320675" algn="l">
              <a:lnSpc>
                <a:spcPct val="150000"/>
              </a:lnSpc>
              <a:buSzPct val="77000"/>
              <a:buFontTx/>
              <a:buBlip>
                <a:blip r:embed="rId10"/>
              </a:buBlip>
            </a:pPr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Desarrollo de productos</a:t>
            </a:r>
          </a:p>
          <a:p>
            <a:pPr marL="642938" lvl="1" indent="-320675" algn="l">
              <a:lnSpc>
                <a:spcPct val="150000"/>
              </a:lnSpc>
              <a:buSzPct val="77000"/>
              <a:buFontTx/>
              <a:buBlip>
                <a:blip r:embed="rId10"/>
              </a:buBlip>
            </a:pPr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Aseguramiento de la calidad</a:t>
            </a:r>
          </a:p>
          <a:p>
            <a:pPr marL="642938" lvl="1" indent="-320675" algn="l">
              <a:lnSpc>
                <a:spcPct val="150000"/>
              </a:lnSpc>
              <a:buSzPct val="77000"/>
              <a:buFontTx/>
              <a:buBlip>
                <a:blip r:embed="rId10"/>
              </a:buBlip>
            </a:pPr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Desarrollo Móvil</a:t>
            </a:r>
          </a:p>
          <a:p>
            <a:pPr marL="642938" lvl="1" indent="-320675" algn="l">
              <a:lnSpc>
                <a:spcPct val="150000"/>
              </a:lnSpc>
              <a:buSzPct val="77000"/>
              <a:buFontTx/>
              <a:buBlip>
                <a:blip r:embed="rId10"/>
              </a:buBlip>
            </a:pPr>
            <a:r>
              <a:rPr lang="es-PE" sz="1400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  Desarrollo especializado para sector  bancario</a:t>
            </a:r>
          </a:p>
          <a:p>
            <a:pPr algn="l">
              <a:lnSpc>
                <a:spcPct val="150000"/>
              </a:lnSpc>
            </a:pPr>
            <a:endParaRPr lang="es-PE" sz="1300" smtClean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lnSpc>
                <a:spcPct val="150000"/>
              </a:lnSpc>
            </a:pPr>
            <a:endParaRPr lang="es-PE" sz="1300" smtClean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lnSpc>
                <a:spcPct val="150000"/>
              </a:lnSpc>
            </a:pPr>
            <a:endParaRPr lang="es-PE" sz="1300" smtClean="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l">
              <a:lnSpc>
                <a:spcPct val="150000"/>
              </a:lnSpc>
            </a:pPr>
            <a:endParaRPr lang="es-PE" sz="1300">
              <a:solidFill>
                <a:srgbClr val="00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4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8301" y="53815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3146"/>
            <a:ext cx="5859000" cy="9525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PE" sz="320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Avantica Alrededor del Mundo</a:t>
            </a:r>
            <a:endParaRPr lang="es-PE" sz="320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7" name="AutoShape 1"/>
          <p:cNvSpPr>
            <a:spLocks/>
          </p:cNvSpPr>
          <p:nvPr/>
        </p:nvSpPr>
        <p:spPr bwMode="auto">
          <a:xfrm>
            <a:off x="3529807" y="4682830"/>
            <a:ext cx="2359025" cy="731837"/>
          </a:xfrm>
          <a:prstGeom prst="roundRect">
            <a:avLst>
              <a:gd name="adj" fmla="val 18292"/>
            </a:avLst>
          </a:prstGeom>
          <a:gradFill rotWithShape="0">
            <a:gsLst>
              <a:gs pos="0">
                <a:srgbClr val="F7D140"/>
              </a:gs>
              <a:gs pos="100000">
                <a:srgbClr val="E4AA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PE"/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3550048" y="1062784"/>
            <a:ext cx="2222500" cy="731838"/>
          </a:xfrm>
          <a:prstGeom prst="roundRect">
            <a:avLst>
              <a:gd name="adj" fmla="val 18292"/>
            </a:avLst>
          </a:prstGeom>
          <a:gradFill rotWithShape="0">
            <a:gsLst>
              <a:gs pos="0">
                <a:srgbClr val="F7D140"/>
              </a:gs>
              <a:gs pos="100000">
                <a:srgbClr val="E4AA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PE"/>
          </a:p>
        </p:txBody>
      </p:sp>
      <p:grpSp>
        <p:nvGrpSpPr>
          <p:cNvPr id="2" name="Group 8"/>
          <p:cNvGrpSpPr/>
          <p:nvPr/>
        </p:nvGrpSpPr>
        <p:grpSpPr>
          <a:xfrm>
            <a:off x="3715148" y="2475659"/>
            <a:ext cx="1892300" cy="1654175"/>
            <a:chOff x="3433763" y="2714625"/>
            <a:chExt cx="1892300" cy="1654175"/>
          </a:xfrm>
        </p:grpSpPr>
        <p:grpSp>
          <p:nvGrpSpPr>
            <p:cNvPr id="3" name="Group 9"/>
            <p:cNvGrpSpPr/>
            <p:nvPr/>
          </p:nvGrpSpPr>
          <p:grpSpPr>
            <a:xfrm>
              <a:off x="3438525" y="2714625"/>
              <a:ext cx="1884363" cy="1247775"/>
              <a:chOff x="3438525" y="2714625"/>
              <a:chExt cx="1884363" cy="1247775"/>
            </a:xfrm>
          </p:grpSpPr>
          <p:sp>
            <p:nvSpPr>
              <p:cNvPr id="12" name="AutoShape 6"/>
              <p:cNvSpPr>
                <a:spLocks/>
              </p:cNvSpPr>
              <p:nvPr/>
            </p:nvSpPr>
            <p:spPr bwMode="auto">
              <a:xfrm>
                <a:off x="3438525" y="2714625"/>
                <a:ext cx="1884363" cy="1247775"/>
              </a:xfrm>
              <a:prstGeom prst="roundRect">
                <a:avLst>
                  <a:gd name="adj" fmla="val 12884"/>
                </a:avLst>
              </a:prstGeom>
              <a:gradFill rotWithShape="0">
                <a:gsLst>
                  <a:gs pos="0">
                    <a:srgbClr val="666666"/>
                  </a:gs>
                  <a:gs pos="100000">
                    <a:srgbClr val="E6E6E6"/>
                  </a:gs>
                </a:gsLst>
                <a:lin ang="5400000" scaled="1"/>
              </a:gradFill>
              <a:ln w="254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blurRad="38100" dist="25399" dir="5400000" algn="ctr" rotWithShape="0">
                  <a:schemeClr val="bg2">
                    <a:alpha val="34998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s-PE"/>
              </a:p>
            </p:txBody>
          </p:sp>
          <p:pic>
            <p:nvPicPr>
              <p:cNvPr id="13" name="Picture 1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18512"/>
              <a:stretch/>
            </p:blipFill>
            <p:spPr bwMode="auto">
              <a:xfrm>
                <a:off x="3635896" y="2852936"/>
                <a:ext cx="1473200" cy="473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3433763" y="3341688"/>
              <a:ext cx="1892300" cy="1027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28573" bIns="0"/>
            <a:lstStyle/>
            <a:p>
              <a:pPr marL="26988" algn="ctr"/>
              <a:r>
                <a:rPr lang="es-PE" sz="1100" b="1" smtClean="0">
                  <a:solidFill>
                    <a:srgbClr val="800000"/>
                  </a:solidFill>
                  <a:latin typeface="Arial" charset="0"/>
                  <a:cs typeface="Arial" charset="0"/>
                  <a:sym typeface="Arial" charset="0"/>
                </a:rPr>
                <a:t>Silicon Valley, USA</a:t>
              </a:r>
            </a:p>
            <a:p>
              <a:pPr marL="26988" algn="ctr"/>
              <a:r>
                <a:rPr lang="es-PE" sz="1100" smtClean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Oficinas Corporativas Centrales</a:t>
              </a:r>
              <a:endParaRPr lang="es-PE" sz="11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676921" y="2083304"/>
            <a:ext cx="2437383" cy="775335"/>
            <a:chOff x="539552" y="2940298"/>
            <a:chExt cx="2437383" cy="704850"/>
          </a:xfrm>
        </p:grpSpPr>
        <p:sp>
          <p:nvSpPr>
            <p:cNvPr id="15" name="AutoShape 5"/>
            <p:cNvSpPr>
              <a:spLocks/>
            </p:cNvSpPr>
            <p:nvPr/>
          </p:nvSpPr>
          <p:spPr bwMode="auto">
            <a:xfrm>
              <a:off x="539552" y="2940298"/>
              <a:ext cx="2392362" cy="704850"/>
            </a:xfrm>
            <a:prstGeom prst="roundRect">
              <a:avLst>
                <a:gd name="adj" fmla="val 18986"/>
              </a:avLst>
            </a:prstGeom>
            <a:gradFill rotWithShape="0">
              <a:gsLst>
                <a:gs pos="0">
                  <a:srgbClr val="F7D140"/>
                </a:gs>
                <a:gs pos="100000">
                  <a:srgbClr val="E4AA2A"/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PE"/>
            </a:p>
          </p:txBody>
        </p:sp>
        <p:sp>
          <p:nvSpPr>
            <p:cNvPr id="16" name="Rectangle 8"/>
            <p:cNvSpPr>
              <a:spLocks/>
            </p:cNvSpPr>
            <p:nvPr/>
          </p:nvSpPr>
          <p:spPr bwMode="auto">
            <a:xfrm>
              <a:off x="611560" y="2996952"/>
              <a:ext cx="2365375" cy="51752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28573" bIns="0"/>
            <a:lstStyle/>
            <a:p>
              <a:pPr marL="26988" algn="ctr"/>
              <a:r>
                <a:rPr lang="es-PE" sz="1100" b="1" smtClean="0">
                  <a:solidFill>
                    <a:srgbClr val="7F7F7F"/>
                  </a:solidFill>
                  <a:latin typeface="Arial" charset="0"/>
                  <a:cs typeface="Arial" charset="0"/>
                  <a:sym typeface="Arial" charset="0"/>
                </a:rPr>
                <a:t>Lima, Peru</a:t>
              </a:r>
            </a:p>
            <a:p>
              <a:pPr marL="26988" algn="ctr"/>
              <a:r>
                <a:rPr lang="es-PE" sz="1000" smtClean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Nuestro centro de desarrollo de más rápido crecimiento</a:t>
              </a:r>
              <a:endParaRPr lang="es-PE" sz="10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17" name="AutoShape 2"/>
          <p:cNvSpPr>
            <a:spLocks/>
          </p:cNvSpPr>
          <p:nvPr/>
        </p:nvSpPr>
        <p:spPr bwMode="auto">
          <a:xfrm>
            <a:off x="964953" y="3618956"/>
            <a:ext cx="2224087" cy="731838"/>
          </a:xfrm>
          <a:prstGeom prst="roundRect">
            <a:avLst>
              <a:gd name="adj" fmla="val 18292"/>
            </a:avLst>
          </a:prstGeom>
          <a:gradFill rotWithShape="0">
            <a:gsLst>
              <a:gs pos="0">
                <a:srgbClr val="F7D140"/>
              </a:gs>
              <a:gs pos="100000">
                <a:srgbClr val="E4AA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PE"/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1248073" y="3742781"/>
            <a:ext cx="1589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28573" bIns="0"/>
          <a:lstStyle/>
          <a:p>
            <a:pPr marL="26988" algn="ctr"/>
            <a:r>
              <a:rPr lang="es-PE" sz="1100" b="1" smtClean="0">
                <a:solidFill>
                  <a:srgbClr val="7F7F7F"/>
                </a:solidFill>
                <a:latin typeface="Arial" charset="0"/>
                <a:cs typeface="Arial" charset="0"/>
                <a:sym typeface="Arial" charset="0"/>
              </a:rPr>
              <a:t>San Carlos, Costa Rica</a:t>
            </a:r>
          </a:p>
          <a:p>
            <a:pPr marL="26988" algn="ctr"/>
            <a:r>
              <a:rPr lang="es-PE" sz="100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Centro de desarrollo en el Norte de Costa Rica</a:t>
            </a:r>
            <a:endParaRPr lang="es-PE" sz="10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9" name="Rectangle 10"/>
          <p:cNvSpPr>
            <a:spLocks/>
          </p:cNvSpPr>
          <p:nvPr/>
        </p:nvSpPr>
        <p:spPr bwMode="auto">
          <a:xfrm>
            <a:off x="3701257" y="4782842"/>
            <a:ext cx="21082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28573" bIns="0"/>
          <a:lstStyle/>
          <a:p>
            <a:pPr marL="26988" algn="ctr"/>
            <a:r>
              <a:rPr lang="es-PE" sz="1100" b="1" smtClean="0">
                <a:solidFill>
                  <a:srgbClr val="7F7F7F"/>
                </a:solidFill>
                <a:latin typeface="Arial" charset="0"/>
                <a:cs typeface="Arial" charset="0"/>
                <a:sym typeface="Arial" charset="0"/>
              </a:rPr>
              <a:t>Partners, Costa Rica</a:t>
            </a:r>
          </a:p>
          <a:p>
            <a:pPr marL="26988" algn="ctr">
              <a:buClr>
                <a:srgbClr val="800000"/>
              </a:buClr>
              <a:buSzPct val="100000"/>
              <a:buFont typeface="Wingdings" charset="0"/>
              <a:buChar char="§"/>
            </a:pPr>
            <a:r>
              <a:rPr lang="es-PE" sz="100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 SEO/SEM </a:t>
            </a:r>
          </a:p>
          <a:p>
            <a:pPr marL="26988" algn="ctr">
              <a:buClr>
                <a:srgbClr val="800000"/>
              </a:buClr>
              <a:buSzPct val="100000"/>
              <a:buFont typeface="Wingdings" charset="0"/>
              <a:buChar char="§"/>
            </a:pPr>
            <a:r>
              <a:rPr lang="es-PE" sz="100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 Desarrollo de Software</a:t>
            </a:r>
            <a:endParaRPr lang="es-PE" sz="10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3824685" y="1131047"/>
            <a:ext cx="1677988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73" bIns="0"/>
          <a:lstStyle/>
          <a:p>
            <a:pPr marL="26988" algn="ctr"/>
            <a:r>
              <a:rPr lang="es-PE" sz="1100" b="1" smtClean="0">
                <a:solidFill>
                  <a:srgbClr val="7F7F7F"/>
                </a:solidFill>
                <a:latin typeface="Arial" charset="0"/>
                <a:cs typeface="Arial" charset="0"/>
                <a:sym typeface="Arial" charset="0"/>
              </a:rPr>
              <a:t>San José, Costa Rica</a:t>
            </a:r>
          </a:p>
          <a:p>
            <a:pPr marL="26988" algn="ctr"/>
            <a:r>
              <a:rPr lang="es-PE" sz="100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Nuestro centro de desarrollo inicial</a:t>
            </a:r>
            <a:endParaRPr lang="es-PE" sz="10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grpSp>
        <p:nvGrpSpPr>
          <p:cNvPr id="9" name="Group 20"/>
          <p:cNvGrpSpPr/>
          <p:nvPr/>
        </p:nvGrpSpPr>
        <p:grpSpPr>
          <a:xfrm>
            <a:off x="6005513" y="2118546"/>
            <a:ext cx="2224087" cy="731837"/>
            <a:chOff x="5589588" y="3036888"/>
            <a:chExt cx="2224087" cy="731837"/>
          </a:xfrm>
        </p:grpSpPr>
        <p:sp>
          <p:nvSpPr>
            <p:cNvPr id="22" name="AutoShape 4"/>
            <p:cNvSpPr>
              <a:spLocks/>
            </p:cNvSpPr>
            <p:nvPr/>
          </p:nvSpPr>
          <p:spPr bwMode="auto">
            <a:xfrm>
              <a:off x="5589588" y="3036888"/>
              <a:ext cx="2224087" cy="731837"/>
            </a:xfrm>
            <a:prstGeom prst="roundRect">
              <a:avLst>
                <a:gd name="adj" fmla="val 18292"/>
              </a:avLst>
            </a:prstGeom>
            <a:gradFill rotWithShape="0">
              <a:gsLst>
                <a:gs pos="0">
                  <a:srgbClr val="F7D140"/>
                </a:gs>
                <a:gs pos="100000">
                  <a:srgbClr val="E4AA2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PE"/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5700713" y="3141663"/>
              <a:ext cx="2017712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28573" bIns="0"/>
            <a:lstStyle/>
            <a:p>
              <a:pPr marL="26988" algn="ctr"/>
              <a:r>
                <a:rPr lang="es-PE" sz="1100" b="1" smtClean="0">
                  <a:solidFill>
                    <a:srgbClr val="7F7F7F"/>
                  </a:solidFill>
                  <a:latin typeface="Arial" charset="0"/>
                  <a:cs typeface="Arial" charset="0"/>
                  <a:sym typeface="Arial" charset="0"/>
                </a:rPr>
                <a:t>New York, USA</a:t>
              </a:r>
            </a:p>
            <a:p>
              <a:pPr marL="26988" algn="ctr"/>
              <a:r>
                <a:rPr lang="es-PE" sz="1000" smtClean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Expansión hacia la costa Este enfocada en ventas y mercadeo</a:t>
              </a:r>
              <a:endParaRPr lang="es-PE" sz="10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24" name="Rectangle 13"/>
          <p:cNvSpPr>
            <a:spLocks/>
          </p:cNvSpPr>
          <p:nvPr/>
        </p:nvSpPr>
        <p:spPr bwMode="auto">
          <a:xfrm>
            <a:off x="6240795" y="1025646"/>
            <a:ext cx="2292151" cy="8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28573" bIns="0"/>
          <a:lstStyle/>
          <a:p>
            <a:pPr lvl="0">
              <a:spcBef>
                <a:spcPts val="213"/>
              </a:spcBef>
              <a:buClr>
                <a:srgbClr val="800000"/>
              </a:buClr>
              <a:buSzPct val="100000"/>
              <a:buFont typeface="Wingdings" charset="0"/>
              <a:buChar char="ü"/>
            </a:pPr>
            <a:r>
              <a:rPr lang="es-PE" sz="1000" smtClean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 Julio 2012  – Liberia, Costa Rica</a:t>
            </a:r>
          </a:p>
          <a:p>
            <a:pPr algn="l">
              <a:spcBef>
                <a:spcPts val="213"/>
              </a:spcBef>
              <a:buClr>
                <a:srgbClr val="800000"/>
              </a:buClr>
              <a:buSzPct val="100000"/>
              <a:buFont typeface="Wingdings" charset="0"/>
              <a:buChar char="ü"/>
            </a:pPr>
            <a:r>
              <a:rPr lang="es-PE" sz="1000" smtClean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  Feb 2010 – Nueva York</a:t>
            </a:r>
          </a:p>
          <a:p>
            <a:pPr algn="l">
              <a:spcBef>
                <a:spcPts val="213"/>
              </a:spcBef>
              <a:buClr>
                <a:srgbClr val="800000"/>
              </a:buClr>
              <a:buSzPct val="100000"/>
              <a:buFont typeface="Wingdings" charset="0"/>
              <a:buChar char="ü"/>
            </a:pPr>
            <a:r>
              <a:rPr lang="es-PE" sz="1000" smtClean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  Sept 2009 – San Carlos, Costa Rica</a:t>
            </a:r>
          </a:p>
          <a:p>
            <a:pPr algn="l">
              <a:spcBef>
                <a:spcPts val="213"/>
              </a:spcBef>
              <a:buClr>
                <a:srgbClr val="800000"/>
              </a:buClr>
              <a:buSzPct val="100000"/>
              <a:buFont typeface="Wingdings" charset="0"/>
              <a:buChar char="ü"/>
            </a:pPr>
            <a:r>
              <a:rPr lang="es-PE" sz="1000" smtClean="0">
                <a:solidFill>
                  <a:srgbClr val="404040"/>
                </a:solidFill>
                <a:latin typeface="Calibri Italic" charset="0"/>
                <a:cs typeface="Calibri Italic" charset="0"/>
                <a:sym typeface="Calibri Italic" charset="0"/>
              </a:rPr>
              <a:t>  Ago  2006 – Lima, Perú</a:t>
            </a:r>
          </a:p>
        </p:txBody>
      </p:sp>
      <p:grpSp>
        <p:nvGrpSpPr>
          <p:cNvPr id="10" name="Group 24"/>
          <p:cNvGrpSpPr/>
          <p:nvPr/>
        </p:nvGrpSpPr>
        <p:grpSpPr>
          <a:xfrm>
            <a:off x="5933505" y="3630714"/>
            <a:ext cx="2224087" cy="731838"/>
            <a:chOff x="5652120" y="4149080"/>
            <a:chExt cx="2224087" cy="731838"/>
          </a:xfrm>
        </p:grpSpPr>
        <p:sp>
          <p:nvSpPr>
            <p:cNvPr id="26" name="AutoShape 2"/>
            <p:cNvSpPr>
              <a:spLocks/>
            </p:cNvSpPr>
            <p:nvPr/>
          </p:nvSpPr>
          <p:spPr bwMode="auto">
            <a:xfrm>
              <a:off x="5652120" y="4149080"/>
              <a:ext cx="2224087" cy="731838"/>
            </a:xfrm>
            <a:prstGeom prst="roundRect">
              <a:avLst>
                <a:gd name="adj" fmla="val 18292"/>
              </a:avLst>
            </a:prstGeom>
            <a:gradFill rotWithShape="0">
              <a:gsLst>
                <a:gs pos="0">
                  <a:srgbClr val="F7D140"/>
                </a:gs>
                <a:gs pos="100000">
                  <a:srgbClr val="E4AA2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s-PE"/>
            </a:p>
          </p:txBody>
        </p:sp>
        <p:sp>
          <p:nvSpPr>
            <p:cNvPr id="27" name="Rectangle 9"/>
            <p:cNvSpPr>
              <a:spLocks/>
            </p:cNvSpPr>
            <p:nvPr/>
          </p:nvSpPr>
          <p:spPr bwMode="auto">
            <a:xfrm>
              <a:off x="6012160" y="4293096"/>
              <a:ext cx="158908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28573" bIns="0"/>
            <a:lstStyle/>
            <a:p>
              <a:pPr marL="26988" algn="ctr"/>
              <a:r>
                <a:rPr lang="es-PE" sz="1100" b="1" smtClean="0">
                  <a:solidFill>
                    <a:srgbClr val="7F7F7F"/>
                  </a:solidFill>
                  <a:latin typeface="Arial" charset="0"/>
                  <a:cs typeface="Arial" charset="0"/>
                  <a:sym typeface="Arial" charset="0"/>
                </a:rPr>
                <a:t>Liberia, Costa Rica</a:t>
              </a:r>
            </a:p>
            <a:p>
              <a:pPr marL="26988" algn="ctr"/>
              <a:r>
                <a:rPr lang="es-PE" sz="1000" smtClean="0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Centro de desarrollo en el Noreste de Costa Rica</a:t>
              </a:r>
              <a:endParaRPr lang="es-PE" sz="10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310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8301" y="53815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52688" y="2074902"/>
            <a:ext cx="1954530" cy="1067976"/>
          </a:xfrm>
          <a:prstGeom prst="roundRect">
            <a:avLst>
              <a:gd name="adj" fmla="val 10000"/>
            </a:avLst>
          </a:prstGeom>
          <a:solidFill>
            <a:srgbClr val="C91507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PE" sz="2500" b="1" smtClean="0">
                <a:latin typeface="Calibri"/>
                <a:cs typeface="Calibri"/>
                <a:sym typeface="Palatino" charset="0"/>
              </a:rPr>
              <a:t>Ingeniería de Software</a:t>
            </a:r>
            <a:endParaRPr lang="es-PE" sz="2500" b="1">
              <a:latin typeface="Calibri"/>
              <a:cs typeface="Calibri"/>
              <a:sym typeface="Palatin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62488" y="2074902"/>
            <a:ext cx="1954530" cy="1067976"/>
          </a:xfrm>
          <a:prstGeom prst="roundRect">
            <a:avLst>
              <a:gd name="adj" fmla="val 10000"/>
            </a:avLst>
          </a:prstGeom>
          <a:solidFill>
            <a:srgbClr val="FFA41E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21307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sz="2500" b="1" smtClean="0">
                <a:latin typeface="Calibri"/>
                <a:cs typeface="Calibri"/>
                <a:sym typeface="Palatino" charset="0"/>
              </a:rPr>
              <a:t>QA</a:t>
            </a:r>
            <a:endParaRPr lang="es-PE" sz="2500" b="1">
              <a:latin typeface="Calibri"/>
              <a:cs typeface="Calibri"/>
              <a:sym typeface="Palatin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52688" y="3405227"/>
            <a:ext cx="1954530" cy="1067976"/>
          </a:xfrm>
          <a:prstGeom prst="roundRect">
            <a:avLst>
              <a:gd name="adj" fmla="val 10000"/>
            </a:avLst>
          </a:prstGeom>
          <a:solidFill>
            <a:srgbClr val="FF6600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4261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PE" sz="2500" b="1" smtClean="0">
                <a:latin typeface="Calibri"/>
                <a:cs typeface="Calibri"/>
                <a:sym typeface="Palatino" charset="0"/>
              </a:rPr>
              <a:t>Desarrollo Móvil</a:t>
            </a:r>
            <a:endParaRPr lang="es-PE" sz="2500" b="1">
              <a:latin typeface="Calibri"/>
              <a:cs typeface="Calibri"/>
              <a:sym typeface="Palatino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89158" y="3406398"/>
            <a:ext cx="1954530" cy="1067976"/>
          </a:xfrm>
          <a:prstGeom prst="roundRect">
            <a:avLst>
              <a:gd name="adj" fmla="val 10000"/>
            </a:avLst>
          </a:prstGeom>
          <a:solidFill>
            <a:schemeClr val="bg1">
              <a:lumMod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6392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PE" sz="2500" b="1" smtClean="0">
                <a:latin typeface="Calibri"/>
                <a:cs typeface="Calibri"/>
                <a:sym typeface="Palatino" charset="0"/>
              </a:rPr>
              <a:t>Desarrollo Banca</a:t>
            </a:r>
            <a:endParaRPr lang="es-PE" sz="2500" b="1">
              <a:latin typeface="Calibri"/>
              <a:cs typeface="Calibri"/>
              <a:sym typeface="Palatino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73146"/>
            <a:ext cx="5859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s-PE" sz="3200" smtClean="0">
                <a:solidFill>
                  <a:srgbClr val="FF4401"/>
                </a:solidFill>
                <a:latin typeface="Futura Std Bold"/>
                <a:cs typeface="Futura Std Bold"/>
              </a:rPr>
              <a:t>¿Qué Hacemos?</a:t>
            </a:r>
            <a:endParaRPr kumimoji="0" lang="es-PE" sz="3200" b="0" i="0" u="none" strike="noStrike" kern="1200" cap="none" spc="0" normalizeH="0" baseline="0">
              <a:ln>
                <a:noFill/>
              </a:ln>
              <a:solidFill>
                <a:srgbClr val="FF4401"/>
              </a:solidFill>
              <a:effectLst/>
              <a:uLnTx/>
              <a:uFillTx/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10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8301" y="53815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30540" y="2174430"/>
            <a:ext cx="6705600" cy="1676400"/>
          </a:xfrm>
          <a:prstGeom prst="roundRect">
            <a:avLst/>
          </a:prstGeom>
          <a:solidFill>
            <a:srgbClr val="B1292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algn="ctr"/>
            <a:r>
              <a:rPr lang="es-PE" sz="3600" b="1" smtClean="0">
                <a:solidFill>
                  <a:schemeClr val="bg1"/>
                </a:solidFill>
                <a:latin typeface="Calibri"/>
                <a:ea typeface="ヒラギノ明朝 ProN W3" charset="0"/>
                <a:cs typeface="Calibri"/>
                <a:sym typeface="Palatino" charset="0"/>
              </a:rPr>
              <a:t>CALIDAD &amp; CUMPLIMIENTO</a:t>
            </a:r>
            <a:endParaRPr lang="es-PE" sz="3600" b="1">
              <a:solidFill>
                <a:schemeClr val="bg1"/>
              </a:solidFill>
              <a:latin typeface="Calibri"/>
              <a:ea typeface="ヒラギノ明朝 ProN W3" charset="0"/>
              <a:cs typeface="Calibri"/>
              <a:sym typeface="Palatino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3146"/>
            <a:ext cx="5859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s-PE" sz="3200" smtClean="0">
                <a:solidFill>
                  <a:srgbClr val="FF4401"/>
                </a:solidFill>
                <a:latin typeface="Futura Std Bold"/>
                <a:cs typeface="Futura Std Bold"/>
              </a:rPr>
              <a:t>Posicionamiento</a:t>
            </a:r>
            <a:endParaRPr kumimoji="0" lang="es-PE" sz="3200" b="0" i="0" u="none" strike="noStrike" kern="1200" cap="none" spc="0" normalizeH="0" baseline="0">
              <a:ln>
                <a:noFill/>
              </a:ln>
              <a:solidFill>
                <a:srgbClr val="FF4401"/>
              </a:solidFill>
              <a:effectLst/>
              <a:uLnTx/>
              <a:uFillTx/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32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36801" y="861814"/>
            <a:ext cx="8035324" cy="4404019"/>
            <a:chOff x="876300" y="1727200"/>
            <a:chExt cx="11252200" cy="6604000"/>
          </a:xfrm>
        </p:grpSpPr>
        <p:sp>
          <p:nvSpPr>
            <p:cNvPr id="56" name="AutoShape 5"/>
            <p:cNvSpPr>
              <a:spLocks/>
            </p:cNvSpPr>
            <p:nvPr/>
          </p:nvSpPr>
          <p:spPr bwMode="auto">
            <a:xfrm>
              <a:off x="876300" y="1727200"/>
              <a:ext cx="11252200" cy="6604000"/>
            </a:xfrm>
            <a:prstGeom prst="roundRect">
              <a:avLst>
                <a:gd name="adj" fmla="val 288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ヒラギノ角ゴ ProN W3" charset="0"/>
                <a:cs typeface="ヒラギノ角ゴ ProN W3" charset="0"/>
              </a:endParaRPr>
            </a:p>
          </p:txBody>
        </p:sp>
        <p:pic>
          <p:nvPicPr>
            <p:cNvPr id="57" name="Picture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700" y="4305300"/>
              <a:ext cx="900113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113" y="2908300"/>
              <a:ext cx="1524000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064" y="6876561"/>
              <a:ext cx="2516187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0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108" y="4193891"/>
              <a:ext cx="1117600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11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9282" y="6662075"/>
              <a:ext cx="1411288" cy="80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12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488" y="2865438"/>
              <a:ext cx="1751012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13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313" y="3265488"/>
              <a:ext cx="194468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4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3300" y="3354388"/>
              <a:ext cx="21717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15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588" y="7625995"/>
              <a:ext cx="1979611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16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4938" y="6935788"/>
              <a:ext cx="1362075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092200" y="1920875"/>
              <a:ext cx="1868488" cy="1143000"/>
              <a:chOff x="0" y="0"/>
              <a:chExt cx="1176" cy="720"/>
            </a:xfrm>
          </p:grpSpPr>
          <p:pic>
            <p:nvPicPr>
              <p:cNvPr id="95" name="Picture 17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06"/>
                <a:ext cx="1176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" name="Picture 18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" y="0"/>
                <a:ext cx="682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9" name="Picture 20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63" y="3684588"/>
              <a:ext cx="92551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1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3400" y="7659688"/>
              <a:ext cx="1384299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22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499" y="7511696"/>
              <a:ext cx="300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5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2119313"/>
              <a:ext cx="10096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26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200" y="3498850"/>
              <a:ext cx="2500313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27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1866900"/>
              <a:ext cx="23526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8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913" y="1916113"/>
              <a:ext cx="2400300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9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588" y="6820801"/>
              <a:ext cx="2032000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0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3300" y="4292600"/>
              <a:ext cx="1892300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31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781" y="5945827"/>
              <a:ext cx="2119312" cy="525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32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7400" y="6057900"/>
              <a:ext cx="21367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33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9600" y="5041900"/>
              <a:ext cx="1162050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4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00" t="31332" r="7999" b="35999"/>
            <a:stretch>
              <a:fillRect/>
            </a:stretch>
          </p:blipFill>
          <p:spPr bwMode="auto">
            <a:xfrm>
              <a:off x="3393024" y="7708546"/>
              <a:ext cx="21844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35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5100" y="1993900"/>
              <a:ext cx="134302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36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488" y="5399088"/>
              <a:ext cx="1016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7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7797800"/>
              <a:ext cx="1892300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8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700" y="3983038"/>
              <a:ext cx="850900" cy="1001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39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4623" y="5268913"/>
              <a:ext cx="1055687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0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073400"/>
              <a:ext cx="1409700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4288" y="2819400"/>
              <a:ext cx="1800225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2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9800" y="2554288"/>
              <a:ext cx="1778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3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8550" y="4305300"/>
              <a:ext cx="1128712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00"/>
            <a:ext cx="8281889" cy="9525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PE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Empresas que confían en Nosotros</a:t>
            </a:r>
            <a:endParaRPr lang="es-PE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948280" y="3099970"/>
            <a:ext cx="1521940" cy="37097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609108" y="3581000"/>
            <a:ext cx="989396" cy="559957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343400" y="3780957"/>
            <a:ext cx="1651000" cy="570503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39"/>
          <a:srcRect l="5848" t="16491" r="6822" b="24913"/>
          <a:stretch/>
        </p:blipFill>
        <p:spPr>
          <a:xfrm>
            <a:off x="1422318" y="3043252"/>
            <a:ext cx="1417482" cy="528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174376" y="2497157"/>
            <a:ext cx="1610490" cy="392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651602" y="3151954"/>
            <a:ext cx="1930400" cy="4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PE" sz="320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Objetivos del Proyecto</a:t>
            </a:r>
            <a:endParaRPr lang="es-PE" sz="320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556883"/>
            <a:ext cx="7759700" cy="2982912"/>
          </a:xfrm>
        </p:spPr>
        <p:txBody>
          <a:bodyPr>
            <a:normAutofit fontScale="92500"/>
          </a:bodyPr>
          <a:lstStyle/>
          <a:p>
            <a:pPr marL="457200" indent="-457200" algn="just"/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Implementación de la segunda versión del Kiosko Yanbal.</a:t>
            </a:r>
          </a:p>
          <a:p>
            <a:pPr marL="457200" indent="-457200" algn="just"/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La nueva versión de la aplicación móvil estará basado en el framework PhoneGap, para el uso en </a:t>
            </a:r>
            <a:r>
              <a:rPr lang="es-PE" sz="2400" dirty="0" err="1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smartphones</a:t>
            </a:r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(Android, iOS, Windows Phone) y tablets (Android, iOS).</a:t>
            </a:r>
          </a:p>
          <a:p>
            <a:pPr marL="457200" indent="-457200" algn="just"/>
            <a:r>
              <a:rPr lang="es-PE" sz="24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La nueva versión de sitio web de administración del Kiosko, tendrá capacidades de gestión de usuarios y de contenido básico.</a:t>
            </a:r>
            <a:endParaRPr lang="es-PE" sz="24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09600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PE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Entregables del Producto</a:t>
            </a:r>
            <a:endParaRPr lang="es-PE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84200" y="1556882"/>
            <a:ext cx="7759700" cy="415811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Código fuente (móvil y web)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Binarios de aplicación (móvil y web)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Notas de la versión (</a:t>
            </a:r>
            <a:r>
              <a:rPr lang="es-PE" sz="1800" dirty="0" err="1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release</a:t>
            </a: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 notes)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Documento de Análisis (formato Yanbal)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Documento de Arquitectura (formato Yanbal)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Maquetas y activos gráficos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Plan de pruebas funcionales y de rendimiento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Casos de prueba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Reporte y evidencias de ejecución casos de prueba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Reporte de pruebas de rendimiento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Manual de instalación 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1800" dirty="0" smtClean="0">
                <a:solidFill>
                  <a:srgbClr val="35375E"/>
                </a:solidFill>
                <a:latin typeface="Futura Std Medium" charset="0"/>
                <a:cs typeface="Futura Std Medium" charset="0"/>
              </a:rPr>
              <a:t>Manual de usuario</a:t>
            </a:r>
            <a:endParaRPr lang="en-US" sz="1800" dirty="0">
              <a:solidFill>
                <a:srgbClr val="35375E"/>
              </a:solidFill>
              <a:latin typeface="Futura Std Medium" charset="0"/>
              <a:cs typeface="Futura Std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805</Words>
  <Application>Microsoft Office PowerPoint</Application>
  <PresentationFormat>On-screen Show (16:10)</PresentationFormat>
  <Paragraphs>194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Yanbal Kiosko V2</vt:lpstr>
      <vt:lpstr>Agenda</vt:lpstr>
      <vt:lpstr>Acerca de Avantica</vt:lpstr>
      <vt:lpstr>Avantica Alrededor del Mundo</vt:lpstr>
      <vt:lpstr>Slide 5</vt:lpstr>
      <vt:lpstr>Slide 6</vt:lpstr>
      <vt:lpstr>Empresas que confían en Nosotros</vt:lpstr>
      <vt:lpstr>Objetivos del Proyecto</vt:lpstr>
      <vt:lpstr>Entregables del Producto</vt:lpstr>
      <vt:lpstr>Entregables del Proyecto</vt:lpstr>
      <vt:lpstr>Hitos del Proyecto</vt:lpstr>
      <vt:lpstr>Tecnologías y Herramientas</vt:lpstr>
      <vt:lpstr>Metodología de Desarrollo</vt:lpstr>
      <vt:lpstr>Plan de Comunicaciones</vt:lpstr>
      <vt:lpstr>Miembros del Equipo - Yanbal</vt:lpstr>
      <vt:lpstr>Miembros del Equipo - Avantica</vt:lpstr>
      <vt:lpstr>Siguientes Pasos</vt:lpstr>
      <vt:lpstr>Gracias.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Manuel Galagarza Garcia</cp:lastModifiedBy>
  <cp:revision>112</cp:revision>
  <dcterms:created xsi:type="dcterms:W3CDTF">2010-04-12T23:12:02Z</dcterms:created>
  <dcterms:modified xsi:type="dcterms:W3CDTF">2015-04-14T14:28:05Z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