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57" r:id="rId5"/>
    <p:sldId id="258" r:id="rId6"/>
    <p:sldId id="259" r:id="rId7"/>
    <p:sldId id="260" r:id="rId8"/>
    <p:sldId id="262" r:id="rId9"/>
    <p:sldId id="263" r:id="rId10"/>
    <p:sldId id="267"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7" autoAdjust="0"/>
  </p:normalViewPr>
  <p:slideViewPr>
    <p:cSldViewPr snapToGrid="0">
      <p:cViewPr varScale="1">
        <p:scale>
          <a:sx n="70" d="100"/>
          <a:sy n="70" d="100"/>
        </p:scale>
        <p:origin x="4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CE68C-4DA3-4DBB-9A2C-6E9E517A2E96}"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15A89B4F-0918-4409-8F3A-3F5738344DD9}">
      <dgm:prSet custT="1"/>
      <dgm:spPr/>
      <dgm:t>
        <a:bodyPr/>
        <a:lstStyle/>
        <a:p>
          <a:r>
            <a:rPr lang="fr-CA" sz="3200" b="1" dirty="0"/>
            <a:t>Colonnes du </a:t>
          </a:r>
          <a:r>
            <a:rPr lang="fr-CA" sz="3200" b="1" dirty="0" err="1"/>
            <a:t>dataset</a:t>
          </a:r>
          <a:endParaRPr lang="en-US" sz="3200" dirty="0"/>
        </a:p>
      </dgm:t>
    </dgm:pt>
    <dgm:pt modelId="{10387ECF-022B-4E87-83A2-42D504D9BCDC}" type="parTrans" cxnId="{E4425835-C4BA-4DDC-83BC-22F88CE474A3}">
      <dgm:prSet/>
      <dgm:spPr/>
      <dgm:t>
        <a:bodyPr/>
        <a:lstStyle/>
        <a:p>
          <a:endParaRPr lang="en-US"/>
        </a:p>
      </dgm:t>
    </dgm:pt>
    <dgm:pt modelId="{21CCB9FC-32F2-4062-83DA-F5FF0E04623E}" type="sibTrans" cxnId="{E4425835-C4BA-4DDC-83BC-22F88CE474A3}">
      <dgm:prSet/>
      <dgm:spPr/>
      <dgm:t>
        <a:bodyPr/>
        <a:lstStyle/>
        <a:p>
          <a:endParaRPr lang="en-US"/>
        </a:p>
      </dgm:t>
    </dgm:pt>
    <dgm:pt modelId="{798250CA-E3B1-4A13-B767-E7E881EC9683}">
      <dgm:prSet/>
      <dgm:spPr/>
      <dgm:t>
        <a:bodyPr/>
        <a:lstStyle/>
        <a:p>
          <a:r>
            <a:rPr lang="fr-CA" b="1" dirty="0"/>
            <a:t>Superficie (</a:t>
          </a:r>
          <a:r>
            <a:rPr lang="fr-CA" b="1" dirty="0" err="1"/>
            <a:t>Square_Footage</a:t>
          </a:r>
          <a:r>
            <a:rPr lang="fr-CA" b="1" dirty="0"/>
            <a:t>)</a:t>
          </a:r>
          <a:r>
            <a:rPr lang="fr-CA" dirty="0"/>
            <a:t> : Taille en pieds carrés. Plus c'est grand, plus le prix est élevé.</a:t>
          </a:r>
          <a:endParaRPr lang="en-US" dirty="0"/>
        </a:p>
      </dgm:t>
    </dgm:pt>
    <dgm:pt modelId="{7B194A4D-A4A0-49CD-A1EE-84BDA291BACC}" type="parTrans" cxnId="{53876DA4-055D-45DC-8D00-A2F4F4DA0985}">
      <dgm:prSet/>
      <dgm:spPr/>
      <dgm:t>
        <a:bodyPr/>
        <a:lstStyle/>
        <a:p>
          <a:endParaRPr lang="en-US"/>
        </a:p>
      </dgm:t>
    </dgm:pt>
    <dgm:pt modelId="{B7C35548-4CB0-4155-A3FE-1E0CC1BCEB99}" type="sibTrans" cxnId="{53876DA4-055D-45DC-8D00-A2F4F4DA0985}">
      <dgm:prSet/>
      <dgm:spPr/>
      <dgm:t>
        <a:bodyPr/>
        <a:lstStyle/>
        <a:p>
          <a:endParaRPr lang="en-US"/>
        </a:p>
      </dgm:t>
    </dgm:pt>
    <dgm:pt modelId="{7C7A6D92-6873-428A-8CF0-C90A9191E021}">
      <dgm:prSet/>
      <dgm:spPr/>
      <dgm:t>
        <a:bodyPr/>
        <a:lstStyle/>
        <a:p>
          <a:r>
            <a:rPr lang="fr-CA" b="1"/>
            <a:t>Nombre de Chambres (Num_Bedrooms)</a:t>
          </a:r>
          <a:r>
            <a:rPr lang="fr-CA"/>
            <a:t> : Plus de chambres augmentent la valeur.</a:t>
          </a:r>
          <a:endParaRPr lang="en-US"/>
        </a:p>
      </dgm:t>
    </dgm:pt>
    <dgm:pt modelId="{FB16F945-CBF6-4A49-B6DD-A1D4F484B974}" type="parTrans" cxnId="{7687051D-A6FC-41A6-BA77-FBADC37F40DB}">
      <dgm:prSet/>
      <dgm:spPr/>
      <dgm:t>
        <a:bodyPr/>
        <a:lstStyle/>
        <a:p>
          <a:endParaRPr lang="en-US"/>
        </a:p>
      </dgm:t>
    </dgm:pt>
    <dgm:pt modelId="{D414B085-CE9E-410F-B4F7-794655F3BB77}" type="sibTrans" cxnId="{7687051D-A6FC-41A6-BA77-FBADC37F40DB}">
      <dgm:prSet/>
      <dgm:spPr/>
      <dgm:t>
        <a:bodyPr/>
        <a:lstStyle/>
        <a:p>
          <a:endParaRPr lang="en-US"/>
        </a:p>
      </dgm:t>
    </dgm:pt>
    <dgm:pt modelId="{DB0D6789-315F-4B0A-AA9A-7831F83A45BF}">
      <dgm:prSet/>
      <dgm:spPr/>
      <dgm:t>
        <a:bodyPr/>
        <a:lstStyle/>
        <a:p>
          <a:r>
            <a:rPr lang="fr-CA" b="1"/>
            <a:t>Nombre de Salles de Bain (Num_Bathrooms)</a:t>
          </a:r>
          <a:r>
            <a:rPr lang="fr-CA"/>
            <a:t> : Plus de salles de bains, plus le prix est élevé.</a:t>
          </a:r>
          <a:endParaRPr lang="en-US"/>
        </a:p>
      </dgm:t>
    </dgm:pt>
    <dgm:pt modelId="{DAD79C0E-57F1-486E-9DA4-0E29D0C823D4}" type="parTrans" cxnId="{012E2DE4-EF5A-4723-B614-3DAD7E47E47A}">
      <dgm:prSet/>
      <dgm:spPr/>
      <dgm:t>
        <a:bodyPr/>
        <a:lstStyle/>
        <a:p>
          <a:endParaRPr lang="en-US"/>
        </a:p>
      </dgm:t>
    </dgm:pt>
    <dgm:pt modelId="{364A1795-DCE1-402E-8F1B-E8E6C910FF22}" type="sibTrans" cxnId="{012E2DE4-EF5A-4723-B614-3DAD7E47E47A}">
      <dgm:prSet/>
      <dgm:spPr/>
      <dgm:t>
        <a:bodyPr/>
        <a:lstStyle/>
        <a:p>
          <a:endParaRPr lang="en-US"/>
        </a:p>
      </dgm:t>
    </dgm:pt>
    <dgm:pt modelId="{ECAB8DFB-69A5-4A76-805B-4FFB7FC63AF2}">
      <dgm:prSet/>
      <dgm:spPr/>
      <dgm:t>
        <a:bodyPr/>
        <a:lstStyle/>
        <a:p>
          <a:r>
            <a:rPr lang="fr-CA" b="1"/>
            <a:t>Année de Construction</a:t>
          </a:r>
          <a:r>
            <a:rPr lang="fr-CA"/>
            <a:t> : Les maisons plus anciennes peuvent être moins chères.</a:t>
          </a:r>
          <a:endParaRPr lang="en-US"/>
        </a:p>
      </dgm:t>
    </dgm:pt>
    <dgm:pt modelId="{3847A16B-B273-4E5E-99A2-489A51F1866B}" type="parTrans" cxnId="{2EE8EF13-ECBA-421D-9D13-84D089AE9773}">
      <dgm:prSet/>
      <dgm:spPr/>
      <dgm:t>
        <a:bodyPr/>
        <a:lstStyle/>
        <a:p>
          <a:endParaRPr lang="en-US"/>
        </a:p>
      </dgm:t>
    </dgm:pt>
    <dgm:pt modelId="{9BC7947F-A9DA-4602-8B76-758CF6E54675}" type="sibTrans" cxnId="{2EE8EF13-ECBA-421D-9D13-84D089AE9773}">
      <dgm:prSet/>
      <dgm:spPr/>
      <dgm:t>
        <a:bodyPr/>
        <a:lstStyle/>
        <a:p>
          <a:endParaRPr lang="en-US"/>
        </a:p>
      </dgm:t>
    </dgm:pt>
    <dgm:pt modelId="{33334F94-2B70-4059-B781-2C1CF65346AF}">
      <dgm:prSet/>
      <dgm:spPr/>
      <dgm:t>
        <a:bodyPr/>
        <a:lstStyle/>
        <a:p>
          <a:r>
            <a:rPr lang="fr-CA" b="1"/>
            <a:t>Taille du Terrain (Lot_Size)</a:t>
          </a:r>
          <a:r>
            <a:rPr lang="fr-CA"/>
            <a:t> : Les grands terrains ajoutent de la valeur.</a:t>
          </a:r>
          <a:endParaRPr lang="en-US"/>
        </a:p>
      </dgm:t>
    </dgm:pt>
    <dgm:pt modelId="{3C6BFD65-01ED-4B7B-82FF-0E391A89990A}" type="parTrans" cxnId="{61A52C54-10AB-4F9D-A01C-2E7B107874EA}">
      <dgm:prSet/>
      <dgm:spPr/>
      <dgm:t>
        <a:bodyPr/>
        <a:lstStyle/>
        <a:p>
          <a:endParaRPr lang="en-US"/>
        </a:p>
      </dgm:t>
    </dgm:pt>
    <dgm:pt modelId="{BFF13950-89B3-4788-8554-8342C80F41A5}" type="sibTrans" cxnId="{61A52C54-10AB-4F9D-A01C-2E7B107874EA}">
      <dgm:prSet/>
      <dgm:spPr/>
      <dgm:t>
        <a:bodyPr/>
        <a:lstStyle/>
        <a:p>
          <a:endParaRPr lang="en-US"/>
        </a:p>
      </dgm:t>
    </dgm:pt>
    <dgm:pt modelId="{9C488391-2FA7-47E5-BAA0-CAEF2B5CDF99}">
      <dgm:prSet/>
      <dgm:spPr/>
      <dgm:t>
        <a:bodyPr/>
        <a:lstStyle/>
        <a:p>
          <a:r>
            <a:rPr lang="fr-CA" b="1"/>
            <a:t>Taille du Garage (Garage_Size)</a:t>
          </a:r>
          <a:r>
            <a:rPr lang="fr-CA"/>
            <a:t> : Les garages plus grands augmentent le prix.</a:t>
          </a:r>
          <a:endParaRPr lang="en-US"/>
        </a:p>
      </dgm:t>
    </dgm:pt>
    <dgm:pt modelId="{0A1F0667-769A-4F4C-A8E8-9517CD4ECEF8}" type="parTrans" cxnId="{994DF2E9-1880-4A6A-8FEF-D464A2C2516B}">
      <dgm:prSet/>
      <dgm:spPr/>
      <dgm:t>
        <a:bodyPr/>
        <a:lstStyle/>
        <a:p>
          <a:endParaRPr lang="en-US"/>
        </a:p>
      </dgm:t>
    </dgm:pt>
    <dgm:pt modelId="{F9D2F788-25B4-47B6-AB2B-8505B6C9B64C}" type="sibTrans" cxnId="{994DF2E9-1880-4A6A-8FEF-D464A2C2516B}">
      <dgm:prSet/>
      <dgm:spPr/>
      <dgm:t>
        <a:bodyPr/>
        <a:lstStyle/>
        <a:p>
          <a:endParaRPr lang="en-US"/>
        </a:p>
      </dgm:t>
    </dgm:pt>
    <dgm:pt modelId="{11794A6E-FA51-4360-81CB-A3BC1B3AB27E}">
      <dgm:prSet/>
      <dgm:spPr/>
      <dgm:t>
        <a:bodyPr/>
        <a:lstStyle/>
        <a:p>
          <a:r>
            <a:rPr lang="fr-CA" b="1"/>
            <a:t>Qualité du Quartier (Neighborhood_Quality)</a:t>
          </a:r>
          <a:r>
            <a:rPr lang="fr-CA"/>
            <a:t> : Notée de 1 à 10, les quartiers de meilleure qualité ont des prix plus élevés.</a:t>
          </a:r>
          <a:endParaRPr lang="en-US"/>
        </a:p>
      </dgm:t>
    </dgm:pt>
    <dgm:pt modelId="{FA9B98B0-8DFE-4EC6-A99A-AC74BAD67475}" type="parTrans" cxnId="{D4A8E8DC-218C-4CFF-A407-D173ABCA0AA0}">
      <dgm:prSet/>
      <dgm:spPr/>
      <dgm:t>
        <a:bodyPr/>
        <a:lstStyle/>
        <a:p>
          <a:endParaRPr lang="en-US"/>
        </a:p>
      </dgm:t>
    </dgm:pt>
    <dgm:pt modelId="{3E41F98A-C90C-46B8-AF8D-3DC176265C52}" type="sibTrans" cxnId="{D4A8E8DC-218C-4CFF-A407-D173ABCA0AA0}">
      <dgm:prSet/>
      <dgm:spPr/>
      <dgm:t>
        <a:bodyPr/>
        <a:lstStyle/>
        <a:p>
          <a:endParaRPr lang="en-US"/>
        </a:p>
      </dgm:t>
    </dgm:pt>
    <dgm:pt modelId="{BA8F53AD-48DD-42EB-8C92-1641099FE47C}">
      <dgm:prSet/>
      <dgm:spPr/>
      <dgm:t>
        <a:bodyPr/>
        <a:lstStyle/>
        <a:p>
          <a:r>
            <a:rPr lang="fr-CA" b="1" dirty="0"/>
            <a:t>Prix de la Maison (</a:t>
          </a:r>
          <a:r>
            <a:rPr lang="fr-CA" b="1" dirty="0" err="1"/>
            <a:t>House_Price</a:t>
          </a:r>
          <a:r>
            <a:rPr lang="fr-CA" b="1" dirty="0"/>
            <a:t>)</a:t>
          </a:r>
          <a:r>
            <a:rPr lang="fr-CA" dirty="0"/>
            <a:t> : Variable cible à prédire.</a:t>
          </a:r>
          <a:endParaRPr lang="en-US" dirty="0"/>
        </a:p>
      </dgm:t>
    </dgm:pt>
    <dgm:pt modelId="{C8F6257E-8A9F-4335-888E-2A668506FD09}" type="parTrans" cxnId="{553D894D-FF83-46A7-8F5F-5C39D285101E}">
      <dgm:prSet/>
      <dgm:spPr/>
      <dgm:t>
        <a:bodyPr/>
        <a:lstStyle/>
        <a:p>
          <a:endParaRPr lang="en-US"/>
        </a:p>
      </dgm:t>
    </dgm:pt>
    <dgm:pt modelId="{F323D4F5-EE3C-4BED-B899-101A0F0B777C}" type="sibTrans" cxnId="{553D894D-FF83-46A7-8F5F-5C39D285101E}">
      <dgm:prSet/>
      <dgm:spPr/>
      <dgm:t>
        <a:bodyPr/>
        <a:lstStyle/>
        <a:p>
          <a:endParaRPr lang="en-US"/>
        </a:p>
      </dgm:t>
    </dgm:pt>
    <dgm:pt modelId="{FE6E2BD3-C4D2-4C9A-9BB3-A9CE787A5D33}" type="pres">
      <dgm:prSet presAssocID="{DB6CE68C-4DA3-4DBB-9A2C-6E9E517A2E96}" presName="Name0" presStyleCnt="0">
        <dgm:presLayoutVars>
          <dgm:dir/>
          <dgm:resizeHandles val="exact"/>
        </dgm:presLayoutVars>
      </dgm:prSet>
      <dgm:spPr/>
    </dgm:pt>
    <dgm:pt modelId="{7A1D46C0-F099-4F57-9CB2-D45272D2C6A8}" type="pres">
      <dgm:prSet presAssocID="{15A89B4F-0918-4409-8F3A-3F5738344DD9}" presName="node" presStyleLbl="node1" presStyleIdx="0" presStyleCnt="9" custScaleX="421833" custLinFactNeighborX="-7" custLinFactNeighborY="192">
        <dgm:presLayoutVars>
          <dgm:bulletEnabled val="1"/>
        </dgm:presLayoutVars>
      </dgm:prSet>
      <dgm:spPr/>
    </dgm:pt>
    <dgm:pt modelId="{63D37AB7-D215-4843-A840-2AE46AC29103}" type="pres">
      <dgm:prSet presAssocID="{21CCB9FC-32F2-4062-83DA-F5FF0E04623E}" presName="sibTrans" presStyleLbl="sibTrans1D1" presStyleIdx="0" presStyleCnt="8"/>
      <dgm:spPr/>
    </dgm:pt>
    <dgm:pt modelId="{CF6B68CE-011B-42C1-AA69-176E164A892F}" type="pres">
      <dgm:prSet presAssocID="{21CCB9FC-32F2-4062-83DA-F5FF0E04623E}" presName="connectorText" presStyleLbl="sibTrans1D1" presStyleIdx="0" presStyleCnt="8"/>
      <dgm:spPr/>
    </dgm:pt>
    <dgm:pt modelId="{46DB6D92-19EC-44CA-B26B-99DF1C75649C}" type="pres">
      <dgm:prSet presAssocID="{798250CA-E3B1-4A13-B767-E7E881EC9683}" presName="node" presStyleLbl="node1" presStyleIdx="1" presStyleCnt="9" custLinFactNeighborX="37917" custLinFactNeighborY="-2699">
        <dgm:presLayoutVars>
          <dgm:bulletEnabled val="1"/>
        </dgm:presLayoutVars>
      </dgm:prSet>
      <dgm:spPr/>
    </dgm:pt>
    <dgm:pt modelId="{C50D6F24-76DC-46D4-82DD-37ECAC12B83A}" type="pres">
      <dgm:prSet presAssocID="{B7C35548-4CB0-4155-A3FE-1E0CC1BCEB99}" presName="sibTrans" presStyleLbl="sibTrans1D1" presStyleIdx="1" presStyleCnt="8"/>
      <dgm:spPr/>
    </dgm:pt>
    <dgm:pt modelId="{8169D9E3-BA3F-48AF-AC59-8A9F32DC2B38}" type="pres">
      <dgm:prSet presAssocID="{B7C35548-4CB0-4155-A3FE-1E0CC1BCEB99}" presName="connectorText" presStyleLbl="sibTrans1D1" presStyleIdx="1" presStyleCnt="8"/>
      <dgm:spPr/>
    </dgm:pt>
    <dgm:pt modelId="{276B6BF7-F2D4-40A8-ADBC-068B78D70247}" type="pres">
      <dgm:prSet presAssocID="{7C7A6D92-6873-428A-8CF0-C90A9191E021}" presName="node" presStyleLbl="node1" presStyleIdx="2" presStyleCnt="9" custLinFactNeighborX="37917" custLinFactNeighborY="-2699">
        <dgm:presLayoutVars>
          <dgm:bulletEnabled val="1"/>
        </dgm:presLayoutVars>
      </dgm:prSet>
      <dgm:spPr/>
    </dgm:pt>
    <dgm:pt modelId="{A57FEB0D-5D4A-489A-9699-D602EB08D7F7}" type="pres">
      <dgm:prSet presAssocID="{D414B085-CE9E-410F-B4F7-794655F3BB77}" presName="sibTrans" presStyleLbl="sibTrans1D1" presStyleIdx="2" presStyleCnt="8"/>
      <dgm:spPr/>
    </dgm:pt>
    <dgm:pt modelId="{6DBEDE86-47FA-41F6-84D1-96FF810995D7}" type="pres">
      <dgm:prSet presAssocID="{D414B085-CE9E-410F-B4F7-794655F3BB77}" presName="connectorText" presStyleLbl="sibTrans1D1" presStyleIdx="2" presStyleCnt="8"/>
      <dgm:spPr/>
    </dgm:pt>
    <dgm:pt modelId="{509A69B2-2AE4-482C-8554-AECC1279C9E6}" type="pres">
      <dgm:prSet presAssocID="{DB0D6789-315F-4B0A-AA9A-7831F83A45BF}" presName="node" presStyleLbl="node1" presStyleIdx="3" presStyleCnt="9" custLinFactNeighborX="37917" custLinFactNeighborY="-2699">
        <dgm:presLayoutVars>
          <dgm:bulletEnabled val="1"/>
        </dgm:presLayoutVars>
      </dgm:prSet>
      <dgm:spPr/>
    </dgm:pt>
    <dgm:pt modelId="{BA2DB0AE-F38F-4A6E-8AA2-E9E800DBA1FE}" type="pres">
      <dgm:prSet presAssocID="{364A1795-DCE1-402E-8F1B-E8E6C910FF22}" presName="sibTrans" presStyleLbl="sibTrans1D1" presStyleIdx="3" presStyleCnt="8"/>
      <dgm:spPr/>
    </dgm:pt>
    <dgm:pt modelId="{ED1C8730-C4C4-40F7-B419-FF5E3CC41786}" type="pres">
      <dgm:prSet presAssocID="{364A1795-DCE1-402E-8F1B-E8E6C910FF22}" presName="connectorText" presStyleLbl="sibTrans1D1" presStyleIdx="3" presStyleCnt="8"/>
      <dgm:spPr/>
    </dgm:pt>
    <dgm:pt modelId="{F1F97F4E-C28E-441C-87B6-CA41317620BA}" type="pres">
      <dgm:prSet presAssocID="{ECAB8DFB-69A5-4A76-805B-4FFB7FC63AF2}" presName="node" presStyleLbl="node1" presStyleIdx="4" presStyleCnt="9" custLinFactNeighborX="37917" custLinFactNeighborY="-2699">
        <dgm:presLayoutVars>
          <dgm:bulletEnabled val="1"/>
        </dgm:presLayoutVars>
      </dgm:prSet>
      <dgm:spPr/>
    </dgm:pt>
    <dgm:pt modelId="{467E7545-4B66-4BF0-A795-733894359089}" type="pres">
      <dgm:prSet presAssocID="{9BC7947F-A9DA-4602-8B76-758CF6E54675}" presName="sibTrans" presStyleLbl="sibTrans1D1" presStyleIdx="4" presStyleCnt="8"/>
      <dgm:spPr/>
    </dgm:pt>
    <dgm:pt modelId="{066E241F-15E4-4FC5-948E-496B6AD8964A}" type="pres">
      <dgm:prSet presAssocID="{9BC7947F-A9DA-4602-8B76-758CF6E54675}" presName="connectorText" presStyleLbl="sibTrans1D1" presStyleIdx="4" presStyleCnt="8"/>
      <dgm:spPr/>
    </dgm:pt>
    <dgm:pt modelId="{2DC51B8B-A7F3-45A6-B3B5-A59BFA02D677}" type="pres">
      <dgm:prSet presAssocID="{33334F94-2B70-4059-B781-2C1CF65346AF}" presName="node" presStyleLbl="node1" presStyleIdx="5" presStyleCnt="9" custLinFactNeighborX="37917" custLinFactNeighborY="-2699">
        <dgm:presLayoutVars>
          <dgm:bulletEnabled val="1"/>
        </dgm:presLayoutVars>
      </dgm:prSet>
      <dgm:spPr/>
    </dgm:pt>
    <dgm:pt modelId="{80E88D72-183D-4C42-834A-C614ACDB3669}" type="pres">
      <dgm:prSet presAssocID="{BFF13950-89B3-4788-8554-8342C80F41A5}" presName="sibTrans" presStyleLbl="sibTrans1D1" presStyleIdx="5" presStyleCnt="8"/>
      <dgm:spPr/>
    </dgm:pt>
    <dgm:pt modelId="{58ABE8B5-0DC1-4B85-ADDD-8F6B5DC4CFF3}" type="pres">
      <dgm:prSet presAssocID="{BFF13950-89B3-4788-8554-8342C80F41A5}" presName="connectorText" presStyleLbl="sibTrans1D1" presStyleIdx="5" presStyleCnt="8"/>
      <dgm:spPr/>
    </dgm:pt>
    <dgm:pt modelId="{77140A06-B13B-4704-91CC-DBB237CA8F7C}" type="pres">
      <dgm:prSet presAssocID="{9C488391-2FA7-47E5-BAA0-CAEF2B5CDF99}" presName="node" presStyleLbl="node1" presStyleIdx="6" presStyleCnt="9" custLinFactNeighborX="37917" custLinFactNeighborY="-2699">
        <dgm:presLayoutVars>
          <dgm:bulletEnabled val="1"/>
        </dgm:presLayoutVars>
      </dgm:prSet>
      <dgm:spPr/>
    </dgm:pt>
    <dgm:pt modelId="{66645277-2CF2-4E2B-A3ED-40C006AC81EB}" type="pres">
      <dgm:prSet presAssocID="{F9D2F788-25B4-47B6-AB2B-8505B6C9B64C}" presName="sibTrans" presStyleLbl="sibTrans1D1" presStyleIdx="6" presStyleCnt="8"/>
      <dgm:spPr/>
    </dgm:pt>
    <dgm:pt modelId="{7BD52980-D4DF-451D-AC6A-FE405B97BCAD}" type="pres">
      <dgm:prSet presAssocID="{F9D2F788-25B4-47B6-AB2B-8505B6C9B64C}" presName="connectorText" presStyleLbl="sibTrans1D1" presStyleIdx="6" presStyleCnt="8"/>
      <dgm:spPr/>
    </dgm:pt>
    <dgm:pt modelId="{7A012D11-128E-4E19-836C-CA06A4C4B7FC}" type="pres">
      <dgm:prSet presAssocID="{11794A6E-FA51-4360-81CB-A3BC1B3AB27E}" presName="node" presStyleLbl="node1" presStyleIdx="7" presStyleCnt="9" custLinFactNeighborX="37917" custLinFactNeighborY="-2699">
        <dgm:presLayoutVars>
          <dgm:bulletEnabled val="1"/>
        </dgm:presLayoutVars>
      </dgm:prSet>
      <dgm:spPr/>
    </dgm:pt>
    <dgm:pt modelId="{D69D972D-4D23-404D-819F-0A1D02FC5B4B}" type="pres">
      <dgm:prSet presAssocID="{3E41F98A-C90C-46B8-AF8D-3DC176265C52}" presName="sibTrans" presStyleLbl="sibTrans1D1" presStyleIdx="7" presStyleCnt="8"/>
      <dgm:spPr/>
    </dgm:pt>
    <dgm:pt modelId="{6140EAB0-A3BD-477E-B3DC-2C83287259D9}" type="pres">
      <dgm:prSet presAssocID="{3E41F98A-C90C-46B8-AF8D-3DC176265C52}" presName="connectorText" presStyleLbl="sibTrans1D1" presStyleIdx="7" presStyleCnt="8"/>
      <dgm:spPr/>
    </dgm:pt>
    <dgm:pt modelId="{50E1E05A-9DF9-4FD4-8293-53091B7BDC2C}" type="pres">
      <dgm:prSet presAssocID="{BA8F53AD-48DD-42EB-8C92-1641099FE47C}" presName="node" presStyleLbl="node1" presStyleIdx="8" presStyleCnt="9" custLinFactNeighborX="37917" custLinFactNeighborY="-2699">
        <dgm:presLayoutVars>
          <dgm:bulletEnabled val="1"/>
        </dgm:presLayoutVars>
      </dgm:prSet>
      <dgm:spPr/>
    </dgm:pt>
  </dgm:ptLst>
  <dgm:cxnLst>
    <dgm:cxn modelId="{4E2E5404-D687-4E60-AFBE-9623A5536607}" type="presOf" srcId="{DB6CE68C-4DA3-4DBB-9A2C-6E9E517A2E96}" destId="{FE6E2BD3-C4D2-4C9A-9BB3-A9CE787A5D33}" srcOrd="0" destOrd="0" presId="urn:microsoft.com/office/officeart/2016/7/layout/RepeatingBendingProcessNew"/>
    <dgm:cxn modelId="{3F85B80C-E0E5-410B-A0E7-41363A004776}" type="presOf" srcId="{F9D2F788-25B4-47B6-AB2B-8505B6C9B64C}" destId="{7BD52980-D4DF-451D-AC6A-FE405B97BCAD}" srcOrd="1" destOrd="0" presId="urn:microsoft.com/office/officeart/2016/7/layout/RepeatingBendingProcessNew"/>
    <dgm:cxn modelId="{E7F4060F-39BB-4C19-9641-3664B5AC5412}" type="presOf" srcId="{3E41F98A-C90C-46B8-AF8D-3DC176265C52}" destId="{6140EAB0-A3BD-477E-B3DC-2C83287259D9}" srcOrd="1" destOrd="0" presId="urn:microsoft.com/office/officeart/2016/7/layout/RepeatingBendingProcessNew"/>
    <dgm:cxn modelId="{2EE8EF13-ECBA-421D-9D13-84D089AE9773}" srcId="{DB6CE68C-4DA3-4DBB-9A2C-6E9E517A2E96}" destId="{ECAB8DFB-69A5-4A76-805B-4FFB7FC63AF2}" srcOrd="4" destOrd="0" parTransId="{3847A16B-B273-4E5E-99A2-489A51F1866B}" sibTransId="{9BC7947F-A9DA-4602-8B76-758CF6E54675}"/>
    <dgm:cxn modelId="{D2FD0D19-AEEE-41A6-B065-E3E318B3DB6D}" type="presOf" srcId="{B7C35548-4CB0-4155-A3FE-1E0CC1BCEB99}" destId="{C50D6F24-76DC-46D4-82DD-37ECAC12B83A}" srcOrd="0" destOrd="0" presId="urn:microsoft.com/office/officeart/2016/7/layout/RepeatingBendingProcessNew"/>
    <dgm:cxn modelId="{7687051D-A6FC-41A6-BA77-FBADC37F40DB}" srcId="{DB6CE68C-4DA3-4DBB-9A2C-6E9E517A2E96}" destId="{7C7A6D92-6873-428A-8CF0-C90A9191E021}" srcOrd="2" destOrd="0" parTransId="{FB16F945-CBF6-4A49-B6DD-A1D4F484B974}" sibTransId="{D414B085-CE9E-410F-B4F7-794655F3BB77}"/>
    <dgm:cxn modelId="{7CC41E2B-585C-460E-9A7A-68D3B230BEE7}" type="presOf" srcId="{3E41F98A-C90C-46B8-AF8D-3DC176265C52}" destId="{D69D972D-4D23-404D-819F-0A1D02FC5B4B}" srcOrd="0" destOrd="0" presId="urn:microsoft.com/office/officeart/2016/7/layout/RepeatingBendingProcessNew"/>
    <dgm:cxn modelId="{E4425835-C4BA-4DDC-83BC-22F88CE474A3}" srcId="{DB6CE68C-4DA3-4DBB-9A2C-6E9E517A2E96}" destId="{15A89B4F-0918-4409-8F3A-3F5738344DD9}" srcOrd="0" destOrd="0" parTransId="{10387ECF-022B-4E87-83A2-42D504D9BCDC}" sibTransId="{21CCB9FC-32F2-4062-83DA-F5FF0E04623E}"/>
    <dgm:cxn modelId="{A5B2655C-219D-4336-BC16-6693AE6E304E}" type="presOf" srcId="{9BC7947F-A9DA-4602-8B76-758CF6E54675}" destId="{066E241F-15E4-4FC5-948E-496B6AD8964A}" srcOrd="1" destOrd="0" presId="urn:microsoft.com/office/officeart/2016/7/layout/RepeatingBendingProcessNew"/>
    <dgm:cxn modelId="{D3706A60-A727-44A5-B58C-2148D8D4A903}" type="presOf" srcId="{7C7A6D92-6873-428A-8CF0-C90A9191E021}" destId="{276B6BF7-F2D4-40A8-ADBC-068B78D70247}" srcOrd="0" destOrd="0" presId="urn:microsoft.com/office/officeart/2016/7/layout/RepeatingBendingProcessNew"/>
    <dgm:cxn modelId="{A0569442-7AC6-4F40-8695-0493DBC0056A}" type="presOf" srcId="{798250CA-E3B1-4A13-B767-E7E881EC9683}" destId="{46DB6D92-19EC-44CA-B26B-99DF1C75649C}" srcOrd="0" destOrd="0" presId="urn:microsoft.com/office/officeart/2016/7/layout/RepeatingBendingProcessNew"/>
    <dgm:cxn modelId="{80C20C65-A97E-4BAA-9E7B-E2726C597823}" type="presOf" srcId="{D414B085-CE9E-410F-B4F7-794655F3BB77}" destId="{6DBEDE86-47FA-41F6-84D1-96FF810995D7}" srcOrd="1" destOrd="0" presId="urn:microsoft.com/office/officeart/2016/7/layout/RepeatingBendingProcessNew"/>
    <dgm:cxn modelId="{8902A567-DD23-4292-A4AE-542D2E7ACD55}" type="presOf" srcId="{33334F94-2B70-4059-B781-2C1CF65346AF}" destId="{2DC51B8B-A7F3-45A6-B3B5-A59BFA02D677}" srcOrd="0" destOrd="0" presId="urn:microsoft.com/office/officeart/2016/7/layout/RepeatingBendingProcessNew"/>
    <dgm:cxn modelId="{CB58B56C-5A0B-49E4-9EAB-D385DEDFB353}" type="presOf" srcId="{21CCB9FC-32F2-4062-83DA-F5FF0E04623E}" destId="{63D37AB7-D215-4843-A840-2AE46AC29103}" srcOrd="0" destOrd="0" presId="urn:microsoft.com/office/officeart/2016/7/layout/RepeatingBendingProcessNew"/>
    <dgm:cxn modelId="{553D894D-FF83-46A7-8F5F-5C39D285101E}" srcId="{DB6CE68C-4DA3-4DBB-9A2C-6E9E517A2E96}" destId="{BA8F53AD-48DD-42EB-8C92-1641099FE47C}" srcOrd="8" destOrd="0" parTransId="{C8F6257E-8A9F-4335-888E-2A668506FD09}" sibTransId="{F323D4F5-EE3C-4BED-B899-101A0F0B777C}"/>
    <dgm:cxn modelId="{F96F4171-69AF-4CF2-9B54-38E0A30E66A8}" type="presOf" srcId="{BFF13950-89B3-4788-8554-8342C80F41A5}" destId="{80E88D72-183D-4C42-834A-C614ACDB3669}" srcOrd="0" destOrd="0" presId="urn:microsoft.com/office/officeart/2016/7/layout/RepeatingBendingProcessNew"/>
    <dgm:cxn modelId="{6DF20D72-3592-4935-9299-54F846FA9724}" type="presOf" srcId="{BA8F53AD-48DD-42EB-8C92-1641099FE47C}" destId="{50E1E05A-9DF9-4FD4-8293-53091B7BDC2C}" srcOrd="0" destOrd="0" presId="urn:microsoft.com/office/officeart/2016/7/layout/RepeatingBendingProcessNew"/>
    <dgm:cxn modelId="{61A52C54-10AB-4F9D-A01C-2E7B107874EA}" srcId="{DB6CE68C-4DA3-4DBB-9A2C-6E9E517A2E96}" destId="{33334F94-2B70-4059-B781-2C1CF65346AF}" srcOrd="5" destOrd="0" parTransId="{3C6BFD65-01ED-4B7B-82FF-0E391A89990A}" sibTransId="{BFF13950-89B3-4788-8554-8342C80F41A5}"/>
    <dgm:cxn modelId="{6CC49775-C9E6-45C5-B64B-C1BB8D4758EC}" type="presOf" srcId="{9C488391-2FA7-47E5-BAA0-CAEF2B5CDF99}" destId="{77140A06-B13B-4704-91CC-DBB237CA8F7C}" srcOrd="0" destOrd="0" presId="urn:microsoft.com/office/officeart/2016/7/layout/RepeatingBendingProcessNew"/>
    <dgm:cxn modelId="{3FC78156-77A1-4B6C-A4B5-6999F911B27F}" type="presOf" srcId="{364A1795-DCE1-402E-8F1B-E8E6C910FF22}" destId="{ED1C8730-C4C4-40F7-B419-FF5E3CC41786}" srcOrd="1" destOrd="0" presId="urn:microsoft.com/office/officeart/2016/7/layout/RepeatingBendingProcessNew"/>
    <dgm:cxn modelId="{2A609657-414B-458F-9449-0CB64AECBFD3}" type="presOf" srcId="{15A89B4F-0918-4409-8F3A-3F5738344DD9}" destId="{7A1D46C0-F099-4F57-9CB2-D45272D2C6A8}" srcOrd="0" destOrd="0" presId="urn:microsoft.com/office/officeart/2016/7/layout/RepeatingBendingProcessNew"/>
    <dgm:cxn modelId="{4D758E59-7FF2-48A1-B307-32B97203ACFF}" type="presOf" srcId="{BFF13950-89B3-4788-8554-8342C80F41A5}" destId="{58ABE8B5-0DC1-4B85-ADDD-8F6B5DC4CFF3}" srcOrd="1" destOrd="0" presId="urn:microsoft.com/office/officeart/2016/7/layout/RepeatingBendingProcessNew"/>
    <dgm:cxn modelId="{C04BEC7C-EB59-4950-B943-3DEC8733EEC5}" type="presOf" srcId="{9BC7947F-A9DA-4602-8B76-758CF6E54675}" destId="{467E7545-4B66-4BF0-A795-733894359089}" srcOrd="0" destOrd="0" presId="urn:microsoft.com/office/officeart/2016/7/layout/RepeatingBendingProcessNew"/>
    <dgm:cxn modelId="{EE0F1285-F943-49D8-B951-5B19CB89B78B}" type="presOf" srcId="{F9D2F788-25B4-47B6-AB2B-8505B6C9B64C}" destId="{66645277-2CF2-4E2B-A3ED-40C006AC81EB}" srcOrd="0" destOrd="0" presId="urn:microsoft.com/office/officeart/2016/7/layout/RepeatingBendingProcessNew"/>
    <dgm:cxn modelId="{59341294-E497-42C5-B301-A5F9994CC88F}" type="presOf" srcId="{21CCB9FC-32F2-4062-83DA-F5FF0E04623E}" destId="{CF6B68CE-011B-42C1-AA69-176E164A892F}" srcOrd="1" destOrd="0" presId="urn:microsoft.com/office/officeart/2016/7/layout/RepeatingBendingProcessNew"/>
    <dgm:cxn modelId="{D21E1A9A-F386-41FB-8420-9BFF09E9FB71}" type="presOf" srcId="{B7C35548-4CB0-4155-A3FE-1E0CC1BCEB99}" destId="{8169D9E3-BA3F-48AF-AC59-8A9F32DC2B38}" srcOrd="1" destOrd="0" presId="urn:microsoft.com/office/officeart/2016/7/layout/RepeatingBendingProcessNew"/>
    <dgm:cxn modelId="{53876DA4-055D-45DC-8D00-A2F4F4DA0985}" srcId="{DB6CE68C-4DA3-4DBB-9A2C-6E9E517A2E96}" destId="{798250CA-E3B1-4A13-B767-E7E881EC9683}" srcOrd="1" destOrd="0" parTransId="{7B194A4D-A4A0-49CD-A1EE-84BDA291BACC}" sibTransId="{B7C35548-4CB0-4155-A3FE-1E0CC1BCEB99}"/>
    <dgm:cxn modelId="{E0949CB3-7A0A-4B52-979F-968E1EB83750}" type="presOf" srcId="{D414B085-CE9E-410F-B4F7-794655F3BB77}" destId="{A57FEB0D-5D4A-489A-9699-D602EB08D7F7}" srcOrd="0" destOrd="0" presId="urn:microsoft.com/office/officeart/2016/7/layout/RepeatingBendingProcessNew"/>
    <dgm:cxn modelId="{1C1D00B7-4D26-4867-93D7-E1F6AB1A6F99}" type="presOf" srcId="{11794A6E-FA51-4360-81CB-A3BC1B3AB27E}" destId="{7A012D11-128E-4E19-836C-CA06A4C4B7FC}" srcOrd="0" destOrd="0" presId="urn:microsoft.com/office/officeart/2016/7/layout/RepeatingBendingProcessNew"/>
    <dgm:cxn modelId="{33E052C9-6206-4307-ABE2-D0A3492ACA95}" type="presOf" srcId="{DB0D6789-315F-4B0A-AA9A-7831F83A45BF}" destId="{509A69B2-2AE4-482C-8554-AECC1279C9E6}" srcOrd="0" destOrd="0" presId="urn:microsoft.com/office/officeart/2016/7/layout/RepeatingBendingProcessNew"/>
    <dgm:cxn modelId="{C68C90DB-3D16-46DF-A864-A5BE8F74D8C7}" type="presOf" srcId="{364A1795-DCE1-402E-8F1B-E8E6C910FF22}" destId="{BA2DB0AE-F38F-4A6E-8AA2-E9E800DBA1FE}" srcOrd="0" destOrd="0" presId="urn:microsoft.com/office/officeart/2016/7/layout/RepeatingBendingProcessNew"/>
    <dgm:cxn modelId="{D4A8E8DC-218C-4CFF-A407-D173ABCA0AA0}" srcId="{DB6CE68C-4DA3-4DBB-9A2C-6E9E517A2E96}" destId="{11794A6E-FA51-4360-81CB-A3BC1B3AB27E}" srcOrd="7" destOrd="0" parTransId="{FA9B98B0-8DFE-4EC6-A99A-AC74BAD67475}" sibTransId="{3E41F98A-C90C-46B8-AF8D-3DC176265C52}"/>
    <dgm:cxn modelId="{012E2DE4-EF5A-4723-B614-3DAD7E47E47A}" srcId="{DB6CE68C-4DA3-4DBB-9A2C-6E9E517A2E96}" destId="{DB0D6789-315F-4B0A-AA9A-7831F83A45BF}" srcOrd="3" destOrd="0" parTransId="{DAD79C0E-57F1-486E-9DA4-0E29D0C823D4}" sibTransId="{364A1795-DCE1-402E-8F1B-E8E6C910FF22}"/>
    <dgm:cxn modelId="{994DF2E9-1880-4A6A-8FEF-D464A2C2516B}" srcId="{DB6CE68C-4DA3-4DBB-9A2C-6E9E517A2E96}" destId="{9C488391-2FA7-47E5-BAA0-CAEF2B5CDF99}" srcOrd="6" destOrd="0" parTransId="{0A1F0667-769A-4F4C-A8E8-9517CD4ECEF8}" sibTransId="{F9D2F788-25B4-47B6-AB2B-8505B6C9B64C}"/>
    <dgm:cxn modelId="{05F83EFA-D69D-4114-BA13-243C872FB8D6}" type="presOf" srcId="{ECAB8DFB-69A5-4A76-805B-4FFB7FC63AF2}" destId="{F1F97F4E-C28E-441C-87B6-CA41317620BA}" srcOrd="0" destOrd="0" presId="urn:microsoft.com/office/officeart/2016/7/layout/RepeatingBendingProcessNew"/>
    <dgm:cxn modelId="{FCF33A4B-7557-46A1-91EC-A929C65533AE}" type="presParOf" srcId="{FE6E2BD3-C4D2-4C9A-9BB3-A9CE787A5D33}" destId="{7A1D46C0-F099-4F57-9CB2-D45272D2C6A8}" srcOrd="0" destOrd="0" presId="urn:microsoft.com/office/officeart/2016/7/layout/RepeatingBendingProcessNew"/>
    <dgm:cxn modelId="{63494460-C39D-4832-83C3-6F41DAD3ABE1}" type="presParOf" srcId="{FE6E2BD3-C4D2-4C9A-9BB3-A9CE787A5D33}" destId="{63D37AB7-D215-4843-A840-2AE46AC29103}" srcOrd="1" destOrd="0" presId="urn:microsoft.com/office/officeart/2016/7/layout/RepeatingBendingProcessNew"/>
    <dgm:cxn modelId="{65AAA3BA-69D9-4E66-8FCD-50F6DE85E294}" type="presParOf" srcId="{63D37AB7-D215-4843-A840-2AE46AC29103}" destId="{CF6B68CE-011B-42C1-AA69-176E164A892F}" srcOrd="0" destOrd="0" presId="urn:microsoft.com/office/officeart/2016/7/layout/RepeatingBendingProcessNew"/>
    <dgm:cxn modelId="{8B1809CE-73F0-4B17-9192-53C8395918BB}" type="presParOf" srcId="{FE6E2BD3-C4D2-4C9A-9BB3-A9CE787A5D33}" destId="{46DB6D92-19EC-44CA-B26B-99DF1C75649C}" srcOrd="2" destOrd="0" presId="urn:microsoft.com/office/officeart/2016/7/layout/RepeatingBendingProcessNew"/>
    <dgm:cxn modelId="{BFF4D814-B62E-48D3-91B0-D6012FE1D50B}" type="presParOf" srcId="{FE6E2BD3-C4D2-4C9A-9BB3-A9CE787A5D33}" destId="{C50D6F24-76DC-46D4-82DD-37ECAC12B83A}" srcOrd="3" destOrd="0" presId="urn:microsoft.com/office/officeart/2016/7/layout/RepeatingBendingProcessNew"/>
    <dgm:cxn modelId="{0CE79B2F-B8AD-464D-B413-631808568A0D}" type="presParOf" srcId="{C50D6F24-76DC-46D4-82DD-37ECAC12B83A}" destId="{8169D9E3-BA3F-48AF-AC59-8A9F32DC2B38}" srcOrd="0" destOrd="0" presId="urn:microsoft.com/office/officeart/2016/7/layout/RepeatingBendingProcessNew"/>
    <dgm:cxn modelId="{9794962E-2508-4BA7-B04F-8047E93C5998}" type="presParOf" srcId="{FE6E2BD3-C4D2-4C9A-9BB3-A9CE787A5D33}" destId="{276B6BF7-F2D4-40A8-ADBC-068B78D70247}" srcOrd="4" destOrd="0" presId="urn:microsoft.com/office/officeart/2016/7/layout/RepeatingBendingProcessNew"/>
    <dgm:cxn modelId="{070E2F70-54C0-4910-87F4-3E75D675353A}" type="presParOf" srcId="{FE6E2BD3-C4D2-4C9A-9BB3-A9CE787A5D33}" destId="{A57FEB0D-5D4A-489A-9699-D602EB08D7F7}" srcOrd="5" destOrd="0" presId="urn:microsoft.com/office/officeart/2016/7/layout/RepeatingBendingProcessNew"/>
    <dgm:cxn modelId="{4CD397D2-A638-4DC6-8711-8EA9331B18CD}" type="presParOf" srcId="{A57FEB0D-5D4A-489A-9699-D602EB08D7F7}" destId="{6DBEDE86-47FA-41F6-84D1-96FF810995D7}" srcOrd="0" destOrd="0" presId="urn:microsoft.com/office/officeart/2016/7/layout/RepeatingBendingProcessNew"/>
    <dgm:cxn modelId="{A35CC649-3E80-4221-BF4B-72ECF77BC412}" type="presParOf" srcId="{FE6E2BD3-C4D2-4C9A-9BB3-A9CE787A5D33}" destId="{509A69B2-2AE4-482C-8554-AECC1279C9E6}" srcOrd="6" destOrd="0" presId="urn:microsoft.com/office/officeart/2016/7/layout/RepeatingBendingProcessNew"/>
    <dgm:cxn modelId="{38B29EB5-E983-4948-9679-0B3DC868558B}" type="presParOf" srcId="{FE6E2BD3-C4D2-4C9A-9BB3-A9CE787A5D33}" destId="{BA2DB0AE-F38F-4A6E-8AA2-E9E800DBA1FE}" srcOrd="7" destOrd="0" presId="urn:microsoft.com/office/officeart/2016/7/layout/RepeatingBendingProcessNew"/>
    <dgm:cxn modelId="{6B409C26-91C8-4ED2-86BD-D4B17237045C}" type="presParOf" srcId="{BA2DB0AE-F38F-4A6E-8AA2-E9E800DBA1FE}" destId="{ED1C8730-C4C4-40F7-B419-FF5E3CC41786}" srcOrd="0" destOrd="0" presId="urn:microsoft.com/office/officeart/2016/7/layout/RepeatingBendingProcessNew"/>
    <dgm:cxn modelId="{E2853D38-B63C-44BE-8A7E-99799552BF17}" type="presParOf" srcId="{FE6E2BD3-C4D2-4C9A-9BB3-A9CE787A5D33}" destId="{F1F97F4E-C28E-441C-87B6-CA41317620BA}" srcOrd="8" destOrd="0" presId="urn:microsoft.com/office/officeart/2016/7/layout/RepeatingBendingProcessNew"/>
    <dgm:cxn modelId="{8481EE08-5790-463E-A4FC-348906399705}" type="presParOf" srcId="{FE6E2BD3-C4D2-4C9A-9BB3-A9CE787A5D33}" destId="{467E7545-4B66-4BF0-A795-733894359089}" srcOrd="9" destOrd="0" presId="urn:microsoft.com/office/officeart/2016/7/layout/RepeatingBendingProcessNew"/>
    <dgm:cxn modelId="{37561AA9-AF9B-4C99-A3AB-EDFFC3638EB4}" type="presParOf" srcId="{467E7545-4B66-4BF0-A795-733894359089}" destId="{066E241F-15E4-4FC5-948E-496B6AD8964A}" srcOrd="0" destOrd="0" presId="urn:microsoft.com/office/officeart/2016/7/layout/RepeatingBendingProcessNew"/>
    <dgm:cxn modelId="{2A39F607-E67B-4526-891E-C4F49CBBF255}" type="presParOf" srcId="{FE6E2BD3-C4D2-4C9A-9BB3-A9CE787A5D33}" destId="{2DC51B8B-A7F3-45A6-B3B5-A59BFA02D677}" srcOrd="10" destOrd="0" presId="urn:microsoft.com/office/officeart/2016/7/layout/RepeatingBendingProcessNew"/>
    <dgm:cxn modelId="{7050F0DD-C343-4CF4-B652-E07B7B0A2F2A}" type="presParOf" srcId="{FE6E2BD3-C4D2-4C9A-9BB3-A9CE787A5D33}" destId="{80E88D72-183D-4C42-834A-C614ACDB3669}" srcOrd="11" destOrd="0" presId="urn:microsoft.com/office/officeart/2016/7/layout/RepeatingBendingProcessNew"/>
    <dgm:cxn modelId="{C5E66008-A251-499D-A7CB-BEBB3185B8C5}" type="presParOf" srcId="{80E88D72-183D-4C42-834A-C614ACDB3669}" destId="{58ABE8B5-0DC1-4B85-ADDD-8F6B5DC4CFF3}" srcOrd="0" destOrd="0" presId="urn:microsoft.com/office/officeart/2016/7/layout/RepeatingBendingProcessNew"/>
    <dgm:cxn modelId="{710B517E-9C48-4262-BDBA-96B89093DC8D}" type="presParOf" srcId="{FE6E2BD3-C4D2-4C9A-9BB3-A9CE787A5D33}" destId="{77140A06-B13B-4704-91CC-DBB237CA8F7C}" srcOrd="12" destOrd="0" presId="urn:microsoft.com/office/officeart/2016/7/layout/RepeatingBendingProcessNew"/>
    <dgm:cxn modelId="{6C5FD125-4F55-4E6F-AAD2-4610366BE5E9}" type="presParOf" srcId="{FE6E2BD3-C4D2-4C9A-9BB3-A9CE787A5D33}" destId="{66645277-2CF2-4E2B-A3ED-40C006AC81EB}" srcOrd="13" destOrd="0" presId="urn:microsoft.com/office/officeart/2016/7/layout/RepeatingBendingProcessNew"/>
    <dgm:cxn modelId="{B0268F8D-8BD6-4387-9D50-39D71E00EB8F}" type="presParOf" srcId="{66645277-2CF2-4E2B-A3ED-40C006AC81EB}" destId="{7BD52980-D4DF-451D-AC6A-FE405B97BCAD}" srcOrd="0" destOrd="0" presId="urn:microsoft.com/office/officeart/2016/7/layout/RepeatingBendingProcessNew"/>
    <dgm:cxn modelId="{24C1B6ED-E977-43B6-83B2-AB8C90546B02}" type="presParOf" srcId="{FE6E2BD3-C4D2-4C9A-9BB3-A9CE787A5D33}" destId="{7A012D11-128E-4E19-836C-CA06A4C4B7FC}" srcOrd="14" destOrd="0" presId="urn:microsoft.com/office/officeart/2016/7/layout/RepeatingBendingProcessNew"/>
    <dgm:cxn modelId="{4206EDAA-DEB5-4291-8EB8-27ED7C2E9DC2}" type="presParOf" srcId="{FE6E2BD3-C4D2-4C9A-9BB3-A9CE787A5D33}" destId="{D69D972D-4D23-404D-819F-0A1D02FC5B4B}" srcOrd="15" destOrd="0" presId="urn:microsoft.com/office/officeart/2016/7/layout/RepeatingBendingProcessNew"/>
    <dgm:cxn modelId="{818DF1BE-E7F5-45CA-849B-2908D26B10AF}" type="presParOf" srcId="{D69D972D-4D23-404D-819F-0A1D02FC5B4B}" destId="{6140EAB0-A3BD-477E-B3DC-2C83287259D9}" srcOrd="0" destOrd="0" presId="urn:microsoft.com/office/officeart/2016/7/layout/RepeatingBendingProcessNew"/>
    <dgm:cxn modelId="{BEFFEBAE-7112-4B1B-B02B-944F82865515}" type="presParOf" srcId="{FE6E2BD3-C4D2-4C9A-9BB3-A9CE787A5D33}" destId="{50E1E05A-9DF9-4FD4-8293-53091B7BDC2C}"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37AB7-D215-4843-A840-2AE46AC29103}">
      <dsp:nvSpPr>
        <dsp:cNvPr id="0" name=""/>
        <dsp:cNvSpPr/>
      </dsp:nvSpPr>
      <dsp:spPr>
        <a:xfrm>
          <a:off x="1830441" y="1252170"/>
          <a:ext cx="2554723" cy="411111"/>
        </a:xfrm>
        <a:custGeom>
          <a:avLst/>
          <a:gdLst/>
          <a:ahLst/>
          <a:cxnLst/>
          <a:rect l="0" t="0" r="0" b="0"/>
          <a:pathLst>
            <a:path>
              <a:moveTo>
                <a:pt x="2554723" y="0"/>
              </a:moveTo>
              <a:lnTo>
                <a:pt x="2554723" y="222655"/>
              </a:lnTo>
              <a:lnTo>
                <a:pt x="0" y="222655"/>
              </a:lnTo>
              <a:lnTo>
                <a:pt x="0" y="411111"/>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2987" y="1455335"/>
        <a:ext cx="129631" cy="4782"/>
      </dsp:txXfrm>
    </dsp:sp>
    <dsp:sp modelId="{7A1D46C0-F099-4F57-9CB2-D45272D2C6A8}">
      <dsp:nvSpPr>
        <dsp:cNvPr id="0" name=""/>
        <dsp:cNvSpPr/>
      </dsp:nvSpPr>
      <dsp:spPr>
        <a:xfrm>
          <a:off x="4138" y="7688"/>
          <a:ext cx="8762051"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1422400">
            <a:lnSpc>
              <a:spcPct val="90000"/>
            </a:lnSpc>
            <a:spcBef>
              <a:spcPct val="0"/>
            </a:spcBef>
            <a:spcAft>
              <a:spcPct val="35000"/>
            </a:spcAft>
            <a:buNone/>
          </a:pPr>
          <a:r>
            <a:rPr lang="fr-CA" sz="3200" b="1" kern="1200" dirty="0"/>
            <a:t>Colonnes du </a:t>
          </a:r>
          <a:r>
            <a:rPr lang="fr-CA" sz="3200" b="1" kern="1200" dirty="0" err="1"/>
            <a:t>dataset</a:t>
          </a:r>
          <a:endParaRPr lang="en-US" sz="3200" kern="1200" dirty="0"/>
        </a:p>
      </dsp:txBody>
      <dsp:txXfrm>
        <a:off x="4138" y="7688"/>
        <a:ext cx="8762051" cy="1246282"/>
      </dsp:txXfrm>
    </dsp:sp>
    <dsp:sp modelId="{C50D6F24-76DC-46D4-82DD-37ECAC12B83A}">
      <dsp:nvSpPr>
        <dsp:cNvPr id="0" name=""/>
        <dsp:cNvSpPr/>
      </dsp:nvSpPr>
      <dsp:spPr>
        <a:xfrm>
          <a:off x="2867209" y="2273103"/>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8837" y="2316432"/>
        <a:ext cx="23887" cy="4782"/>
      </dsp:txXfrm>
    </dsp:sp>
    <dsp:sp modelId="{46DB6D92-19EC-44CA-B26B-99DF1C75649C}">
      <dsp:nvSpPr>
        <dsp:cNvPr id="0" name=""/>
        <dsp:cNvSpPr/>
      </dsp:nvSpPr>
      <dsp:spPr>
        <a:xfrm>
          <a:off x="791872" y="1695682"/>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dirty="0"/>
            <a:t>Superficie (</a:t>
          </a:r>
          <a:r>
            <a:rPr lang="fr-CA" sz="1200" b="1" kern="1200" dirty="0" err="1"/>
            <a:t>Square_Footage</a:t>
          </a:r>
          <a:r>
            <a:rPr lang="fr-CA" sz="1200" b="1" kern="1200" dirty="0"/>
            <a:t>)</a:t>
          </a:r>
          <a:r>
            <a:rPr lang="fr-CA" sz="1200" kern="1200" dirty="0"/>
            <a:t> : Taille en pieds carrés. Plus c'est grand, plus le prix est élevé.</a:t>
          </a:r>
          <a:endParaRPr lang="en-US" sz="1200" kern="1200" dirty="0"/>
        </a:p>
      </dsp:txBody>
      <dsp:txXfrm>
        <a:off x="791872" y="1695682"/>
        <a:ext cx="2077137" cy="1246282"/>
      </dsp:txXfrm>
    </dsp:sp>
    <dsp:sp modelId="{A57FEB0D-5D4A-489A-9699-D602EB08D7F7}">
      <dsp:nvSpPr>
        <dsp:cNvPr id="0" name=""/>
        <dsp:cNvSpPr/>
      </dsp:nvSpPr>
      <dsp:spPr>
        <a:xfrm>
          <a:off x="5422089" y="2273103"/>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3716" y="2316432"/>
        <a:ext cx="23887" cy="4782"/>
      </dsp:txXfrm>
    </dsp:sp>
    <dsp:sp modelId="{276B6BF7-F2D4-40A8-ADBC-068B78D70247}">
      <dsp:nvSpPr>
        <dsp:cNvPr id="0" name=""/>
        <dsp:cNvSpPr/>
      </dsp:nvSpPr>
      <dsp:spPr>
        <a:xfrm>
          <a:off x="3346751" y="1695682"/>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Nombre de Chambres (Num_Bedrooms)</a:t>
          </a:r>
          <a:r>
            <a:rPr lang="fr-CA" sz="1200" kern="1200"/>
            <a:t> : Plus de chambres augmentent la valeur.</a:t>
          </a:r>
          <a:endParaRPr lang="en-US" sz="1200" kern="1200"/>
        </a:p>
      </dsp:txBody>
      <dsp:txXfrm>
        <a:off x="3346751" y="1695682"/>
        <a:ext cx="2077137" cy="1246282"/>
      </dsp:txXfrm>
    </dsp:sp>
    <dsp:sp modelId="{BA2DB0AE-F38F-4A6E-8AA2-E9E800DBA1FE}">
      <dsp:nvSpPr>
        <dsp:cNvPr id="0" name=""/>
        <dsp:cNvSpPr/>
      </dsp:nvSpPr>
      <dsp:spPr>
        <a:xfrm>
          <a:off x="1830441" y="2940165"/>
          <a:ext cx="5109758" cy="447141"/>
        </a:xfrm>
        <a:custGeom>
          <a:avLst/>
          <a:gdLst/>
          <a:ahLst/>
          <a:cxnLst/>
          <a:rect l="0" t="0" r="0" b="0"/>
          <a:pathLst>
            <a:path>
              <a:moveTo>
                <a:pt x="5109758" y="0"/>
              </a:moveTo>
              <a:lnTo>
                <a:pt x="5109758" y="240670"/>
              </a:lnTo>
              <a:lnTo>
                <a:pt x="0" y="240670"/>
              </a:lnTo>
              <a:lnTo>
                <a:pt x="0" y="447141"/>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57019" y="3161344"/>
        <a:ext cx="256602" cy="4782"/>
      </dsp:txXfrm>
    </dsp:sp>
    <dsp:sp modelId="{509A69B2-2AE4-482C-8554-AECC1279C9E6}">
      <dsp:nvSpPr>
        <dsp:cNvPr id="0" name=""/>
        <dsp:cNvSpPr/>
      </dsp:nvSpPr>
      <dsp:spPr>
        <a:xfrm>
          <a:off x="5901630" y="1695682"/>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Nombre de Salles de Bain (Num_Bathrooms)</a:t>
          </a:r>
          <a:r>
            <a:rPr lang="fr-CA" sz="1200" kern="1200"/>
            <a:t> : Plus de salles de bains, plus le prix est élevé.</a:t>
          </a:r>
          <a:endParaRPr lang="en-US" sz="1200" kern="1200"/>
        </a:p>
      </dsp:txBody>
      <dsp:txXfrm>
        <a:off x="5901630" y="1695682"/>
        <a:ext cx="2077137" cy="1246282"/>
      </dsp:txXfrm>
    </dsp:sp>
    <dsp:sp modelId="{467E7545-4B66-4BF0-A795-733894359089}">
      <dsp:nvSpPr>
        <dsp:cNvPr id="0" name=""/>
        <dsp:cNvSpPr/>
      </dsp:nvSpPr>
      <dsp:spPr>
        <a:xfrm>
          <a:off x="2867209" y="3997127"/>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8837" y="4040456"/>
        <a:ext cx="23887" cy="4782"/>
      </dsp:txXfrm>
    </dsp:sp>
    <dsp:sp modelId="{F1F97F4E-C28E-441C-87B6-CA41317620BA}">
      <dsp:nvSpPr>
        <dsp:cNvPr id="0" name=""/>
        <dsp:cNvSpPr/>
      </dsp:nvSpPr>
      <dsp:spPr>
        <a:xfrm>
          <a:off x="791872" y="3419706"/>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Année de Construction</a:t>
          </a:r>
          <a:r>
            <a:rPr lang="fr-CA" sz="1200" kern="1200"/>
            <a:t> : Les maisons plus anciennes peuvent être moins chères.</a:t>
          </a:r>
          <a:endParaRPr lang="en-US" sz="1200" kern="1200"/>
        </a:p>
      </dsp:txBody>
      <dsp:txXfrm>
        <a:off x="791872" y="3419706"/>
        <a:ext cx="2077137" cy="1246282"/>
      </dsp:txXfrm>
    </dsp:sp>
    <dsp:sp modelId="{80E88D72-183D-4C42-834A-C614ACDB3669}">
      <dsp:nvSpPr>
        <dsp:cNvPr id="0" name=""/>
        <dsp:cNvSpPr/>
      </dsp:nvSpPr>
      <dsp:spPr>
        <a:xfrm>
          <a:off x="5422089" y="3997127"/>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3716" y="4040456"/>
        <a:ext cx="23887" cy="4782"/>
      </dsp:txXfrm>
    </dsp:sp>
    <dsp:sp modelId="{2DC51B8B-A7F3-45A6-B3B5-A59BFA02D677}">
      <dsp:nvSpPr>
        <dsp:cNvPr id="0" name=""/>
        <dsp:cNvSpPr/>
      </dsp:nvSpPr>
      <dsp:spPr>
        <a:xfrm>
          <a:off x="3346751" y="3419706"/>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Taille du Terrain (Lot_Size)</a:t>
          </a:r>
          <a:r>
            <a:rPr lang="fr-CA" sz="1200" kern="1200"/>
            <a:t> : Les grands terrains ajoutent de la valeur.</a:t>
          </a:r>
          <a:endParaRPr lang="en-US" sz="1200" kern="1200"/>
        </a:p>
      </dsp:txBody>
      <dsp:txXfrm>
        <a:off x="3346751" y="3419706"/>
        <a:ext cx="2077137" cy="1246282"/>
      </dsp:txXfrm>
    </dsp:sp>
    <dsp:sp modelId="{66645277-2CF2-4E2B-A3ED-40C006AC81EB}">
      <dsp:nvSpPr>
        <dsp:cNvPr id="0" name=""/>
        <dsp:cNvSpPr/>
      </dsp:nvSpPr>
      <dsp:spPr>
        <a:xfrm>
          <a:off x="1830441" y="4664189"/>
          <a:ext cx="5109758" cy="447141"/>
        </a:xfrm>
        <a:custGeom>
          <a:avLst/>
          <a:gdLst/>
          <a:ahLst/>
          <a:cxnLst/>
          <a:rect l="0" t="0" r="0" b="0"/>
          <a:pathLst>
            <a:path>
              <a:moveTo>
                <a:pt x="5109758" y="0"/>
              </a:moveTo>
              <a:lnTo>
                <a:pt x="5109758" y="240670"/>
              </a:lnTo>
              <a:lnTo>
                <a:pt x="0" y="240670"/>
              </a:lnTo>
              <a:lnTo>
                <a:pt x="0" y="447141"/>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57019" y="4885368"/>
        <a:ext cx="256602" cy="4782"/>
      </dsp:txXfrm>
    </dsp:sp>
    <dsp:sp modelId="{77140A06-B13B-4704-91CC-DBB237CA8F7C}">
      <dsp:nvSpPr>
        <dsp:cNvPr id="0" name=""/>
        <dsp:cNvSpPr/>
      </dsp:nvSpPr>
      <dsp:spPr>
        <a:xfrm>
          <a:off x="5901630" y="3419706"/>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Taille du Garage (Garage_Size)</a:t>
          </a:r>
          <a:r>
            <a:rPr lang="fr-CA" sz="1200" kern="1200"/>
            <a:t> : Les garages plus grands augmentent le prix.</a:t>
          </a:r>
          <a:endParaRPr lang="en-US" sz="1200" kern="1200"/>
        </a:p>
      </dsp:txBody>
      <dsp:txXfrm>
        <a:off x="5901630" y="3419706"/>
        <a:ext cx="2077137" cy="1246282"/>
      </dsp:txXfrm>
    </dsp:sp>
    <dsp:sp modelId="{D69D972D-4D23-404D-819F-0A1D02FC5B4B}">
      <dsp:nvSpPr>
        <dsp:cNvPr id="0" name=""/>
        <dsp:cNvSpPr/>
      </dsp:nvSpPr>
      <dsp:spPr>
        <a:xfrm>
          <a:off x="2867209" y="5721152"/>
          <a:ext cx="447141" cy="91440"/>
        </a:xfrm>
        <a:custGeom>
          <a:avLst/>
          <a:gdLst/>
          <a:ahLst/>
          <a:cxnLst/>
          <a:rect l="0" t="0" r="0" b="0"/>
          <a:pathLst>
            <a:path>
              <a:moveTo>
                <a:pt x="0" y="45720"/>
              </a:moveTo>
              <a:lnTo>
                <a:pt x="447141"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78837" y="5764481"/>
        <a:ext cx="23887" cy="4782"/>
      </dsp:txXfrm>
    </dsp:sp>
    <dsp:sp modelId="{7A012D11-128E-4E19-836C-CA06A4C4B7FC}">
      <dsp:nvSpPr>
        <dsp:cNvPr id="0" name=""/>
        <dsp:cNvSpPr/>
      </dsp:nvSpPr>
      <dsp:spPr>
        <a:xfrm>
          <a:off x="791872" y="5143730"/>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a:t>Qualité du Quartier (Neighborhood_Quality)</a:t>
          </a:r>
          <a:r>
            <a:rPr lang="fr-CA" sz="1200" kern="1200"/>
            <a:t> : Notée de 1 à 10, les quartiers de meilleure qualité ont des prix plus élevés.</a:t>
          </a:r>
          <a:endParaRPr lang="en-US" sz="1200" kern="1200"/>
        </a:p>
      </dsp:txBody>
      <dsp:txXfrm>
        <a:off x="791872" y="5143730"/>
        <a:ext cx="2077137" cy="1246282"/>
      </dsp:txXfrm>
    </dsp:sp>
    <dsp:sp modelId="{50E1E05A-9DF9-4FD4-8293-53091B7BDC2C}">
      <dsp:nvSpPr>
        <dsp:cNvPr id="0" name=""/>
        <dsp:cNvSpPr/>
      </dsp:nvSpPr>
      <dsp:spPr>
        <a:xfrm>
          <a:off x="3346751" y="5143730"/>
          <a:ext cx="2077137" cy="12462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81" tIns="106838" rIns="101781" bIns="106838" numCol="1" spcCol="1270" anchor="ctr" anchorCtr="0">
          <a:noAutofit/>
        </a:bodyPr>
        <a:lstStyle/>
        <a:p>
          <a:pPr marL="0" lvl="0" indent="0" algn="ctr" defTabSz="533400">
            <a:lnSpc>
              <a:spcPct val="90000"/>
            </a:lnSpc>
            <a:spcBef>
              <a:spcPct val="0"/>
            </a:spcBef>
            <a:spcAft>
              <a:spcPct val="35000"/>
            </a:spcAft>
            <a:buNone/>
          </a:pPr>
          <a:r>
            <a:rPr lang="fr-CA" sz="1200" b="1" kern="1200" dirty="0"/>
            <a:t>Prix de la Maison (</a:t>
          </a:r>
          <a:r>
            <a:rPr lang="fr-CA" sz="1200" b="1" kern="1200" dirty="0" err="1"/>
            <a:t>House_Price</a:t>
          </a:r>
          <a:r>
            <a:rPr lang="fr-CA" sz="1200" b="1" kern="1200" dirty="0"/>
            <a:t>)</a:t>
          </a:r>
          <a:r>
            <a:rPr lang="fr-CA" sz="1200" kern="1200" dirty="0"/>
            <a:t> : Variable cible à prédire.</a:t>
          </a:r>
          <a:endParaRPr lang="en-US" sz="1200" kern="1200" dirty="0"/>
        </a:p>
      </dsp:txBody>
      <dsp:txXfrm>
        <a:off x="3346751" y="5143730"/>
        <a:ext cx="2077137" cy="124628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C66CC-FFBB-464E-A186-EFE394488FFD}" type="datetimeFigureOut">
              <a:rPr lang="fr-CA" smtClean="0"/>
              <a:t>18/10/24</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FDF8B-A0E4-4A66-8B36-83C47C720FD1}" type="slidenum">
              <a:rPr lang="fr-CA" smtClean="0"/>
              <a:t>‹N°›</a:t>
            </a:fld>
            <a:endParaRPr lang="fr-CA"/>
          </a:p>
        </p:txBody>
      </p:sp>
    </p:spTree>
    <p:extLst>
      <p:ext uri="{BB962C8B-B14F-4D97-AF65-F5344CB8AC3E}">
        <p14:creationId xmlns:p14="http://schemas.microsoft.com/office/powerpoint/2010/main" val="172249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1</a:t>
            </a:fld>
            <a:endParaRPr lang="fr-CA"/>
          </a:p>
        </p:txBody>
      </p:sp>
    </p:spTree>
    <p:extLst>
      <p:ext uri="{BB962C8B-B14F-4D97-AF65-F5344CB8AC3E}">
        <p14:creationId xmlns:p14="http://schemas.microsoft.com/office/powerpoint/2010/main" val="1304052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Arial" panose="020B0604020202020204" pitchFamily="34" charset="0"/>
              <a:buChar char="•"/>
            </a:pPr>
            <a:r>
              <a:rPr lang="fr-CA" dirty="0"/>
              <a:t>Le graphique présente une distribution relativement symétrique avec un pic autour de 700 000.</a:t>
            </a:r>
          </a:p>
          <a:p>
            <a:pPr>
              <a:buFont typeface="Arial" panose="020B0604020202020204" pitchFamily="34" charset="0"/>
              <a:buChar char="•"/>
            </a:pPr>
            <a:r>
              <a:rPr lang="fr-CA" dirty="0"/>
              <a:t>La majorité des maisons ont un prix compris entre </a:t>
            </a:r>
            <a:r>
              <a:rPr lang="fr-CA" b="1" dirty="0"/>
              <a:t>400 000 et 800 000</a:t>
            </a:r>
            <a:r>
              <a:rPr lang="fr-CA" dirty="0"/>
              <a:t>.</a:t>
            </a:r>
          </a:p>
          <a:p>
            <a:pPr>
              <a:buFont typeface="Arial" panose="020B0604020202020204" pitchFamily="34" charset="0"/>
              <a:buChar char="•"/>
            </a:pPr>
            <a:r>
              <a:rPr lang="fr-CA" dirty="0"/>
              <a:t>Le prix des maisons tend à se concentrer autour de 600 000, ce qui indique que c'est la plage de prix la plus courante.</a:t>
            </a:r>
          </a:p>
          <a:p>
            <a:pPr>
              <a:buFont typeface="Arial" panose="020B0604020202020204" pitchFamily="34" charset="0"/>
              <a:buChar char="•"/>
            </a:pPr>
            <a:r>
              <a:rPr lang="fr-CA" dirty="0"/>
              <a:t>Il y a moins de maisons dans les extrêmes, c'est-à-dire avec des prix inférieurs à 200 000 ou supérieurs à 1 million.</a:t>
            </a:r>
          </a:p>
          <a:p>
            <a:r>
              <a:rPr lang="fr-CA" dirty="0"/>
              <a:t>Cette distribution montre que les prix des maisons sont assez uniformément répartis dans la fourchette centrale du marché</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4</a:t>
            </a:fld>
            <a:endParaRPr lang="fr-CA"/>
          </a:p>
        </p:txBody>
      </p:sp>
    </p:spTree>
    <p:extLst>
      <p:ext uri="{BB962C8B-B14F-4D97-AF65-F5344CB8AC3E}">
        <p14:creationId xmlns:p14="http://schemas.microsoft.com/office/powerpoint/2010/main" val="276347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Le graphique montre la </a:t>
            </a:r>
            <a:r>
              <a:rPr lang="fr-CA" b="1" dirty="0"/>
              <a:t>relation entre la superficie (en pieds carrés) et le prix de la maison</a:t>
            </a:r>
            <a:r>
              <a:rPr lang="fr-CA" dirty="0"/>
              <a:t>.</a:t>
            </a:r>
          </a:p>
          <a:p>
            <a:r>
              <a:rPr lang="fr-CA" b="1" dirty="0"/>
              <a:t>Interprétation :</a:t>
            </a:r>
          </a:p>
          <a:p>
            <a:pPr>
              <a:buFont typeface="Arial" panose="020B0604020202020204" pitchFamily="34" charset="0"/>
              <a:buChar char="•"/>
            </a:pPr>
            <a:r>
              <a:rPr lang="fr-CA" dirty="0"/>
              <a:t>Il existe une </a:t>
            </a:r>
            <a:r>
              <a:rPr lang="fr-CA" b="1" dirty="0"/>
              <a:t>forte corrélation positive</a:t>
            </a:r>
            <a:r>
              <a:rPr lang="fr-CA" dirty="0"/>
              <a:t> entre la superficie de la maison et son prix.</a:t>
            </a:r>
          </a:p>
          <a:p>
            <a:pPr>
              <a:buFont typeface="Arial" panose="020B0604020202020204" pitchFamily="34" charset="0"/>
              <a:buChar char="•"/>
            </a:pPr>
            <a:r>
              <a:rPr lang="fr-CA" dirty="0"/>
              <a:t>Plus la maison est grande, plus le prix augmente de manière </a:t>
            </a:r>
            <a:r>
              <a:rPr lang="fr-CA" b="1" dirty="0"/>
              <a:t>linéaire</a:t>
            </a:r>
            <a:r>
              <a:rPr lang="fr-CA" dirty="0"/>
              <a:t>.</a:t>
            </a:r>
          </a:p>
          <a:p>
            <a:pPr>
              <a:buFont typeface="Arial" panose="020B0604020202020204" pitchFamily="34" charset="0"/>
              <a:buChar char="•"/>
            </a:pPr>
            <a:r>
              <a:rPr lang="fr-CA" dirty="0"/>
              <a:t>Les maisons de petite superficie (environ 1 000 pieds carrés) sont souvent vendues à des prix autour de </a:t>
            </a:r>
            <a:r>
              <a:rPr lang="fr-CA" b="1" dirty="0"/>
              <a:t>200 000 à 400 000</a:t>
            </a:r>
            <a:r>
              <a:rPr lang="fr-CA" dirty="0"/>
              <a:t>, tandis que les maisons de plus grande taille (environ 4 000 à 5 000 pieds carrés) peuvent dépasser </a:t>
            </a:r>
            <a:r>
              <a:rPr lang="fr-CA" b="1" dirty="0"/>
              <a:t>1 million</a:t>
            </a:r>
            <a:r>
              <a:rPr lang="fr-CA" dirty="0"/>
              <a:t>.</a:t>
            </a:r>
          </a:p>
          <a:p>
            <a:pPr>
              <a:buFont typeface="Arial" panose="020B0604020202020204" pitchFamily="34" charset="0"/>
              <a:buChar char="•"/>
            </a:pPr>
            <a:r>
              <a:rPr lang="fr-CA" dirty="0"/>
              <a:t>Ce graphique confirme que la superficie est un facteur déterminant du prix d'une maison.</a:t>
            </a:r>
          </a:p>
          <a:p>
            <a:r>
              <a:rPr lang="fr-CA" dirty="0"/>
              <a:t>Il s'agit d'une relation attendue, car les maisons plus grandes ont généralement des coûts plus élevés.</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5</a:t>
            </a:fld>
            <a:endParaRPr lang="fr-CA"/>
          </a:p>
        </p:txBody>
      </p:sp>
    </p:spTree>
    <p:extLst>
      <p:ext uri="{BB962C8B-B14F-4D97-AF65-F5344CB8AC3E}">
        <p14:creationId xmlns:p14="http://schemas.microsoft.com/office/powerpoint/2010/main" val="127228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Ce graphique montre la </a:t>
            </a:r>
            <a:r>
              <a:rPr lang="fr-CA" b="1" dirty="0"/>
              <a:t>répartition des prix des maisons par qualité de quartier</a:t>
            </a:r>
            <a:r>
              <a:rPr lang="fr-CA" dirty="0"/>
              <a:t> sous forme de boîte à moustaches (</a:t>
            </a:r>
            <a:r>
              <a:rPr lang="fr-CA" dirty="0" err="1"/>
              <a:t>boxplot</a:t>
            </a:r>
            <a:r>
              <a:rPr lang="fr-CA" dirty="0"/>
              <a:t>).</a:t>
            </a:r>
          </a:p>
          <a:p>
            <a:r>
              <a:rPr lang="fr-CA" b="1" dirty="0"/>
              <a:t>Interprétation :</a:t>
            </a:r>
          </a:p>
          <a:p>
            <a:pPr>
              <a:buFont typeface="Arial" panose="020B0604020202020204" pitchFamily="34" charset="0"/>
              <a:buChar char="•"/>
            </a:pPr>
            <a:r>
              <a:rPr lang="fr-CA" dirty="0"/>
              <a:t>Chaque boîte représente l'intervalle interquartile (IQR), c'est-à-dire la plage de prix entre le 1er et le 3e quartile, et les lignes ("moustaches") s'étendent jusqu'aux valeurs extrêmes.</a:t>
            </a:r>
          </a:p>
          <a:p>
            <a:pPr>
              <a:buFont typeface="Arial" panose="020B0604020202020204" pitchFamily="34" charset="0"/>
              <a:buChar char="•"/>
            </a:pPr>
            <a:r>
              <a:rPr lang="fr-CA" dirty="0"/>
              <a:t>Les prix des maisons sont assez dispersés pour toutes les qualités de quartiers, avec des prix allant de </a:t>
            </a:r>
            <a:r>
              <a:rPr lang="fr-CA" b="1" dirty="0"/>
              <a:t>200 000</a:t>
            </a:r>
            <a:r>
              <a:rPr lang="fr-CA" dirty="0"/>
              <a:t> à plus de </a:t>
            </a:r>
            <a:r>
              <a:rPr lang="fr-CA" b="1" dirty="0"/>
              <a:t>1 million</a:t>
            </a:r>
            <a:r>
              <a:rPr lang="fr-CA" dirty="0"/>
              <a:t> pour la plupart des catégories.</a:t>
            </a:r>
          </a:p>
          <a:p>
            <a:pPr>
              <a:buFont typeface="Arial" panose="020B0604020202020204" pitchFamily="34" charset="0"/>
              <a:buChar char="•"/>
            </a:pPr>
            <a:r>
              <a:rPr lang="fr-CA" dirty="0"/>
              <a:t>Il y a une </a:t>
            </a:r>
            <a:r>
              <a:rPr lang="fr-CA" b="1" dirty="0"/>
              <a:t>variabilité importante</a:t>
            </a:r>
            <a:r>
              <a:rPr lang="fr-CA" dirty="0"/>
              <a:t> des prix dans chaque catégorie de qualité de quartier, mais la médiane (ligne au centre de chaque boîte) reste généralement proche de </a:t>
            </a:r>
            <a:r>
              <a:rPr lang="fr-CA" b="1" dirty="0"/>
              <a:t>600 000</a:t>
            </a:r>
            <a:r>
              <a:rPr lang="fr-CA" dirty="0"/>
              <a:t> à </a:t>
            </a:r>
            <a:r>
              <a:rPr lang="fr-CA" b="1" dirty="0"/>
              <a:t>700 000</a:t>
            </a:r>
            <a:r>
              <a:rPr lang="fr-CA" dirty="0"/>
              <a:t>.</a:t>
            </a:r>
          </a:p>
          <a:p>
            <a:pPr>
              <a:buFont typeface="Arial" panose="020B0604020202020204" pitchFamily="34" charset="0"/>
              <a:buChar char="•"/>
            </a:pPr>
            <a:r>
              <a:rPr lang="fr-CA" dirty="0"/>
              <a:t>Les quartiers de qualité supérieure (catégories 7 à 10) n'ont pas nécessairement les maisons les plus chères, bien que la fourchette de prix soit légèrement plus élevée.</a:t>
            </a:r>
          </a:p>
          <a:p>
            <a:r>
              <a:rPr lang="fr-CA" dirty="0"/>
              <a:t>Le </a:t>
            </a:r>
            <a:r>
              <a:rPr lang="fr-CA" dirty="0" err="1"/>
              <a:t>boxplot</a:t>
            </a:r>
            <a:r>
              <a:rPr lang="fr-CA" dirty="0"/>
              <a:t> montre que même si la qualité du quartier affecte le prix, la variabilité des prix est élevée pour chaque catégorie, ce qui suggère que d'autres facteurs contribuent également de manière significative à la détermination des prix des maisons.</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6</a:t>
            </a:fld>
            <a:endParaRPr lang="fr-CA"/>
          </a:p>
        </p:txBody>
      </p:sp>
    </p:spTree>
    <p:extLst>
      <p:ext uri="{BB962C8B-B14F-4D97-AF65-F5344CB8AC3E}">
        <p14:creationId xmlns:p14="http://schemas.microsoft.com/office/powerpoint/2010/main" val="3091467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Ce graphique montre la </a:t>
            </a:r>
            <a:r>
              <a:rPr lang="fr-CA" b="1" dirty="0"/>
              <a:t>matrice de corrélation des variables</a:t>
            </a:r>
            <a:r>
              <a:rPr lang="fr-CA" dirty="0"/>
              <a:t> présentes dans le </a:t>
            </a:r>
            <a:r>
              <a:rPr lang="fr-CA" dirty="0" err="1"/>
              <a:t>dataset</a:t>
            </a:r>
            <a:r>
              <a:rPr lang="fr-CA" dirty="0"/>
              <a:t>.</a:t>
            </a:r>
          </a:p>
          <a:p>
            <a:r>
              <a:rPr lang="fr-CA" b="1" dirty="0"/>
              <a:t>Interprétation :</a:t>
            </a:r>
          </a:p>
          <a:p>
            <a:pPr>
              <a:buFont typeface="Arial" panose="020B0604020202020204" pitchFamily="34" charset="0"/>
              <a:buChar char="•"/>
            </a:pPr>
            <a:r>
              <a:rPr lang="fr-CA" dirty="0"/>
              <a:t>La corrélation est mesurée entre -1 (corrélation négative) et 1 (corrélation positive), les valeurs proches de 1 ou -1 indiquant une forte corrélation, et les valeurs proches de 0 indiquant une faible corrélation.</a:t>
            </a:r>
          </a:p>
          <a:p>
            <a:pPr>
              <a:buFont typeface="Arial" panose="020B0604020202020204" pitchFamily="34" charset="0"/>
              <a:buChar char="•"/>
            </a:pPr>
            <a:r>
              <a:rPr lang="fr-CA" dirty="0"/>
              <a:t>Il y a une </a:t>
            </a:r>
            <a:r>
              <a:rPr lang="fr-CA" b="1" dirty="0"/>
              <a:t>forte corrélation positive</a:t>
            </a:r>
            <a:r>
              <a:rPr lang="fr-CA" dirty="0"/>
              <a:t> entre la superficie de la maison (</a:t>
            </a:r>
            <a:r>
              <a:rPr lang="fr-CA" b="1" dirty="0" err="1"/>
              <a:t>Square_Footage</a:t>
            </a:r>
            <a:r>
              <a:rPr lang="fr-CA" dirty="0"/>
              <a:t>) et le prix de la maison (</a:t>
            </a:r>
            <a:r>
              <a:rPr lang="fr-CA" b="1" dirty="0" err="1"/>
              <a:t>House_Price</a:t>
            </a:r>
            <a:r>
              <a:rPr lang="fr-CA" dirty="0"/>
              <a:t>), avec une valeur de </a:t>
            </a:r>
            <a:r>
              <a:rPr lang="fr-CA" b="1" dirty="0"/>
              <a:t>0.99</a:t>
            </a:r>
            <a:r>
              <a:rPr lang="fr-CA" dirty="0"/>
              <a:t>, ce qui signifie que les maisons plus grandes ont tendance à être beaucoup plus chères.</a:t>
            </a:r>
          </a:p>
          <a:p>
            <a:pPr>
              <a:buFont typeface="Arial" panose="020B0604020202020204" pitchFamily="34" charset="0"/>
              <a:buChar char="•"/>
            </a:pPr>
            <a:r>
              <a:rPr lang="fr-CA" dirty="0"/>
              <a:t>Le nombre de chambres (</a:t>
            </a:r>
            <a:r>
              <a:rPr lang="fr-CA" b="1" dirty="0" err="1"/>
              <a:t>Num_Bedrooms</a:t>
            </a:r>
            <a:r>
              <a:rPr lang="fr-CA" dirty="0"/>
              <a:t>) et le nombre de salles de bain (</a:t>
            </a:r>
            <a:r>
              <a:rPr lang="fr-CA" b="1" dirty="0" err="1"/>
              <a:t>Num_Bathrooms</a:t>
            </a:r>
            <a:r>
              <a:rPr lang="fr-CA" dirty="0"/>
              <a:t>) ont une corrélation beaucoup plus faible avec le prix de la maison (valeurs proches de 0).</a:t>
            </a:r>
          </a:p>
          <a:p>
            <a:pPr>
              <a:buFont typeface="Arial" panose="020B0604020202020204" pitchFamily="34" charset="0"/>
              <a:buChar char="•"/>
            </a:pPr>
            <a:r>
              <a:rPr lang="fr-CA" dirty="0"/>
              <a:t>La qualité du quartier (</a:t>
            </a:r>
            <a:r>
              <a:rPr lang="fr-CA" b="1" dirty="0" err="1"/>
              <a:t>Neighborhood_Quality</a:t>
            </a:r>
            <a:r>
              <a:rPr lang="fr-CA" dirty="0"/>
              <a:t>) semble n'avoir pratiquement </a:t>
            </a:r>
            <a:r>
              <a:rPr lang="fr-CA" b="1" dirty="0"/>
              <a:t>aucune corrélation directe</a:t>
            </a:r>
            <a:r>
              <a:rPr lang="fr-CA" dirty="0"/>
              <a:t> avec le prix de la maison (valeur très proche de 0).</a:t>
            </a:r>
          </a:p>
          <a:p>
            <a:pPr>
              <a:buFont typeface="Arial" panose="020B0604020202020204" pitchFamily="34" charset="0"/>
              <a:buChar char="•"/>
            </a:pPr>
            <a:r>
              <a:rPr lang="fr-CA" dirty="0"/>
              <a:t>Il est intéressant de noter que le </a:t>
            </a:r>
            <a:r>
              <a:rPr lang="fr-CA" b="1" dirty="0"/>
              <a:t>prix par pied carré</a:t>
            </a:r>
            <a:r>
              <a:rPr lang="fr-CA" dirty="0"/>
              <a:t> (</a:t>
            </a:r>
            <a:r>
              <a:rPr lang="fr-CA" b="1" dirty="0" err="1"/>
              <a:t>Prix_par_Pied_Carré</a:t>
            </a:r>
            <a:r>
              <a:rPr lang="fr-CA" dirty="0"/>
              <a:t>) est </a:t>
            </a:r>
            <a:r>
              <a:rPr lang="fr-CA" b="1" dirty="0"/>
              <a:t>négativement corrélé</a:t>
            </a:r>
            <a:r>
              <a:rPr lang="fr-CA" dirty="0"/>
              <a:t> avec la superficie (</a:t>
            </a:r>
            <a:r>
              <a:rPr lang="fr-CA" b="1" dirty="0"/>
              <a:t>-0.59</a:t>
            </a:r>
            <a:r>
              <a:rPr lang="fr-CA" dirty="0"/>
              <a:t>), ce qui suggère que les maisons plus grandes sont moins chères au mètre carré.</a:t>
            </a:r>
          </a:p>
          <a:p>
            <a:r>
              <a:rPr lang="fr-CA" dirty="0"/>
              <a:t>En somme, cette matrice de corrélation met en évidence que la superficie de la maison est le principal facteur influençant son prix, tandis que d'autres variables, comme le nombre de chambres ou la qualité du quartier, jouent un rôle beaucoup moins important.</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7</a:t>
            </a:fld>
            <a:endParaRPr lang="fr-CA"/>
          </a:p>
        </p:txBody>
      </p:sp>
    </p:spTree>
    <p:extLst>
      <p:ext uri="{BB962C8B-B14F-4D97-AF65-F5344CB8AC3E}">
        <p14:creationId xmlns:p14="http://schemas.microsoft.com/office/powerpoint/2010/main" val="607652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Ce graphique présente le </a:t>
            </a:r>
            <a:r>
              <a:rPr lang="fr-CA" b="1" dirty="0"/>
              <a:t>prix moyen de la maison en fonction de la qualité du quartier</a:t>
            </a:r>
            <a:r>
              <a:rPr lang="fr-CA" dirty="0"/>
              <a:t>.</a:t>
            </a:r>
          </a:p>
          <a:p>
            <a:r>
              <a:rPr lang="fr-CA" b="1" dirty="0"/>
              <a:t>Interprétation :</a:t>
            </a:r>
          </a:p>
          <a:p>
            <a:pPr>
              <a:buFont typeface="Arial" panose="020B0604020202020204" pitchFamily="34" charset="0"/>
              <a:buChar char="•"/>
            </a:pPr>
            <a:r>
              <a:rPr lang="fr-CA" dirty="0"/>
              <a:t>Les maisons situées dans des quartiers de qualité supérieure (de 7 à 10) ont tendance à avoir un prix moyen légèrement plus élevé que celles situées dans des quartiers de qualité inférieure.</a:t>
            </a:r>
          </a:p>
          <a:p>
            <a:pPr>
              <a:buFont typeface="Arial" panose="020B0604020202020204" pitchFamily="34" charset="0"/>
              <a:buChar char="•"/>
            </a:pPr>
            <a:r>
              <a:rPr lang="fr-CA" dirty="0"/>
              <a:t>Cependant, la différence de prix moyen entre les différentes qualités de quartiers n'est pas très prononcée, ce qui suggère que d'autres facteurs, en plus de la qualité du quartier, influencent fortement le prix des maisons.</a:t>
            </a:r>
          </a:p>
          <a:p>
            <a:pPr>
              <a:buFont typeface="Arial" panose="020B0604020202020204" pitchFamily="34" charset="0"/>
              <a:buChar char="•"/>
            </a:pPr>
            <a:r>
              <a:rPr lang="fr-CA" dirty="0"/>
              <a:t>Le prix moyen des maisons reste assez constant, autour de </a:t>
            </a:r>
            <a:r>
              <a:rPr lang="fr-CA" b="1" dirty="0"/>
              <a:t>600 000</a:t>
            </a:r>
            <a:r>
              <a:rPr lang="fr-CA" dirty="0"/>
              <a:t> à </a:t>
            </a:r>
            <a:r>
              <a:rPr lang="fr-CA" b="1" dirty="0"/>
              <a:t>700 000</a:t>
            </a:r>
            <a:r>
              <a:rPr lang="fr-CA" dirty="0"/>
              <a:t>, quelle que soit la qualité du quartier.</a:t>
            </a:r>
          </a:p>
          <a:p>
            <a:r>
              <a:rPr lang="fr-CA" dirty="0"/>
              <a:t>Ainsi, bien que la qualité du quartier ait un impact sur le prix des maisons, cet effet semble modéré comparé à d'autres facteurs tels que la superficie.</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8</a:t>
            </a:fld>
            <a:endParaRPr lang="fr-CA"/>
          </a:p>
        </p:txBody>
      </p:sp>
    </p:spTree>
    <p:extLst>
      <p:ext uri="{BB962C8B-B14F-4D97-AF65-F5344CB8AC3E}">
        <p14:creationId xmlns:p14="http://schemas.microsoft.com/office/powerpoint/2010/main" val="402273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Arial" panose="020B0604020202020204" pitchFamily="34" charset="0"/>
              <a:buChar char="•"/>
            </a:pPr>
            <a:r>
              <a:rPr lang="fr-CA" dirty="0"/>
              <a:t>La majorité des maisons ont une superficie comprise entre environ </a:t>
            </a:r>
            <a:r>
              <a:rPr lang="fr-CA" b="1" dirty="0"/>
              <a:t>1 000 et 5 000 pieds carrés</a:t>
            </a:r>
            <a:r>
              <a:rPr lang="fr-CA" dirty="0"/>
              <a:t>.</a:t>
            </a:r>
          </a:p>
          <a:p>
            <a:pPr>
              <a:buFont typeface="Arial" panose="020B0604020202020204" pitchFamily="34" charset="0"/>
              <a:buChar char="•"/>
            </a:pPr>
            <a:r>
              <a:rPr lang="fr-CA" dirty="0"/>
              <a:t>La boîte représente l'intervalle interquartile (IQR), c'est-à-dire la plage entre le 1er quartile (25 %) et le 3e quartile (75 %), avec une médiane (ligne au centre de la boîte) autour de </a:t>
            </a:r>
            <a:r>
              <a:rPr lang="fr-CA" b="1" dirty="0"/>
              <a:t>2 500 pieds carrés</a:t>
            </a:r>
            <a:r>
              <a:rPr lang="fr-CA" dirty="0"/>
              <a:t>.</a:t>
            </a:r>
          </a:p>
          <a:p>
            <a:pPr>
              <a:buFont typeface="Arial" panose="020B0604020202020204" pitchFamily="34" charset="0"/>
              <a:buChar char="•"/>
            </a:pPr>
            <a:r>
              <a:rPr lang="fr-CA" dirty="0"/>
              <a:t>Les "moustaches" (les lignes horizontales) indiquent les valeurs extrêmes de la distribution, mais il n'y a pas de valeurs aberrantes apparentes dans ce jeu de données.</a:t>
            </a:r>
          </a:p>
          <a:p>
            <a:r>
              <a:rPr lang="fr-CA" dirty="0"/>
              <a:t>Cela suggère que la plupart des maisons se situent dans une plage de superficie relativement large, mais les maisons très petites ou très grandes sont moins fréquentes. La médiane étant à 2 500 pieds carrés indique que la moitié des maisons ont une taille supérieure ou inférieure à cette valeur.</a:t>
            </a:r>
          </a:p>
          <a:p>
            <a:endParaRPr lang="fr-CA" dirty="0"/>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9</a:t>
            </a:fld>
            <a:endParaRPr lang="fr-CA"/>
          </a:p>
        </p:txBody>
      </p:sp>
    </p:spTree>
    <p:extLst>
      <p:ext uri="{BB962C8B-B14F-4D97-AF65-F5344CB8AC3E}">
        <p14:creationId xmlns:p14="http://schemas.microsoft.com/office/powerpoint/2010/main" val="3877894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La courbe d'apprentissage montre l'évolution du modèle en fonction de la taille des données d'entraînement. Au début, le modèle sur-apprend, performant très bien sur l'entraînement mais mal sur la validation. En ajoutant plus de données, le modèle généralise mieux, et les scores d'entraînement et de validation se rapprochent. Cette convergence indique que le modèle atteint un bon équilibre entre apprentissage et généralisation. Lorsque les courbes se stabilisent, cela signifie que le modèle est bien calibré et ne sur-apprend plus.</a:t>
            </a:r>
          </a:p>
        </p:txBody>
      </p:sp>
      <p:sp>
        <p:nvSpPr>
          <p:cNvPr id="4" name="Espace réservé du numéro de diapositive 3"/>
          <p:cNvSpPr>
            <a:spLocks noGrp="1"/>
          </p:cNvSpPr>
          <p:nvPr>
            <p:ph type="sldNum" sz="quarter" idx="5"/>
          </p:nvPr>
        </p:nvSpPr>
        <p:spPr/>
        <p:txBody>
          <a:bodyPr/>
          <a:lstStyle/>
          <a:p>
            <a:fld id="{C21FDF8B-A0E4-4A66-8B36-83C47C720FD1}" type="slidenum">
              <a:rPr lang="fr-CA" smtClean="0"/>
              <a:t>10</a:t>
            </a:fld>
            <a:endParaRPr lang="fr-CA"/>
          </a:p>
        </p:txBody>
      </p:sp>
    </p:spTree>
    <p:extLst>
      <p:ext uri="{BB962C8B-B14F-4D97-AF65-F5344CB8AC3E}">
        <p14:creationId xmlns:p14="http://schemas.microsoft.com/office/powerpoint/2010/main" val="183112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6DE42-1B0C-67DD-0490-5FBFEE9B540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7ED3BD67-27DD-F9F3-39FA-59E1012C4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3F204B03-73F5-3AF2-CA78-7A5C8C1FED15}"/>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5" name="Espace réservé du pied de page 4">
            <a:extLst>
              <a:ext uri="{FF2B5EF4-FFF2-40B4-BE49-F238E27FC236}">
                <a16:creationId xmlns:a16="http://schemas.microsoft.com/office/drawing/2014/main" id="{CF0BFA97-9FFA-841D-ACA1-7C28C574834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7137DE4-6E15-DE84-6171-399B3375B200}"/>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83997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10E37A-9BFD-EFC4-1B99-6E6067DC5E52}"/>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FB991C40-F308-71B2-9DDA-2943C66FEBC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2FA67F9-980E-AC76-C5EB-30B7F484BD59}"/>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5" name="Espace réservé du pied de page 4">
            <a:extLst>
              <a:ext uri="{FF2B5EF4-FFF2-40B4-BE49-F238E27FC236}">
                <a16:creationId xmlns:a16="http://schemas.microsoft.com/office/drawing/2014/main" id="{9B780F4E-9AD3-E939-2F73-2F25A67B454F}"/>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6BCF431-152D-2042-2916-CFB5AF8A40CB}"/>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202273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920CD09-A470-2FDE-EB6F-C93154BD84B0}"/>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AB25D683-F3E4-F6BE-C91D-5D5EB1DB27C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CB97410-9388-1041-B843-B828968A69D5}"/>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5" name="Espace réservé du pied de page 4">
            <a:extLst>
              <a:ext uri="{FF2B5EF4-FFF2-40B4-BE49-F238E27FC236}">
                <a16:creationId xmlns:a16="http://schemas.microsoft.com/office/drawing/2014/main" id="{CF4524B1-37BB-7B8D-1DF0-80F36E66FBE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06CB512-0E0C-42B1-7A35-72BD2C337CAA}"/>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17377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4F344C-E8C6-AEC2-E5A7-EE8A8286316B}"/>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3208D15-214B-4122-158C-B863149F32B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293AFB4A-E8DB-2534-5932-B28128575AD1}"/>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5" name="Espace réservé du pied de page 4">
            <a:extLst>
              <a:ext uri="{FF2B5EF4-FFF2-40B4-BE49-F238E27FC236}">
                <a16:creationId xmlns:a16="http://schemas.microsoft.com/office/drawing/2014/main" id="{B63F3FE0-1CE9-9E8D-FEE9-6F9187C55E63}"/>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7FA72AE-8352-ECCD-3B84-48027FEB66A9}"/>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252684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389E2-42CB-7E68-126E-6810D467A4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AB53A03E-7ED1-0A9B-0B9C-740457CEC6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ACE3AB5-B022-6676-6D8C-0BA3FB17E422}"/>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5" name="Espace réservé du pied de page 4">
            <a:extLst>
              <a:ext uri="{FF2B5EF4-FFF2-40B4-BE49-F238E27FC236}">
                <a16:creationId xmlns:a16="http://schemas.microsoft.com/office/drawing/2014/main" id="{27086B17-78EA-0F74-6F99-8DD2CED0F38C}"/>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465FE0F-5B0D-75A7-7E69-E733D0E4B66F}"/>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279412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4AA05-060B-5DCC-1713-AA2E691F4957}"/>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57EF3F53-9EE6-5E17-A2D0-8DCE360BABE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DB50DB7D-A2CF-6D61-A7E3-21329BD4370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A90CB1B8-1715-6099-8212-E7E8C769D82C}"/>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6" name="Espace réservé du pied de page 5">
            <a:extLst>
              <a:ext uri="{FF2B5EF4-FFF2-40B4-BE49-F238E27FC236}">
                <a16:creationId xmlns:a16="http://schemas.microsoft.com/office/drawing/2014/main" id="{D9395060-B817-A838-C551-D45FF6934717}"/>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99A3AB1-60A1-2C3C-B5F5-8E09C662C01B}"/>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156245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DDD672-EAF0-06B6-BECE-5398B54A156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55AE45E6-5F7C-15EB-B557-F6C0FEC6E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A715A9A-E57D-E47C-FFB6-11A9EE70C94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C2C807BA-FEFD-29CF-029A-832462ABB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0AD9583-6D11-809F-8762-89ECB1D6F8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41322142-A5AE-D3F4-8D6C-430282DA48CB}"/>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8" name="Espace réservé du pied de page 7">
            <a:extLst>
              <a:ext uri="{FF2B5EF4-FFF2-40B4-BE49-F238E27FC236}">
                <a16:creationId xmlns:a16="http://schemas.microsoft.com/office/drawing/2014/main" id="{6AE4AB31-02E0-9F33-F552-E10ADBD50AA5}"/>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DD8ADCD9-4224-2425-B8DE-7C19E2FE0FFA}"/>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115063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57EFF-078C-DA5A-A75F-1A03540CC10F}"/>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860516D1-6BC2-78C6-7707-6107A9494E98}"/>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4" name="Espace réservé du pied de page 3">
            <a:extLst>
              <a:ext uri="{FF2B5EF4-FFF2-40B4-BE49-F238E27FC236}">
                <a16:creationId xmlns:a16="http://schemas.microsoft.com/office/drawing/2014/main" id="{AB4AB12B-56CA-525E-C700-8405AE888F6D}"/>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398F7B36-FA8B-B8A2-1B81-D2FF5C6EA267}"/>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200026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45FE925-4D1C-F8F4-9DC8-9F568CAE16CA}"/>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3" name="Espace réservé du pied de page 2">
            <a:extLst>
              <a:ext uri="{FF2B5EF4-FFF2-40B4-BE49-F238E27FC236}">
                <a16:creationId xmlns:a16="http://schemas.microsoft.com/office/drawing/2014/main" id="{DF32FF4A-B05B-C200-E254-29BC52B890C7}"/>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BFEF0A02-7157-78F8-C312-C61F0E1871D6}"/>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537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3EBDA-26EF-5D80-8F2F-528E81288E4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0D6555FD-8D20-C097-5AF1-B996B4E32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EC60498F-7E5B-410B-707A-E3543F2BB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7837E5-8DAE-E602-41D5-97DEBBA14524}"/>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6" name="Espace réservé du pied de page 5">
            <a:extLst>
              <a:ext uri="{FF2B5EF4-FFF2-40B4-BE49-F238E27FC236}">
                <a16:creationId xmlns:a16="http://schemas.microsoft.com/office/drawing/2014/main" id="{08EF6F13-F98A-6C72-2F0F-1D6358D712F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F6E9E51-5461-424B-E6ED-373EE3DCD006}"/>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414713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EC9AF8-BFB7-826F-CA81-C287E7CBA1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1EAC7A5C-F925-A2BF-BDC6-26D65E4DE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B4B55461-D38A-1668-34A0-5B19CACDE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7AD2DBD-3275-1067-EA23-16F94EBC4504}"/>
              </a:ext>
            </a:extLst>
          </p:cNvPr>
          <p:cNvSpPr>
            <a:spLocks noGrp="1"/>
          </p:cNvSpPr>
          <p:nvPr>
            <p:ph type="dt" sz="half" idx="10"/>
          </p:nvPr>
        </p:nvSpPr>
        <p:spPr/>
        <p:txBody>
          <a:bodyPr/>
          <a:lstStyle/>
          <a:p>
            <a:fld id="{FECCDBDC-A2C7-4E4B-980C-1EFE4F0B6435}" type="datetimeFigureOut">
              <a:rPr lang="fr-CA" smtClean="0"/>
              <a:t>18/10/24</a:t>
            </a:fld>
            <a:endParaRPr lang="fr-CA"/>
          </a:p>
        </p:txBody>
      </p:sp>
      <p:sp>
        <p:nvSpPr>
          <p:cNvPr id="6" name="Espace réservé du pied de page 5">
            <a:extLst>
              <a:ext uri="{FF2B5EF4-FFF2-40B4-BE49-F238E27FC236}">
                <a16:creationId xmlns:a16="http://schemas.microsoft.com/office/drawing/2014/main" id="{122F54E0-63BB-3B40-00F0-506968AEA38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4FA2B890-31FC-B8C0-DE4F-36F5C25E81F6}"/>
              </a:ext>
            </a:extLst>
          </p:cNvPr>
          <p:cNvSpPr>
            <a:spLocks noGrp="1"/>
          </p:cNvSpPr>
          <p:nvPr>
            <p:ph type="sldNum" sz="quarter" idx="12"/>
          </p:nvPr>
        </p:nvSpPr>
        <p:spPr/>
        <p:txBody>
          <a:bodyPr/>
          <a:lstStyle/>
          <a:p>
            <a:fld id="{513A8D42-5F99-4591-8736-E3ABEE5D521E}" type="slidenum">
              <a:rPr lang="fr-CA" smtClean="0"/>
              <a:t>‹N°›</a:t>
            </a:fld>
            <a:endParaRPr lang="fr-CA"/>
          </a:p>
        </p:txBody>
      </p:sp>
    </p:spTree>
    <p:extLst>
      <p:ext uri="{BB962C8B-B14F-4D97-AF65-F5344CB8AC3E}">
        <p14:creationId xmlns:p14="http://schemas.microsoft.com/office/powerpoint/2010/main" val="109707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D463AE-3D6E-D49C-B746-D32D19E3F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DDAF702D-C947-8784-9A35-D1B6278FEC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54E8B50-C1B1-1B19-1262-B3CF8A4F31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CCDBDC-A2C7-4E4B-980C-1EFE4F0B6435}" type="datetimeFigureOut">
              <a:rPr lang="fr-CA" smtClean="0"/>
              <a:t>18/10/24</a:t>
            </a:fld>
            <a:endParaRPr lang="fr-CA"/>
          </a:p>
        </p:txBody>
      </p:sp>
      <p:sp>
        <p:nvSpPr>
          <p:cNvPr id="5" name="Espace réservé du pied de page 4">
            <a:extLst>
              <a:ext uri="{FF2B5EF4-FFF2-40B4-BE49-F238E27FC236}">
                <a16:creationId xmlns:a16="http://schemas.microsoft.com/office/drawing/2014/main" id="{1D5675FE-4303-CECD-C21B-84C12BBD9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F38391FC-DBA3-2613-A367-C62A2C464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3A8D42-5F99-4591-8736-E3ABEE5D521E}" type="slidenum">
              <a:rPr lang="fr-CA" smtClean="0"/>
              <a:t>‹N°›</a:t>
            </a:fld>
            <a:endParaRPr lang="fr-CA"/>
          </a:p>
        </p:txBody>
      </p:sp>
    </p:spTree>
    <p:extLst>
      <p:ext uri="{BB962C8B-B14F-4D97-AF65-F5344CB8AC3E}">
        <p14:creationId xmlns:p14="http://schemas.microsoft.com/office/powerpoint/2010/main" val="95606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prokshitha/home-value-insight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3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8" name="Freeform: Shape 3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7" name="ZoneTexte 6">
            <a:extLst>
              <a:ext uri="{FF2B5EF4-FFF2-40B4-BE49-F238E27FC236}">
                <a16:creationId xmlns:a16="http://schemas.microsoft.com/office/drawing/2014/main" id="{D13D25A7-CD16-2919-EF19-323106E24E2C}"/>
              </a:ext>
            </a:extLst>
          </p:cNvPr>
          <p:cNvSpPr txBox="1"/>
          <p:nvPr/>
        </p:nvSpPr>
        <p:spPr>
          <a:xfrm>
            <a:off x="3502731" y="1542402"/>
            <a:ext cx="5186842"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dirty="0">
                <a:solidFill>
                  <a:schemeClr val="tx2"/>
                </a:solidFill>
                <a:latin typeface="+mj-lt"/>
                <a:ea typeface="+mj-ea"/>
                <a:cs typeface="+mj-cs"/>
              </a:rPr>
              <a:t>Ensemble de données sur la </a:t>
            </a:r>
            <a:r>
              <a:rPr lang="en-US" sz="4000" b="1" kern="1200" dirty="0" err="1">
                <a:solidFill>
                  <a:schemeClr val="tx2"/>
                </a:solidFill>
                <a:latin typeface="+mj-lt"/>
                <a:ea typeface="+mj-ea"/>
                <a:cs typeface="+mj-cs"/>
              </a:rPr>
              <a:t>régression</a:t>
            </a:r>
            <a:r>
              <a:rPr lang="en-US" sz="4000" b="1" kern="1200" dirty="0">
                <a:solidFill>
                  <a:schemeClr val="tx2"/>
                </a:solidFill>
                <a:latin typeface="+mj-lt"/>
                <a:ea typeface="+mj-ea"/>
                <a:cs typeface="+mj-cs"/>
              </a:rPr>
              <a:t>       des prix de </a:t>
            </a:r>
            <a:r>
              <a:rPr lang="en-US" sz="4000" b="1" kern="1200" dirty="0" err="1">
                <a:solidFill>
                  <a:schemeClr val="tx2"/>
                </a:solidFill>
                <a:latin typeface="+mj-lt"/>
                <a:ea typeface="+mj-ea"/>
                <a:cs typeface="+mj-cs"/>
              </a:rPr>
              <a:t>l'immobilier</a:t>
            </a:r>
            <a:endParaRPr lang="en-US" sz="4000" b="1" kern="1200" dirty="0">
              <a:solidFill>
                <a:schemeClr val="tx2"/>
              </a:solidFill>
              <a:latin typeface="+mj-lt"/>
              <a:ea typeface="+mj-ea"/>
              <a:cs typeface="+mj-cs"/>
            </a:endParaRPr>
          </a:p>
        </p:txBody>
      </p:sp>
      <p:grpSp>
        <p:nvGrpSpPr>
          <p:cNvPr id="46" name="Group 4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47" name="Freeform: Shape 4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4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53" name="Freeform: Shape 5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6" name="Freeform: Shape 5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D4A320F3-3878-9A11-818C-34C9A1DF6F52}"/>
              </a:ext>
            </a:extLst>
          </p:cNvPr>
          <p:cNvSpPr/>
          <p:nvPr/>
        </p:nvSpPr>
        <p:spPr>
          <a:xfrm>
            <a:off x="1584815" y="4442306"/>
            <a:ext cx="7746957" cy="784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A" sz="18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Le lien vers le </a:t>
            </a:r>
            <a:r>
              <a:rPr lang="fr-CA" sz="1800" u="sng" kern="100" dirty="0" err="1">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dataset</a:t>
            </a:r>
            <a:br>
              <a:rPr lang="fr-CA" sz="18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br>
            <a:r>
              <a:rPr lang="fr-CA" sz="1800"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https://www.kaggle.com/datasets/prokshitha/home-value-insights</a:t>
            </a:r>
            <a:endParaRPr lang="fr-CA" sz="1800" kern="100" dirty="0">
              <a:effectLst/>
              <a:latin typeface="Calibri" panose="020F0502020204030204" pitchFamily="34" charset="0"/>
              <a:ea typeface="Calibri" panose="020F0502020204030204" pitchFamily="34" charset="0"/>
              <a:cs typeface="Arial" panose="020B0604020202020204" pitchFamily="34" charset="0"/>
            </a:endParaRPr>
          </a:p>
          <a:p>
            <a:pPr algn="ctr"/>
            <a:endParaRPr lang="fr-CA" dirty="0"/>
          </a:p>
        </p:txBody>
      </p:sp>
      <p:sp>
        <p:nvSpPr>
          <p:cNvPr id="9" name="Rectangle 8">
            <a:extLst>
              <a:ext uri="{FF2B5EF4-FFF2-40B4-BE49-F238E27FC236}">
                <a16:creationId xmlns:a16="http://schemas.microsoft.com/office/drawing/2014/main" id="{3A368E67-F452-C2B8-A9E0-B7ED7BC2639B}"/>
              </a:ext>
            </a:extLst>
          </p:cNvPr>
          <p:cNvSpPr/>
          <p:nvPr/>
        </p:nvSpPr>
        <p:spPr>
          <a:xfrm>
            <a:off x="8910320" y="1026160"/>
            <a:ext cx="2651760" cy="24028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CA" dirty="0"/>
          </a:p>
        </p:txBody>
      </p:sp>
      <p:pic>
        <p:nvPicPr>
          <p:cNvPr id="11" name="Image 10">
            <a:extLst>
              <a:ext uri="{FF2B5EF4-FFF2-40B4-BE49-F238E27FC236}">
                <a16:creationId xmlns:a16="http://schemas.microsoft.com/office/drawing/2014/main" id="{9BC20274-39C9-7DDA-5F17-7ED1AF529A72}"/>
              </a:ext>
            </a:extLst>
          </p:cNvPr>
          <p:cNvPicPr>
            <a:picLocks noChangeAspect="1"/>
          </p:cNvPicPr>
          <p:nvPr/>
        </p:nvPicPr>
        <p:blipFill>
          <a:blip r:embed="rId4"/>
          <a:stretch>
            <a:fillRect/>
          </a:stretch>
        </p:blipFill>
        <p:spPr>
          <a:xfrm>
            <a:off x="9371284" y="1246510"/>
            <a:ext cx="1819275" cy="2124075"/>
          </a:xfrm>
          <a:prstGeom prst="rect">
            <a:avLst/>
          </a:prstGeom>
        </p:spPr>
      </p:pic>
    </p:spTree>
    <p:extLst>
      <p:ext uri="{BB962C8B-B14F-4D97-AF65-F5344CB8AC3E}">
        <p14:creationId xmlns:p14="http://schemas.microsoft.com/office/powerpoint/2010/main" val="805272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C8E23E1-FA13-C972-E2B3-8D3380822F74}"/>
              </a:ext>
            </a:extLst>
          </p:cNvPr>
          <p:cNvPicPr>
            <a:picLocks noChangeAspect="1"/>
          </p:cNvPicPr>
          <p:nvPr/>
        </p:nvPicPr>
        <p:blipFill>
          <a:blip r:embed="rId3"/>
          <a:stretch>
            <a:fillRect/>
          </a:stretch>
        </p:blipFill>
        <p:spPr>
          <a:xfrm>
            <a:off x="1119187" y="119062"/>
            <a:ext cx="9953625" cy="6619875"/>
          </a:xfrm>
          <a:prstGeom prst="rect">
            <a:avLst/>
          </a:prstGeom>
        </p:spPr>
      </p:pic>
    </p:spTree>
    <p:extLst>
      <p:ext uri="{BB962C8B-B14F-4D97-AF65-F5344CB8AC3E}">
        <p14:creationId xmlns:p14="http://schemas.microsoft.com/office/powerpoint/2010/main" val="367609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Maisons dans un lotissement">
            <a:extLst>
              <a:ext uri="{FF2B5EF4-FFF2-40B4-BE49-F238E27FC236}">
                <a16:creationId xmlns:a16="http://schemas.microsoft.com/office/drawing/2014/main" id="{AD1C896B-B5BA-FDBD-3740-EBD62743CB49}"/>
              </a:ext>
            </a:extLst>
          </p:cNvPr>
          <p:cNvPicPr>
            <a:picLocks noChangeAspect="1"/>
          </p:cNvPicPr>
          <p:nvPr/>
        </p:nvPicPr>
        <p:blipFill>
          <a:blip r:embed="rId2"/>
          <a:srcRect l="26265" r="14469" b="-1"/>
          <a:stretch/>
        </p:blipFill>
        <p:spPr>
          <a:xfrm>
            <a:off x="6103027" y="10"/>
            <a:ext cx="6088971" cy="6857990"/>
          </a:xfrm>
          <a:prstGeom prst="rect">
            <a:avLst/>
          </a:prstGeom>
        </p:spPr>
      </p:pic>
      <p:sp useBgFill="1">
        <p:nvSpPr>
          <p:cNvPr id="47" name="Rectangle 46">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9725527-45F6-BCC3-7925-6C21E3A71394}"/>
              </a:ext>
            </a:extLst>
          </p:cNvPr>
          <p:cNvSpPr/>
          <p:nvPr/>
        </p:nvSpPr>
        <p:spPr>
          <a:xfrm>
            <a:off x="598713" y="328512"/>
            <a:ext cx="5225144" cy="162897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000">
                <a:solidFill>
                  <a:schemeClr val="tx1"/>
                </a:solidFill>
                <a:latin typeface="+mj-lt"/>
                <a:ea typeface="+mj-ea"/>
                <a:cs typeface="+mj-cs"/>
              </a:rPr>
              <a:t>CONCLUSION</a:t>
            </a:r>
          </a:p>
        </p:txBody>
      </p:sp>
      <p:sp>
        <p:nvSpPr>
          <p:cNvPr id="3" name="ZoneTexte 2">
            <a:extLst>
              <a:ext uri="{FF2B5EF4-FFF2-40B4-BE49-F238E27FC236}">
                <a16:creationId xmlns:a16="http://schemas.microsoft.com/office/drawing/2014/main" id="{E38388EF-2893-85E9-D6D6-2BB10E30E4D0}"/>
              </a:ext>
            </a:extLst>
          </p:cNvPr>
          <p:cNvSpPr txBox="1"/>
          <p:nvPr/>
        </p:nvSpPr>
        <p:spPr>
          <a:xfrm>
            <a:off x="598714" y="1957483"/>
            <a:ext cx="5225143" cy="4301584"/>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dirty="0" err="1"/>
              <a:t>L'analyse</a:t>
            </a:r>
            <a:r>
              <a:rPr lang="en-US" dirty="0"/>
              <a:t> montre que la </a:t>
            </a:r>
            <a:r>
              <a:rPr lang="en-US" b="1" dirty="0" err="1"/>
              <a:t>superficie</a:t>
            </a:r>
            <a:r>
              <a:rPr lang="en-US" dirty="0"/>
              <a:t> </a:t>
            </a:r>
            <a:r>
              <a:rPr lang="en-US" dirty="0" err="1"/>
              <a:t>est</a:t>
            </a:r>
            <a:r>
              <a:rPr lang="en-US" dirty="0"/>
              <a:t> le principal </a:t>
            </a:r>
            <a:r>
              <a:rPr lang="en-US" dirty="0" err="1"/>
              <a:t>facteur</a:t>
            </a:r>
            <a:r>
              <a:rPr lang="en-US" dirty="0"/>
              <a:t> </a:t>
            </a:r>
            <a:r>
              <a:rPr lang="en-US" dirty="0" err="1"/>
              <a:t>déterminant</a:t>
            </a:r>
            <a:r>
              <a:rPr lang="en-US" dirty="0"/>
              <a:t> du </a:t>
            </a:r>
            <a:r>
              <a:rPr lang="en-US" b="1" dirty="0"/>
              <a:t>prix des </a:t>
            </a:r>
            <a:r>
              <a:rPr lang="en-US" b="1" dirty="0" err="1"/>
              <a:t>maisons</a:t>
            </a:r>
            <a:r>
              <a:rPr lang="en-US" dirty="0"/>
              <a:t>, avec </a:t>
            </a:r>
            <a:r>
              <a:rPr lang="en-US" dirty="0" err="1"/>
              <a:t>une</a:t>
            </a:r>
            <a:r>
              <a:rPr lang="en-US" dirty="0"/>
              <a:t> forte </a:t>
            </a:r>
            <a:r>
              <a:rPr lang="en-US" dirty="0" err="1"/>
              <a:t>corrélation</a:t>
            </a:r>
            <a:r>
              <a:rPr lang="en-US" dirty="0"/>
              <a:t> </a:t>
            </a:r>
            <a:r>
              <a:rPr lang="en-US" dirty="0" err="1"/>
              <a:t>linéaire</a:t>
            </a:r>
            <a:r>
              <a:rPr lang="en-US" dirty="0"/>
              <a:t> entre la taille de la </a:t>
            </a:r>
            <a:r>
              <a:rPr lang="en-US" dirty="0" err="1"/>
              <a:t>maison</a:t>
            </a:r>
            <a:r>
              <a:rPr lang="en-US" dirty="0"/>
              <a:t> et son prix. En revanche, le </a:t>
            </a:r>
            <a:r>
              <a:rPr lang="en-US" b="1" dirty="0" err="1"/>
              <a:t>nombre</a:t>
            </a:r>
            <a:r>
              <a:rPr lang="en-US" b="1" dirty="0"/>
              <a:t> de </a:t>
            </a:r>
            <a:r>
              <a:rPr lang="en-US" b="1" dirty="0" err="1"/>
              <a:t>chambres</a:t>
            </a:r>
            <a:r>
              <a:rPr lang="en-US" dirty="0"/>
              <a:t>, de </a:t>
            </a:r>
            <a:r>
              <a:rPr lang="en-US" b="1" dirty="0"/>
              <a:t>salles de </a:t>
            </a:r>
            <a:r>
              <a:rPr lang="en-US" b="1" dirty="0" err="1"/>
              <a:t>bain</a:t>
            </a:r>
            <a:r>
              <a:rPr lang="en-US" dirty="0"/>
              <a:t>, et la </a:t>
            </a:r>
            <a:r>
              <a:rPr lang="en-US" b="1" dirty="0" err="1"/>
              <a:t>qualité</a:t>
            </a:r>
            <a:r>
              <a:rPr lang="en-US" b="1" dirty="0"/>
              <a:t> du quartier</a:t>
            </a:r>
            <a:r>
              <a:rPr lang="en-US" dirty="0"/>
              <a:t> </a:t>
            </a:r>
            <a:r>
              <a:rPr lang="en-US" dirty="0" err="1"/>
              <a:t>ont</a:t>
            </a:r>
            <a:r>
              <a:rPr lang="en-US" dirty="0"/>
              <a:t> un impact beaucoup plus </a:t>
            </a:r>
            <a:r>
              <a:rPr lang="en-US" dirty="0" err="1"/>
              <a:t>faible</a:t>
            </a:r>
            <a:r>
              <a:rPr lang="en-US" dirty="0"/>
              <a:t> sur le prix.</a:t>
            </a:r>
          </a:p>
          <a:p>
            <a:pPr indent="-228600">
              <a:lnSpc>
                <a:spcPct val="90000"/>
              </a:lnSpc>
              <a:spcAft>
                <a:spcPts val="600"/>
              </a:spcAft>
              <a:buFont typeface="Arial" panose="020B0604020202020204" pitchFamily="34" charset="0"/>
              <a:buChar char="•"/>
            </a:pPr>
            <a:r>
              <a:rPr lang="en-US" dirty="0"/>
              <a:t>La </a:t>
            </a:r>
            <a:r>
              <a:rPr lang="en-US" dirty="0" err="1"/>
              <a:t>plupart</a:t>
            </a:r>
            <a:r>
              <a:rPr lang="en-US" dirty="0"/>
              <a:t> des </a:t>
            </a:r>
            <a:r>
              <a:rPr lang="en-US" dirty="0" err="1"/>
              <a:t>maisons</a:t>
            </a:r>
            <a:r>
              <a:rPr lang="en-US" dirty="0"/>
              <a:t> se </a:t>
            </a:r>
            <a:r>
              <a:rPr lang="en-US" dirty="0" err="1"/>
              <a:t>situent</a:t>
            </a:r>
            <a:r>
              <a:rPr lang="en-US" dirty="0"/>
              <a:t> dans </a:t>
            </a:r>
            <a:r>
              <a:rPr lang="en-US" dirty="0" err="1"/>
              <a:t>une</a:t>
            </a:r>
            <a:r>
              <a:rPr lang="en-US" dirty="0"/>
              <a:t> plage de </a:t>
            </a:r>
            <a:r>
              <a:rPr lang="en-US" b="1" dirty="0"/>
              <a:t>400 000 à 800 000</a:t>
            </a:r>
            <a:r>
              <a:rPr lang="en-US" dirty="0"/>
              <a:t>, avec </a:t>
            </a:r>
            <a:r>
              <a:rPr lang="en-US" dirty="0" err="1"/>
              <a:t>une</a:t>
            </a:r>
            <a:r>
              <a:rPr lang="en-US" dirty="0"/>
              <a:t> concentration </a:t>
            </a:r>
            <a:r>
              <a:rPr lang="en-US" dirty="0" err="1"/>
              <a:t>autour</a:t>
            </a:r>
            <a:r>
              <a:rPr lang="en-US" dirty="0"/>
              <a:t> de </a:t>
            </a:r>
            <a:r>
              <a:rPr lang="en-US" b="1" dirty="0"/>
              <a:t>600 000</a:t>
            </a:r>
            <a:r>
              <a:rPr lang="en-US" dirty="0"/>
              <a:t>. Bien que les </a:t>
            </a:r>
            <a:r>
              <a:rPr lang="en-US" dirty="0" err="1"/>
              <a:t>maisons</a:t>
            </a:r>
            <a:r>
              <a:rPr lang="en-US" dirty="0"/>
              <a:t> dans des quartiers de </a:t>
            </a:r>
            <a:r>
              <a:rPr lang="en-US" dirty="0" err="1"/>
              <a:t>meilleure</a:t>
            </a:r>
            <a:r>
              <a:rPr lang="en-US" dirty="0"/>
              <a:t> </a:t>
            </a:r>
            <a:r>
              <a:rPr lang="en-US" dirty="0" err="1"/>
              <a:t>qualité</a:t>
            </a:r>
            <a:r>
              <a:rPr lang="en-US" dirty="0"/>
              <a:t> </a:t>
            </a:r>
            <a:r>
              <a:rPr lang="en-US" dirty="0" err="1"/>
              <a:t>soient</a:t>
            </a:r>
            <a:r>
              <a:rPr lang="en-US" dirty="0"/>
              <a:t> </a:t>
            </a:r>
            <a:r>
              <a:rPr lang="en-US" dirty="0" err="1"/>
              <a:t>légèrement</a:t>
            </a:r>
            <a:r>
              <a:rPr lang="en-US" dirty="0"/>
              <a:t> plus </a:t>
            </a:r>
            <a:r>
              <a:rPr lang="en-US" dirty="0" err="1"/>
              <a:t>chères</a:t>
            </a:r>
            <a:r>
              <a:rPr lang="en-US" dirty="0"/>
              <a:t>, </a:t>
            </a:r>
            <a:r>
              <a:rPr lang="en-US" dirty="0" err="1"/>
              <a:t>cet</a:t>
            </a:r>
            <a:r>
              <a:rPr lang="en-US" dirty="0"/>
              <a:t> </a:t>
            </a:r>
            <a:r>
              <a:rPr lang="en-US" dirty="0" err="1"/>
              <a:t>effet</a:t>
            </a:r>
            <a:r>
              <a:rPr lang="en-US" dirty="0"/>
              <a:t> </a:t>
            </a:r>
            <a:r>
              <a:rPr lang="en-US" dirty="0" err="1"/>
              <a:t>reste</a:t>
            </a:r>
            <a:r>
              <a:rPr lang="en-US" dirty="0"/>
              <a:t> </a:t>
            </a:r>
            <a:r>
              <a:rPr lang="en-US" dirty="0" err="1"/>
              <a:t>modéré</a:t>
            </a:r>
            <a:r>
              <a:rPr lang="en-US" dirty="0"/>
              <a:t>.</a:t>
            </a:r>
          </a:p>
          <a:p>
            <a:pPr indent="-228600">
              <a:lnSpc>
                <a:spcPct val="90000"/>
              </a:lnSpc>
              <a:spcAft>
                <a:spcPts val="600"/>
              </a:spcAft>
              <a:buFont typeface="Arial" panose="020B0604020202020204" pitchFamily="34" charset="0"/>
              <a:buChar char="•"/>
            </a:pPr>
            <a:r>
              <a:rPr lang="en-US" dirty="0"/>
              <a:t>Le </a:t>
            </a:r>
            <a:r>
              <a:rPr lang="en-US" dirty="0" err="1"/>
              <a:t>modèle</a:t>
            </a:r>
            <a:r>
              <a:rPr lang="en-US" dirty="0"/>
              <a:t> de </a:t>
            </a:r>
            <a:r>
              <a:rPr lang="en-US" b="1" dirty="0" err="1"/>
              <a:t>régression</a:t>
            </a:r>
            <a:r>
              <a:rPr lang="en-US" b="1" dirty="0"/>
              <a:t> </a:t>
            </a:r>
            <a:r>
              <a:rPr lang="en-US" b="1" dirty="0" err="1"/>
              <a:t>linéaire</a:t>
            </a:r>
            <a:r>
              <a:rPr lang="en-US" dirty="0"/>
              <a:t> </a:t>
            </a:r>
            <a:r>
              <a:rPr lang="en-US" dirty="0" err="1"/>
              <a:t>utilisé</a:t>
            </a:r>
            <a:r>
              <a:rPr lang="en-US" dirty="0"/>
              <a:t> a </a:t>
            </a:r>
            <a:r>
              <a:rPr lang="en-US" dirty="0" err="1"/>
              <a:t>montré</a:t>
            </a:r>
            <a:r>
              <a:rPr lang="en-US" dirty="0"/>
              <a:t> </a:t>
            </a:r>
            <a:r>
              <a:rPr lang="en-US" dirty="0" err="1"/>
              <a:t>une</a:t>
            </a:r>
            <a:r>
              <a:rPr lang="en-US" dirty="0"/>
              <a:t> bonne </a:t>
            </a:r>
            <a:r>
              <a:rPr lang="en-US" dirty="0" err="1"/>
              <a:t>capacité</a:t>
            </a:r>
            <a:r>
              <a:rPr lang="en-US" dirty="0"/>
              <a:t> de </a:t>
            </a:r>
            <a:r>
              <a:rPr lang="en-US" dirty="0" err="1"/>
              <a:t>généralisation</a:t>
            </a:r>
            <a:r>
              <a:rPr lang="en-US" dirty="0"/>
              <a:t> avec des scores de validation </a:t>
            </a:r>
            <a:r>
              <a:rPr lang="en-US" dirty="0" err="1"/>
              <a:t>élevés</a:t>
            </a:r>
            <a:r>
              <a:rPr lang="en-US" dirty="0"/>
              <a:t> après </a:t>
            </a:r>
            <a:r>
              <a:rPr lang="en-US" dirty="0" err="1"/>
              <a:t>l'ajout</a:t>
            </a:r>
            <a:r>
              <a:rPr lang="en-US" dirty="0"/>
              <a:t> de données </a:t>
            </a:r>
            <a:r>
              <a:rPr lang="en-US" dirty="0" err="1"/>
              <a:t>supplémentaires</a:t>
            </a:r>
            <a:r>
              <a:rPr lang="en-US" dirty="0"/>
              <a:t>, </a:t>
            </a:r>
            <a:r>
              <a:rPr lang="en-US" dirty="0" err="1"/>
              <a:t>confirmant</a:t>
            </a:r>
            <a:r>
              <a:rPr lang="en-US" dirty="0"/>
              <a:t> que la taille de </a:t>
            </a:r>
            <a:r>
              <a:rPr lang="en-US" dirty="0" err="1"/>
              <a:t>l'ensemble</a:t>
            </a:r>
            <a:r>
              <a:rPr lang="en-US" dirty="0"/>
              <a:t> </a:t>
            </a:r>
            <a:r>
              <a:rPr lang="en-US" dirty="0" err="1"/>
              <a:t>d'entraînement</a:t>
            </a:r>
            <a:r>
              <a:rPr lang="en-US" dirty="0"/>
              <a:t> </a:t>
            </a:r>
            <a:r>
              <a:rPr lang="en-US" dirty="0" err="1"/>
              <a:t>est</a:t>
            </a:r>
            <a:r>
              <a:rPr lang="en-US" dirty="0"/>
              <a:t> un </a:t>
            </a:r>
            <a:r>
              <a:rPr lang="en-US" dirty="0" err="1"/>
              <a:t>facteur</a:t>
            </a:r>
            <a:r>
              <a:rPr lang="en-US" dirty="0"/>
              <a:t> </a:t>
            </a:r>
            <a:r>
              <a:rPr lang="en-US" dirty="0" err="1"/>
              <a:t>clé</a:t>
            </a:r>
            <a:r>
              <a:rPr lang="en-US" dirty="0"/>
              <a:t> pour </a:t>
            </a:r>
            <a:r>
              <a:rPr lang="en-US" dirty="0" err="1"/>
              <a:t>améliorer</a:t>
            </a:r>
            <a:r>
              <a:rPr lang="en-US" dirty="0"/>
              <a:t> la </a:t>
            </a:r>
            <a:r>
              <a:rPr lang="en-US" dirty="0" err="1"/>
              <a:t>précision</a:t>
            </a:r>
            <a:r>
              <a:rPr lang="en-US" dirty="0"/>
              <a:t> des </a:t>
            </a:r>
            <a:r>
              <a:rPr lang="en-US" dirty="0" err="1"/>
              <a:t>prédictions</a:t>
            </a:r>
            <a:r>
              <a:rPr lang="en-US" dirty="0"/>
              <a:t>.</a:t>
            </a:r>
          </a:p>
        </p:txBody>
      </p:sp>
    </p:spTree>
    <p:extLst>
      <p:ext uri="{BB962C8B-B14F-4D97-AF65-F5344CB8AC3E}">
        <p14:creationId xmlns:p14="http://schemas.microsoft.com/office/powerpoint/2010/main" val="148238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6"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0" name="ZoneTexte 6">
            <a:extLst>
              <a:ext uri="{FF2B5EF4-FFF2-40B4-BE49-F238E27FC236}">
                <a16:creationId xmlns:a16="http://schemas.microsoft.com/office/drawing/2014/main" id="{23A87EE3-7EFC-1431-3715-53FF82810E00}"/>
              </a:ext>
            </a:extLst>
          </p:cNvPr>
          <p:cNvGraphicFramePr/>
          <p:nvPr>
            <p:extLst>
              <p:ext uri="{D42A27DB-BD31-4B8C-83A1-F6EECF244321}">
                <p14:modId xmlns:p14="http://schemas.microsoft.com/office/powerpoint/2010/main" val="569335187"/>
              </p:ext>
            </p:extLst>
          </p:nvPr>
        </p:nvGraphicFramePr>
        <p:xfrm>
          <a:off x="1710690" y="197346"/>
          <a:ext cx="8770620" cy="6428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55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descr="Une image contenant texte, capture d’écran, Police, ligne&#10;&#10;Description générée automatiquement">
            <a:extLst>
              <a:ext uri="{FF2B5EF4-FFF2-40B4-BE49-F238E27FC236}">
                <a16:creationId xmlns:a16="http://schemas.microsoft.com/office/drawing/2014/main" id="{AD4AE5A1-129E-9823-D74B-D9A819F56C3B}"/>
              </a:ext>
            </a:extLst>
          </p:cNvPr>
          <p:cNvPicPr>
            <a:picLocks noChangeAspect="1"/>
          </p:cNvPicPr>
          <p:nvPr/>
        </p:nvPicPr>
        <p:blipFill>
          <a:blip r:embed="rId2"/>
          <a:stretch>
            <a:fillRect/>
          </a:stretch>
        </p:blipFill>
        <p:spPr>
          <a:xfrm>
            <a:off x="643467" y="2134024"/>
            <a:ext cx="10905066" cy="2589952"/>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B43C490-E816-2A4D-3130-9C721CAEB920}"/>
              </a:ext>
            </a:extLst>
          </p:cNvPr>
          <p:cNvSpPr/>
          <p:nvPr/>
        </p:nvSpPr>
        <p:spPr>
          <a:xfrm>
            <a:off x="2280022" y="914400"/>
            <a:ext cx="6847840" cy="972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A" sz="2800" b="1" i="0" dirty="0">
                <a:effectLst/>
                <a:latin typeface="system-ui"/>
              </a:rPr>
              <a:t>Les premières lignes du </a:t>
            </a:r>
            <a:r>
              <a:rPr lang="fr-CA" sz="2800" b="1" i="0" dirty="0" err="1">
                <a:effectLst/>
                <a:latin typeface="system-ui"/>
              </a:rPr>
              <a:t>dataframe</a:t>
            </a:r>
            <a:endParaRPr lang="fr-CA" sz="2800" b="1" i="0" dirty="0">
              <a:effectLst/>
              <a:latin typeface="system-ui"/>
            </a:endParaRPr>
          </a:p>
          <a:p>
            <a:pPr algn="ctr"/>
            <a:r>
              <a:rPr lang="fr-CA" dirty="0"/>
              <a:t> </a:t>
            </a:r>
          </a:p>
        </p:txBody>
      </p:sp>
    </p:spTree>
    <p:extLst>
      <p:ext uri="{BB962C8B-B14F-4D97-AF65-F5344CB8AC3E}">
        <p14:creationId xmlns:p14="http://schemas.microsoft.com/office/powerpoint/2010/main" val="160091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DF9451D-889B-331D-83FE-4993235E2086}"/>
              </a:ext>
            </a:extLst>
          </p:cNvPr>
          <p:cNvPicPr>
            <a:picLocks noChangeAspect="1"/>
          </p:cNvPicPr>
          <p:nvPr/>
        </p:nvPicPr>
        <p:blipFill>
          <a:blip r:embed="rId3"/>
          <a:stretch>
            <a:fillRect/>
          </a:stretch>
        </p:blipFill>
        <p:spPr>
          <a:xfrm>
            <a:off x="1614487" y="200025"/>
            <a:ext cx="8963025" cy="6457950"/>
          </a:xfrm>
          <a:prstGeom prst="rect">
            <a:avLst/>
          </a:prstGeom>
        </p:spPr>
      </p:pic>
    </p:spTree>
    <p:extLst>
      <p:ext uri="{BB962C8B-B14F-4D97-AF65-F5344CB8AC3E}">
        <p14:creationId xmlns:p14="http://schemas.microsoft.com/office/powerpoint/2010/main" val="32519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7CF92C1-3959-42B2-3A84-0254A0E0CAC9}"/>
              </a:ext>
            </a:extLst>
          </p:cNvPr>
          <p:cNvPicPr>
            <a:picLocks noChangeAspect="1"/>
          </p:cNvPicPr>
          <p:nvPr/>
        </p:nvPicPr>
        <p:blipFill>
          <a:blip r:embed="rId3"/>
          <a:stretch>
            <a:fillRect/>
          </a:stretch>
        </p:blipFill>
        <p:spPr>
          <a:xfrm>
            <a:off x="468086" y="671607"/>
            <a:ext cx="10994571" cy="5514785"/>
          </a:xfrm>
          <a:prstGeom prst="rect">
            <a:avLst/>
          </a:prstGeom>
        </p:spPr>
      </p:pic>
    </p:spTree>
    <p:extLst>
      <p:ext uri="{BB962C8B-B14F-4D97-AF65-F5344CB8AC3E}">
        <p14:creationId xmlns:p14="http://schemas.microsoft.com/office/powerpoint/2010/main" val="407158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33B723D-B56B-3C77-5FFB-AE3F1B8BFFB3}"/>
              </a:ext>
            </a:extLst>
          </p:cNvPr>
          <p:cNvPicPr>
            <a:picLocks noChangeAspect="1"/>
          </p:cNvPicPr>
          <p:nvPr/>
        </p:nvPicPr>
        <p:blipFill>
          <a:blip r:embed="rId3"/>
          <a:stretch>
            <a:fillRect/>
          </a:stretch>
        </p:blipFill>
        <p:spPr>
          <a:xfrm>
            <a:off x="1595437" y="109537"/>
            <a:ext cx="9001125" cy="6638925"/>
          </a:xfrm>
          <a:prstGeom prst="rect">
            <a:avLst/>
          </a:prstGeom>
        </p:spPr>
      </p:pic>
    </p:spTree>
    <p:extLst>
      <p:ext uri="{BB962C8B-B14F-4D97-AF65-F5344CB8AC3E}">
        <p14:creationId xmlns:p14="http://schemas.microsoft.com/office/powerpoint/2010/main" val="2798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6A681CF-2428-7143-530E-6E0D60153CEA}"/>
              </a:ext>
            </a:extLst>
          </p:cNvPr>
          <p:cNvPicPr>
            <a:picLocks noChangeAspect="1"/>
          </p:cNvPicPr>
          <p:nvPr/>
        </p:nvPicPr>
        <p:blipFill>
          <a:blip r:embed="rId3"/>
          <a:stretch>
            <a:fillRect/>
          </a:stretch>
        </p:blipFill>
        <p:spPr>
          <a:xfrm>
            <a:off x="2036636" y="0"/>
            <a:ext cx="8118728" cy="6858000"/>
          </a:xfrm>
          <a:prstGeom prst="rect">
            <a:avLst/>
          </a:prstGeom>
        </p:spPr>
      </p:pic>
    </p:spTree>
    <p:extLst>
      <p:ext uri="{BB962C8B-B14F-4D97-AF65-F5344CB8AC3E}">
        <p14:creationId xmlns:p14="http://schemas.microsoft.com/office/powerpoint/2010/main" val="36843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81EC52D-DA1A-533F-6153-ADD6CC9E7977}"/>
              </a:ext>
            </a:extLst>
          </p:cNvPr>
          <p:cNvPicPr>
            <a:picLocks noChangeAspect="1"/>
          </p:cNvPicPr>
          <p:nvPr/>
        </p:nvPicPr>
        <p:blipFill>
          <a:blip r:embed="rId3"/>
          <a:stretch>
            <a:fillRect/>
          </a:stretch>
        </p:blipFill>
        <p:spPr>
          <a:xfrm>
            <a:off x="2095500" y="785812"/>
            <a:ext cx="8001000" cy="5286375"/>
          </a:xfrm>
          <a:prstGeom prst="rect">
            <a:avLst/>
          </a:prstGeom>
        </p:spPr>
      </p:pic>
    </p:spTree>
    <p:extLst>
      <p:ext uri="{BB962C8B-B14F-4D97-AF65-F5344CB8AC3E}">
        <p14:creationId xmlns:p14="http://schemas.microsoft.com/office/powerpoint/2010/main" val="266273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C3AD40D-BF5A-E01A-0B89-447EB4DD9A2F}"/>
              </a:ext>
            </a:extLst>
          </p:cNvPr>
          <p:cNvPicPr>
            <a:picLocks noChangeAspect="1"/>
          </p:cNvPicPr>
          <p:nvPr/>
        </p:nvPicPr>
        <p:blipFill>
          <a:blip r:embed="rId3"/>
          <a:stretch>
            <a:fillRect/>
          </a:stretch>
        </p:blipFill>
        <p:spPr>
          <a:xfrm>
            <a:off x="1952625" y="142875"/>
            <a:ext cx="8286750" cy="6572250"/>
          </a:xfrm>
          <a:prstGeom prst="rect">
            <a:avLst/>
          </a:prstGeom>
        </p:spPr>
      </p:pic>
    </p:spTree>
    <p:extLst>
      <p:ext uri="{BB962C8B-B14F-4D97-AF65-F5344CB8AC3E}">
        <p14:creationId xmlns:p14="http://schemas.microsoft.com/office/powerpoint/2010/main" val="28664380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3315</TotalTime>
  <Words>1422</Words>
  <Application>Microsoft Office PowerPoint</Application>
  <PresentationFormat>Grand écran</PresentationFormat>
  <Paragraphs>63</Paragraphs>
  <Slides>11</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Aptos</vt:lpstr>
      <vt:lpstr>Aptos Display</vt:lpstr>
      <vt:lpstr>Arial</vt:lpstr>
      <vt:lpstr>Calibri</vt:lpstr>
      <vt:lpstr>system-ui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Samia Mouhoubi</dc:creator>
  <cp:lastModifiedBy>Samia Mouhoubi</cp:lastModifiedBy>
  <cp:revision>8</cp:revision>
  <dcterms:created xsi:type="dcterms:W3CDTF">2024-10-16T03:05:11Z</dcterms:created>
  <dcterms:modified xsi:type="dcterms:W3CDTF">2024-10-19T03:21:07Z</dcterms:modified>
</cp:coreProperties>
</file>