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E0595-4239-4613-85C2-CCCC5C7F727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5F6CC-DEA8-418B-8791-C5F622EC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ACDD58-31BD-4FD0-BCFA-A42C9E98C399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9F71-AE99-4850-8F3D-2D69AD3FB497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C004-EC36-4714-8218-CB274C0E2C8B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E484-18EC-4EF6-9EE4-8BD8EA820E74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B1BDAB-7523-4F0D-B2BF-16C19E05AB21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A53F-3771-4044-A609-3822DC8235C6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671F-4034-48C5-B9EB-318D26F2C392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A07F-9353-4CDB-A842-512A4ED3A2BC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1839-4EDA-49A5-AE06-28E43A1E72A3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BDA96B-47DB-462D-9A72-B0D27E500D65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CFAB21-CC2F-4EEE-9E06-8FC7A08B159E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F4A5858-8781-44A0-BF4E-D2C55A28C857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2176530"/>
            <a:ext cx="8361229" cy="2573036"/>
          </a:xfrm>
        </p:spPr>
        <p:txBody>
          <a:bodyPr/>
          <a:lstStyle/>
          <a:p>
            <a:r>
              <a:rPr lang="en-US" altLang="en-US" sz="8800" b="1" dirty="0">
                <a:solidFill>
                  <a:srgbClr val="00B050"/>
                </a:solidFill>
                <a:latin typeface="Garamond" panose="02020404030301010803" pitchFamily="18" charset="0"/>
              </a:rPr>
              <a:t>BCD and Gray CODE</a:t>
            </a:r>
            <a:endParaRPr lang="en-US" sz="88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7" y="299429"/>
            <a:ext cx="5988675" cy="885423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BCD Operation (cont.)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1107583"/>
            <a:ext cx="10187188" cy="521594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Another carry 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	Add	7 + 6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	have 7	   0 1 1 1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	plus 6	   </a:t>
            </a:r>
            <a:r>
              <a:rPr lang="en-US" altLang="en-US" sz="2400" i="0" u="sng" dirty="0">
                <a:latin typeface="Garamond" panose="02020404030301010803" pitchFamily="18" charset="0"/>
              </a:rPr>
              <a:t>0 1 1 0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	Giving	   1 1 0 1  and again out of range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Adding 6	   </a:t>
            </a:r>
            <a:r>
              <a:rPr lang="en-US" altLang="en-US" sz="2400" i="0" u="sng" dirty="0">
                <a:latin typeface="Garamond" panose="02020404030301010803" pitchFamily="18" charset="0"/>
              </a:rPr>
              <a:t>0 1 1 0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Giving	1 0 0 1 1  so a 1 carries out to the next BCD digit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FINAL BCD answer   0001  0011  or 13</a:t>
            </a:r>
            <a:r>
              <a:rPr lang="en-US" altLang="en-US" sz="2400" i="0" baseline="-25000" dirty="0">
                <a:latin typeface="Garamond" panose="02020404030301010803" pitchFamily="18" charset="0"/>
              </a:rPr>
              <a:t>10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0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7" y="196397"/>
            <a:ext cx="5988675" cy="885423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BCD Operation (cont.)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798488"/>
            <a:ext cx="10187188" cy="521594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Multi Bit BCD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Add the BCD for 417 to 195 (Would expect to get   612)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BCD setup  - start with Least Significant Digit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417	0 1 0 0		0 0 0 1		0 1 1 1 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195	</a:t>
            </a:r>
            <a:r>
              <a:rPr lang="en-US" altLang="en-US" sz="2400" i="0" u="sng" dirty="0">
                <a:latin typeface="Garamond" panose="02020404030301010803" pitchFamily="18" charset="0"/>
              </a:rPr>
              <a:t>0 0 0 1</a:t>
            </a:r>
            <a:r>
              <a:rPr lang="en-US" altLang="en-US" sz="2400" i="0" dirty="0">
                <a:latin typeface="Garamond" panose="02020404030301010803" pitchFamily="18" charset="0"/>
              </a:rPr>
              <a:t>		</a:t>
            </a:r>
            <a:r>
              <a:rPr lang="en-US" altLang="en-US" sz="2400" i="0" u="sng" dirty="0">
                <a:latin typeface="Garamond" panose="02020404030301010803" pitchFamily="18" charset="0"/>
              </a:rPr>
              <a:t>1 0 0 1</a:t>
            </a:r>
            <a:r>
              <a:rPr lang="en-US" altLang="en-US" sz="2400" i="0" dirty="0">
                <a:latin typeface="Garamond" panose="02020404030301010803" pitchFamily="18" charset="0"/>
              </a:rPr>
              <a:t>		</a:t>
            </a:r>
            <a:r>
              <a:rPr lang="en-US" altLang="en-US" sz="2400" i="0" u="sng" dirty="0">
                <a:latin typeface="Garamond" panose="02020404030301010803" pitchFamily="18" charset="0"/>
              </a:rPr>
              <a:t>0 1 0 1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	  					1 1 0 0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Adding 6					</a:t>
            </a:r>
            <a:r>
              <a:rPr lang="en-US" altLang="en-US" sz="2400" i="0" u="sng" dirty="0">
                <a:latin typeface="Garamond" panose="02020404030301010803" pitchFamily="18" charset="0"/>
              </a:rPr>
              <a:t>0 1 1 0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Gives				      1	0 0 1 0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2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7" y="196398"/>
            <a:ext cx="5988675" cy="808154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BCD Operation (cont.)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888640"/>
            <a:ext cx="10187188" cy="52932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Multi Bit BCD</a:t>
            </a:r>
          </a:p>
          <a:p>
            <a:pPr marL="0" indent="0" defTabSz="914377">
              <a:lnSpc>
                <a:spcPct val="150000"/>
              </a:lnSpc>
              <a:buNone/>
              <a:defRPr/>
            </a:pPr>
            <a:r>
              <a:rPr lang="en-US" altLang="en-US" sz="2400" dirty="0">
                <a:latin typeface="Garamond" panose="02020404030301010803" pitchFamily="18" charset="0"/>
              </a:rPr>
              <a:t>Had a carry to the 2</a:t>
            </a:r>
            <a:r>
              <a:rPr lang="en-US" altLang="en-US" sz="2400" baseline="30000" dirty="0">
                <a:latin typeface="Garamond" panose="02020404030301010803" pitchFamily="18" charset="0"/>
              </a:rPr>
              <a:t>nd</a:t>
            </a:r>
            <a:r>
              <a:rPr lang="en-US" altLang="en-US" sz="2400" dirty="0">
                <a:latin typeface="Garamond" panose="02020404030301010803" pitchFamily="18" charset="0"/>
              </a:rPr>
              <a:t> BCD digit position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altLang="en-US" sz="2400" i="0" dirty="0">
                <a:latin typeface="Garamond" panose="02020404030301010803" pitchFamily="18" charset="0"/>
              </a:rPr>
              <a:t>		    	         1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altLang="en-US" sz="2400" i="0" dirty="0">
                <a:latin typeface="Garamond" panose="02020404030301010803" pitchFamily="18" charset="0"/>
              </a:rPr>
              <a:t>	0 1 0 0		0 0 0 1		done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altLang="en-US" sz="2400" i="0" dirty="0">
                <a:latin typeface="Garamond" panose="02020404030301010803" pitchFamily="18" charset="0"/>
              </a:rPr>
              <a:t>	</a:t>
            </a:r>
            <a:r>
              <a:rPr lang="en-US" altLang="en-US" sz="2400" i="0" u="sng" dirty="0">
                <a:latin typeface="Garamond" panose="02020404030301010803" pitchFamily="18" charset="0"/>
              </a:rPr>
              <a:t>0 0 0 1</a:t>
            </a:r>
            <a:r>
              <a:rPr lang="en-US" altLang="en-US" sz="2400" i="0" dirty="0">
                <a:latin typeface="Garamond" panose="02020404030301010803" pitchFamily="18" charset="0"/>
              </a:rPr>
              <a:t>		</a:t>
            </a:r>
            <a:r>
              <a:rPr lang="en-US" altLang="en-US" sz="2400" i="0" u="sng" dirty="0">
                <a:latin typeface="Garamond" panose="02020404030301010803" pitchFamily="18" charset="0"/>
              </a:rPr>
              <a:t>1 0 0 1</a:t>
            </a:r>
            <a:r>
              <a:rPr lang="en-US" altLang="en-US" sz="2400" i="0" dirty="0">
                <a:latin typeface="Garamond" panose="02020404030301010803" pitchFamily="18" charset="0"/>
              </a:rPr>
              <a:t>		0 0 1 0</a:t>
            </a:r>
            <a:endParaRPr lang="en-US" altLang="en-US" sz="2400" i="0" u="sng" dirty="0">
              <a:latin typeface="Garamond" panose="02020404030301010803" pitchFamily="18" charset="0"/>
            </a:endParaRP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altLang="en-US" sz="2400" i="0" dirty="0">
                <a:latin typeface="Garamond" panose="02020404030301010803" pitchFamily="18" charset="0"/>
              </a:rPr>
              <a:t> 			1 0 1 1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altLang="en-US" sz="2400" i="0" dirty="0">
                <a:latin typeface="Garamond" panose="02020404030301010803" pitchFamily="18" charset="0"/>
              </a:rPr>
              <a:t>Again must add 6	</a:t>
            </a:r>
            <a:r>
              <a:rPr lang="en-US" altLang="en-US" sz="2400" i="0" u="sng" dirty="0">
                <a:latin typeface="Garamond" panose="02020404030301010803" pitchFamily="18" charset="0"/>
              </a:rPr>
              <a:t>0 1 1 0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altLang="en-US" sz="2400" i="0" dirty="0">
                <a:latin typeface="Garamond" panose="02020404030301010803" pitchFamily="18" charset="0"/>
              </a:rPr>
              <a:t>Giving	       1 	0 0 0 1		And another carry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7" y="299429"/>
            <a:ext cx="5988675" cy="885423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BCD Operation (cont.)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1107583"/>
            <a:ext cx="10187188" cy="521594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Garamond" panose="02020404030301010803" pitchFamily="18" charset="0"/>
              </a:rPr>
              <a:t>Multi Bit BCD</a:t>
            </a:r>
          </a:p>
          <a:p>
            <a:pPr marL="0" indent="0" defTabSz="914377">
              <a:lnSpc>
                <a:spcPct val="150000"/>
              </a:lnSpc>
              <a:buNone/>
              <a:defRPr/>
            </a:pPr>
            <a:r>
              <a:rPr lang="en-US" altLang="en-US" sz="2400" dirty="0">
                <a:latin typeface="Garamond" panose="02020404030301010803" pitchFamily="18" charset="0"/>
              </a:rPr>
              <a:t>Had a carry to the 3rd BCD digit position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altLang="en-US" sz="2400" i="0" dirty="0">
                <a:latin typeface="Garamond" panose="02020404030301010803" pitchFamily="18" charset="0"/>
              </a:rPr>
              <a:t>  	         1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altLang="en-US" sz="2400" i="0" dirty="0">
                <a:latin typeface="Garamond" panose="02020404030301010803" pitchFamily="18" charset="0"/>
              </a:rPr>
              <a:t> 	0 1 0 0		done		done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altLang="en-US" sz="2400" i="0" dirty="0">
                <a:latin typeface="Garamond" panose="02020404030301010803" pitchFamily="18" charset="0"/>
              </a:rPr>
              <a:t>  	</a:t>
            </a:r>
            <a:r>
              <a:rPr lang="en-US" altLang="en-US" sz="2400" i="0" u="sng" dirty="0">
                <a:latin typeface="Garamond" panose="02020404030301010803" pitchFamily="18" charset="0"/>
              </a:rPr>
              <a:t>0 0 0 1</a:t>
            </a:r>
            <a:r>
              <a:rPr lang="en-US" altLang="en-US" sz="2400" i="0" dirty="0">
                <a:latin typeface="Garamond" panose="02020404030301010803" pitchFamily="18" charset="0"/>
              </a:rPr>
              <a:t>		0 0 0 1		0 0 1 0</a:t>
            </a:r>
            <a:endParaRPr lang="en-US" altLang="en-US" sz="2400" i="0" u="sng" dirty="0">
              <a:latin typeface="Garamond" panose="02020404030301010803" pitchFamily="18" charset="0"/>
            </a:endParaRP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altLang="en-US" sz="2400" i="0" dirty="0">
                <a:latin typeface="Garamond" panose="02020404030301010803" pitchFamily="18" charset="0"/>
              </a:rPr>
              <a:t> 	0 1 1 0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altLang="en-US" sz="2400" i="0" dirty="0">
                <a:latin typeface="Garamond" panose="02020404030301010803" pitchFamily="18" charset="0"/>
              </a:rPr>
              <a:t>And answer is  0110 	0001 	0010 or the BCD for the base 10 number 612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8" y="299429"/>
            <a:ext cx="3078050" cy="8854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Gray Code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1107584"/>
            <a:ext cx="10187188" cy="4301544"/>
          </a:xfrm>
        </p:spPr>
        <p:txBody>
          <a:bodyPr>
            <a:noAutofit/>
          </a:bodyPr>
          <a:lstStyle/>
          <a:p>
            <a:pPr marL="0" indent="0" defTabSz="914377">
              <a:lnSpc>
                <a:spcPct val="150000"/>
              </a:lnSpc>
              <a:buNone/>
              <a:defRPr/>
            </a:pPr>
            <a:r>
              <a:rPr lang="en-US" sz="2400" dirty="0">
                <a:latin typeface="Garamond" panose="02020404030301010803" pitchFamily="18" charset="0"/>
              </a:rPr>
              <a:t>When we count up or down in binary, the number of bit that change with each digit change varies.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sz="2400" i="0" dirty="0">
                <a:latin typeface="Garamond" panose="02020404030301010803" pitchFamily="18" charset="0"/>
              </a:rPr>
              <a:t>	From 0 to 1 just have a single but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sz="2400" i="0" dirty="0">
                <a:latin typeface="Garamond" panose="02020404030301010803" pitchFamily="18" charset="0"/>
              </a:rPr>
              <a:t>	From 1 to 2 have 2 bits, a 1 to 0 transition and a 0 to 1 transition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r>
              <a:rPr lang="en-US" sz="2400" i="0" dirty="0">
                <a:latin typeface="Garamond" panose="02020404030301010803" pitchFamily="18" charset="0"/>
              </a:rPr>
              <a:t>	From 7 to 8 have 3 bits changing back to 0 and 1 bit changing to a 1</a:t>
            </a:r>
          </a:p>
          <a:p>
            <a:pPr marL="0" indent="0" defTabSz="914377">
              <a:lnSpc>
                <a:spcPct val="150000"/>
              </a:lnSpc>
              <a:buNone/>
              <a:defRPr/>
            </a:pPr>
            <a:r>
              <a:rPr lang="en-US" sz="2400" dirty="0">
                <a:latin typeface="Garamond" panose="02020404030301010803" pitchFamily="18" charset="0"/>
              </a:rPr>
              <a:t>For some applications multiple bit changes cause significant problems.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5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8" y="196397"/>
            <a:ext cx="3078050" cy="8854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Gray Code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901516"/>
            <a:ext cx="10187188" cy="5808379"/>
          </a:xfrm>
        </p:spPr>
        <p:txBody>
          <a:bodyPr>
            <a:noAutofit/>
          </a:bodyPr>
          <a:lstStyle/>
          <a:p>
            <a:pPr marL="0" indent="0" defTabSz="914377">
              <a:lnSpc>
                <a:spcPct val="150000"/>
              </a:lnSpc>
              <a:buNone/>
              <a:defRPr/>
            </a:pPr>
            <a:r>
              <a:rPr lang="en-US" sz="2400" dirty="0">
                <a:latin typeface="Garamond" panose="02020404030301010803" pitchFamily="18" charset="0"/>
              </a:rPr>
              <a:t>Contrast of bit changes</a:t>
            </a:r>
          </a:p>
          <a:p>
            <a:pPr marL="128019" lvl="1" indent="0" defTabSz="914377">
              <a:lnSpc>
                <a:spcPct val="150000"/>
              </a:lnSpc>
              <a:buNone/>
              <a:defRPr/>
            </a:pPr>
            <a:endParaRPr lang="en-US" sz="2400" i="0" u="sng" dirty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20515"/>
              </p:ext>
            </p:extLst>
          </p:nvPr>
        </p:nvGraphicFramePr>
        <p:xfrm>
          <a:off x="2032000" y="1698457"/>
          <a:ext cx="8128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3362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42866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90296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27500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74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Number of bit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Gray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Number of bit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30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4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51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30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23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65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26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4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87862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4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41C1D-B1BF-8438-FDF4-72389887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761A0F-9A77-4362-B3C3-855628ED4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612" y="1116326"/>
            <a:ext cx="9592775" cy="5357005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7D31EC4-DA67-DCCE-055A-574E372D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857" y="196397"/>
            <a:ext cx="9884171" cy="8854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Binary to Gray Code Conversion Rule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3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8" y="196397"/>
            <a:ext cx="7585656" cy="8854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Binary to Gray Code Converter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081820"/>
            <a:ext cx="9601200" cy="4785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Logic Design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24" y="1719323"/>
            <a:ext cx="8293994" cy="39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2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8" y="196397"/>
            <a:ext cx="7585656" cy="8854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Gray to Binary Code Converter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081820"/>
            <a:ext cx="9601200" cy="4785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Logic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6" y="1667806"/>
            <a:ext cx="8409905" cy="4199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0625" y="4456090"/>
            <a:ext cx="2318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085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295400" y="838200"/>
            <a:ext cx="2118575" cy="769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Outline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295400" y="1607713"/>
            <a:ext cx="9601200" cy="441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Human Perception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Binary Codes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Decimal and BCD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BCD Operation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  <a:t>Gray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2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887532" cy="808149"/>
          </a:xfrm>
        </p:spPr>
        <p:txBody>
          <a:bodyPr/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Human perception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8648"/>
            <a:ext cx="9601200" cy="4128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We naturally live in a base 10 environment.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Computer exist in a base 2 environment.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So give the computer/digital system the task of doing the conversions for us.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6" y="4114805"/>
            <a:ext cx="7143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3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50195"/>
            <a:ext cx="3393583" cy="756634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Binary Codes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4254"/>
            <a:ext cx="9601200" cy="39538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“An n-bit binary code is a group of n bits that assume up to 2</a:t>
            </a:r>
            <a:r>
              <a:rPr lang="en-US" altLang="en-US" sz="2400" baseline="30000" dirty="0">
                <a:latin typeface="Garamond" panose="02020404030301010803" pitchFamily="18" charset="0"/>
              </a:rPr>
              <a:t>n</a:t>
            </a:r>
            <a:r>
              <a:rPr lang="en-US" altLang="en-US" sz="2400" dirty="0">
                <a:latin typeface="Garamond" panose="02020404030301010803" pitchFamily="18" charset="0"/>
              </a:rPr>
              <a:t> distinct combinations of 1s and 0s, with each combination representing one element of the set being coded”.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For the 10 digits need a 4 bit code.  One code is called Binary Coded Decimal (BCD).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5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493" y="299431"/>
            <a:ext cx="5267459" cy="782392"/>
          </a:xfrm>
        </p:spPr>
        <p:txBody>
          <a:bodyPr/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Decimal and BCD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93" y="965910"/>
            <a:ext cx="10071279" cy="55651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The BCD is simply the 4 bit representation of the decimal digit.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For multiple digit base 10 numbers, each symbol is represented by its BCD digit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en-US" sz="2400" dirty="0">
              <a:latin typeface="Garamond" panose="020204040303010108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20526"/>
              </p:ext>
            </p:extLst>
          </p:nvPr>
        </p:nvGraphicFramePr>
        <p:xfrm>
          <a:off x="3928054" y="2331073"/>
          <a:ext cx="4031088" cy="4200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44">
                  <a:extLst>
                    <a:ext uri="{9D8B030D-6E8A-4147-A177-3AD203B41FA5}">
                      <a16:colId xmlns:a16="http://schemas.microsoft.com/office/drawing/2014/main" val="2374055839"/>
                    </a:ext>
                  </a:extLst>
                </a:gridCol>
                <a:gridCol w="2015544">
                  <a:extLst>
                    <a:ext uri="{9D8B030D-6E8A-4147-A177-3AD203B41FA5}">
                      <a16:colId xmlns:a16="http://schemas.microsoft.com/office/drawing/2014/main" val="3169000261"/>
                    </a:ext>
                  </a:extLst>
                </a:gridCol>
              </a:tblGrid>
              <a:tr h="5424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Decimal 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BCD Digit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26135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737281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153669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26269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0011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34110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0100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68344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0101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665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0110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881099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0111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478766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924037"/>
                  </a:ext>
                </a:extLst>
              </a:tr>
              <a:tr h="329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aramond" panose="02020404030301010803" pitchFamily="18" charset="0"/>
                        </a:rPr>
                        <a:t>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61803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4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17831" cy="782392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BCD Operation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8192"/>
            <a:ext cx="9601200" cy="43992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Garamond" panose="02020404030301010803" pitchFamily="18" charset="0"/>
              </a:rPr>
              <a:t>Consider the following BCD operation</a:t>
            </a:r>
          </a:p>
          <a:p>
            <a:pPr marL="530352" lvl="1" indent="0" algn="just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Decimal:  Add  4 + 1</a:t>
            </a:r>
          </a:p>
          <a:p>
            <a:pPr marL="530352" lvl="1" indent="0" algn="just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Covert to binary   	0 1 0 0</a:t>
            </a:r>
          </a:p>
          <a:p>
            <a:pPr marL="530352" lvl="1" indent="0" algn="just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And		</a:t>
            </a:r>
            <a:r>
              <a:rPr lang="en-US" altLang="en-US" sz="2400" i="0" u="sng" dirty="0">
                <a:latin typeface="Garamond" panose="02020404030301010803" pitchFamily="18" charset="0"/>
              </a:rPr>
              <a:t>0 0 0 1</a:t>
            </a:r>
          </a:p>
          <a:p>
            <a:pPr marL="530352" lvl="1" indent="0" algn="just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Getting		0 1 0 1</a:t>
            </a:r>
          </a:p>
          <a:p>
            <a:pPr marL="530352" lvl="1" indent="0" algn="just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Which is still a BCD representation of a decimal digit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6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799"/>
            <a:ext cx="5801933" cy="885423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BCD Operation (cont.)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8192"/>
            <a:ext cx="9601200" cy="43992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3200" dirty="0">
                <a:latin typeface="Garamond" panose="02020404030301010803" pitchFamily="18" charset="0"/>
              </a:rPr>
              <a:t>Another example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3200" i="0" dirty="0">
                <a:latin typeface="Garamond" panose="02020404030301010803" pitchFamily="18" charset="0"/>
              </a:rPr>
              <a:t>		  </a:t>
            </a:r>
            <a:r>
              <a:rPr lang="en-US" altLang="en-US" sz="2400" i="0" dirty="0">
                <a:latin typeface="Garamond" panose="02020404030301010803" pitchFamily="18" charset="0"/>
              </a:rPr>
              <a:t>3 		0 0 1 1</a:t>
            </a:r>
          </a:p>
          <a:p>
            <a:pPr marL="530352" lvl="1" indent="0" algn="just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		+3		</a:t>
            </a:r>
            <a:r>
              <a:rPr lang="en-US" altLang="en-US" sz="2400" i="0" u="sng" dirty="0">
                <a:latin typeface="Garamond" panose="02020404030301010803" pitchFamily="18" charset="0"/>
              </a:rPr>
              <a:t>0 0 1 1</a:t>
            </a:r>
          </a:p>
          <a:p>
            <a:pPr marL="530352" lvl="1" indent="0" algn="just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		Getting 6 or 	0 1 1 0</a:t>
            </a:r>
          </a:p>
          <a:p>
            <a:pPr marL="530352" lvl="1" indent="0" algn="just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And in range and a BCD digit representation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2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63824"/>
            <a:ext cx="5801933" cy="885423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BCD Operation (cont.)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20461"/>
            <a:ext cx="9601200" cy="49068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Another 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	Consider 	5 + 5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		   5	0 1 0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		+5	</a:t>
            </a:r>
            <a:r>
              <a:rPr lang="en-US" altLang="en-US" sz="2400" u="sng" dirty="0">
                <a:latin typeface="Garamond" panose="02020404030301010803" pitchFamily="18" charset="0"/>
              </a:rPr>
              <a:t>0 1 0 1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		giving	1 0 1 0	        which is binary 10 but not a BCD digit!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What to do?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Try adding 6??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2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7" y="544130"/>
            <a:ext cx="5988675" cy="885423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Garamond" panose="02020404030301010803" pitchFamily="18" charset="0"/>
              </a:rPr>
              <a:t>BCD Operation (cont.)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857" y="1584104"/>
            <a:ext cx="10187188" cy="46879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Had  1010 and want to add 6 or 0110</a:t>
            </a:r>
          </a:p>
          <a:p>
            <a:pPr marL="530352" lvl="1" indent="0" algn="just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So		1 0 1 0</a:t>
            </a:r>
          </a:p>
          <a:p>
            <a:pPr marL="530352" lvl="1" indent="0" algn="just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plus 6	</a:t>
            </a:r>
            <a:r>
              <a:rPr lang="en-US" altLang="en-US" sz="2400" i="0" u="sng" dirty="0">
                <a:latin typeface="Garamond" panose="02020404030301010803" pitchFamily="18" charset="0"/>
              </a:rPr>
              <a:t>0 1 1 0</a:t>
            </a:r>
          </a:p>
          <a:p>
            <a:pPr marL="530352" lvl="1" indent="0" algn="just">
              <a:lnSpc>
                <a:spcPct val="150000"/>
              </a:lnSpc>
              <a:buNone/>
            </a:pPr>
            <a:r>
              <a:rPr lang="en-US" altLang="en-US" sz="2400" i="0" dirty="0">
                <a:latin typeface="Garamond" panose="02020404030301010803" pitchFamily="18" charset="0"/>
              </a:rPr>
              <a:t>Giving    1 0 0 0 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Or a carry out to the next binary digit, or if the binary in BCD, the next BCD digit.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186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366</TotalTime>
  <Words>887</Words>
  <Application>Microsoft Office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Franklin Gothic Book</vt:lpstr>
      <vt:lpstr>Garamond</vt:lpstr>
      <vt:lpstr>Wingdings</vt:lpstr>
      <vt:lpstr>Crop</vt:lpstr>
      <vt:lpstr>BCD and Gray CODE</vt:lpstr>
      <vt:lpstr>PowerPoint Presentation</vt:lpstr>
      <vt:lpstr>Human perception</vt:lpstr>
      <vt:lpstr>Binary Codes</vt:lpstr>
      <vt:lpstr>Decimal and BCD</vt:lpstr>
      <vt:lpstr>BCD Operation</vt:lpstr>
      <vt:lpstr>BCD Operation (cont.)</vt:lpstr>
      <vt:lpstr>BCD Operation (cont.)</vt:lpstr>
      <vt:lpstr>BCD Operation (cont.)</vt:lpstr>
      <vt:lpstr>BCD Operation (cont.)</vt:lpstr>
      <vt:lpstr>BCD Operation (cont.)</vt:lpstr>
      <vt:lpstr>BCD Operation (cont.)</vt:lpstr>
      <vt:lpstr>BCD Operation (cont.)</vt:lpstr>
      <vt:lpstr>Gray Code</vt:lpstr>
      <vt:lpstr>Gray Code</vt:lpstr>
      <vt:lpstr>Binary to Gray Code Conversion Rule</vt:lpstr>
      <vt:lpstr>Binary to Gray Code Converter</vt:lpstr>
      <vt:lpstr>Gray to Binary Code Converter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 and Gray CODE</dc:title>
  <dc:creator>Kabir.CSE</dc:creator>
  <cp:lastModifiedBy>Ratul Sikder</cp:lastModifiedBy>
  <cp:revision>16</cp:revision>
  <dcterms:created xsi:type="dcterms:W3CDTF">2019-01-15T07:51:51Z</dcterms:created>
  <dcterms:modified xsi:type="dcterms:W3CDTF">2025-02-16T13:44:54Z</dcterms:modified>
</cp:coreProperties>
</file>