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0894147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0894147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0894147af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0894147af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0894147af_1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0894147af_1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4075" y="439475"/>
            <a:ext cx="85206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: TECHTONIK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175450"/>
            <a:ext cx="85206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3 </a:t>
            </a:r>
            <a:br>
              <a:rPr lang="fr"/>
            </a:br>
            <a:r>
              <a:rPr lang="fr"/>
              <a:t>Axel, Freddy, Nicolas, Samia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26825" y="159975"/>
            <a:ext cx="35835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ORGANIGRAMME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458">
            <a:off x="126825" y="1680348"/>
            <a:ext cx="2249400" cy="8913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DIRECTION GENERALE</a:t>
            </a:r>
            <a:br>
              <a:rPr b="1"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(50 ordinateurs)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416975" y="1808400"/>
            <a:ext cx="2085300" cy="442500"/>
          </a:xfrm>
          <a:prstGeom prst="roundRect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Direction Juridique </a:t>
            </a:r>
            <a:b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(50 ordinateurs)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419527" y="4172925"/>
            <a:ext cx="2085300" cy="442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Direction de la Communication </a:t>
            </a:r>
            <a:b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(50 ordinateurs)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489600" y="2522125"/>
            <a:ext cx="1981800" cy="442500"/>
          </a:xfrm>
          <a:prstGeom prst="roundRect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Direction Vente et Marketing</a:t>
            </a:r>
            <a:b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(150 ordinateurs)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419400" y="3235850"/>
            <a:ext cx="2085300" cy="551400"/>
          </a:xfrm>
          <a:prstGeom prst="roundRect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Direction des Ressources Humaines </a:t>
            </a:r>
            <a:b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(50 ordinateurs)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4" name="Google Shape;74;p14"/>
          <p:cNvCxnSpPr>
            <a:stCxn id="69" idx="3"/>
          </p:cNvCxnSpPr>
          <p:nvPr/>
        </p:nvCxnSpPr>
        <p:spPr>
          <a:xfrm flipH="1" rot="10800000">
            <a:off x="2376225" y="2112648"/>
            <a:ext cx="1888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/>
          <p:nvPr/>
        </p:nvSpPr>
        <p:spPr>
          <a:xfrm>
            <a:off x="6416975" y="152050"/>
            <a:ext cx="2085300" cy="671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Direction des Finances </a:t>
            </a:r>
            <a:b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(50 ordinateurs)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419525" y="1008700"/>
            <a:ext cx="2085300" cy="671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Direction de le Technologie et de l’information </a:t>
            </a:r>
            <a:b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(100 ordinateurs)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 flipH="1">
            <a:off x="4265050" y="478150"/>
            <a:ext cx="23100" cy="39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endCxn id="70" idx="1"/>
          </p:cNvCxnSpPr>
          <p:nvPr/>
        </p:nvCxnSpPr>
        <p:spPr>
          <a:xfrm>
            <a:off x="4289075" y="2025150"/>
            <a:ext cx="2127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endCxn id="72" idx="1"/>
          </p:cNvCxnSpPr>
          <p:nvPr/>
        </p:nvCxnSpPr>
        <p:spPr>
          <a:xfrm flipH="1" rot="10800000">
            <a:off x="4284300" y="2743375"/>
            <a:ext cx="2205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endCxn id="73" idx="1"/>
          </p:cNvCxnSpPr>
          <p:nvPr/>
        </p:nvCxnSpPr>
        <p:spPr>
          <a:xfrm>
            <a:off x="4278600" y="3504350"/>
            <a:ext cx="2140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endCxn id="71" idx="1"/>
          </p:cNvCxnSpPr>
          <p:nvPr/>
        </p:nvCxnSpPr>
        <p:spPr>
          <a:xfrm>
            <a:off x="4267627" y="4393875"/>
            <a:ext cx="215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4288150" y="478150"/>
            <a:ext cx="20955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4295825" y="1317325"/>
            <a:ext cx="20955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182575"/>
            <a:ext cx="8520600" cy="6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omic Sans MS"/>
                <a:ea typeface="Comic Sans MS"/>
                <a:cs typeface="Comic Sans MS"/>
                <a:sym typeface="Comic Sans MS"/>
              </a:rPr>
              <a:t>PLAN DE GESTION DU PROJET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029150"/>
            <a:ext cx="8520600" cy="3354000"/>
          </a:xfrm>
          <a:prstGeom prst="rect">
            <a:avLst/>
          </a:prstGeom>
          <a:gradFill>
            <a:gsLst>
              <a:gs pos="0">
                <a:srgbClr val="F4CCCC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latin typeface="Comic Sans MS"/>
                <a:ea typeface="Comic Sans MS"/>
                <a:cs typeface="Comic Sans MS"/>
                <a:sym typeface="Comic Sans MS"/>
              </a:rPr>
              <a:t>VISION DU DERNIER TRIMESTRE 2024</a:t>
            </a:r>
            <a:endParaRPr b="1" i="1"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5"/>
          <p:cNvGrpSpPr/>
          <p:nvPr/>
        </p:nvGrpSpPr>
        <p:grpSpPr>
          <a:xfrm>
            <a:off x="2431575" y="1718581"/>
            <a:ext cx="2198554" cy="2184684"/>
            <a:chOff x="700149" y="1695421"/>
            <a:chExt cx="2198554" cy="2442352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700149" y="2915873"/>
              <a:ext cx="2148000" cy="1221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508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❖"/>
              </a:pPr>
              <a:r>
                <a:rPr lang="fr" sz="9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Plan Structure du Projet </a:t>
              </a:r>
              <a:endParaRPr sz="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508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❖"/>
              </a:pPr>
              <a:r>
                <a:rPr lang="fr" sz="9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Business Plan</a:t>
              </a:r>
              <a:br>
                <a:rPr lang="fr" sz="9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508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❖"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" sz="9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- Nom de l’entreprise </a:t>
              </a:r>
              <a:br>
                <a:rPr lang="fr" sz="9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fr" sz="9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- Nombre de salariés (500) </a:t>
              </a:r>
              <a:br>
                <a:rPr lang="fr" sz="9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fr" sz="9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- Organisation en 7 Pôles</a:t>
              </a:r>
              <a:br>
                <a:rPr lang="fr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" name="Google Shape;92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" name="Google Shape;93;p15"/>
          <p:cNvSpPr txBox="1"/>
          <p:nvPr/>
        </p:nvSpPr>
        <p:spPr>
          <a:xfrm>
            <a:off x="4354825" y="1663475"/>
            <a:ext cx="1467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Novembre 2024</a:t>
            </a:r>
            <a:endParaRPr sz="1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72750" y="2287900"/>
            <a:ext cx="1725000" cy="415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💬</a:t>
            </a:r>
            <a:r>
              <a:rPr lang="fr" sz="1600">
                <a:latin typeface="Comic Sans MS"/>
                <a:ea typeface="Comic Sans MS"/>
                <a:cs typeface="Comic Sans MS"/>
                <a:sym typeface="Comic Sans MS"/>
              </a:rPr>
              <a:t>Idées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547575" y="1663475"/>
            <a:ext cx="2198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Octobre </a:t>
            </a:r>
            <a:r>
              <a:rPr lang="fr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2024</a:t>
            </a:r>
            <a:endParaRPr sz="1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lang="f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572001" y="2228800"/>
            <a:ext cx="1886700" cy="5334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 Détaillé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397750" y="2287900"/>
            <a:ext cx="2266200" cy="415200"/>
          </a:xfrm>
          <a:prstGeom prst="chevron">
            <a:avLst>
              <a:gd fmla="val 47995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Planification Brute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630125" y="2837350"/>
            <a:ext cx="1639200" cy="68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❖"/>
            </a:pPr>
            <a:r>
              <a:rPr lang="fr" sz="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Calendrier </a:t>
            </a:r>
            <a:endParaRPr sz="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0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❖"/>
            </a:pPr>
            <a:r>
              <a:rPr lang="fr" sz="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Budget estimé </a:t>
            </a:r>
            <a:endParaRPr sz="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0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❖"/>
            </a:pPr>
            <a:r>
              <a:rPr lang="fr" sz="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Ressources </a:t>
            </a:r>
            <a:r>
              <a:rPr lang="fr" sz="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nécessaires</a:t>
            </a:r>
            <a:r>
              <a:rPr lang="fr" sz="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fr" sz="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800">
              <a:solidFill>
                <a:srgbClr val="0C57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7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310075" y="1663475"/>
            <a:ext cx="2198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Décembr</a:t>
            </a:r>
            <a:r>
              <a:rPr lang="fr" sz="1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 2024</a:t>
            </a:r>
            <a:endParaRPr sz="1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lang="f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0" name="Google Shape;100;p15"/>
          <p:cNvCxnSpPr>
            <a:stCxn id="93" idx="3"/>
          </p:cNvCxnSpPr>
          <p:nvPr/>
        </p:nvCxnSpPr>
        <p:spPr>
          <a:xfrm>
            <a:off x="5822125" y="1784075"/>
            <a:ext cx="718500" cy="6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5"/>
          <p:cNvSpPr/>
          <p:nvPr/>
        </p:nvSpPr>
        <p:spPr>
          <a:xfrm>
            <a:off x="6355125" y="2153650"/>
            <a:ext cx="2312100" cy="683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4CCCC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MISE EN OEUVRE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latin typeface="Montserrat"/>
                <a:ea typeface="Montserrat"/>
                <a:cs typeface="Montserrat"/>
                <a:sym typeface="Montserrat"/>
              </a:rPr>
              <a:t>Choix stratégiques en matière d'équipements, 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latin typeface="Montserrat"/>
                <a:ea typeface="Montserrat"/>
                <a:cs typeface="Montserrat"/>
                <a:sym typeface="Montserrat"/>
              </a:rPr>
              <a:t>de configurations réseau, 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3020">
                <a:latin typeface="Montserrat"/>
                <a:ea typeface="Montserrat"/>
                <a:cs typeface="Montserrat"/>
                <a:sym typeface="Montserrat"/>
              </a:rPr>
              <a:t>de services et de sécurité. </a:t>
            </a:r>
            <a:endParaRPr sz="24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