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70" r:id="rId7"/>
    <p:sldId id="301" r:id="rId8"/>
    <p:sldId id="302" r:id="rId9"/>
    <p:sldId id="274" r:id="rId10"/>
    <p:sldId id="275" r:id="rId11"/>
    <p:sldId id="277" r:id="rId12"/>
    <p:sldId id="278" r:id="rId13"/>
    <p:sldId id="280" r:id="rId14"/>
    <p:sldId id="281" r:id="rId15"/>
    <p:sldId id="282" r:id="rId16"/>
    <p:sldId id="283" r:id="rId17"/>
    <p:sldId id="261" r:id="rId18"/>
    <p:sldId id="284" r:id="rId19"/>
    <p:sldId id="285" r:id="rId20"/>
    <p:sldId id="265" r:id="rId21"/>
    <p:sldId id="286" r:id="rId22"/>
    <p:sldId id="266" r:id="rId23"/>
    <p:sldId id="267" r:id="rId24"/>
    <p:sldId id="269" r:id="rId25"/>
    <p:sldId id="288" r:id="rId26"/>
    <p:sldId id="287" r:id="rId27"/>
    <p:sldId id="289" r:id="rId28"/>
    <p:sldId id="290" r:id="rId29"/>
    <p:sldId id="292" r:id="rId30"/>
    <p:sldId id="293" r:id="rId31"/>
    <p:sldId id="294" r:id="rId32"/>
    <p:sldId id="295" r:id="rId33"/>
    <p:sldId id="297" r:id="rId34"/>
    <p:sldId id="299" r:id="rId35"/>
    <p:sldId id="303" r:id="rId36"/>
    <p:sldId id="304" r:id="rId37"/>
    <p:sldId id="305" r:id="rId38"/>
    <p:sldId id="3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p:restoredTop sz="95599"/>
  </p:normalViewPr>
  <p:slideViewPr>
    <p:cSldViewPr snapToGrid="0" snapToObjects="1">
      <p:cViewPr varScale="1">
        <p:scale>
          <a:sx n="115" d="100"/>
          <a:sy n="115" d="100"/>
        </p:scale>
        <p:origin x="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73878-3C6D-BB48-ABAC-ACEF017B099F}" type="datetimeFigureOut">
              <a:rPr lang="en-US" smtClean="0"/>
              <a:t>9/9/21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4E056-7846-7542-8C31-0D07E16E9189}" type="slidenum">
              <a:rPr lang="en-US" smtClean="0"/>
              <a:t>‹#›</a:t>
            </a:fld>
            <a:endParaRPr lang="en-US" dirty="0"/>
          </a:p>
        </p:txBody>
      </p:sp>
    </p:spTree>
    <p:extLst>
      <p:ext uri="{BB962C8B-B14F-4D97-AF65-F5344CB8AC3E}">
        <p14:creationId xmlns:p14="http://schemas.microsoft.com/office/powerpoint/2010/main" val="137058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4E056-7846-7542-8C31-0D07E16E9189}" type="slidenum">
              <a:rPr lang="en-US" smtClean="0"/>
              <a:t>5</a:t>
            </a:fld>
            <a:endParaRPr lang="en-US" dirty="0"/>
          </a:p>
        </p:txBody>
      </p:sp>
    </p:spTree>
    <p:extLst>
      <p:ext uri="{BB962C8B-B14F-4D97-AF65-F5344CB8AC3E}">
        <p14:creationId xmlns:p14="http://schemas.microsoft.com/office/powerpoint/2010/main" val="229932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4E056-7846-7542-8C31-0D07E16E9189}" type="slidenum">
              <a:rPr lang="en-US" smtClean="0"/>
              <a:t>6</a:t>
            </a:fld>
            <a:endParaRPr lang="en-US" dirty="0"/>
          </a:p>
        </p:txBody>
      </p:sp>
    </p:spTree>
    <p:extLst>
      <p:ext uri="{BB962C8B-B14F-4D97-AF65-F5344CB8AC3E}">
        <p14:creationId xmlns:p14="http://schemas.microsoft.com/office/powerpoint/2010/main" val="1639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4E056-7846-7542-8C31-0D07E16E9189}" type="slidenum">
              <a:rPr lang="en-US" smtClean="0"/>
              <a:t>7</a:t>
            </a:fld>
            <a:endParaRPr lang="en-US" dirty="0"/>
          </a:p>
        </p:txBody>
      </p:sp>
    </p:spTree>
    <p:extLst>
      <p:ext uri="{BB962C8B-B14F-4D97-AF65-F5344CB8AC3E}">
        <p14:creationId xmlns:p14="http://schemas.microsoft.com/office/powerpoint/2010/main" val="80823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4E056-7846-7542-8C31-0D07E16E9189}" type="slidenum">
              <a:rPr lang="en-US" smtClean="0"/>
              <a:t>8</a:t>
            </a:fld>
            <a:endParaRPr lang="en-US" dirty="0"/>
          </a:p>
        </p:txBody>
      </p:sp>
    </p:spTree>
    <p:extLst>
      <p:ext uri="{BB962C8B-B14F-4D97-AF65-F5344CB8AC3E}">
        <p14:creationId xmlns:p14="http://schemas.microsoft.com/office/powerpoint/2010/main" val="213011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B4E056-7846-7542-8C31-0D07E16E9189}" type="slidenum">
              <a:rPr lang="en-US" smtClean="0"/>
              <a:t>11</a:t>
            </a:fld>
            <a:endParaRPr lang="en-US" dirty="0"/>
          </a:p>
        </p:txBody>
      </p:sp>
    </p:spTree>
    <p:extLst>
      <p:ext uri="{BB962C8B-B14F-4D97-AF65-F5344CB8AC3E}">
        <p14:creationId xmlns:p14="http://schemas.microsoft.com/office/powerpoint/2010/main" val="290130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7C12-2DFB-F84E-A5B2-D746AB81C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EF5AB6-0606-D645-8A91-7E5EC1AA5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84B70-FA50-364E-BA09-8BEA36252DA1}"/>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3CA2B740-AC1A-7E45-99AF-026D079EA1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199294-8B95-1A40-B5C2-2FAAEA6AF617}"/>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339646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52AB-BB1B-6445-AFF1-0D8CBC6382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D917D-85F9-DC4B-8B2E-CC031EF7E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D46A3-30C3-5E43-AAA3-0582A8201574}"/>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91BFB189-E49A-0848-99F6-3264E8ACF6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55509E-E72A-7441-A606-06951DDEC031}"/>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386341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A8B0B-564B-5A4B-9DB2-EDBE2F85E5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56A6CE-111D-9B4D-98EB-D3FE58DB3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AE946-92B4-EB4A-826B-CC104C7C85DD}"/>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87FD4B25-3151-8F43-9691-AC27A8368C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0EE687-FA94-D04C-B160-FF7FC501321F}"/>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257777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E661-6F88-BB4C-8F33-0812BE8D1B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8B497-E60C-0A48-94CF-80BDC1409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C5B5F-C700-AD49-B42F-EE96484FDE82}"/>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D481D031-1945-DF41-82AE-E4C44937F0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2E8810-003D-474A-8ADB-75848FD8764F}"/>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404783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493D-629F-1E43-AF20-6762694D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A0797-FD5A-0C41-BE61-9D8A79516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B20FC-7AC6-574E-8734-1F97E95A9002}"/>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D924213A-E213-1B4D-B715-D09025AD8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2E9786-A42F-7341-8AAE-BBF9ABE74C00}"/>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234969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870-99FD-F84F-A9D8-5693A2D99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0B0B4-EADF-DF41-93A6-C291D3CF9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DC4512-0570-5142-80A0-42507B9E5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5A66-ABD6-7545-9938-A2CBE177326A}"/>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6" name="Footer Placeholder 5">
            <a:extLst>
              <a:ext uri="{FF2B5EF4-FFF2-40B4-BE49-F238E27FC236}">
                <a16:creationId xmlns:a16="http://schemas.microsoft.com/office/drawing/2014/main" id="{F798A543-1710-F34A-AE2C-F33B7D4EFE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F8E083-1330-0E40-B0F0-24B045CA690B}"/>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60668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FF40-0D6F-9B43-8372-98F908EE94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6B4FFC-D924-0641-B883-ECC5C9D84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DE132-CFB5-E941-8D74-3E9DCF2CAC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027CC-A61C-A844-BB39-5FC189A94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929EB-B3F6-6847-82B1-965DD92B6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D87839-78F3-2F41-B326-FCDE343E49AB}"/>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8" name="Footer Placeholder 7">
            <a:extLst>
              <a:ext uri="{FF2B5EF4-FFF2-40B4-BE49-F238E27FC236}">
                <a16:creationId xmlns:a16="http://schemas.microsoft.com/office/drawing/2014/main" id="{4D44486C-E5DB-C143-BCC9-3851CD9331B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36652D3-1580-9C4E-A526-47032F4581B1}"/>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289219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794B-4BFE-7342-813A-68D788C73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A3757-0770-434B-AB11-0C82CD177F01}"/>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4" name="Footer Placeholder 3">
            <a:extLst>
              <a:ext uri="{FF2B5EF4-FFF2-40B4-BE49-F238E27FC236}">
                <a16:creationId xmlns:a16="http://schemas.microsoft.com/office/drawing/2014/main" id="{5C735F45-DDFE-C64D-987E-8B86FA5E3B8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21C429-C815-BE43-8066-5C45F5EABF05}"/>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138668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E78F5-F77D-8348-90A6-3D02F2D2E95F}"/>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3" name="Footer Placeholder 2">
            <a:extLst>
              <a:ext uri="{FF2B5EF4-FFF2-40B4-BE49-F238E27FC236}">
                <a16:creationId xmlns:a16="http://schemas.microsoft.com/office/drawing/2014/main" id="{5138A409-3892-6942-8AE6-EBA109DB4B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9654C7A-284C-DD40-A62F-C76156518ED3}"/>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160827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E1F1-B2BA-0E45-AE72-C5479DED4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928766-0C1C-D24D-A3AE-DCE019295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3FEFD9-FEB3-1443-987A-0409D7532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F24C7-693B-454B-A503-55017107989D}"/>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6" name="Footer Placeholder 5">
            <a:extLst>
              <a:ext uri="{FF2B5EF4-FFF2-40B4-BE49-F238E27FC236}">
                <a16:creationId xmlns:a16="http://schemas.microsoft.com/office/drawing/2014/main" id="{485DA1CB-AB4E-A341-AE7B-174ED9901A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D79392-AAB4-D941-945B-801F99176B69}"/>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203661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6CA3-2557-BF41-A434-1B9A60FFC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D244C5-5E65-CC42-8C7C-90ADC7A4B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2801EF5-E870-6E4F-8A04-3D8C150E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D0765-B160-9A4C-B69F-8725773283D0}"/>
              </a:ext>
            </a:extLst>
          </p:cNvPr>
          <p:cNvSpPr>
            <a:spLocks noGrp="1"/>
          </p:cNvSpPr>
          <p:nvPr>
            <p:ph type="dt" sz="half" idx="10"/>
          </p:nvPr>
        </p:nvSpPr>
        <p:spPr/>
        <p:txBody>
          <a:bodyPr/>
          <a:lstStyle/>
          <a:p>
            <a:fld id="{8C0470F1-B098-5B45-952D-9B043641289A}" type="datetimeFigureOut">
              <a:rPr lang="en-US" smtClean="0"/>
              <a:t>9/9/21</a:t>
            </a:fld>
            <a:endParaRPr lang="en-US" dirty="0"/>
          </a:p>
        </p:txBody>
      </p:sp>
      <p:sp>
        <p:nvSpPr>
          <p:cNvPr id="6" name="Footer Placeholder 5">
            <a:extLst>
              <a:ext uri="{FF2B5EF4-FFF2-40B4-BE49-F238E27FC236}">
                <a16:creationId xmlns:a16="http://schemas.microsoft.com/office/drawing/2014/main" id="{B47BAB00-7D79-FF44-84C2-A16F748A7D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885D5D-B6A8-4E45-9492-3161CDD5617F}"/>
              </a:ext>
            </a:extLst>
          </p:cNvPr>
          <p:cNvSpPr>
            <a:spLocks noGrp="1"/>
          </p:cNvSpPr>
          <p:nvPr>
            <p:ph type="sldNum" sz="quarter" idx="12"/>
          </p:nvPr>
        </p:nvSpPr>
        <p:spPr/>
        <p:txBody>
          <a:bodyPr/>
          <a:lstStyle/>
          <a:p>
            <a:fld id="{2F6724E0-9E27-A845-9FC3-5E2326CCEBB9}" type="slidenum">
              <a:rPr lang="en-US" smtClean="0"/>
              <a:t>‹#›</a:t>
            </a:fld>
            <a:endParaRPr lang="en-US" dirty="0"/>
          </a:p>
        </p:txBody>
      </p:sp>
    </p:spTree>
    <p:extLst>
      <p:ext uri="{BB962C8B-B14F-4D97-AF65-F5344CB8AC3E}">
        <p14:creationId xmlns:p14="http://schemas.microsoft.com/office/powerpoint/2010/main" val="183099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54AEE-8A7E-A44C-B856-AF0299F67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02DB0-6718-E448-90BD-731C7889A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F5F29-8AF2-6A47-8BB0-87DC4B424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470F1-B098-5B45-952D-9B043641289A}" type="datetimeFigureOut">
              <a:rPr lang="en-US" smtClean="0"/>
              <a:t>9/9/21</a:t>
            </a:fld>
            <a:endParaRPr lang="en-US" dirty="0"/>
          </a:p>
        </p:txBody>
      </p:sp>
      <p:sp>
        <p:nvSpPr>
          <p:cNvPr id="5" name="Footer Placeholder 4">
            <a:extLst>
              <a:ext uri="{FF2B5EF4-FFF2-40B4-BE49-F238E27FC236}">
                <a16:creationId xmlns:a16="http://schemas.microsoft.com/office/drawing/2014/main" id="{7520CB26-BB13-CB44-BD82-7FC583592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CF30EA7-11FC-164B-84D1-C75E87CAF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724E0-9E27-A845-9FC3-5E2326CCEBB9}" type="slidenum">
              <a:rPr lang="en-US" smtClean="0"/>
              <a:t>‹#›</a:t>
            </a:fld>
            <a:endParaRPr lang="en-US" dirty="0"/>
          </a:p>
        </p:txBody>
      </p:sp>
    </p:spTree>
    <p:extLst>
      <p:ext uri="{BB962C8B-B14F-4D97-AF65-F5344CB8AC3E}">
        <p14:creationId xmlns:p14="http://schemas.microsoft.com/office/powerpoint/2010/main" val="323132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F86-9EA2-0948-9F48-565272349FF3}"/>
              </a:ext>
            </a:extLst>
          </p:cNvPr>
          <p:cNvSpPr>
            <a:spLocks noGrp="1"/>
          </p:cNvSpPr>
          <p:nvPr>
            <p:ph type="ctrTitle"/>
          </p:nvPr>
        </p:nvSpPr>
        <p:spPr/>
        <p:txBody>
          <a:bodyPr>
            <a:normAutofit/>
          </a:bodyPr>
          <a:lstStyle/>
          <a:p>
            <a:r>
              <a:rPr lang="en-US" sz="4800" b="1" dirty="0">
                <a:solidFill>
                  <a:srgbClr val="002060"/>
                </a:solidFill>
              </a:rPr>
              <a:t>Wisconsin Hospitals</a:t>
            </a:r>
            <a:br>
              <a:rPr lang="en-US" sz="4800" b="1" dirty="0">
                <a:solidFill>
                  <a:srgbClr val="002060"/>
                </a:solidFill>
              </a:rPr>
            </a:br>
            <a:r>
              <a:rPr lang="en-US" sz="4800" b="1" dirty="0">
                <a:solidFill>
                  <a:srgbClr val="002060"/>
                </a:solidFill>
              </a:rPr>
              <a:t>   Healthcare Cost and Utilization Analysis </a:t>
            </a:r>
          </a:p>
        </p:txBody>
      </p:sp>
    </p:spTree>
    <p:extLst>
      <p:ext uri="{BB962C8B-B14F-4D97-AF65-F5344CB8AC3E}">
        <p14:creationId xmlns:p14="http://schemas.microsoft.com/office/powerpoint/2010/main" val="347451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13369" y="153251"/>
            <a:ext cx="11238571"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3" name="TextBox 2">
            <a:extLst>
              <a:ext uri="{FF2B5EF4-FFF2-40B4-BE49-F238E27FC236}">
                <a16:creationId xmlns:a16="http://schemas.microsoft.com/office/drawing/2014/main" id="{C0B74CC5-C9E9-2C42-B823-FFD060C52EE4}"/>
              </a:ext>
            </a:extLst>
          </p:cNvPr>
          <p:cNvSpPr txBox="1"/>
          <p:nvPr/>
        </p:nvSpPr>
        <p:spPr>
          <a:xfrm>
            <a:off x="119128" y="304277"/>
            <a:ext cx="10424532" cy="4401205"/>
          </a:xfrm>
          <a:prstGeom prst="rect">
            <a:avLst/>
          </a:prstGeom>
          <a:noFill/>
        </p:spPr>
        <p:txBody>
          <a:bodyPr wrap="square" rtlCol="0">
            <a:spAutoFit/>
          </a:bodyPr>
          <a:lstStyle/>
          <a:p>
            <a:endParaRPr lang="en-US" sz="1400" dirty="0"/>
          </a:p>
          <a:p>
            <a:r>
              <a:rPr lang="en-US" sz="1400" b="1" dirty="0">
                <a:solidFill>
                  <a:schemeClr val="accent6">
                    <a:lumMod val="60000"/>
                    <a:lumOff val="40000"/>
                  </a:schemeClr>
                </a:solidFill>
              </a:rPr>
              <a:t>#Plot the data with some aesthetic detail</a:t>
            </a:r>
          </a:p>
          <a:p>
            <a:r>
              <a:rPr lang="en-US" sz="1400" dirty="0"/>
              <a:t>h_Visits2 &lt;- (HospitalData_Visits %&gt;%</a:t>
            </a:r>
          </a:p>
          <a:p>
            <a:r>
              <a:rPr lang="en-US" sz="1400" dirty="0"/>
              <a:t>  gather("Type", "Value",-AGEGRP,-Sex) %&gt;%    </a:t>
            </a:r>
            <a:r>
              <a:rPr lang="en-US" sz="1400" b="1" dirty="0">
                <a:solidFill>
                  <a:schemeClr val="accent6">
                    <a:lumMod val="60000"/>
                    <a:lumOff val="40000"/>
                  </a:schemeClr>
                </a:solidFill>
              </a:rPr>
              <a:t>#use gather function to make wide data long</a:t>
            </a:r>
          </a:p>
          <a:p>
            <a:r>
              <a:rPr lang="en-US" sz="1400" dirty="0"/>
              <a:t>  ggplot(aes(x=AGEGRP, y=Value, fill = Sex, group= Sex)) 		+</a:t>
            </a:r>
          </a:p>
          <a:p>
            <a:r>
              <a:rPr lang="en-US" sz="1400" dirty="0"/>
              <a:t>  geom_bar(position = "stack",stat = "identity")  			+</a:t>
            </a:r>
          </a:p>
          <a:p>
            <a:r>
              <a:rPr lang="en-US" sz="1400" dirty="0"/>
              <a:t>  ggtitle("Hospital Stays")					+</a:t>
            </a:r>
          </a:p>
          <a:p>
            <a:r>
              <a:rPr lang="en-US" sz="1400" dirty="0"/>
              <a:t>  ylab("Frequency") 					+</a:t>
            </a:r>
          </a:p>
          <a:p>
            <a:r>
              <a:rPr lang="en-US" sz="1400" dirty="0"/>
              <a:t>  xlab("Age Group (yrs)") 					+</a:t>
            </a:r>
          </a:p>
          <a:p>
            <a:r>
              <a:rPr lang="en-US" sz="1400" dirty="0"/>
              <a:t>  scale_y_continuous(limits=c(0,350))				+</a:t>
            </a:r>
          </a:p>
          <a:p>
            <a:r>
              <a:rPr lang="en-US" sz="1400" dirty="0"/>
              <a:t>  scale_fill_manual(values = c("darkslategray3", "darkslategrey"),labels = c("Sex 1", "Sex 0")) 	+ </a:t>
            </a:r>
          </a:p>
          <a:p>
            <a:r>
              <a:rPr lang="en-US" sz="1400" dirty="0"/>
              <a:t>  theme_bw() 							+</a:t>
            </a:r>
          </a:p>
          <a:p>
            <a:r>
              <a:rPr lang="en-US" sz="1400" dirty="0"/>
              <a:t>  theme(legend.title = element_blank(), legend.key.size = unit(0.4,"cm"),</a:t>
            </a:r>
          </a:p>
          <a:p>
            <a:r>
              <a:rPr lang="en-US" sz="1400" dirty="0"/>
              <a:t>       	 text = element_text(size = 10,family="Times New Roman"),</a:t>
            </a:r>
          </a:p>
          <a:p>
            <a:r>
              <a:rPr lang="en-US" sz="1400" dirty="0"/>
              <a:t>        	axis.text=element_text(size=10),</a:t>
            </a:r>
          </a:p>
          <a:p>
            <a:r>
              <a:rPr lang="en-US" sz="1400" dirty="0"/>
              <a:t>       	legend.position=c(.8,.80),</a:t>
            </a:r>
          </a:p>
          <a:p>
            <a:r>
              <a:rPr lang="en-US" sz="1400" dirty="0"/>
              <a:t>        	axis.title.y = element_text(margin = margin(r = 5), face = "bold"),</a:t>
            </a:r>
          </a:p>
          <a:p>
            <a:r>
              <a:rPr lang="en-US" sz="1400" dirty="0"/>
              <a:t>        	axis.title.x = element_text(margin = margin(t = 5), face = "bold"),</a:t>
            </a:r>
          </a:p>
          <a:p>
            <a:r>
              <a:rPr lang="en-US" sz="1400" dirty="0"/>
              <a:t>        	plot.title = element_text(family = "Times New Roman", size = 12, margin=margin(0,0,10,0)),) +</a:t>
            </a:r>
          </a:p>
          <a:p>
            <a:r>
              <a:rPr lang="en-US" sz="1400" dirty="0"/>
              <a:t>  stat_summary(fun = sum, aes(label = ..y.., group = AGEGRP), geom = "text",  vjust = -.2, size =3.0 , family="Times New Roman")); h_Visits2</a:t>
            </a:r>
          </a:p>
        </p:txBody>
      </p:sp>
      <p:sp>
        <p:nvSpPr>
          <p:cNvPr id="4" name="TextBox 3">
            <a:extLst>
              <a:ext uri="{FF2B5EF4-FFF2-40B4-BE49-F238E27FC236}">
                <a16:creationId xmlns:a16="http://schemas.microsoft.com/office/drawing/2014/main" id="{E5F9B67A-7E8D-5D46-8F37-CA4CF0104768}"/>
              </a:ext>
            </a:extLst>
          </p:cNvPr>
          <p:cNvSpPr txBox="1"/>
          <p:nvPr/>
        </p:nvSpPr>
        <p:spPr>
          <a:xfrm>
            <a:off x="0" y="4804643"/>
            <a:ext cx="8552985" cy="1169551"/>
          </a:xfrm>
          <a:prstGeom prst="rect">
            <a:avLst/>
          </a:prstGeom>
          <a:noFill/>
        </p:spPr>
        <p:txBody>
          <a:bodyPr wrap="square" rtlCol="0">
            <a:spAutoFit/>
          </a:bodyPr>
          <a:lstStyle/>
          <a:p>
            <a:r>
              <a:rPr lang="en-US" sz="1400" dirty="0"/>
              <a:t>h_Visits2_dml &lt;- rvg::dml(ggobj = h_Visits2)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officer::ph_with(h_Visits2_dml, ph_location()) %&gt;% 	</a:t>
            </a:r>
            <a:r>
              <a:rPr lang="en-US" sz="1400" dirty="0">
                <a:solidFill>
                  <a:schemeClr val="accent6">
                    <a:lumMod val="60000"/>
                    <a:lumOff val="40000"/>
                  </a:schemeClr>
                </a:solidFill>
              </a:rPr>
              <a:t>#specify object and location of object </a:t>
            </a:r>
            <a:r>
              <a:rPr lang="en-US" sz="1400" dirty="0"/>
              <a:t>base::print(target = here::here("_posts", "h_Visits2.pptx")) 	</a:t>
            </a:r>
            <a:r>
              <a:rPr lang="en-US" sz="1400" dirty="0">
                <a:solidFill>
                  <a:schemeClr val="accent6">
                    <a:lumMod val="60000"/>
                    <a:lumOff val="40000"/>
                  </a:schemeClr>
                </a:solidFill>
              </a:rPr>
              <a:t>#export slide</a:t>
            </a:r>
          </a:p>
        </p:txBody>
      </p:sp>
      <p:grpSp>
        <p:nvGrpSpPr>
          <p:cNvPr id="5" name="Group 4">
            <a:extLst>
              <a:ext uri="{FF2B5EF4-FFF2-40B4-BE49-F238E27FC236}">
                <a16:creationId xmlns:a16="http://schemas.microsoft.com/office/drawing/2014/main" id="{BEA80F40-0179-A44D-90F1-D1AF4D3AB22C}"/>
              </a:ext>
            </a:extLst>
          </p:cNvPr>
          <p:cNvGrpSpPr/>
          <p:nvPr/>
        </p:nvGrpSpPr>
        <p:grpSpPr>
          <a:xfrm>
            <a:off x="8069060" y="4654420"/>
            <a:ext cx="4038602" cy="2203580"/>
            <a:chOff x="914400" y="914400"/>
            <a:chExt cx="3657600" cy="2743200"/>
          </a:xfrm>
        </p:grpSpPr>
        <p:sp>
          <p:nvSpPr>
            <p:cNvPr id="6" name="rc3">
              <a:extLst>
                <a:ext uri="{FF2B5EF4-FFF2-40B4-BE49-F238E27FC236}">
                  <a16:creationId xmlns:a16="http://schemas.microsoft.com/office/drawing/2014/main" id="{F0ACFB16-E9A3-0441-87EE-E782522EF7A0}"/>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7" name="rc4">
              <a:extLst>
                <a:ext uri="{FF2B5EF4-FFF2-40B4-BE49-F238E27FC236}">
                  <a16:creationId xmlns:a16="http://schemas.microsoft.com/office/drawing/2014/main" id="{DE7834EC-C105-9340-B256-D9926C6C5974}"/>
                </a:ext>
              </a:extLst>
            </p:cNvPr>
            <p:cNvSpPr/>
            <p:nvPr/>
          </p:nvSpPr>
          <p:spPr>
            <a:xfrm>
              <a:off x="914400" y="914400"/>
              <a:ext cx="3657600" cy="2743200"/>
            </a:xfrm>
            <a:prstGeom prst="rect">
              <a:avLst/>
            </a:prstGeom>
            <a:solidFill>
              <a:srgbClr val="FFFFFF">
                <a:alpha val="100000"/>
              </a:srgbClr>
            </a:solidFill>
            <a:ln w="13550" cap="rnd">
              <a:solidFill>
                <a:srgbClr val="FFFFFF">
                  <a:alpha val="100000"/>
                </a:srgbClr>
              </a:solidFill>
              <a:prstDash val="solid"/>
              <a:round/>
            </a:ln>
          </p:spPr>
          <p:txBody>
            <a:bodyPr/>
            <a:lstStyle/>
            <a:p>
              <a:endParaRPr dirty="0"/>
            </a:p>
          </p:txBody>
        </p:sp>
        <p:sp>
          <p:nvSpPr>
            <p:cNvPr id="8" name="rc5">
              <a:extLst>
                <a:ext uri="{FF2B5EF4-FFF2-40B4-BE49-F238E27FC236}">
                  <a16:creationId xmlns:a16="http://schemas.microsoft.com/office/drawing/2014/main" id="{DA336103-958D-4844-B982-2E139176D5CB}"/>
                </a:ext>
              </a:extLst>
            </p:cNvPr>
            <p:cNvSpPr/>
            <p:nvPr/>
          </p:nvSpPr>
          <p:spPr>
            <a:xfrm>
              <a:off x="1411879" y="1244311"/>
              <a:ext cx="3090531" cy="1994812"/>
            </a:xfrm>
            <a:prstGeom prst="rect">
              <a:avLst/>
            </a:prstGeom>
            <a:solidFill>
              <a:srgbClr val="FFFFFF">
                <a:alpha val="100000"/>
              </a:srgbClr>
            </a:solidFill>
          </p:spPr>
          <p:txBody>
            <a:bodyPr/>
            <a:lstStyle/>
            <a:p>
              <a:endParaRPr dirty="0"/>
            </a:p>
          </p:txBody>
        </p:sp>
        <p:sp>
          <p:nvSpPr>
            <p:cNvPr id="9" name="pl6">
              <a:extLst>
                <a:ext uri="{FF2B5EF4-FFF2-40B4-BE49-F238E27FC236}">
                  <a16:creationId xmlns:a16="http://schemas.microsoft.com/office/drawing/2014/main" id="{F85D74AA-7CC1-6E42-9ECB-C58EE1B7D288}"/>
                </a:ext>
              </a:extLst>
            </p:cNvPr>
            <p:cNvSpPr/>
            <p:nvPr/>
          </p:nvSpPr>
          <p:spPr>
            <a:xfrm>
              <a:off x="1411879" y="2889383"/>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0" name="pl7">
              <a:extLst>
                <a:ext uri="{FF2B5EF4-FFF2-40B4-BE49-F238E27FC236}">
                  <a16:creationId xmlns:a16="http://schemas.microsoft.com/office/drawing/2014/main" id="{3A26F002-5074-BE46-B3AD-4AECFABA7E36}"/>
                </a:ext>
              </a:extLst>
            </p:cNvPr>
            <p:cNvSpPr/>
            <p:nvPr/>
          </p:nvSpPr>
          <p:spPr>
            <a:xfrm>
              <a:off x="1411879" y="2371250"/>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1" name="pl8">
              <a:extLst>
                <a:ext uri="{FF2B5EF4-FFF2-40B4-BE49-F238E27FC236}">
                  <a16:creationId xmlns:a16="http://schemas.microsoft.com/office/drawing/2014/main" id="{1939733A-1F46-794F-A9EC-A0424C4F8167}"/>
                </a:ext>
              </a:extLst>
            </p:cNvPr>
            <p:cNvSpPr/>
            <p:nvPr/>
          </p:nvSpPr>
          <p:spPr>
            <a:xfrm>
              <a:off x="1411879" y="1853117"/>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2" name="pl9">
              <a:extLst>
                <a:ext uri="{FF2B5EF4-FFF2-40B4-BE49-F238E27FC236}">
                  <a16:creationId xmlns:a16="http://schemas.microsoft.com/office/drawing/2014/main" id="{BB490643-0FD0-D444-8BF8-E0DD2F6FF4FF}"/>
                </a:ext>
              </a:extLst>
            </p:cNvPr>
            <p:cNvSpPr/>
            <p:nvPr/>
          </p:nvSpPr>
          <p:spPr>
            <a:xfrm>
              <a:off x="1411879" y="1334984"/>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3" name="pl10">
              <a:extLst>
                <a:ext uri="{FF2B5EF4-FFF2-40B4-BE49-F238E27FC236}">
                  <a16:creationId xmlns:a16="http://schemas.microsoft.com/office/drawing/2014/main" id="{1A409B1F-FE66-7E48-81CA-9FC33950101E}"/>
                </a:ext>
              </a:extLst>
            </p:cNvPr>
            <p:cNvSpPr/>
            <p:nvPr/>
          </p:nvSpPr>
          <p:spPr>
            <a:xfrm>
              <a:off x="1411879" y="3148450"/>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4" name="pl11">
              <a:extLst>
                <a:ext uri="{FF2B5EF4-FFF2-40B4-BE49-F238E27FC236}">
                  <a16:creationId xmlns:a16="http://schemas.microsoft.com/office/drawing/2014/main" id="{29DE5C63-6B99-2946-AC88-36E6D7E94AE5}"/>
                </a:ext>
              </a:extLst>
            </p:cNvPr>
            <p:cNvSpPr/>
            <p:nvPr/>
          </p:nvSpPr>
          <p:spPr>
            <a:xfrm>
              <a:off x="1411879" y="2630317"/>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5" name="pl12">
              <a:extLst>
                <a:ext uri="{FF2B5EF4-FFF2-40B4-BE49-F238E27FC236}">
                  <a16:creationId xmlns:a16="http://schemas.microsoft.com/office/drawing/2014/main" id="{F6BB8A13-3910-204B-995A-28DE63EECC98}"/>
                </a:ext>
              </a:extLst>
            </p:cNvPr>
            <p:cNvSpPr/>
            <p:nvPr/>
          </p:nvSpPr>
          <p:spPr>
            <a:xfrm>
              <a:off x="1411879" y="2112184"/>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6" name="pl13">
              <a:extLst>
                <a:ext uri="{FF2B5EF4-FFF2-40B4-BE49-F238E27FC236}">
                  <a16:creationId xmlns:a16="http://schemas.microsoft.com/office/drawing/2014/main" id="{1C5BA3D3-8583-564E-8388-5C1A64A486D1}"/>
                </a:ext>
              </a:extLst>
            </p:cNvPr>
            <p:cNvSpPr/>
            <p:nvPr/>
          </p:nvSpPr>
          <p:spPr>
            <a:xfrm>
              <a:off x="1411879" y="1594050"/>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7" name="pl14">
              <a:extLst>
                <a:ext uri="{FF2B5EF4-FFF2-40B4-BE49-F238E27FC236}">
                  <a16:creationId xmlns:a16="http://schemas.microsoft.com/office/drawing/2014/main" id="{BB6F2D8C-6031-4940-9859-750C845D2FE5}"/>
                </a:ext>
              </a:extLst>
            </p:cNvPr>
            <p:cNvSpPr/>
            <p:nvPr/>
          </p:nvSpPr>
          <p:spPr>
            <a:xfrm>
              <a:off x="171096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8" name="pl15">
              <a:extLst>
                <a:ext uri="{FF2B5EF4-FFF2-40B4-BE49-F238E27FC236}">
                  <a16:creationId xmlns:a16="http://schemas.microsoft.com/office/drawing/2014/main" id="{8EA9EC02-B0FF-4944-B444-73FB0C0A184B}"/>
                </a:ext>
              </a:extLst>
            </p:cNvPr>
            <p:cNvSpPr/>
            <p:nvPr/>
          </p:nvSpPr>
          <p:spPr>
            <a:xfrm>
              <a:off x="2209435"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9" name="pl16">
              <a:extLst>
                <a:ext uri="{FF2B5EF4-FFF2-40B4-BE49-F238E27FC236}">
                  <a16:creationId xmlns:a16="http://schemas.microsoft.com/office/drawing/2014/main" id="{8FE58B35-B3CF-9248-9B1D-2950E39A1765}"/>
                </a:ext>
              </a:extLst>
            </p:cNvPr>
            <p:cNvSpPr/>
            <p:nvPr/>
          </p:nvSpPr>
          <p:spPr>
            <a:xfrm>
              <a:off x="2707908"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0" name="pl17">
              <a:extLst>
                <a:ext uri="{FF2B5EF4-FFF2-40B4-BE49-F238E27FC236}">
                  <a16:creationId xmlns:a16="http://schemas.microsoft.com/office/drawing/2014/main" id="{FF361E8F-368F-924D-A183-742E278C49EF}"/>
                </a:ext>
              </a:extLst>
            </p:cNvPr>
            <p:cNvSpPr/>
            <p:nvPr/>
          </p:nvSpPr>
          <p:spPr>
            <a:xfrm>
              <a:off x="3206381"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1" name="pl18">
              <a:extLst>
                <a:ext uri="{FF2B5EF4-FFF2-40B4-BE49-F238E27FC236}">
                  <a16:creationId xmlns:a16="http://schemas.microsoft.com/office/drawing/2014/main" id="{76C5BA8D-4134-714B-8568-D74630832E4D}"/>
                </a:ext>
              </a:extLst>
            </p:cNvPr>
            <p:cNvSpPr/>
            <p:nvPr/>
          </p:nvSpPr>
          <p:spPr>
            <a:xfrm>
              <a:off x="3704854"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2" name="pl19">
              <a:extLst>
                <a:ext uri="{FF2B5EF4-FFF2-40B4-BE49-F238E27FC236}">
                  <a16:creationId xmlns:a16="http://schemas.microsoft.com/office/drawing/2014/main" id="{EAC6D9C3-6091-D645-A500-FB337852E33B}"/>
                </a:ext>
              </a:extLst>
            </p:cNvPr>
            <p:cNvSpPr/>
            <p:nvPr/>
          </p:nvSpPr>
          <p:spPr>
            <a:xfrm>
              <a:off x="4203327"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3" name="rc20">
              <a:extLst>
                <a:ext uri="{FF2B5EF4-FFF2-40B4-BE49-F238E27FC236}">
                  <a16:creationId xmlns:a16="http://schemas.microsoft.com/office/drawing/2014/main" id="{24F1B65A-54BE-D749-86E3-902C7005C02E}"/>
                </a:ext>
              </a:extLst>
            </p:cNvPr>
            <p:cNvSpPr/>
            <p:nvPr/>
          </p:nvSpPr>
          <p:spPr>
            <a:xfrm>
              <a:off x="1486649" y="1500786"/>
              <a:ext cx="448625" cy="927458"/>
            </a:xfrm>
            <a:prstGeom prst="rect">
              <a:avLst/>
            </a:prstGeom>
            <a:solidFill>
              <a:srgbClr val="79CDCD">
                <a:alpha val="100000"/>
              </a:srgbClr>
            </a:solidFill>
          </p:spPr>
          <p:txBody>
            <a:bodyPr/>
            <a:lstStyle/>
            <a:p>
              <a:endParaRPr dirty="0"/>
            </a:p>
          </p:txBody>
        </p:sp>
        <p:sp>
          <p:nvSpPr>
            <p:cNvPr id="24" name="rc21">
              <a:extLst>
                <a:ext uri="{FF2B5EF4-FFF2-40B4-BE49-F238E27FC236}">
                  <a16:creationId xmlns:a16="http://schemas.microsoft.com/office/drawing/2014/main" id="{B30A4989-E4C6-0641-BB5C-31A283CD2B38}"/>
                </a:ext>
              </a:extLst>
            </p:cNvPr>
            <p:cNvSpPr/>
            <p:nvPr/>
          </p:nvSpPr>
          <p:spPr>
            <a:xfrm>
              <a:off x="1486649" y="2428245"/>
              <a:ext cx="448625" cy="720205"/>
            </a:xfrm>
            <a:prstGeom prst="rect">
              <a:avLst/>
            </a:prstGeom>
            <a:solidFill>
              <a:srgbClr val="2F4F4F">
                <a:alpha val="100000"/>
              </a:srgbClr>
            </a:solidFill>
          </p:spPr>
          <p:txBody>
            <a:bodyPr/>
            <a:lstStyle/>
            <a:p>
              <a:endParaRPr dirty="0"/>
            </a:p>
          </p:txBody>
        </p:sp>
        <p:sp>
          <p:nvSpPr>
            <p:cNvPr id="25" name="rc22">
              <a:extLst>
                <a:ext uri="{FF2B5EF4-FFF2-40B4-BE49-F238E27FC236}">
                  <a16:creationId xmlns:a16="http://schemas.microsoft.com/office/drawing/2014/main" id="{00986B2A-2ECB-7E48-9CC9-057BAC74312E}"/>
                </a:ext>
              </a:extLst>
            </p:cNvPr>
            <p:cNvSpPr/>
            <p:nvPr/>
          </p:nvSpPr>
          <p:spPr>
            <a:xfrm>
              <a:off x="1985122" y="3112181"/>
              <a:ext cx="448625" cy="20725"/>
            </a:xfrm>
            <a:prstGeom prst="rect">
              <a:avLst/>
            </a:prstGeom>
            <a:solidFill>
              <a:srgbClr val="79CDCD">
                <a:alpha val="100000"/>
              </a:srgbClr>
            </a:solidFill>
          </p:spPr>
          <p:txBody>
            <a:bodyPr/>
            <a:lstStyle/>
            <a:p>
              <a:endParaRPr dirty="0"/>
            </a:p>
          </p:txBody>
        </p:sp>
        <p:sp>
          <p:nvSpPr>
            <p:cNvPr id="26" name="rc23">
              <a:extLst>
                <a:ext uri="{FF2B5EF4-FFF2-40B4-BE49-F238E27FC236}">
                  <a16:creationId xmlns:a16="http://schemas.microsoft.com/office/drawing/2014/main" id="{3AA18A1D-D410-AB46-85FA-5331DF363AEF}"/>
                </a:ext>
              </a:extLst>
            </p:cNvPr>
            <p:cNvSpPr/>
            <p:nvPr/>
          </p:nvSpPr>
          <p:spPr>
            <a:xfrm>
              <a:off x="1985122" y="3132906"/>
              <a:ext cx="448625" cy="15543"/>
            </a:xfrm>
            <a:prstGeom prst="rect">
              <a:avLst/>
            </a:prstGeom>
            <a:solidFill>
              <a:srgbClr val="2F4F4F">
                <a:alpha val="100000"/>
              </a:srgbClr>
            </a:solidFill>
          </p:spPr>
          <p:txBody>
            <a:bodyPr/>
            <a:lstStyle/>
            <a:p>
              <a:endParaRPr dirty="0"/>
            </a:p>
          </p:txBody>
        </p:sp>
        <p:sp>
          <p:nvSpPr>
            <p:cNvPr id="27" name="rc24">
              <a:extLst>
                <a:ext uri="{FF2B5EF4-FFF2-40B4-BE49-F238E27FC236}">
                  <a16:creationId xmlns:a16="http://schemas.microsoft.com/office/drawing/2014/main" id="{3B67E5FF-9A85-8C4B-930B-E40FA4CF1114}"/>
                </a:ext>
              </a:extLst>
            </p:cNvPr>
            <p:cNvSpPr/>
            <p:nvPr/>
          </p:nvSpPr>
          <p:spPr>
            <a:xfrm>
              <a:off x="2483595" y="3112181"/>
              <a:ext cx="448625" cy="36269"/>
            </a:xfrm>
            <a:prstGeom prst="rect">
              <a:avLst/>
            </a:prstGeom>
            <a:solidFill>
              <a:srgbClr val="79CDCD">
                <a:alpha val="100000"/>
              </a:srgbClr>
            </a:solidFill>
          </p:spPr>
          <p:txBody>
            <a:bodyPr/>
            <a:lstStyle/>
            <a:p>
              <a:endParaRPr dirty="0"/>
            </a:p>
          </p:txBody>
        </p:sp>
        <p:sp>
          <p:nvSpPr>
            <p:cNvPr id="28" name="rc25">
              <a:extLst>
                <a:ext uri="{FF2B5EF4-FFF2-40B4-BE49-F238E27FC236}">
                  <a16:creationId xmlns:a16="http://schemas.microsoft.com/office/drawing/2014/main" id="{50BA87F9-8076-BB44-9B20-9B90777ED4AA}"/>
                </a:ext>
              </a:extLst>
            </p:cNvPr>
            <p:cNvSpPr/>
            <p:nvPr/>
          </p:nvSpPr>
          <p:spPr>
            <a:xfrm>
              <a:off x="2982068" y="3075911"/>
              <a:ext cx="448625" cy="56994"/>
            </a:xfrm>
            <a:prstGeom prst="rect">
              <a:avLst/>
            </a:prstGeom>
            <a:solidFill>
              <a:srgbClr val="79CDCD">
                <a:alpha val="100000"/>
              </a:srgbClr>
            </a:solidFill>
          </p:spPr>
          <p:txBody>
            <a:bodyPr/>
            <a:lstStyle/>
            <a:p>
              <a:endParaRPr dirty="0"/>
            </a:p>
          </p:txBody>
        </p:sp>
        <p:sp>
          <p:nvSpPr>
            <p:cNvPr id="29" name="rc26">
              <a:extLst>
                <a:ext uri="{FF2B5EF4-FFF2-40B4-BE49-F238E27FC236}">
                  <a16:creationId xmlns:a16="http://schemas.microsoft.com/office/drawing/2014/main" id="{CA404E57-02DE-D140-99CC-DB43F3F06D94}"/>
                </a:ext>
              </a:extLst>
            </p:cNvPr>
            <p:cNvSpPr/>
            <p:nvPr/>
          </p:nvSpPr>
          <p:spPr>
            <a:xfrm>
              <a:off x="2982068" y="3132906"/>
              <a:ext cx="448625" cy="15543"/>
            </a:xfrm>
            <a:prstGeom prst="rect">
              <a:avLst/>
            </a:prstGeom>
            <a:solidFill>
              <a:srgbClr val="2F4F4F">
                <a:alpha val="100000"/>
              </a:srgbClr>
            </a:solidFill>
          </p:spPr>
          <p:txBody>
            <a:bodyPr/>
            <a:lstStyle/>
            <a:p>
              <a:endParaRPr dirty="0"/>
            </a:p>
          </p:txBody>
        </p:sp>
        <p:sp>
          <p:nvSpPr>
            <p:cNvPr id="30" name="rc27">
              <a:extLst>
                <a:ext uri="{FF2B5EF4-FFF2-40B4-BE49-F238E27FC236}">
                  <a16:creationId xmlns:a16="http://schemas.microsoft.com/office/drawing/2014/main" id="{729A6D63-AD26-9444-BD8A-C16C2A3274FF}"/>
                </a:ext>
              </a:extLst>
            </p:cNvPr>
            <p:cNvSpPr/>
            <p:nvPr/>
          </p:nvSpPr>
          <p:spPr>
            <a:xfrm>
              <a:off x="3480541" y="2847933"/>
              <a:ext cx="448625" cy="72538"/>
            </a:xfrm>
            <a:prstGeom prst="rect">
              <a:avLst/>
            </a:prstGeom>
            <a:solidFill>
              <a:srgbClr val="79CDCD">
                <a:alpha val="100000"/>
              </a:srgbClr>
            </a:solidFill>
          </p:spPr>
          <p:txBody>
            <a:bodyPr/>
            <a:lstStyle/>
            <a:p>
              <a:endParaRPr dirty="0"/>
            </a:p>
          </p:txBody>
        </p:sp>
        <p:sp>
          <p:nvSpPr>
            <p:cNvPr id="31" name="rc28">
              <a:extLst>
                <a:ext uri="{FF2B5EF4-FFF2-40B4-BE49-F238E27FC236}">
                  <a16:creationId xmlns:a16="http://schemas.microsoft.com/office/drawing/2014/main" id="{616F65A6-4D9F-2447-95A6-756C9471156B}"/>
                </a:ext>
              </a:extLst>
            </p:cNvPr>
            <p:cNvSpPr/>
            <p:nvPr/>
          </p:nvSpPr>
          <p:spPr>
            <a:xfrm>
              <a:off x="3480541" y="2920471"/>
              <a:ext cx="448625" cy="227978"/>
            </a:xfrm>
            <a:prstGeom prst="rect">
              <a:avLst/>
            </a:prstGeom>
            <a:solidFill>
              <a:srgbClr val="2F4F4F">
                <a:alpha val="100000"/>
              </a:srgbClr>
            </a:solidFill>
          </p:spPr>
          <p:txBody>
            <a:bodyPr/>
            <a:lstStyle/>
            <a:p>
              <a:endParaRPr dirty="0"/>
            </a:p>
          </p:txBody>
        </p:sp>
        <p:sp>
          <p:nvSpPr>
            <p:cNvPr id="32" name="rc29">
              <a:extLst>
                <a:ext uri="{FF2B5EF4-FFF2-40B4-BE49-F238E27FC236}">
                  <a16:creationId xmlns:a16="http://schemas.microsoft.com/office/drawing/2014/main" id="{00DB9E62-A25A-8D4F-B4CC-055ADE50B4DA}"/>
                </a:ext>
              </a:extLst>
            </p:cNvPr>
            <p:cNvSpPr/>
            <p:nvPr/>
          </p:nvSpPr>
          <p:spPr>
            <a:xfrm>
              <a:off x="3979014" y="2651042"/>
              <a:ext cx="448625" cy="150258"/>
            </a:xfrm>
            <a:prstGeom prst="rect">
              <a:avLst/>
            </a:prstGeom>
            <a:solidFill>
              <a:srgbClr val="79CDCD">
                <a:alpha val="100000"/>
              </a:srgbClr>
            </a:solidFill>
          </p:spPr>
          <p:txBody>
            <a:bodyPr/>
            <a:lstStyle/>
            <a:p>
              <a:endParaRPr dirty="0"/>
            </a:p>
          </p:txBody>
        </p:sp>
        <p:sp>
          <p:nvSpPr>
            <p:cNvPr id="33" name="rc30">
              <a:extLst>
                <a:ext uri="{FF2B5EF4-FFF2-40B4-BE49-F238E27FC236}">
                  <a16:creationId xmlns:a16="http://schemas.microsoft.com/office/drawing/2014/main" id="{7FAFD5BF-256E-A842-9DB9-CBAD55FF151C}"/>
                </a:ext>
              </a:extLst>
            </p:cNvPr>
            <p:cNvSpPr/>
            <p:nvPr/>
          </p:nvSpPr>
          <p:spPr>
            <a:xfrm>
              <a:off x="3979014" y="2801301"/>
              <a:ext cx="448625" cy="347149"/>
            </a:xfrm>
            <a:prstGeom prst="rect">
              <a:avLst/>
            </a:prstGeom>
            <a:solidFill>
              <a:srgbClr val="2F4F4F">
                <a:alpha val="100000"/>
              </a:srgbClr>
            </a:solidFill>
          </p:spPr>
          <p:txBody>
            <a:bodyPr/>
            <a:lstStyle/>
            <a:p>
              <a:endParaRPr dirty="0"/>
            </a:p>
          </p:txBody>
        </p:sp>
        <p:sp>
          <p:nvSpPr>
            <p:cNvPr id="34" name="tx31">
              <a:extLst>
                <a:ext uri="{FF2B5EF4-FFF2-40B4-BE49-F238E27FC236}">
                  <a16:creationId xmlns:a16="http://schemas.microsoft.com/office/drawing/2014/main" id="{9B9262C5-E500-8743-B763-1B98FBE22663}"/>
                </a:ext>
              </a:extLst>
            </p:cNvPr>
            <p:cNvSpPr/>
            <p:nvPr/>
          </p:nvSpPr>
          <p:spPr>
            <a:xfrm>
              <a:off x="1629658" y="1411903"/>
              <a:ext cx="162607"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318</a:t>
              </a:r>
            </a:p>
          </p:txBody>
        </p:sp>
        <p:sp>
          <p:nvSpPr>
            <p:cNvPr id="35" name="tx32">
              <a:extLst>
                <a:ext uri="{FF2B5EF4-FFF2-40B4-BE49-F238E27FC236}">
                  <a16:creationId xmlns:a16="http://schemas.microsoft.com/office/drawing/2014/main" id="{0BAE64C0-C27B-144E-9F31-D363C715C021}"/>
                </a:ext>
              </a:extLst>
            </p:cNvPr>
            <p:cNvSpPr/>
            <p:nvPr/>
          </p:nvSpPr>
          <p:spPr>
            <a:xfrm>
              <a:off x="2182334" y="3024568"/>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a:t>
              </a:r>
            </a:p>
          </p:txBody>
        </p:sp>
        <p:sp>
          <p:nvSpPr>
            <p:cNvPr id="36" name="tx33">
              <a:extLst>
                <a:ext uri="{FF2B5EF4-FFF2-40B4-BE49-F238E27FC236}">
                  <a16:creationId xmlns:a16="http://schemas.microsoft.com/office/drawing/2014/main" id="{5AAC124B-46F9-454E-BD91-971E36304DCE}"/>
                </a:ext>
              </a:extLst>
            </p:cNvPr>
            <p:cNvSpPr/>
            <p:nvPr/>
          </p:nvSpPr>
          <p:spPr>
            <a:xfrm>
              <a:off x="2680807" y="3024568"/>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a:t>
              </a:r>
            </a:p>
          </p:txBody>
        </p:sp>
        <p:sp>
          <p:nvSpPr>
            <p:cNvPr id="37" name="tx34">
              <a:extLst>
                <a:ext uri="{FF2B5EF4-FFF2-40B4-BE49-F238E27FC236}">
                  <a16:creationId xmlns:a16="http://schemas.microsoft.com/office/drawing/2014/main" id="{3F5E958D-978D-AA4E-ABE2-8AC136375D3C}"/>
                </a:ext>
              </a:extLst>
            </p:cNvPr>
            <p:cNvSpPr/>
            <p:nvPr/>
          </p:nvSpPr>
          <p:spPr>
            <a:xfrm>
              <a:off x="3152178" y="2988298"/>
              <a:ext cx="108405"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14</a:t>
              </a:r>
            </a:p>
          </p:txBody>
        </p:sp>
        <p:sp>
          <p:nvSpPr>
            <p:cNvPr id="38" name="tx35">
              <a:extLst>
                <a:ext uri="{FF2B5EF4-FFF2-40B4-BE49-F238E27FC236}">
                  <a16:creationId xmlns:a16="http://schemas.microsoft.com/office/drawing/2014/main" id="{2D470091-F81D-8A48-9C78-8AF3C4F0331B}"/>
                </a:ext>
              </a:extLst>
            </p:cNvPr>
            <p:cNvSpPr/>
            <p:nvPr/>
          </p:nvSpPr>
          <p:spPr>
            <a:xfrm>
              <a:off x="3650651" y="2759049"/>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58</a:t>
              </a:r>
            </a:p>
          </p:txBody>
        </p:sp>
        <p:sp>
          <p:nvSpPr>
            <p:cNvPr id="39" name="tx36">
              <a:extLst>
                <a:ext uri="{FF2B5EF4-FFF2-40B4-BE49-F238E27FC236}">
                  <a16:creationId xmlns:a16="http://schemas.microsoft.com/office/drawing/2014/main" id="{AD043A48-7FDD-9E40-8EB3-4BD52AB5D49F}"/>
                </a:ext>
              </a:extLst>
            </p:cNvPr>
            <p:cNvSpPr/>
            <p:nvPr/>
          </p:nvSpPr>
          <p:spPr>
            <a:xfrm>
              <a:off x="4149124" y="2561947"/>
              <a:ext cx="108405" cy="74740"/>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96</a:t>
              </a:r>
            </a:p>
          </p:txBody>
        </p:sp>
        <p:sp>
          <p:nvSpPr>
            <p:cNvPr id="40" name="rc37">
              <a:extLst>
                <a:ext uri="{FF2B5EF4-FFF2-40B4-BE49-F238E27FC236}">
                  <a16:creationId xmlns:a16="http://schemas.microsoft.com/office/drawing/2014/main" id="{E5EF5EA6-346D-CA44-9C57-18464C90AE79}"/>
                </a:ext>
              </a:extLst>
            </p:cNvPr>
            <p:cNvSpPr/>
            <p:nvPr/>
          </p:nvSpPr>
          <p:spPr>
            <a:xfrm>
              <a:off x="1411880" y="1244312"/>
              <a:ext cx="2999095" cy="1994812"/>
            </a:xfrm>
            <a:prstGeom prst="rect">
              <a:avLst/>
            </a:prstGeom>
            <a:ln w="13550" cap="rnd">
              <a:solidFill>
                <a:srgbClr val="333333">
                  <a:alpha val="100000"/>
                </a:srgbClr>
              </a:solidFill>
              <a:prstDash val="solid"/>
              <a:round/>
            </a:ln>
          </p:spPr>
          <p:txBody>
            <a:bodyPr/>
            <a:lstStyle/>
            <a:p>
              <a:endParaRPr dirty="0"/>
            </a:p>
          </p:txBody>
        </p:sp>
        <p:sp>
          <p:nvSpPr>
            <p:cNvPr id="41" name="tx38">
              <a:extLst>
                <a:ext uri="{FF2B5EF4-FFF2-40B4-BE49-F238E27FC236}">
                  <a16:creationId xmlns:a16="http://schemas.microsoft.com/office/drawing/2014/main" id="{5BB07C17-79C3-094E-9503-FB43C752F484}"/>
                </a:ext>
              </a:extLst>
            </p:cNvPr>
            <p:cNvSpPr/>
            <p:nvPr/>
          </p:nvSpPr>
          <p:spPr>
            <a:xfrm>
              <a:off x="1285748" y="3103182"/>
              <a:ext cx="63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42" name="tx39">
              <a:extLst>
                <a:ext uri="{FF2B5EF4-FFF2-40B4-BE49-F238E27FC236}">
                  <a16:creationId xmlns:a16="http://schemas.microsoft.com/office/drawing/2014/main" id="{548717AC-0329-5D4A-B1EE-FE553C150B4A}"/>
                </a:ext>
              </a:extLst>
            </p:cNvPr>
            <p:cNvSpPr/>
            <p:nvPr/>
          </p:nvSpPr>
          <p:spPr>
            <a:xfrm>
              <a:off x="1158748" y="2585048"/>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100</a:t>
              </a:r>
            </a:p>
          </p:txBody>
        </p:sp>
        <p:sp>
          <p:nvSpPr>
            <p:cNvPr id="43" name="tx40">
              <a:extLst>
                <a:ext uri="{FF2B5EF4-FFF2-40B4-BE49-F238E27FC236}">
                  <a16:creationId xmlns:a16="http://schemas.microsoft.com/office/drawing/2014/main" id="{32E195B1-4F71-544D-8AC2-A711B2D3F7A2}"/>
                </a:ext>
              </a:extLst>
            </p:cNvPr>
            <p:cNvSpPr/>
            <p:nvPr/>
          </p:nvSpPr>
          <p:spPr>
            <a:xfrm>
              <a:off x="1158748" y="2066915"/>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200</a:t>
              </a:r>
            </a:p>
          </p:txBody>
        </p:sp>
        <p:sp>
          <p:nvSpPr>
            <p:cNvPr id="44" name="tx41">
              <a:extLst>
                <a:ext uri="{FF2B5EF4-FFF2-40B4-BE49-F238E27FC236}">
                  <a16:creationId xmlns:a16="http://schemas.microsoft.com/office/drawing/2014/main" id="{DC8AF493-0304-2A4E-9630-F194020430AC}"/>
                </a:ext>
              </a:extLst>
            </p:cNvPr>
            <p:cNvSpPr/>
            <p:nvPr/>
          </p:nvSpPr>
          <p:spPr>
            <a:xfrm>
              <a:off x="1158748" y="1548782"/>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300</a:t>
              </a:r>
            </a:p>
          </p:txBody>
        </p:sp>
        <p:sp>
          <p:nvSpPr>
            <p:cNvPr id="45" name="pl42">
              <a:extLst>
                <a:ext uri="{FF2B5EF4-FFF2-40B4-BE49-F238E27FC236}">
                  <a16:creationId xmlns:a16="http://schemas.microsoft.com/office/drawing/2014/main" id="{B26E6FBA-3EC7-FB42-A57E-A1CF8934570E}"/>
                </a:ext>
              </a:extLst>
            </p:cNvPr>
            <p:cNvSpPr/>
            <p:nvPr/>
          </p:nvSpPr>
          <p:spPr>
            <a:xfrm>
              <a:off x="1377084"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6" name="pl43">
              <a:extLst>
                <a:ext uri="{FF2B5EF4-FFF2-40B4-BE49-F238E27FC236}">
                  <a16:creationId xmlns:a16="http://schemas.microsoft.com/office/drawing/2014/main" id="{DBE5D652-F459-564C-AAB6-838D44F1892A}"/>
                </a:ext>
              </a:extLst>
            </p:cNvPr>
            <p:cNvSpPr/>
            <p:nvPr/>
          </p:nvSpPr>
          <p:spPr>
            <a:xfrm>
              <a:off x="1377084" y="26303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7" name="pl44">
              <a:extLst>
                <a:ext uri="{FF2B5EF4-FFF2-40B4-BE49-F238E27FC236}">
                  <a16:creationId xmlns:a16="http://schemas.microsoft.com/office/drawing/2014/main" id="{A1DE1066-F8F3-F44D-9DCC-3D7B173A40B4}"/>
                </a:ext>
              </a:extLst>
            </p:cNvPr>
            <p:cNvSpPr/>
            <p:nvPr/>
          </p:nvSpPr>
          <p:spPr>
            <a:xfrm>
              <a:off x="1377084" y="21121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8" name="pl45">
              <a:extLst>
                <a:ext uri="{FF2B5EF4-FFF2-40B4-BE49-F238E27FC236}">
                  <a16:creationId xmlns:a16="http://schemas.microsoft.com/office/drawing/2014/main" id="{AA1E2686-BE33-0C4A-9D38-392E5DA7D813}"/>
                </a:ext>
              </a:extLst>
            </p:cNvPr>
            <p:cNvSpPr/>
            <p:nvPr/>
          </p:nvSpPr>
          <p:spPr>
            <a:xfrm>
              <a:off x="1377084" y="15940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9" name="pl46">
              <a:extLst>
                <a:ext uri="{FF2B5EF4-FFF2-40B4-BE49-F238E27FC236}">
                  <a16:creationId xmlns:a16="http://schemas.microsoft.com/office/drawing/2014/main" id="{79286394-7496-1D42-A7FA-C79F35BFBF10}"/>
                </a:ext>
              </a:extLst>
            </p:cNvPr>
            <p:cNvSpPr/>
            <p:nvPr/>
          </p:nvSpPr>
          <p:spPr>
            <a:xfrm>
              <a:off x="171096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0" name="pl47">
              <a:extLst>
                <a:ext uri="{FF2B5EF4-FFF2-40B4-BE49-F238E27FC236}">
                  <a16:creationId xmlns:a16="http://schemas.microsoft.com/office/drawing/2014/main" id="{77C40977-9385-E341-A67E-B460BC46588C}"/>
                </a:ext>
              </a:extLst>
            </p:cNvPr>
            <p:cNvSpPr/>
            <p:nvPr/>
          </p:nvSpPr>
          <p:spPr>
            <a:xfrm>
              <a:off x="2209435"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1" name="pl48">
              <a:extLst>
                <a:ext uri="{FF2B5EF4-FFF2-40B4-BE49-F238E27FC236}">
                  <a16:creationId xmlns:a16="http://schemas.microsoft.com/office/drawing/2014/main" id="{2B76D073-59F8-4F41-B17C-CB032BB7138F}"/>
                </a:ext>
              </a:extLst>
            </p:cNvPr>
            <p:cNvSpPr/>
            <p:nvPr/>
          </p:nvSpPr>
          <p:spPr>
            <a:xfrm>
              <a:off x="2707908"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2" name="pl49">
              <a:extLst>
                <a:ext uri="{FF2B5EF4-FFF2-40B4-BE49-F238E27FC236}">
                  <a16:creationId xmlns:a16="http://schemas.microsoft.com/office/drawing/2014/main" id="{28ADE447-B46D-1848-8B86-7D12AE5BA119}"/>
                </a:ext>
              </a:extLst>
            </p:cNvPr>
            <p:cNvSpPr/>
            <p:nvPr/>
          </p:nvSpPr>
          <p:spPr>
            <a:xfrm>
              <a:off x="3206381"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3" name="pl50">
              <a:extLst>
                <a:ext uri="{FF2B5EF4-FFF2-40B4-BE49-F238E27FC236}">
                  <a16:creationId xmlns:a16="http://schemas.microsoft.com/office/drawing/2014/main" id="{DD024854-C892-CA44-8968-BD1B91033487}"/>
                </a:ext>
              </a:extLst>
            </p:cNvPr>
            <p:cNvSpPr/>
            <p:nvPr/>
          </p:nvSpPr>
          <p:spPr>
            <a:xfrm>
              <a:off x="3704854"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4" name="pl51">
              <a:extLst>
                <a:ext uri="{FF2B5EF4-FFF2-40B4-BE49-F238E27FC236}">
                  <a16:creationId xmlns:a16="http://schemas.microsoft.com/office/drawing/2014/main" id="{BF6939D6-07EC-844A-9E99-3FD89049B483}"/>
                </a:ext>
              </a:extLst>
            </p:cNvPr>
            <p:cNvSpPr/>
            <p:nvPr/>
          </p:nvSpPr>
          <p:spPr>
            <a:xfrm>
              <a:off x="4203327"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5" name="tx52">
              <a:extLst>
                <a:ext uri="{FF2B5EF4-FFF2-40B4-BE49-F238E27FC236}">
                  <a16:creationId xmlns:a16="http://schemas.microsoft.com/office/drawing/2014/main" id="{F4379155-D49D-0840-A925-B4883882855D}"/>
                </a:ext>
              </a:extLst>
            </p:cNvPr>
            <p:cNvSpPr/>
            <p:nvPr/>
          </p:nvSpPr>
          <p:spPr>
            <a:xfrm>
              <a:off x="156281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56" name="tx53">
              <a:extLst>
                <a:ext uri="{FF2B5EF4-FFF2-40B4-BE49-F238E27FC236}">
                  <a16:creationId xmlns:a16="http://schemas.microsoft.com/office/drawing/2014/main" id="{52065758-9C14-814F-9479-C12A425F4246}"/>
                </a:ext>
              </a:extLst>
            </p:cNvPr>
            <p:cNvSpPr/>
            <p:nvPr/>
          </p:nvSpPr>
          <p:spPr>
            <a:xfrm>
              <a:off x="2061289"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57" name="tx54">
              <a:extLst>
                <a:ext uri="{FF2B5EF4-FFF2-40B4-BE49-F238E27FC236}">
                  <a16:creationId xmlns:a16="http://schemas.microsoft.com/office/drawing/2014/main" id="{F297491F-D779-0149-AE50-573BBBE28E6E}"/>
                </a:ext>
              </a:extLst>
            </p:cNvPr>
            <p:cNvSpPr/>
            <p:nvPr/>
          </p:nvSpPr>
          <p:spPr>
            <a:xfrm>
              <a:off x="2559762"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58" name="tx55">
              <a:extLst>
                <a:ext uri="{FF2B5EF4-FFF2-40B4-BE49-F238E27FC236}">
                  <a16:creationId xmlns:a16="http://schemas.microsoft.com/office/drawing/2014/main" id="{A757C070-859B-B34F-BB18-E28FE0720EDB}"/>
                </a:ext>
              </a:extLst>
            </p:cNvPr>
            <p:cNvSpPr/>
            <p:nvPr/>
          </p:nvSpPr>
          <p:spPr>
            <a:xfrm>
              <a:off x="3058235"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59" name="tx56">
              <a:extLst>
                <a:ext uri="{FF2B5EF4-FFF2-40B4-BE49-F238E27FC236}">
                  <a16:creationId xmlns:a16="http://schemas.microsoft.com/office/drawing/2014/main" id="{C9154F37-839A-C042-8E2E-171CA99617A4}"/>
                </a:ext>
              </a:extLst>
            </p:cNvPr>
            <p:cNvSpPr/>
            <p:nvPr/>
          </p:nvSpPr>
          <p:spPr>
            <a:xfrm>
              <a:off x="3556708"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60" name="tx57">
              <a:extLst>
                <a:ext uri="{FF2B5EF4-FFF2-40B4-BE49-F238E27FC236}">
                  <a16:creationId xmlns:a16="http://schemas.microsoft.com/office/drawing/2014/main" id="{FFD5EAEC-8CA8-1B42-89EB-9F91301744C7}"/>
                </a:ext>
              </a:extLst>
            </p:cNvPr>
            <p:cNvSpPr/>
            <p:nvPr/>
          </p:nvSpPr>
          <p:spPr>
            <a:xfrm>
              <a:off x="4055181"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61" name="tx58">
              <a:extLst>
                <a:ext uri="{FF2B5EF4-FFF2-40B4-BE49-F238E27FC236}">
                  <a16:creationId xmlns:a16="http://schemas.microsoft.com/office/drawing/2014/main" id="{37B85D41-130E-3F46-A87D-E0F9BB206221}"/>
                </a:ext>
              </a:extLst>
            </p:cNvPr>
            <p:cNvSpPr/>
            <p:nvPr/>
          </p:nvSpPr>
          <p:spPr>
            <a:xfrm>
              <a:off x="2512706"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62" name="tx59">
              <a:extLst>
                <a:ext uri="{FF2B5EF4-FFF2-40B4-BE49-F238E27FC236}">
                  <a16:creationId xmlns:a16="http://schemas.microsoft.com/office/drawing/2014/main" id="{D2FBE5A2-7E22-E54A-AA38-BD4C1B953421}"/>
                </a:ext>
              </a:extLst>
            </p:cNvPr>
            <p:cNvSpPr/>
            <p:nvPr/>
          </p:nvSpPr>
          <p:spPr>
            <a:xfrm rot="-5400000">
              <a:off x="723105" y="2185968"/>
              <a:ext cx="578445" cy="11149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Frequency</a:t>
              </a:r>
            </a:p>
          </p:txBody>
        </p:sp>
        <p:sp>
          <p:nvSpPr>
            <p:cNvPr id="63" name="rc60">
              <a:extLst>
                <a:ext uri="{FF2B5EF4-FFF2-40B4-BE49-F238E27FC236}">
                  <a16:creationId xmlns:a16="http://schemas.microsoft.com/office/drawing/2014/main" id="{D5834FEB-5FA3-5547-9664-853B6E1AC34D}"/>
                </a:ext>
              </a:extLst>
            </p:cNvPr>
            <p:cNvSpPr/>
            <p:nvPr/>
          </p:nvSpPr>
          <p:spPr>
            <a:xfrm>
              <a:off x="3596784" y="1398053"/>
              <a:ext cx="575040" cy="490440"/>
            </a:xfrm>
            <a:prstGeom prst="rect">
              <a:avLst/>
            </a:prstGeom>
            <a:solidFill>
              <a:srgbClr val="FFFFFF">
                <a:alpha val="100000"/>
              </a:srgbClr>
            </a:solidFill>
          </p:spPr>
          <p:txBody>
            <a:bodyPr/>
            <a:lstStyle/>
            <a:p>
              <a:endParaRPr dirty="0"/>
            </a:p>
          </p:txBody>
        </p:sp>
        <p:sp>
          <p:nvSpPr>
            <p:cNvPr id="64" name="rc61">
              <a:extLst>
                <a:ext uri="{FF2B5EF4-FFF2-40B4-BE49-F238E27FC236}">
                  <a16:creationId xmlns:a16="http://schemas.microsoft.com/office/drawing/2014/main" id="{910217DF-BFAD-C341-B34F-B16EC29748D6}"/>
                </a:ext>
              </a:extLst>
            </p:cNvPr>
            <p:cNvSpPr/>
            <p:nvPr/>
          </p:nvSpPr>
          <p:spPr>
            <a:xfrm>
              <a:off x="3666373" y="1530905"/>
              <a:ext cx="143999" cy="144000"/>
            </a:xfrm>
            <a:prstGeom prst="rect">
              <a:avLst/>
            </a:prstGeom>
            <a:solidFill>
              <a:srgbClr val="FFFFFF">
                <a:alpha val="100000"/>
              </a:srgbClr>
            </a:solidFill>
          </p:spPr>
          <p:txBody>
            <a:bodyPr/>
            <a:lstStyle/>
            <a:p>
              <a:endParaRPr dirty="0"/>
            </a:p>
          </p:txBody>
        </p:sp>
        <p:sp>
          <p:nvSpPr>
            <p:cNvPr id="65" name="rc62">
              <a:extLst>
                <a:ext uri="{FF2B5EF4-FFF2-40B4-BE49-F238E27FC236}">
                  <a16:creationId xmlns:a16="http://schemas.microsoft.com/office/drawing/2014/main" id="{7190374F-42F1-A548-8424-0FB991F90B9B}"/>
                </a:ext>
              </a:extLst>
            </p:cNvPr>
            <p:cNvSpPr/>
            <p:nvPr/>
          </p:nvSpPr>
          <p:spPr>
            <a:xfrm>
              <a:off x="3675373" y="1539905"/>
              <a:ext cx="125999" cy="126000"/>
            </a:xfrm>
            <a:prstGeom prst="rect">
              <a:avLst/>
            </a:prstGeom>
            <a:solidFill>
              <a:srgbClr val="79CDCD">
                <a:alpha val="100000"/>
              </a:srgbClr>
            </a:solidFill>
          </p:spPr>
          <p:txBody>
            <a:bodyPr/>
            <a:lstStyle/>
            <a:p>
              <a:endParaRPr dirty="0"/>
            </a:p>
          </p:txBody>
        </p:sp>
        <p:sp>
          <p:nvSpPr>
            <p:cNvPr id="66" name="rc63">
              <a:extLst>
                <a:ext uri="{FF2B5EF4-FFF2-40B4-BE49-F238E27FC236}">
                  <a16:creationId xmlns:a16="http://schemas.microsoft.com/office/drawing/2014/main" id="{A6BF9A97-89AE-B942-9EE2-D3FE1FA16355}"/>
                </a:ext>
              </a:extLst>
            </p:cNvPr>
            <p:cNvSpPr/>
            <p:nvPr/>
          </p:nvSpPr>
          <p:spPr>
            <a:xfrm>
              <a:off x="3666373" y="1674905"/>
              <a:ext cx="143999" cy="144000"/>
            </a:xfrm>
            <a:prstGeom prst="rect">
              <a:avLst/>
            </a:prstGeom>
            <a:solidFill>
              <a:srgbClr val="FFFFFF">
                <a:alpha val="100000"/>
              </a:srgbClr>
            </a:solidFill>
          </p:spPr>
          <p:txBody>
            <a:bodyPr/>
            <a:lstStyle/>
            <a:p>
              <a:endParaRPr dirty="0"/>
            </a:p>
          </p:txBody>
        </p:sp>
        <p:sp>
          <p:nvSpPr>
            <p:cNvPr id="67" name="rc64">
              <a:extLst>
                <a:ext uri="{FF2B5EF4-FFF2-40B4-BE49-F238E27FC236}">
                  <a16:creationId xmlns:a16="http://schemas.microsoft.com/office/drawing/2014/main" id="{282349B4-E077-4F4E-85EC-9B6043721022}"/>
                </a:ext>
              </a:extLst>
            </p:cNvPr>
            <p:cNvSpPr/>
            <p:nvPr/>
          </p:nvSpPr>
          <p:spPr>
            <a:xfrm>
              <a:off x="3675373" y="1683905"/>
              <a:ext cx="125999" cy="126000"/>
            </a:xfrm>
            <a:prstGeom prst="rect">
              <a:avLst/>
            </a:prstGeom>
            <a:solidFill>
              <a:srgbClr val="2F4F4F">
                <a:alpha val="100000"/>
              </a:srgbClr>
            </a:solidFill>
          </p:spPr>
          <p:txBody>
            <a:bodyPr/>
            <a:lstStyle/>
            <a:p>
              <a:endParaRPr dirty="0"/>
            </a:p>
          </p:txBody>
        </p:sp>
        <p:sp>
          <p:nvSpPr>
            <p:cNvPr id="68" name="tx65">
              <a:extLst>
                <a:ext uri="{FF2B5EF4-FFF2-40B4-BE49-F238E27FC236}">
                  <a16:creationId xmlns:a16="http://schemas.microsoft.com/office/drawing/2014/main" id="{E7BDE305-B31B-224B-ADF3-45E34DC413E1}"/>
                </a:ext>
              </a:extLst>
            </p:cNvPr>
            <p:cNvSpPr/>
            <p:nvPr/>
          </p:nvSpPr>
          <p:spPr>
            <a:xfrm>
              <a:off x="3873635" y="1566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1</a:t>
              </a:r>
            </a:p>
          </p:txBody>
        </p:sp>
        <p:sp>
          <p:nvSpPr>
            <p:cNvPr id="69" name="tx66">
              <a:extLst>
                <a:ext uri="{FF2B5EF4-FFF2-40B4-BE49-F238E27FC236}">
                  <a16:creationId xmlns:a16="http://schemas.microsoft.com/office/drawing/2014/main" id="{79C54977-B25F-AE45-98BB-4E2A370F9D18}"/>
                </a:ext>
              </a:extLst>
            </p:cNvPr>
            <p:cNvSpPr/>
            <p:nvPr/>
          </p:nvSpPr>
          <p:spPr>
            <a:xfrm>
              <a:off x="3873635" y="1710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0</a:t>
              </a:r>
            </a:p>
          </p:txBody>
        </p:sp>
        <p:sp>
          <p:nvSpPr>
            <p:cNvPr id="70" name="tx67">
              <a:extLst>
                <a:ext uri="{FF2B5EF4-FFF2-40B4-BE49-F238E27FC236}">
                  <a16:creationId xmlns:a16="http://schemas.microsoft.com/office/drawing/2014/main" id="{2A78F721-40C9-814D-8664-C0451257241F}"/>
                </a:ext>
              </a:extLst>
            </p:cNvPr>
            <p:cNvSpPr/>
            <p:nvPr/>
          </p:nvSpPr>
          <p:spPr>
            <a:xfrm>
              <a:off x="2272491" y="1334553"/>
              <a:ext cx="884783" cy="13870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Stays</a:t>
              </a:r>
            </a:p>
          </p:txBody>
        </p:sp>
      </p:grpSp>
    </p:spTree>
    <p:extLst>
      <p:ext uri="{BB962C8B-B14F-4D97-AF65-F5344CB8AC3E}">
        <p14:creationId xmlns:p14="http://schemas.microsoft.com/office/powerpoint/2010/main" val="206822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49937"/>
            <a:ext cx="11574966"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3" name="Rectangle 2">
            <a:extLst>
              <a:ext uri="{FF2B5EF4-FFF2-40B4-BE49-F238E27FC236}">
                <a16:creationId xmlns:a16="http://schemas.microsoft.com/office/drawing/2014/main" id="{B85D6F94-6A28-D940-A809-320DAD05F238}"/>
              </a:ext>
            </a:extLst>
          </p:cNvPr>
          <p:cNvSpPr/>
          <p:nvPr/>
        </p:nvSpPr>
        <p:spPr>
          <a:xfrm>
            <a:off x="0" y="789354"/>
            <a:ext cx="8305800" cy="1446550"/>
          </a:xfrm>
          <a:prstGeom prst="rect">
            <a:avLst/>
          </a:prstGeom>
        </p:spPr>
        <p:txBody>
          <a:bodyPr wrap="square">
            <a:spAutoFit/>
          </a:bodyPr>
          <a:lstStyle/>
          <a:p>
            <a:r>
              <a:rPr lang="en-US" sz="1400" b="1" dirty="0">
                <a:solidFill>
                  <a:schemeClr val="accent6">
                    <a:lumMod val="60000"/>
                    <a:lumOff val="40000"/>
                  </a:schemeClr>
                </a:solidFill>
              </a:rPr>
              <a:t># Repeat Summary above for Cost Data</a:t>
            </a:r>
          </a:p>
          <a:p>
            <a:r>
              <a:rPr lang="en-US" sz="1400" b="1" dirty="0">
                <a:solidFill>
                  <a:schemeClr val="accent6">
                    <a:lumMod val="60000"/>
                    <a:lumOff val="40000"/>
                  </a:schemeClr>
                </a:solidFill>
              </a:rPr>
              <a:t># Summarize the data for plotting adding specific details to organize by Gender</a:t>
            </a:r>
          </a:p>
          <a:p>
            <a:r>
              <a:rPr lang="en-US" sz="1200" dirty="0"/>
              <a:t>HospitalData_Costs &lt;- sqldf("SELECT AGEGRP, Sex, sum(TOTCHG) AS Costs</a:t>
            </a:r>
          </a:p>
          <a:p>
            <a:r>
              <a:rPr lang="en-US" sz="1200" dirty="0"/>
              <a:t>        		FROM HospitalData </a:t>
            </a:r>
          </a:p>
          <a:p>
            <a:r>
              <a:rPr lang="en-US" sz="1200" dirty="0"/>
              <a:t>        		GROUP By 1,2")</a:t>
            </a:r>
          </a:p>
          <a:p>
            <a:r>
              <a:rPr lang="en-US" sz="1200" dirty="0"/>
              <a:t>HospitalData_Costs &lt;- arrange(HospitalData_Costs, AGEGRP, Sex)</a:t>
            </a:r>
          </a:p>
          <a:p>
            <a:r>
              <a:rPr lang="en-US" sz="1200" dirty="0"/>
              <a:t>HospitalData_Costs</a:t>
            </a:r>
          </a:p>
        </p:txBody>
      </p:sp>
      <p:sp>
        <p:nvSpPr>
          <p:cNvPr id="5" name="TextBox 4">
            <a:extLst>
              <a:ext uri="{FF2B5EF4-FFF2-40B4-BE49-F238E27FC236}">
                <a16:creationId xmlns:a16="http://schemas.microsoft.com/office/drawing/2014/main" id="{6B4E120E-BB52-C544-BBB1-C3FF9B2B1F24}"/>
              </a:ext>
            </a:extLst>
          </p:cNvPr>
          <p:cNvSpPr txBox="1"/>
          <p:nvPr/>
        </p:nvSpPr>
        <p:spPr>
          <a:xfrm>
            <a:off x="0" y="2412414"/>
            <a:ext cx="10736766" cy="3600986"/>
          </a:xfrm>
          <a:prstGeom prst="rect">
            <a:avLst/>
          </a:prstGeom>
          <a:noFill/>
        </p:spPr>
        <p:txBody>
          <a:bodyPr wrap="square" rtlCol="0">
            <a:spAutoFit/>
          </a:bodyPr>
          <a:lstStyle/>
          <a:p>
            <a:r>
              <a:rPr lang="en-US" sz="1200" dirty="0"/>
              <a:t>h_Costs &lt;- (HospitalData_Costs %&gt;%</a:t>
            </a:r>
          </a:p>
          <a:p>
            <a:r>
              <a:rPr lang="en-US" sz="1200" dirty="0"/>
              <a:t>  	gather("Type", "Value",-AGEGRP,-Sex) %&gt;%   		</a:t>
            </a:r>
            <a:r>
              <a:rPr lang="en-US" sz="1200" b="1" dirty="0">
                <a:solidFill>
                  <a:schemeClr val="accent6">
                    <a:lumMod val="60000"/>
                    <a:lumOff val="40000"/>
                  </a:schemeClr>
                </a:solidFill>
              </a:rPr>
              <a:t>#use gather function to make wide data long</a:t>
            </a:r>
          </a:p>
          <a:p>
            <a:r>
              <a:rPr lang="en-US" sz="1200" dirty="0"/>
              <a:t> 	 ggplot(aes(x=AGEGRP, y=Value, fill = Sex, group= Sex)) 	+</a:t>
            </a:r>
          </a:p>
          <a:p>
            <a:r>
              <a:rPr lang="en-US" sz="1200" dirty="0"/>
              <a:t> 	 geom_bar(position = "stack", stat = "identity")  		+</a:t>
            </a:r>
          </a:p>
          <a:p>
            <a:r>
              <a:rPr lang="en-US" sz="1200" dirty="0"/>
              <a:t>  	ggtitle("Hospital Costs")				+</a:t>
            </a:r>
          </a:p>
          <a:p>
            <a:r>
              <a:rPr lang="en-US" sz="1200" dirty="0"/>
              <a:t>  	ylab("$(Thousands)") 				+</a:t>
            </a:r>
          </a:p>
          <a:p>
            <a:r>
              <a:rPr lang="en-US" sz="1200" dirty="0"/>
              <a:t>  	xlab("Age Group (yrs)") 				+</a:t>
            </a:r>
          </a:p>
          <a:p>
            <a:r>
              <a:rPr lang="en-US" sz="1200" dirty="0"/>
              <a:t>  	scale_y_continuous(labels = function(l) {l = l / 1000; paste0(l, "K")}, limits = c(0,750000)) 		+</a:t>
            </a:r>
          </a:p>
          <a:p>
            <a:r>
              <a:rPr lang="en-US" sz="1200" dirty="0"/>
              <a:t>  	scale_fill_manual(values = c("darkslategray3", "darkslategrey"),labels = c("Sex 1", "Sex 0")) 	+ </a:t>
            </a:r>
          </a:p>
          <a:p>
            <a:r>
              <a:rPr lang="en-US" sz="1200" dirty="0"/>
              <a:t>  	theme_bw() 							+</a:t>
            </a:r>
          </a:p>
          <a:p>
            <a:r>
              <a:rPr lang="en-US" sz="1200" dirty="0"/>
              <a:t> 	theme(legend.title = element_blank(), legend.key.size = unit(0.4,"cm"),</a:t>
            </a:r>
          </a:p>
          <a:p>
            <a:r>
              <a:rPr lang="en-US" sz="1200" dirty="0"/>
              <a:t>          	text = element_text(size = 10,family="Times New Roman"),</a:t>
            </a:r>
          </a:p>
          <a:p>
            <a:r>
              <a:rPr lang="en-US" sz="1200" dirty="0"/>
              <a:t>          	axis.text=element_text(size=10),</a:t>
            </a:r>
          </a:p>
          <a:p>
            <a:r>
              <a:rPr lang="en-US" sz="1200" dirty="0"/>
              <a:t>          	legend.position=c(.8,.80),</a:t>
            </a:r>
          </a:p>
          <a:p>
            <a:r>
              <a:rPr lang="en-US" sz="1200" dirty="0"/>
              <a:t>          	axis.title.y = element_text(margin = margin(r = 5), face = "bold"),</a:t>
            </a:r>
          </a:p>
          <a:p>
            <a:r>
              <a:rPr lang="en-US" sz="1200" dirty="0"/>
              <a:t>         	axis.title.x = element_text(margin = margin(t = 5), face = "bold"),</a:t>
            </a:r>
          </a:p>
          <a:p>
            <a:r>
              <a:rPr lang="en-US" sz="1200" dirty="0"/>
              <a:t>          	plot.title = element_text(family = "Times New Roman", size = 12, margin=margin(0,0,10,0)),) 	+</a:t>
            </a:r>
          </a:p>
          <a:p>
            <a:r>
              <a:rPr lang="en-US" sz="1200" dirty="0"/>
              <a:t>  	stat_summary(fun = sum, aes(label = ks(..y..), group = AGEGRP), geom = "text", vjust = -.4, size = 3, family="Times New Roman"))</a:t>
            </a:r>
          </a:p>
          <a:p>
            <a:r>
              <a:rPr lang="en-US" sz="1200" dirty="0"/>
              <a:t>h_Costs</a:t>
            </a:r>
          </a:p>
        </p:txBody>
      </p:sp>
    </p:spTree>
    <p:extLst>
      <p:ext uri="{BB962C8B-B14F-4D97-AF65-F5344CB8AC3E}">
        <p14:creationId xmlns:p14="http://schemas.microsoft.com/office/powerpoint/2010/main" val="78198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95813" y="185556"/>
            <a:ext cx="11423758"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6" name="TextBox 5">
            <a:extLst>
              <a:ext uri="{FF2B5EF4-FFF2-40B4-BE49-F238E27FC236}">
                <a16:creationId xmlns:a16="http://schemas.microsoft.com/office/drawing/2014/main" id="{CC40D4D8-5893-924E-85DD-EFFCD5DE95F1}"/>
              </a:ext>
            </a:extLst>
          </p:cNvPr>
          <p:cNvSpPr txBox="1"/>
          <p:nvPr/>
        </p:nvSpPr>
        <p:spPr>
          <a:xfrm>
            <a:off x="195813" y="863952"/>
            <a:ext cx="8552985" cy="1600438"/>
          </a:xfrm>
          <a:prstGeom prst="rect">
            <a:avLst/>
          </a:prstGeom>
          <a:noFill/>
        </p:spPr>
        <p:txBody>
          <a:bodyPr wrap="square" rtlCol="0">
            <a:spAutoFit/>
          </a:bodyPr>
          <a:lstStyle/>
          <a:p>
            <a:endParaRPr lang="en-US" sz="1400" dirty="0"/>
          </a:p>
          <a:p>
            <a:r>
              <a:rPr lang="en-US" sz="1400" dirty="0"/>
              <a:t>h_Costs_dml &lt;- rvg::dml(ggobj = h_Costs)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officer::ph_with(h_Costs_dml, ph_location()) %&gt;% 		</a:t>
            </a:r>
            <a:r>
              <a:rPr lang="en-US" sz="1400" dirty="0">
                <a:solidFill>
                  <a:schemeClr val="accent6">
                    <a:lumMod val="60000"/>
                    <a:lumOff val="40000"/>
                  </a:schemeClr>
                </a:solidFill>
              </a:rPr>
              <a:t>#specify object and location of object </a:t>
            </a:r>
            <a:r>
              <a:rPr lang="en-US" sz="1400" dirty="0"/>
              <a:t>base::print(target = here::here("_posts", "h_Costs.pptx")) 		</a:t>
            </a:r>
            <a:r>
              <a:rPr lang="en-US" sz="1400" dirty="0">
                <a:solidFill>
                  <a:schemeClr val="accent6">
                    <a:lumMod val="60000"/>
                    <a:lumOff val="40000"/>
                  </a:schemeClr>
                </a:solidFill>
              </a:rPr>
              <a:t>#export slide</a:t>
            </a:r>
          </a:p>
          <a:p>
            <a:endParaRPr lang="en-US" sz="1400" dirty="0"/>
          </a:p>
        </p:txBody>
      </p:sp>
      <p:grpSp>
        <p:nvGrpSpPr>
          <p:cNvPr id="7" name="Group 6">
            <a:extLst>
              <a:ext uri="{FF2B5EF4-FFF2-40B4-BE49-F238E27FC236}">
                <a16:creationId xmlns:a16="http://schemas.microsoft.com/office/drawing/2014/main" id="{AD5A0D60-A79C-2F44-A517-A1609EAF2375}"/>
              </a:ext>
            </a:extLst>
          </p:cNvPr>
          <p:cNvGrpSpPr/>
          <p:nvPr/>
        </p:nvGrpSpPr>
        <p:grpSpPr>
          <a:xfrm>
            <a:off x="0" y="2672599"/>
            <a:ext cx="5278795" cy="2792155"/>
            <a:chOff x="914400" y="914400"/>
            <a:chExt cx="3657600" cy="2743200"/>
          </a:xfrm>
        </p:grpSpPr>
        <p:sp>
          <p:nvSpPr>
            <p:cNvPr id="8" name="rc3">
              <a:extLst>
                <a:ext uri="{FF2B5EF4-FFF2-40B4-BE49-F238E27FC236}">
                  <a16:creationId xmlns:a16="http://schemas.microsoft.com/office/drawing/2014/main" id="{7C99D1C3-F742-6B4C-86EE-3A780AF0623E}"/>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9" name="rc5">
              <a:extLst>
                <a:ext uri="{FF2B5EF4-FFF2-40B4-BE49-F238E27FC236}">
                  <a16:creationId xmlns:a16="http://schemas.microsoft.com/office/drawing/2014/main" id="{F0191A87-88BE-3745-8CA6-02B7FF7A5A00}"/>
                </a:ext>
              </a:extLst>
            </p:cNvPr>
            <p:cNvSpPr/>
            <p:nvPr/>
          </p:nvSpPr>
          <p:spPr>
            <a:xfrm>
              <a:off x="1503594" y="1244311"/>
              <a:ext cx="2998816" cy="1994812"/>
            </a:xfrm>
            <a:prstGeom prst="rect">
              <a:avLst/>
            </a:prstGeom>
            <a:solidFill>
              <a:srgbClr val="FFFFFF">
                <a:alpha val="100000"/>
              </a:srgbClr>
            </a:solidFill>
          </p:spPr>
          <p:txBody>
            <a:bodyPr/>
            <a:lstStyle/>
            <a:p>
              <a:endParaRPr dirty="0"/>
            </a:p>
          </p:txBody>
        </p:sp>
        <p:sp>
          <p:nvSpPr>
            <p:cNvPr id="10" name="pl6">
              <a:extLst>
                <a:ext uri="{FF2B5EF4-FFF2-40B4-BE49-F238E27FC236}">
                  <a16:creationId xmlns:a16="http://schemas.microsoft.com/office/drawing/2014/main" id="{511D881A-5C1B-C848-846C-44CD9F344D0B}"/>
                </a:ext>
              </a:extLst>
            </p:cNvPr>
            <p:cNvSpPr/>
            <p:nvPr/>
          </p:nvSpPr>
          <p:spPr>
            <a:xfrm>
              <a:off x="1503594" y="2906655"/>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11" name="pl7">
              <a:extLst>
                <a:ext uri="{FF2B5EF4-FFF2-40B4-BE49-F238E27FC236}">
                  <a16:creationId xmlns:a16="http://schemas.microsoft.com/office/drawing/2014/main" id="{220B0E11-26F9-6A46-BA0D-C6B0E5B4C1DF}"/>
                </a:ext>
              </a:extLst>
            </p:cNvPr>
            <p:cNvSpPr/>
            <p:nvPr/>
          </p:nvSpPr>
          <p:spPr>
            <a:xfrm>
              <a:off x="1503594" y="2423064"/>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12" name="pl8">
              <a:extLst>
                <a:ext uri="{FF2B5EF4-FFF2-40B4-BE49-F238E27FC236}">
                  <a16:creationId xmlns:a16="http://schemas.microsoft.com/office/drawing/2014/main" id="{53834CA9-CF42-2546-892D-74B675099213}"/>
                </a:ext>
              </a:extLst>
            </p:cNvPr>
            <p:cNvSpPr/>
            <p:nvPr/>
          </p:nvSpPr>
          <p:spPr>
            <a:xfrm>
              <a:off x="1503594" y="1939473"/>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13" name="pl9">
              <a:extLst>
                <a:ext uri="{FF2B5EF4-FFF2-40B4-BE49-F238E27FC236}">
                  <a16:creationId xmlns:a16="http://schemas.microsoft.com/office/drawing/2014/main" id="{8773CC77-AC90-614A-AF6A-450D1399759D}"/>
                </a:ext>
              </a:extLst>
            </p:cNvPr>
            <p:cNvSpPr/>
            <p:nvPr/>
          </p:nvSpPr>
          <p:spPr>
            <a:xfrm>
              <a:off x="1503594" y="1455882"/>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14" name="pl10">
              <a:extLst>
                <a:ext uri="{FF2B5EF4-FFF2-40B4-BE49-F238E27FC236}">
                  <a16:creationId xmlns:a16="http://schemas.microsoft.com/office/drawing/2014/main" id="{0DD2A01A-CE0A-F049-9B40-E733DFDEEC98}"/>
                </a:ext>
              </a:extLst>
            </p:cNvPr>
            <p:cNvSpPr/>
            <p:nvPr/>
          </p:nvSpPr>
          <p:spPr>
            <a:xfrm>
              <a:off x="1503594" y="3148450"/>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15" name="pl11">
              <a:extLst>
                <a:ext uri="{FF2B5EF4-FFF2-40B4-BE49-F238E27FC236}">
                  <a16:creationId xmlns:a16="http://schemas.microsoft.com/office/drawing/2014/main" id="{5F2DC095-EBAE-CA43-BCAA-88B64B1AA98E}"/>
                </a:ext>
              </a:extLst>
            </p:cNvPr>
            <p:cNvSpPr/>
            <p:nvPr/>
          </p:nvSpPr>
          <p:spPr>
            <a:xfrm>
              <a:off x="1503594" y="2664859"/>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16" name="pl12">
              <a:extLst>
                <a:ext uri="{FF2B5EF4-FFF2-40B4-BE49-F238E27FC236}">
                  <a16:creationId xmlns:a16="http://schemas.microsoft.com/office/drawing/2014/main" id="{AE3D0811-AB91-5844-856A-12BC5DDCA935}"/>
                </a:ext>
              </a:extLst>
            </p:cNvPr>
            <p:cNvSpPr/>
            <p:nvPr/>
          </p:nvSpPr>
          <p:spPr>
            <a:xfrm>
              <a:off x="1503594" y="2181268"/>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17" name="pl13">
              <a:extLst>
                <a:ext uri="{FF2B5EF4-FFF2-40B4-BE49-F238E27FC236}">
                  <a16:creationId xmlns:a16="http://schemas.microsoft.com/office/drawing/2014/main" id="{63364BF9-0C5F-3746-82C6-859616382728}"/>
                </a:ext>
              </a:extLst>
            </p:cNvPr>
            <p:cNvSpPr/>
            <p:nvPr/>
          </p:nvSpPr>
          <p:spPr>
            <a:xfrm>
              <a:off x="1503594" y="1697677"/>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18" name="pl14">
              <a:extLst>
                <a:ext uri="{FF2B5EF4-FFF2-40B4-BE49-F238E27FC236}">
                  <a16:creationId xmlns:a16="http://schemas.microsoft.com/office/drawing/2014/main" id="{8EBB6276-6765-C340-AEA6-E4F4CC908B67}"/>
                </a:ext>
              </a:extLst>
            </p:cNvPr>
            <p:cNvSpPr/>
            <p:nvPr/>
          </p:nvSpPr>
          <p:spPr>
            <a:xfrm>
              <a:off x="179380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9" name="pl15">
              <a:extLst>
                <a:ext uri="{FF2B5EF4-FFF2-40B4-BE49-F238E27FC236}">
                  <a16:creationId xmlns:a16="http://schemas.microsoft.com/office/drawing/2014/main" id="{09D85E92-3DA9-2045-A0F1-7962B34B13F0}"/>
                </a:ext>
              </a:extLst>
            </p:cNvPr>
            <p:cNvSpPr/>
            <p:nvPr/>
          </p:nvSpPr>
          <p:spPr>
            <a:xfrm>
              <a:off x="227748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0" name="pl16">
              <a:extLst>
                <a:ext uri="{FF2B5EF4-FFF2-40B4-BE49-F238E27FC236}">
                  <a16:creationId xmlns:a16="http://schemas.microsoft.com/office/drawing/2014/main" id="{3F195727-3B05-0548-A70C-18FB2D77763C}"/>
                </a:ext>
              </a:extLst>
            </p:cNvPr>
            <p:cNvSpPr/>
            <p:nvPr/>
          </p:nvSpPr>
          <p:spPr>
            <a:xfrm>
              <a:off x="276116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1" name="pl17">
              <a:extLst>
                <a:ext uri="{FF2B5EF4-FFF2-40B4-BE49-F238E27FC236}">
                  <a16:creationId xmlns:a16="http://schemas.microsoft.com/office/drawing/2014/main" id="{A06997D9-90B3-BD49-834C-26136B2AE642}"/>
                </a:ext>
              </a:extLst>
            </p:cNvPr>
            <p:cNvSpPr/>
            <p:nvPr/>
          </p:nvSpPr>
          <p:spPr>
            <a:xfrm>
              <a:off x="324484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2" name="pl18">
              <a:extLst>
                <a:ext uri="{FF2B5EF4-FFF2-40B4-BE49-F238E27FC236}">
                  <a16:creationId xmlns:a16="http://schemas.microsoft.com/office/drawing/2014/main" id="{B059ABE0-4C09-234E-9740-17AE3E63AFA6}"/>
                </a:ext>
              </a:extLst>
            </p:cNvPr>
            <p:cNvSpPr/>
            <p:nvPr/>
          </p:nvSpPr>
          <p:spPr>
            <a:xfrm>
              <a:off x="372852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3" name="pl19">
              <a:extLst>
                <a:ext uri="{FF2B5EF4-FFF2-40B4-BE49-F238E27FC236}">
                  <a16:creationId xmlns:a16="http://schemas.microsoft.com/office/drawing/2014/main" id="{786C67F2-70D5-0B4A-A9F9-4BE5555072F1}"/>
                </a:ext>
              </a:extLst>
            </p:cNvPr>
            <p:cNvSpPr/>
            <p:nvPr/>
          </p:nvSpPr>
          <p:spPr>
            <a:xfrm>
              <a:off x="421220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4" name="rc20">
              <a:extLst>
                <a:ext uri="{FF2B5EF4-FFF2-40B4-BE49-F238E27FC236}">
                  <a16:creationId xmlns:a16="http://schemas.microsoft.com/office/drawing/2014/main" id="{70C595AF-2D87-F944-A975-A1622B3459F2}"/>
                </a:ext>
              </a:extLst>
            </p:cNvPr>
            <p:cNvSpPr/>
            <p:nvPr/>
          </p:nvSpPr>
          <p:spPr>
            <a:xfrm>
              <a:off x="1576146" y="1399882"/>
              <a:ext cx="435312" cy="1005032"/>
            </a:xfrm>
            <a:prstGeom prst="rect">
              <a:avLst/>
            </a:prstGeom>
            <a:solidFill>
              <a:srgbClr val="79CDCD">
                <a:alpha val="100000"/>
              </a:srgbClr>
            </a:solidFill>
          </p:spPr>
          <p:txBody>
            <a:bodyPr/>
            <a:lstStyle/>
            <a:p>
              <a:endParaRPr dirty="0"/>
            </a:p>
          </p:txBody>
        </p:sp>
        <p:sp>
          <p:nvSpPr>
            <p:cNvPr id="25" name="rc21">
              <a:extLst>
                <a:ext uri="{FF2B5EF4-FFF2-40B4-BE49-F238E27FC236}">
                  <a16:creationId xmlns:a16="http://schemas.microsoft.com/office/drawing/2014/main" id="{5041DEC4-EA05-A444-976B-3EF3BD24435A}"/>
                </a:ext>
              </a:extLst>
            </p:cNvPr>
            <p:cNvSpPr/>
            <p:nvPr/>
          </p:nvSpPr>
          <p:spPr>
            <a:xfrm>
              <a:off x="1576146" y="2404914"/>
              <a:ext cx="435312" cy="743535"/>
            </a:xfrm>
            <a:prstGeom prst="rect">
              <a:avLst/>
            </a:prstGeom>
            <a:solidFill>
              <a:srgbClr val="2F4F4F">
                <a:alpha val="100000"/>
              </a:srgbClr>
            </a:solidFill>
          </p:spPr>
          <p:txBody>
            <a:bodyPr/>
            <a:lstStyle/>
            <a:p>
              <a:endParaRPr dirty="0"/>
            </a:p>
          </p:txBody>
        </p:sp>
        <p:sp>
          <p:nvSpPr>
            <p:cNvPr id="26" name="rc22">
              <a:extLst>
                <a:ext uri="{FF2B5EF4-FFF2-40B4-BE49-F238E27FC236}">
                  <a16:creationId xmlns:a16="http://schemas.microsoft.com/office/drawing/2014/main" id="{C28241A8-C787-E24E-9F96-B37269D457FC}"/>
                </a:ext>
              </a:extLst>
            </p:cNvPr>
            <p:cNvSpPr/>
            <p:nvPr/>
          </p:nvSpPr>
          <p:spPr>
            <a:xfrm>
              <a:off x="2059826" y="2991165"/>
              <a:ext cx="435312" cy="95460"/>
            </a:xfrm>
            <a:prstGeom prst="rect">
              <a:avLst/>
            </a:prstGeom>
            <a:solidFill>
              <a:srgbClr val="79CDCD">
                <a:alpha val="100000"/>
              </a:srgbClr>
            </a:solidFill>
          </p:spPr>
          <p:txBody>
            <a:bodyPr/>
            <a:lstStyle/>
            <a:p>
              <a:endParaRPr dirty="0"/>
            </a:p>
          </p:txBody>
        </p:sp>
        <p:sp>
          <p:nvSpPr>
            <p:cNvPr id="27" name="rc23">
              <a:extLst>
                <a:ext uri="{FF2B5EF4-FFF2-40B4-BE49-F238E27FC236}">
                  <a16:creationId xmlns:a16="http://schemas.microsoft.com/office/drawing/2014/main" id="{38FE4B99-1CCB-8C4F-8067-3F965EED72DB}"/>
                </a:ext>
              </a:extLst>
            </p:cNvPr>
            <p:cNvSpPr/>
            <p:nvPr/>
          </p:nvSpPr>
          <p:spPr>
            <a:xfrm>
              <a:off x="2059826" y="3086625"/>
              <a:ext cx="435312" cy="61824"/>
            </a:xfrm>
            <a:prstGeom prst="rect">
              <a:avLst/>
            </a:prstGeom>
            <a:solidFill>
              <a:srgbClr val="2F4F4F">
                <a:alpha val="100000"/>
              </a:srgbClr>
            </a:solidFill>
          </p:spPr>
          <p:txBody>
            <a:bodyPr/>
            <a:lstStyle/>
            <a:p>
              <a:endParaRPr dirty="0"/>
            </a:p>
          </p:txBody>
        </p:sp>
        <p:sp>
          <p:nvSpPr>
            <p:cNvPr id="28" name="rc24">
              <a:extLst>
                <a:ext uri="{FF2B5EF4-FFF2-40B4-BE49-F238E27FC236}">
                  <a16:creationId xmlns:a16="http://schemas.microsoft.com/office/drawing/2014/main" id="{8BFA705F-9134-354D-AD66-B88B5BBE0659}"/>
                </a:ext>
              </a:extLst>
            </p:cNvPr>
            <p:cNvSpPr/>
            <p:nvPr/>
          </p:nvSpPr>
          <p:spPr>
            <a:xfrm>
              <a:off x="2543506" y="3069248"/>
              <a:ext cx="435312" cy="79202"/>
            </a:xfrm>
            <a:prstGeom prst="rect">
              <a:avLst/>
            </a:prstGeom>
            <a:solidFill>
              <a:srgbClr val="79CDCD">
                <a:alpha val="100000"/>
              </a:srgbClr>
            </a:solidFill>
          </p:spPr>
          <p:txBody>
            <a:bodyPr/>
            <a:lstStyle/>
            <a:p>
              <a:endParaRPr dirty="0"/>
            </a:p>
          </p:txBody>
        </p:sp>
        <p:sp>
          <p:nvSpPr>
            <p:cNvPr id="29" name="rc25">
              <a:extLst>
                <a:ext uri="{FF2B5EF4-FFF2-40B4-BE49-F238E27FC236}">
                  <a16:creationId xmlns:a16="http://schemas.microsoft.com/office/drawing/2014/main" id="{C7531501-72B2-8C45-9EDE-71443D4CBE5F}"/>
                </a:ext>
              </a:extLst>
            </p:cNvPr>
            <p:cNvSpPr/>
            <p:nvPr/>
          </p:nvSpPr>
          <p:spPr>
            <a:xfrm>
              <a:off x="3027186" y="3003697"/>
              <a:ext cx="435312" cy="128789"/>
            </a:xfrm>
            <a:prstGeom prst="rect">
              <a:avLst/>
            </a:prstGeom>
            <a:solidFill>
              <a:srgbClr val="79CDCD">
                <a:alpha val="100000"/>
              </a:srgbClr>
            </a:solidFill>
          </p:spPr>
          <p:txBody>
            <a:bodyPr/>
            <a:lstStyle/>
            <a:p>
              <a:endParaRPr dirty="0"/>
            </a:p>
          </p:txBody>
        </p:sp>
        <p:sp>
          <p:nvSpPr>
            <p:cNvPr id="30" name="rc26">
              <a:extLst>
                <a:ext uri="{FF2B5EF4-FFF2-40B4-BE49-F238E27FC236}">
                  <a16:creationId xmlns:a16="http://schemas.microsoft.com/office/drawing/2014/main" id="{DB937E4D-40BF-774E-A374-A16E879E88A7}"/>
                </a:ext>
              </a:extLst>
            </p:cNvPr>
            <p:cNvSpPr/>
            <p:nvPr/>
          </p:nvSpPr>
          <p:spPr>
            <a:xfrm>
              <a:off x="3027186" y="3132487"/>
              <a:ext cx="435312" cy="15963"/>
            </a:xfrm>
            <a:prstGeom prst="rect">
              <a:avLst/>
            </a:prstGeom>
            <a:solidFill>
              <a:srgbClr val="2F4F4F">
                <a:alpha val="100000"/>
              </a:srgbClr>
            </a:solidFill>
          </p:spPr>
          <p:txBody>
            <a:bodyPr/>
            <a:lstStyle/>
            <a:p>
              <a:endParaRPr dirty="0"/>
            </a:p>
          </p:txBody>
        </p:sp>
        <p:sp>
          <p:nvSpPr>
            <p:cNvPr id="31" name="rc27">
              <a:extLst>
                <a:ext uri="{FF2B5EF4-FFF2-40B4-BE49-F238E27FC236}">
                  <a16:creationId xmlns:a16="http://schemas.microsoft.com/office/drawing/2014/main" id="{09851161-E7AC-1D4E-870F-AD187AB66DB0}"/>
                </a:ext>
              </a:extLst>
            </p:cNvPr>
            <p:cNvSpPr/>
            <p:nvPr/>
          </p:nvSpPr>
          <p:spPr>
            <a:xfrm>
              <a:off x="3510866" y="2784088"/>
              <a:ext cx="435312" cy="103326"/>
            </a:xfrm>
            <a:prstGeom prst="rect">
              <a:avLst/>
            </a:prstGeom>
            <a:solidFill>
              <a:srgbClr val="79CDCD">
                <a:alpha val="100000"/>
              </a:srgbClr>
            </a:solidFill>
          </p:spPr>
          <p:txBody>
            <a:bodyPr/>
            <a:lstStyle/>
            <a:p>
              <a:endParaRPr dirty="0"/>
            </a:p>
          </p:txBody>
        </p:sp>
        <p:sp>
          <p:nvSpPr>
            <p:cNvPr id="32" name="rc28">
              <a:extLst>
                <a:ext uri="{FF2B5EF4-FFF2-40B4-BE49-F238E27FC236}">
                  <a16:creationId xmlns:a16="http://schemas.microsoft.com/office/drawing/2014/main" id="{10F0D2C7-3F77-8148-888A-585450F0B642}"/>
                </a:ext>
              </a:extLst>
            </p:cNvPr>
            <p:cNvSpPr/>
            <p:nvPr/>
          </p:nvSpPr>
          <p:spPr>
            <a:xfrm>
              <a:off x="3510866" y="2887415"/>
              <a:ext cx="435312" cy="261035"/>
            </a:xfrm>
            <a:prstGeom prst="rect">
              <a:avLst/>
            </a:prstGeom>
            <a:solidFill>
              <a:srgbClr val="2F4F4F">
                <a:alpha val="100000"/>
              </a:srgbClr>
            </a:solidFill>
          </p:spPr>
          <p:txBody>
            <a:bodyPr/>
            <a:lstStyle/>
            <a:p>
              <a:endParaRPr dirty="0"/>
            </a:p>
          </p:txBody>
        </p:sp>
        <p:sp>
          <p:nvSpPr>
            <p:cNvPr id="33" name="rc29">
              <a:extLst>
                <a:ext uri="{FF2B5EF4-FFF2-40B4-BE49-F238E27FC236}">
                  <a16:creationId xmlns:a16="http://schemas.microsoft.com/office/drawing/2014/main" id="{D96608EB-308C-884C-8672-AB4334BE1E2D}"/>
                </a:ext>
              </a:extLst>
            </p:cNvPr>
            <p:cNvSpPr/>
            <p:nvPr/>
          </p:nvSpPr>
          <p:spPr>
            <a:xfrm>
              <a:off x="3994546" y="2288449"/>
              <a:ext cx="435312" cy="366329"/>
            </a:xfrm>
            <a:prstGeom prst="rect">
              <a:avLst/>
            </a:prstGeom>
            <a:solidFill>
              <a:srgbClr val="79CDCD">
                <a:alpha val="100000"/>
              </a:srgbClr>
            </a:solidFill>
          </p:spPr>
          <p:txBody>
            <a:bodyPr/>
            <a:lstStyle/>
            <a:p>
              <a:endParaRPr dirty="0"/>
            </a:p>
          </p:txBody>
        </p:sp>
        <p:sp>
          <p:nvSpPr>
            <p:cNvPr id="34" name="rc30">
              <a:extLst>
                <a:ext uri="{FF2B5EF4-FFF2-40B4-BE49-F238E27FC236}">
                  <a16:creationId xmlns:a16="http://schemas.microsoft.com/office/drawing/2014/main" id="{F5EECDF0-649A-CE47-ADAC-F572DCA44B86}"/>
                </a:ext>
              </a:extLst>
            </p:cNvPr>
            <p:cNvSpPr/>
            <p:nvPr/>
          </p:nvSpPr>
          <p:spPr>
            <a:xfrm>
              <a:off x="3994546" y="2654779"/>
              <a:ext cx="435312" cy="493671"/>
            </a:xfrm>
            <a:prstGeom prst="rect">
              <a:avLst/>
            </a:prstGeom>
            <a:solidFill>
              <a:srgbClr val="2F4F4F">
                <a:alpha val="100000"/>
              </a:srgbClr>
            </a:solidFill>
          </p:spPr>
          <p:txBody>
            <a:bodyPr/>
            <a:lstStyle/>
            <a:p>
              <a:endParaRPr dirty="0"/>
            </a:p>
          </p:txBody>
        </p:sp>
        <p:sp>
          <p:nvSpPr>
            <p:cNvPr id="35" name="tx31">
              <a:extLst>
                <a:ext uri="{FF2B5EF4-FFF2-40B4-BE49-F238E27FC236}">
                  <a16:creationId xmlns:a16="http://schemas.microsoft.com/office/drawing/2014/main" id="{822228F9-CFF2-2442-BDC2-13AB9194260C}"/>
                </a:ext>
              </a:extLst>
            </p:cNvPr>
            <p:cNvSpPr/>
            <p:nvPr/>
          </p:nvSpPr>
          <p:spPr>
            <a:xfrm>
              <a:off x="1646254" y="1285104"/>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$723K</a:t>
              </a:r>
            </a:p>
          </p:txBody>
        </p:sp>
        <p:sp>
          <p:nvSpPr>
            <p:cNvPr id="36" name="tx32">
              <a:extLst>
                <a:ext uri="{FF2B5EF4-FFF2-40B4-BE49-F238E27FC236}">
                  <a16:creationId xmlns:a16="http://schemas.microsoft.com/office/drawing/2014/main" id="{EF06A141-2E26-B945-B489-468EDB481DD4}"/>
                </a:ext>
              </a:extLst>
            </p:cNvPr>
            <p:cNvSpPr/>
            <p:nvPr/>
          </p:nvSpPr>
          <p:spPr>
            <a:xfrm>
              <a:off x="2157035" y="2876387"/>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$65K</a:t>
              </a:r>
            </a:p>
          </p:txBody>
        </p:sp>
        <p:sp>
          <p:nvSpPr>
            <p:cNvPr id="37" name="tx33">
              <a:extLst>
                <a:ext uri="{FF2B5EF4-FFF2-40B4-BE49-F238E27FC236}">
                  <a16:creationId xmlns:a16="http://schemas.microsoft.com/office/drawing/2014/main" id="{838097FD-58F7-C747-AE11-D4715E177C0F}"/>
                </a:ext>
              </a:extLst>
            </p:cNvPr>
            <p:cNvSpPr/>
            <p:nvPr/>
          </p:nvSpPr>
          <p:spPr>
            <a:xfrm>
              <a:off x="2640715" y="2954470"/>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$33K</a:t>
              </a:r>
            </a:p>
          </p:txBody>
        </p:sp>
        <p:sp>
          <p:nvSpPr>
            <p:cNvPr id="38" name="tx34">
              <a:extLst>
                <a:ext uri="{FF2B5EF4-FFF2-40B4-BE49-F238E27FC236}">
                  <a16:creationId xmlns:a16="http://schemas.microsoft.com/office/drawing/2014/main" id="{05C90723-2BD4-584E-8622-C132A4A26AF8}"/>
                </a:ext>
              </a:extLst>
            </p:cNvPr>
            <p:cNvSpPr/>
            <p:nvPr/>
          </p:nvSpPr>
          <p:spPr>
            <a:xfrm>
              <a:off x="3124395" y="2888919"/>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$60K</a:t>
              </a:r>
            </a:p>
          </p:txBody>
        </p:sp>
        <p:sp>
          <p:nvSpPr>
            <p:cNvPr id="39" name="tx35">
              <a:extLst>
                <a:ext uri="{FF2B5EF4-FFF2-40B4-BE49-F238E27FC236}">
                  <a16:creationId xmlns:a16="http://schemas.microsoft.com/office/drawing/2014/main" id="{50C84AFC-2F26-3547-863F-07568B6BE56A}"/>
                </a:ext>
              </a:extLst>
            </p:cNvPr>
            <p:cNvSpPr/>
            <p:nvPr/>
          </p:nvSpPr>
          <p:spPr>
            <a:xfrm>
              <a:off x="3580974" y="2669310"/>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$151K</a:t>
              </a:r>
            </a:p>
          </p:txBody>
        </p:sp>
        <p:sp>
          <p:nvSpPr>
            <p:cNvPr id="40" name="tx36">
              <a:extLst>
                <a:ext uri="{FF2B5EF4-FFF2-40B4-BE49-F238E27FC236}">
                  <a16:creationId xmlns:a16="http://schemas.microsoft.com/office/drawing/2014/main" id="{B1B4403A-723C-6242-93C2-210FC376B19A}"/>
                </a:ext>
              </a:extLst>
            </p:cNvPr>
            <p:cNvSpPr/>
            <p:nvPr/>
          </p:nvSpPr>
          <p:spPr>
            <a:xfrm>
              <a:off x="4064654" y="2173671"/>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$356K</a:t>
              </a:r>
            </a:p>
          </p:txBody>
        </p:sp>
        <p:sp>
          <p:nvSpPr>
            <p:cNvPr id="41" name="rc37">
              <a:extLst>
                <a:ext uri="{FF2B5EF4-FFF2-40B4-BE49-F238E27FC236}">
                  <a16:creationId xmlns:a16="http://schemas.microsoft.com/office/drawing/2014/main" id="{A0C2F9B9-238D-3F4F-8FA7-C1275ACCB43D}"/>
                </a:ext>
              </a:extLst>
            </p:cNvPr>
            <p:cNvSpPr/>
            <p:nvPr/>
          </p:nvSpPr>
          <p:spPr>
            <a:xfrm>
              <a:off x="1503594" y="1244311"/>
              <a:ext cx="2998816" cy="1994812"/>
            </a:xfrm>
            <a:prstGeom prst="rect">
              <a:avLst/>
            </a:prstGeom>
            <a:ln w="13550" cap="rnd">
              <a:solidFill>
                <a:srgbClr val="333333">
                  <a:alpha val="100000"/>
                </a:srgbClr>
              </a:solidFill>
              <a:prstDash val="solid"/>
              <a:round/>
            </a:ln>
          </p:spPr>
          <p:txBody>
            <a:bodyPr/>
            <a:lstStyle/>
            <a:p>
              <a:endParaRPr dirty="0"/>
            </a:p>
          </p:txBody>
        </p:sp>
        <p:sp>
          <p:nvSpPr>
            <p:cNvPr id="42" name="tx38">
              <a:extLst>
                <a:ext uri="{FF2B5EF4-FFF2-40B4-BE49-F238E27FC236}">
                  <a16:creationId xmlns:a16="http://schemas.microsoft.com/office/drawing/2014/main" id="{140B9D4A-6E68-CD41-89DF-E14C90924929}"/>
                </a:ext>
              </a:extLst>
            </p:cNvPr>
            <p:cNvSpPr/>
            <p:nvPr/>
          </p:nvSpPr>
          <p:spPr>
            <a:xfrm>
              <a:off x="1285748" y="3103182"/>
              <a:ext cx="155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0K</a:t>
              </a:r>
            </a:p>
          </p:txBody>
        </p:sp>
        <p:sp>
          <p:nvSpPr>
            <p:cNvPr id="43" name="tx39">
              <a:extLst>
                <a:ext uri="{FF2B5EF4-FFF2-40B4-BE49-F238E27FC236}">
                  <a16:creationId xmlns:a16="http://schemas.microsoft.com/office/drawing/2014/main" id="{DDDE48E5-3416-3348-A4A3-6A020CE6EECE}"/>
                </a:ext>
              </a:extLst>
            </p:cNvPr>
            <p:cNvSpPr/>
            <p:nvPr/>
          </p:nvSpPr>
          <p:spPr>
            <a:xfrm>
              <a:off x="1158748" y="2619591"/>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200K</a:t>
              </a:r>
            </a:p>
          </p:txBody>
        </p:sp>
        <p:sp>
          <p:nvSpPr>
            <p:cNvPr id="44" name="tx40">
              <a:extLst>
                <a:ext uri="{FF2B5EF4-FFF2-40B4-BE49-F238E27FC236}">
                  <a16:creationId xmlns:a16="http://schemas.microsoft.com/office/drawing/2014/main" id="{E47E61B8-AA4B-4B4B-8589-3253B525FA87}"/>
                </a:ext>
              </a:extLst>
            </p:cNvPr>
            <p:cNvSpPr/>
            <p:nvPr/>
          </p:nvSpPr>
          <p:spPr>
            <a:xfrm>
              <a:off x="1158748" y="2136000"/>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400K</a:t>
              </a:r>
            </a:p>
          </p:txBody>
        </p:sp>
        <p:sp>
          <p:nvSpPr>
            <p:cNvPr id="45" name="tx41">
              <a:extLst>
                <a:ext uri="{FF2B5EF4-FFF2-40B4-BE49-F238E27FC236}">
                  <a16:creationId xmlns:a16="http://schemas.microsoft.com/office/drawing/2014/main" id="{4EE5790B-BB2E-C54C-8594-4388572051EB}"/>
                </a:ext>
              </a:extLst>
            </p:cNvPr>
            <p:cNvSpPr/>
            <p:nvPr/>
          </p:nvSpPr>
          <p:spPr>
            <a:xfrm>
              <a:off x="1158748" y="1652409"/>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600K</a:t>
              </a:r>
            </a:p>
          </p:txBody>
        </p:sp>
        <p:sp>
          <p:nvSpPr>
            <p:cNvPr id="46" name="pl42">
              <a:extLst>
                <a:ext uri="{FF2B5EF4-FFF2-40B4-BE49-F238E27FC236}">
                  <a16:creationId xmlns:a16="http://schemas.microsoft.com/office/drawing/2014/main" id="{66D7C291-4F4A-5840-BF3F-59DB0D6B5923}"/>
                </a:ext>
              </a:extLst>
            </p:cNvPr>
            <p:cNvSpPr/>
            <p:nvPr/>
          </p:nvSpPr>
          <p:spPr>
            <a:xfrm>
              <a:off x="1468799"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7" name="pl43">
              <a:extLst>
                <a:ext uri="{FF2B5EF4-FFF2-40B4-BE49-F238E27FC236}">
                  <a16:creationId xmlns:a16="http://schemas.microsoft.com/office/drawing/2014/main" id="{8504A460-E3BA-084D-9798-87074C63868D}"/>
                </a:ext>
              </a:extLst>
            </p:cNvPr>
            <p:cNvSpPr/>
            <p:nvPr/>
          </p:nvSpPr>
          <p:spPr>
            <a:xfrm>
              <a:off x="1468799" y="266485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8" name="pl44">
              <a:extLst>
                <a:ext uri="{FF2B5EF4-FFF2-40B4-BE49-F238E27FC236}">
                  <a16:creationId xmlns:a16="http://schemas.microsoft.com/office/drawing/2014/main" id="{79C13060-2C91-674A-A843-FB0B1C7D5E25}"/>
                </a:ext>
              </a:extLst>
            </p:cNvPr>
            <p:cNvSpPr/>
            <p:nvPr/>
          </p:nvSpPr>
          <p:spPr>
            <a:xfrm>
              <a:off x="1468799" y="218126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9" name="pl45">
              <a:extLst>
                <a:ext uri="{FF2B5EF4-FFF2-40B4-BE49-F238E27FC236}">
                  <a16:creationId xmlns:a16="http://schemas.microsoft.com/office/drawing/2014/main" id="{F7AC5C5F-B790-A145-A356-D87DA014B26D}"/>
                </a:ext>
              </a:extLst>
            </p:cNvPr>
            <p:cNvSpPr/>
            <p:nvPr/>
          </p:nvSpPr>
          <p:spPr>
            <a:xfrm>
              <a:off x="1468799" y="169767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0" name="pl46">
              <a:extLst>
                <a:ext uri="{FF2B5EF4-FFF2-40B4-BE49-F238E27FC236}">
                  <a16:creationId xmlns:a16="http://schemas.microsoft.com/office/drawing/2014/main" id="{E03F9EE9-895C-DA4A-8F49-F50D72C2800D}"/>
                </a:ext>
              </a:extLst>
            </p:cNvPr>
            <p:cNvSpPr/>
            <p:nvPr/>
          </p:nvSpPr>
          <p:spPr>
            <a:xfrm>
              <a:off x="179380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1" name="pl47">
              <a:extLst>
                <a:ext uri="{FF2B5EF4-FFF2-40B4-BE49-F238E27FC236}">
                  <a16:creationId xmlns:a16="http://schemas.microsoft.com/office/drawing/2014/main" id="{3F661BD6-9959-3746-949A-B0D4AC5FA478}"/>
                </a:ext>
              </a:extLst>
            </p:cNvPr>
            <p:cNvSpPr/>
            <p:nvPr/>
          </p:nvSpPr>
          <p:spPr>
            <a:xfrm>
              <a:off x="227748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2" name="pl48">
              <a:extLst>
                <a:ext uri="{FF2B5EF4-FFF2-40B4-BE49-F238E27FC236}">
                  <a16:creationId xmlns:a16="http://schemas.microsoft.com/office/drawing/2014/main" id="{D2D87561-9FCA-7642-B18A-D0E0D31CC7CF}"/>
                </a:ext>
              </a:extLst>
            </p:cNvPr>
            <p:cNvSpPr/>
            <p:nvPr/>
          </p:nvSpPr>
          <p:spPr>
            <a:xfrm>
              <a:off x="276116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3" name="pl49">
              <a:extLst>
                <a:ext uri="{FF2B5EF4-FFF2-40B4-BE49-F238E27FC236}">
                  <a16:creationId xmlns:a16="http://schemas.microsoft.com/office/drawing/2014/main" id="{3D4C71EC-ACE5-3A4B-A5A2-62903AF763C8}"/>
                </a:ext>
              </a:extLst>
            </p:cNvPr>
            <p:cNvSpPr/>
            <p:nvPr/>
          </p:nvSpPr>
          <p:spPr>
            <a:xfrm>
              <a:off x="324484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4" name="pl50">
              <a:extLst>
                <a:ext uri="{FF2B5EF4-FFF2-40B4-BE49-F238E27FC236}">
                  <a16:creationId xmlns:a16="http://schemas.microsoft.com/office/drawing/2014/main" id="{F107E73E-358E-7F4A-A269-C386258E1922}"/>
                </a:ext>
              </a:extLst>
            </p:cNvPr>
            <p:cNvSpPr/>
            <p:nvPr/>
          </p:nvSpPr>
          <p:spPr>
            <a:xfrm>
              <a:off x="372852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5" name="pl51">
              <a:extLst>
                <a:ext uri="{FF2B5EF4-FFF2-40B4-BE49-F238E27FC236}">
                  <a16:creationId xmlns:a16="http://schemas.microsoft.com/office/drawing/2014/main" id="{C2BF032F-1CAD-A74A-BDE6-A0E94AE4D485}"/>
                </a:ext>
              </a:extLst>
            </p:cNvPr>
            <p:cNvSpPr/>
            <p:nvPr/>
          </p:nvSpPr>
          <p:spPr>
            <a:xfrm>
              <a:off x="421220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6" name="tx52">
              <a:extLst>
                <a:ext uri="{FF2B5EF4-FFF2-40B4-BE49-F238E27FC236}">
                  <a16:creationId xmlns:a16="http://schemas.microsoft.com/office/drawing/2014/main" id="{9D004BE2-93EE-EB45-8D7A-13E4CA4024D0}"/>
                </a:ext>
              </a:extLst>
            </p:cNvPr>
            <p:cNvSpPr/>
            <p:nvPr/>
          </p:nvSpPr>
          <p:spPr>
            <a:xfrm>
              <a:off x="164565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57" name="tx53">
              <a:extLst>
                <a:ext uri="{FF2B5EF4-FFF2-40B4-BE49-F238E27FC236}">
                  <a16:creationId xmlns:a16="http://schemas.microsoft.com/office/drawing/2014/main" id="{A1C78570-AB46-3F48-B093-100B4DA01152}"/>
                </a:ext>
              </a:extLst>
            </p:cNvPr>
            <p:cNvSpPr/>
            <p:nvPr/>
          </p:nvSpPr>
          <p:spPr>
            <a:xfrm>
              <a:off x="212933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58" name="tx54">
              <a:extLst>
                <a:ext uri="{FF2B5EF4-FFF2-40B4-BE49-F238E27FC236}">
                  <a16:creationId xmlns:a16="http://schemas.microsoft.com/office/drawing/2014/main" id="{FB99E177-CF5B-A64E-9EA4-F86E1344175A}"/>
                </a:ext>
              </a:extLst>
            </p:cNvPr>
            <p:cNvSpPr/>
            <p:nvPr/>
          </p:nvSpPr>
          <p:spPr>
            <a:xfrm>
              <a:off x="261301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59" name="tx55">
              <a:extLst>
                <a:ext uri="{FF2B5EF4-FFF2-40B4-BE49-F238E27FC236}">
                  <a16:creationId xmlns:a16="http://schemas.microsoft.com/office/drawing/2014/main" id="{D94D385F-2ADA-274D-B482-24AB86863F21}"/>
                </a:ext>
              </a:extLst>
            </p:cNvPr>
            <p:cNvSpPr/>
            <p:nvPr/>
          </p:nvSpPr>
          <p:spPr>
            <a:xfrm>
              <a:off x="3096696"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60" name="tx56">
              <a:extLst>
                <a:ext uri="{FF2B5EF4-FFF2-40B4-BE49-F238E27FC236}">
                  <a16:creationId xmlns:a16="http://schemas.microsoft.com/office/drawing/2014/main" id="{36C05C9B-3761-AA44-97A8-FB61D61BE394}"/>
                </a:ext>
              </a:extLst>
            </p:cNvPr>
            <p:cNvSpPr/>
            <p:nvPr/>
          </p:nvSpPr>
          <p:spPr>
            <a:xfrm>
              <a:off x="3580376"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61" name="tx57">
              <a:extLst>
                <a:ext uri="{FF2B5EF4-FFF2-40B4-BE49-F238E27FC236}">
                  <a16:creationId xmlns:a16="http://schemas.microsoft.com/office/drawing/2014/main" id="{C402453A-08C7-284D-A078-CC832DB7B178}"/>
                </a:ext>
              </a:extLst>
            </p:cNvPr>
            <p:cNvSpPr/>
            <p:nvPr/>
          </p:nvSpPr>
          <p:spPr>
            <a:xfrm>
              <a:off x="4064056"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62" name="tx58">
              <a:extLst>
                <a:ext uri="{FF2B5EF4-FFF2-40B4-BE49-F238E27FC236}">
                  <a16:creationId xmlns:a16="http://schemas.microsoft.com/office/drawing/2014/main" id="{EC8D152A-E1A7-524E-A809-2E2AEE9561FC}"/>
                </a:ext>
              </a:extLst>
            </p:cNvPr>
            <p:cNvSpPr/>
            <p:nvPr/>
          </p:nvSpPr>
          <p:spPr>
            <a:xfrm>
              <a:off x="2558564"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63" name="tx59">
              <a:extLst>
                <a:ext uri="{FF2B5EF4-FFF2-40B4-BE49-F238E27FC236}">
                  <a16:creationId xmlns:a16="http://schemas.microsoft.com/office/drawing/2014/main" id="{C24D4E00-DA14-D84F-A71A-AE9A9ABBE360}"/>
                </a:ext>
              </a:extLst>
            </p:cNvPr>
            <p:cNvSpPr/>
            <p:nvPr/>
          </p:nvSpPr>
          <p:spPr>
            <a:xfrm rot="-5400000">
              <a:off x="641591" y="2185813"/>
              <a:ext cx="741164" cy="11180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$(Thousands)</a:t>
              </a:r>
            </a:p>
          </p:txBody>
        </p:sp>
        <p:sp>
          <p:nvSpPr>
            <p:cNvPr id="64" name="rc60">
              <a:extLst>
                <a:ext uri="{FF2B5EF4-FFF2-40B4-BE49-F238E27FC236}">
                  <a16:creationId xmlns:a16="http://schemas.microsoft.com/office/drawing/2014/main" id="{FEE44D6D-3AAE-1C44-8103-D3E074412EF8}"/>
                </a:ext>
              </a:extLst>
            </p:cNvPr>
            <p:cNvSpPr/>
            <p:nvPr/>
          </p:nvSpPr>
          <p:spPr>
            <a:xfrm>
              <a:off x="3615127" y="1398053"/>
              <a:ext cx="575040" cy="490440"/>
            </a:xfrm>
            <a:prstGeom prst="rect">
              <a:avLst/>
            </a:prstGeom>
            <a:solidFill>
              <a:srgbClr val="FFFFFF">
                <a:alpha val="100000"/>
              </a:srgbClr>
            </a:solidFill>
          </p:spPr>
          <p:txBody>
            <a:bodyPr/>
            <a:lstStyle/>
            <a:p>
              <a:endParaRPr dirty="0"/>
            </a:p>
          </p:txBody>
        </p:sp>
        <p:sp>
          <p:nvSpPr>
            <p:cNvPr id="65" name="rc61">
              <a:extLst>
                <a:ext uri="{FF2B5EF4-FFF2-40B4-BE49-F238E27FC236}">
                  <a16:creationId xmlns:a16="http://schemas.microsoft.com/office/drawing/2014/main" id="{98A8BE45-B3BA-DE49-AAE7-BDB7A4ECB07D}"/>
                </a:ext>
              </a:extLst>
            </p:cNvPr>
            <p:cNvSpPr/>
            <p:nvPr/>
          </p:nvSpPr>
          <p:spPr>
            <a:xfrm>
              <a:off x="3684716" y="1530905"/>
              <a:ext cx="144000" cy="144000"/>
            </a:xfrm>
            <a:prstGeom prst="rect">
              <a:avLst/>
            </a:prstGeom>
            <a:solidFill>
              <a:srgbClr val="FFFFFF">
                <a:alpha val="100000"/>
              </a:srgbClr>
            </a:solidFill>
          </p:spPr>
          <p:txBody>
            <a:bodyPr/>
            <a:lstStyle/>
            <a:p>
              <a:endParaRPr dirty="0"/>
            </a:p>
          </p:txBody>
        </p:sp>
        <p:sp>
          <p:nvSpPr>
            <p:cNvPr id="66" name="rc62">
              <a:extLst>
                <a:ext uri="{FF2B5EF4-FFF2-40B4-BE49-F238E27FC236}">
                  <a16:creationId xmlns:a16="http://schemas.microsoft.com/office/drawing/2014/main" id="{A1A10C94-FBC2-5B48-8105-B9716CDAAF57}"/>
                </a:ext>
              </a:extLst>
            </p:cNvPr>
            <p:cNvSpPr/>
            <p:nvPr/>
          </p:nvSpPr>
          <p:spPr>
            <a:xfrm>
              <a:off x="3693716" y="1539905"/>
              <a:ext cx="125999" cy="126000"/>
            </a:xfrm>
            <a:prstGeom prst="rect">
              <a:avLst/>
            </a:prstGeom>
            <a:solidFill>
              <a:srgbClr val="79CDCD">
                <a:alpha val="100000"/>
              </a:srgbClr>
            </a:solidFill>
          </p:spPr>
          <p:txBody>
            <a:bodyPr/>
            <a:lstStyle/>
            <a:p>
              <a:endParaRPr dirty="0"/>
            </a:p>
          </p:txBody>
        </p:sp>
        <p:sp>
          <p:nvSpPr>
            <p:cNvPr id="67" name="rc63">
              <a:extLst>
                <a:ext uri="{FF2B5EF4-FFF2-40B4-BE49-F238E27FC236}">
                  <a16:creationId xmlns:a16="http://schemas.microsoft.com/office/drawing/2014/main" id="{A8ADB9E8-68B1-0C46-B48E-6665D14C6073}"/>
                </a:ext>
              </a:extLst>
            </p:cNvPr>
            <p:cNvSpPr/>
            <p:nvPr/>
          </p:nvSpPr>
          <p:spPr>
            <a:xfrm>
              <a:off x="3684716" y="1674905"/>
              <a:ext cx="144000" cy="144000"/>
            </a:xfrm>
            <a:prstGeom prst="rect">
              <a:avLst/>
            </a:prstGeom>
            <a:solidFill>
              <a:srgbClr val="FFFFFF">
                <a:alpha val="100000"/>
              </a:srgbClr>
            </a:solidFill>
          </p:spPr>
          <p:txBody>
            <a:bodyPr/>
            <a:lstStyle/>
            <a:p>
              <a:endParaRPr dirty="0"/>
            </a:p>
          </p:txBody>
        </p:sp>
        <p:sp>
          <p:nvSpPr>
            <p:cNvPr id="68" name="rc64">
              <a:extLst>
                <a:ext uri="{FF2B5EF4-FFF2-40B4-BE49-F238E27FC236}">
                  <a16:creationId xmlns:a16="http://schemas.microsoft.com/office/drawing/2014/main" id="{A51A0A6C-6793-5846-89F0-75DE4EB1D5F4}"/>
                </a:ext>
              </a:extLst>
            </p:cNvPr>
            <p:cNvSpPr/>
            <p:nvPr/>
          </p:nvSpPr>
          <p:spPr>
            <a:xfrm>
              <a:off x="3693716" y="1683905"/>
              <a:ext cx="125999" cy="126000"/>
            </a:xfrm>
            <a:prstGeom prst="rect">
              <a:avLst/>
            </a:prstGeom>
            <a:solidFill>
              <a:srgbClr val="2F4F4F">
                <a:alpha val="100000"/>
              </a:srgbClr>
            </a:solidFill>
          </p:spPr>
          <p:txBody>
            <a:bodyPr/>
            <a:lstStyle/>
            <a:p>
              <a:endParaRPr dirty="0"/>
            </a:p>
          </p:txBody>
        </p:sp>
        <p:sp>
          <p:nvSpPr>
            <p:cNvPr id="69" name="tx65">
              <a:extLst>
                <a:ext uri="{FF2B5EF4-FFF2-40B4-BE49-F238E27FC236}">
                  <a16:creationId xmlns:a16="http://schemas.microsoft.com/office/drawing/2014/main" id="{7341638F-F818-4548-9094-30A8BFCD03E8}"/>
                </a:ext>
              </a:extLst>
            </p:cNvPr>
            <p:cNvSpPr/>
            <p:nvPr/>
          </p:nvSpPr>
          <p:spPr>
            <a:xfrm>
              <a:off x="3891979" y="1566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1</a:t>
              </a:r>
            </a:p>
          </p:txBody>
        </p:sp>
        <p:sp>
          <p:nvSpPr>
            <p:cNvPr id="70" name="tx66">
              <a:extLst>
                <a:ext uri="{FF2B5EF4-FFF2-40B4-BE49-F238E27FC236}">
                  <a16:creationId xmlns:a16="http://schemas.microsoft.com/office/drawing/2014/main" id="{8BF7821A-8025-954D-9389-51763A0F24B0}"/>
                </a:ext>
              </a:extLst>
            </p:cNvPr>
            <p:cNvSpPr/>
            <p:nvPr/>
          </p:nvSpPr>
          <p:spPr>
            <a:xfrm>
              <a:off x="3891979" y="1710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0</a:t>
              </a:r>
            </a:p>
          </p:txBody>
        </p:sp>
        <p:sp>
          <p:nvSpPr>
            <p:cNvPr id="71" name="tx67">
              <a:extLst>
                <a:ext uri="{FF2B5EF4-FFF2-40B4-BE49-F238E27FC236}">
                  <a16:creationId xmlns:a16="http://schemas.microsoft.com/office/drawing/2014/main" id="{91C167F7-5FC4-B44A-8E22-17B8701ECD89}"/>
                </a:ext>
              </a:extLst>
            </p:cNvPr>
            <p:cNvSpPr/>
            <p:nvPr/>
          </p:nvSpPr>
          <p:spPr>
            <a:xfrm>
              <a:off x="2252459" y="1364495"/>
              <a:ext cx="893340" cy="13841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Costs</a:t>
              </a:r>
            </a:p>
          </p:txBody>
        </p:sp>
      </p:grpSp>
    </p:spTree>
    <p:extLst>
      <p:ext uri="{BB962C8B-B14F-4D97-AF65-F5344CB8AC3E}">
        <p14:creationId xmlns:p14="http://schemas.microsoft.com/office/powerpoint/2010/main" val="412933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75296"/>
            <a:ext cx="11238571"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3" name="TextBox 2">
            <a:extLst>
              <a:ext uri="{FF2B5EF4-FFF2-40B4-BE49-F238E27FC236}">
                <a16:creationId xmlns:a16="http://schemas.microsoft.com/office/drawing/2014/main" id="{CE3BA3C7-99F4-8A44-AA88-09EFF1B1C8C3}"/>
              </a:ext>
            </a:extLst>
          </p:cNvPr>
          <p:cNvSpPr txBox="1"/>
          <p:nvPr/>
        </p:nvSpPr>
        <p:spPr>
          <a:xfrm>
            <a:off x="0" y="1000583"/>
            <a:ext cx="9690410" cy="1600438"/>
          </a:xfrm>
          <a:prstGeom prst="rect">
            <a:avLst/>
          </a:prstGeom>
          <a:noFill/>
        </p:spPr>
        <p:txBody>
          <a:bodyPr wrap="square" rtlCol="0">
            <a:spAutoFit/>
          </a:bodyPr>
          <a:lstStyle/>
          <a:p>
            <a:r>
              <a:rPr lang="en-US" sz="1400" dirty="0">
                <a:solidFill>
                  <a:schemeClr val="accent6">
                    <a:lumMod val="60000"/>
                    <a:lumOff val="40000"/>
                  </a:schemeClr>
                </a:solidFill>
              </a:rPr>
              <a:t># Compare % of total costs and visits among age groups to determine group with most expenditure and visits</a:t>
            </a:r>
          </a:p>
          <a:p>
            <a:r>
              <a:rPr lang="en-US" sz="1400" dirty="0"/>
              <a:t>Hsp_Summary &lt;- sqldf	(”SELECT AGEGRP, SUM(a.TOTCHG) AS Costs, COUNT(a.Sex)  AS Visits, b.Total_Cost, b.Total_Visits</a:t>
            </a:r>
          </a:p>
          <a:p>
            <a:r>
              <a:rPr lang="en-US" sz="1400" dirty="0"/>
              <a:t>        		   FROM HospitalData a</a:t>
            </a:r>
          </a:p>
          <a:p>
            <a:r>
              <a:rPr lang="en-US" sz="1400" dirty="0"/>
              <a:t>                    			CROSS JOIN (SELECT SUM(TOTCHG) Total_Cost, COUNT(Sex) Total_Visits</a:t>
            </a:r>
          </a:p>
          <a:p>
            <a:r>
              <a:rPr lang="en-US" sz="1400" dirty="0"/>
              <a:t>                          			                       FROM HospitalData) b </a:t>
            </a:r>
          </a:p>
          <a:p>
            <a:r>
              <a:rPr lang="en-US" sz="1400" dirty="0"/>
              <a:t>        		   GROUP By 1”</a:t>
            </a:r>
          </a:p>
          <a:p>
            <a:r>
              <a:rPr lang="en-US" sz="1400" dirty="0"/>
              <a:t>		)</a:t>
            </a:r>
          </a:p>
        </p:txBody>
      </p:sp>
      <p:sp>
        <p:nvSpPr>
          <p:cNvPr id="4" name="TextBox 3">
            <a:extLst>
              <a:ext uri="{FF2B5EF4-FFF2-40B4-BE49-F238E27FC236}">
                <a16:creationId xmlns:a16="http://schemas.microsoft.com/office/drawing/2014/main" id="{7850401C-5175-1147-9EDB-9FA6CB238594}"/>
              </a:ext>
            </a:extLst>
          </p:cNvPr>
          <p:cNvSpPr txBox="1"/>
          <p:nvPr/>
        </p:nvSpPr>
        <p:spPr>
          <a:xfrm>
            <a:off x="48886" y="2951946"/>
            <a:ext cx="9355831" cy="954107"/>
          </a:xfrm>
          <a:prstGeom prst="rect">
            <a:avLst/>
          </a:prstGeom>
          <a:noFill/>
        </p:spPr>
        <p:txBody>
          <a:bodyPr wrap="none" rtlCol="0">
            <a:spAutoFit/>
          </a:bodyPr>
          <a:lstStyle/>
          <a:p>
            <a:r>
              <a:rPr lang="en-US" sz="1400" dirty="0">
                <a:solidFill>
                  <a:schemeClr val="accent6">
                    <a:lumMod val="60000"/>
                    <a:lumOff val="40000"/>
                  </a:schemeClr>
                </a:solidFill>
              </a:rPr>
              <a:t># Add Percentages to the Data</a:t>
            </a:r>
          </a:p>
          <a:p>
            <a:r>
              <a:rPr lang="en-US" sz="1400" dirty="0"/>
              <a:t>Hsp_Summary1 &lt;- mutate(Hsp_Summary, Cost_Pct = (round(((Costs/Total_Cost)),3)),Visit_Pct =round(((Visits/Total_Visits)),3))</a:t>
            </a:r>
          </a:p>
          <a:p>
            <a:r>
              <a:rPr lang="en-US" sz="1400" dirty="0"/>
              <a:t>Hsp_Summary2 &lt;- subset(Hsp_Summary1, select= c(AGEGRP, as.numeric(Cost_Pct), Visit_Pct))</a:t>
            </a:r>
          </a:p>
          <a:p>
            <a:r>
              <a:rPr lang="en-US" sz="1400" dirty="0"/>
              <a:t>Hsp_Summary2</a:t>
            </a:r>
          </a:p>
        </p:txBody>
      </p:sp>
      <p:sp>
        <p:nvSpPr>
          <p:cNvPr id="5" name="TextBox 4">
            <a:extLst>
              <a:ext uri="{FF2B5EF4-FFF2-40B4-BE49-F238E27FC236}">
                <a16:creationId xmlns:a16="http://schemas.microsoft.com/office/drawing/2014/main" id="{AF81DA11-5BD0-CC40-A19C-4DDD3B2E4AE7}"/>
              </a:ext>
            </a:extLst>
          </p:cNvPr>
          <p:cNvSpPr txBox="1"/>
          <p:nvPr/>
        </p:nvSpPr>
        <p:spPr>
          <a:xfrm>
            <a:off x="48886" y="4310184"/>
            <a:ext cx="2269980" cy="1815882"/>
          </a:xfrm>
          <a:prstGeom prst="rect">
            <a:avLst/>
          </a:prstGeom>
          <a:noFill/>
        </p:spPr>
        <p:txBody>
          <a:bodyPr wrap="none" rtlCol="0">
            <a:spAutoFit/>
          </a:bodyPr>
          <a:lstStyle/>
          <a:p>
            <a:r>
              <a:rPr lang="en-US" sz="1400" dirty="0">
                <a:solidFill>
                  <a:schemeClr val="accent6">
                    <a:lumMod val="60000"/>
                    <a:lumOff val="40000"/>
                  </a:schemeClr>
                </a:solidFill>
              </a:rPr>
              <a:t># Hsp_Summary2</a:t>
            </a:r>
          </a:p>
          <a:p>
            <a:r>
              <a:rPr lang="en-US" sz="1400" dirty="0">
                <a:solidFill>
                  <a:schemeClr val="accent6">
                    <a:lumMod val="60000"/>
                    <a:lumOff val="40000"/>
                  </a:schemeClr>
                </a:solidFill>
              </a:rPr>
              <a:t># AGEGRP Cost_Pct Visit_Pct</a:t>
            </a:r>
          </a:p>
          <a:p>
            <a:r>
              <a:rPr lang="en-US" sz="1400" dirty="0">
                <a:solidFill>
                  <a:schemeClr val="accent6">
                    <a:lumMod val="60000"/>
                    <a:lumOff val="40000"/>
                  </a:schemeClr>
                </a:solidFill>
              </a:rPr>
              <a:t># 1  00-02    0.521     0.636</a:t>
            </a:r>
          </a:p>
          <a:p>
            <a:r>
              <a:rPr lang="en-US" sz="1400" dirty="0">
                <a:solidFill>
                  <a:schemeClr val="accent6">
                    <a:lumMod val="60000"/>
                    <a:lumOff val="40000"/>
                  </a:schemeClr>
                </a:solidFill>
              </a:rPr>
              <a:t># 2  03-05    0.047     0.014</a:t>
            </a:r>
          </a:p>
          <a:p>
            <a:r>
              <a:rPr lang="en-US" sz="1400" dirty="0">
                <a:solidFill>
                  <a:schemeClr val="accent6">
                    <a:lumMod val="60000"/>
                    <a:lumOff val="40000"/>
                  </a:schemeClr>
                </a:solidFill>
              </a:rPr>
              <a:t># 3  06-08    0.024     0.014</a:t>
            </a:r>
          </a:p>
          <a:p>
            <a:r>
              <a:rPr lang="en-US" sz="1400" dirty="0">
                <a:solidFill>
                  <a:schemeClr val="accent6">
                    <a:lumMod val="60000"/>
                    <a:lumOff val="40000"/>
                  </a:schemeClr>
                </a:solidFill>
              </a:rPr>
              <a:t># 4  09-11    0.043     0.028</a:t>
            </a:r>
          </a:p>
          <a:p>
            <a:r>
              <a:rPr lang="en-US" sz="1400" dirty="0">
                <a:solidFill>
                  <a:schemeClr val="accent6">
                    <a:lumMod val="60000"/>
                    <a:lumOff val="40000"/>
                  </a:schemeClr>
                </a:solidFill>
              </a:rPr>
              <a:t># 5  12-14    0.109     0.116</a:t>
            </a:r>
          </a:p>
          <a:p>
            <a:r>
              <a:rPr lang="en-US" sz="1400" dirty="0">
                <a:solidFill>
                  <a:schemeClr val="accent6">
                    <a:lumMod val="60000"/>
                    <a:lumOff val="40000"/>
                  </a:schemeClr>
                </a:solidFill>
              </a:rPr>
              <a:t># 6  15-17    0.256     0.192</a:t>
            </a:r>
          </a:p>
        </p:txBody>
      </p:sp>
    </p:spTree>
    <p:extLst>
      <p:ext uri="{BB962C8B-B14F-4D97-AF65-F5344CB8AC3E}">
        <p14:creationId xmlns:p14="http://schemas.microsoft.com/office/powerpoint/2010/main" val="170924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97495"/>
            <a:ext cx="11353800"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6" name="TextBox 5">
            <a:extLst>
              <a:ext uri="{FF2B5EF4-FFF2-40B4-BE49-F238E27FC236}">
                <a16:creationId xmlns:a16="http://schemas.microsoft.com/office/drawing/2014/main" id="{B7497BDE-85BA-A844-8FEF-3155947D0292}"/>
              </a:ext>
            </a:extLst>
          </p:cNvPr>
          <p:cNvSpPr txBox="1"/>
          <p:nvPr/>
        </p:nvSpPr>
        <p:spPr>
          <a:xfrm>
            <a:off x="200723" y="760276"/>
            <a:ext cx="11396546" cy="4832092"/>
          </a:xfrm>
          <a:prstGeom prst="rect">
            <a:avLst/>
          </a:prstGeom>
          <a:noFill/>
        </p:spPr>
        <p:txBody>
          <a:bodyPr wrap="square" rtlCol="0">
            <a:spAutoFit/>
          </a:bodyPr>
          <a:lstStyle/>
          <a:p>
            <a:endParaRPr lang="en-US" sz="1400" dirty="0"/>
          </a:p>
          <a:p>
            <a:r>
              <a:rPr lang="en-US" sz="1400" b="1" dirty="0">
                <a:solidFill>
                  <a:schemeClr val="accent6">
                    <a:lumMod val="60000"/>
                    <a:lumOff val="40000"/>
                  </a:schemeClr>
                </a:solidFill>
              </a:rPr>
              <a:t>#Plot the data</a:t>
            </a:r>
          </a:p>
          <a:p>
            <a:r>
              <a:rPr lang="en-US" sz="1400" dirty="0"/>
              <a:t>h_pcts &lt;- (Hsp_Summary2 %&gt;%</a:t>
            </a:r>
          </a:p>
          <a:p>
            <a:r>
              <a:rPr lang="en-US" sz="1400" dirty="0"/>
              <a:t>            	gather("Type", "Value",-AGEGRP) %&gt;%</a:t>
            </a:r>
          </a:p>
          <a:p>
            <a:r>
              <a:rPr lang="en-US" sz="1400" dirty="0"/>
              <a:t>  	ggplot(aes(AGEGRP, Value, fill = Type, )) 							+</a:t>
            </a:r>
          </a:p>
          <a:p>
            <a:r>
              <a:rPr lang="en-US" sz="1400" dirty="0"/>
              <a:t>  	geom_bar(position = "dodge", stat = "identity") 							+</a:t>
            </a:r>
          </a:p>
          <a:p>
            <a:r>
              <a:rPr lang="en-US" sz="1400" dirty="0"/>
              <a:t>  	geom_text(aes(label = my_percent(Value)),  size = 3.2,  vjust = -.7, position = position_dodge(.9) ,family="Times New Roman" )	+</a:t>
            </a:r>
          </a:p>
          <a:p>
            <a:r>
              <a:rPr lang="en-US" sz="1400" dirty="0"/>
              <a:t>  	ggtitle("Hospital Costs and Utilization")							+</a:t>
            </a:r>
          </a:p>
          <a:p>
            <a:r>
              <a:rPr lang="en-US" sz="1400" dirty="0"/>
              <a:t>  	ylab("Percent (%)") 									+</a:t>
            </a:r>
          </a:p>
          <a:p>
            <a:r>
              <a:rPr lang="en-US" sz="1400" dirty="0"/>
              <a:t> 	 xlab("Age Group (yrs)") 									+</a:t>
            </a:r>
          </a:p>
          <a:p>
            <a:r>
              <a:rPr lang="en-US" sz="1400" dirty="0"/>
              <a:t>  	scale_y_continuous(limits=c(0,.80), labels=percent) 						+</a:t>
            </a:r>
          </a:p>
          <a:p>
            <a:r>
              <a:rPr lang="en-US" sz="1400" dirty="0"/>
              <a:t>  	scale_fill_manual(values = c("darkseagreen", "darkslategray"),labels = c("Hospital Costs", "Hospital Stays")) 		+ </a:t>
            </a:r>
          </a:p>
          <a:p>
            <a:r>
              <a:rPr lang="en-US" sz="1400" dirty="0"/>
              <a:t> 	theme_bw() 									+</a:t>
            </a:r>
          </a:p>
          <a:p>
            <a:r>
              <a:rPr lang="en-US" sz="1400" dirty="0"/>
              <a:t>  	theme(legend.title = element_blank(), legend.key.size = unit(0.4,"cm"),</a:t>
            </a:r>
          </a:p>
          <a:p>
            <a:r>
              <a:rPr lang="en-US" sz="1400" dirty="0"/>
              <a:t>          		text = element_text(size = 10,family="Times New Roman"),</a:t>
            </a:r>
          </a:p>
          <a:p>
            <a:r>
              <a:rPr lang="en-US" sz="1400" dirty="0"/>
              <a:t>          		axis.text=element_text(size=10),</a:t>
            </a:r>
          </a:p>
          <a:p>
            <a:r>
              <a:rPr lang="en-US" sz="1400" dirty="0"/>
              <a:t>          		legend.position=c(.8,.80),</a:t>
            </a:r>
          </a:p>
          <a:p>
            <a:r>
              <a:rPr lang="en-US" sz="1400" dirty="0"/>
              <a:t>          		axis.title.y = element_text(margin = margin(r = 5), face = "bold"),</a:t>
            </a:r>
          </a:p>
          <a:p>
            <a:r>
              <a:rPr lang="en-US" sz="1400" dirty="0"/>
              <a:t>          		axis.title.x = element_text(margin = margin(t = 5), face = "bold"),</a:t>
            </a:r>
          </a:p>
          <a:p>
            <a:r>
              <a:rPr lang="en-US" sz="1400" dirty="0"/>
              <a:t>          		plot.title = element_text(family = "Times New Roman", size = 12, margin=margin(0,0,10,0))))</a:t>
            </a:r>
          </a:p>
          <a:p>
            <a:endParaRPr lang="en-US" sz="1400" dirty="0"/>
          </a:p>
          <a:p>
            <a:r>
              <a:rPr lang="en-US" sz="1400" dirty="0"/>
              <a:t>h_pcts</a:t>
            </a:r>
          </a:p>
        </p:txBody>
      </p:sp>
    </p:spTree>
    <p:extLst>
      <p:ext uri="{BB962C8B-B14F-4D97-AF65-F5344CB8AC3E}">
        <p14:creationId xmlns:p14="http://schemas.microsoft.com/office/powerpoint/2010/main" val="237088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46045" y="185028"/>
            <a:ext cx="11353800"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6" name="TextBox 5">
            <a:extLst>
              <a:ext uri="{FF2B5EF4-FFF2-40B4-BE49-F238E27FC236}">
                <a16:creationId xmlns:a16="http://schemas.microsoft.com/office/drawing/2014/main" id="{D354418E-7540-C548-AA14-7BF2EA576B6A}"/>
              </a:ext>
            </a:extLst>
          </p:cNvPr>
          <p:cNvSpPr txBox="1"/>
          <p:nvPr/>
        </p:nvSpPr>
        <p:spPr>
          <a:xfrm>
            <a:off x="209909" y="894467"/>
            <a:ext cx="8552985" cy="1600438"/>
          </a:xfrm>
          <a:prstGeom prst="rect">
            <a:avLst/>
          </a:prstGeom>
          <a:noFill/>
        </p:spPr>
        <p:txBody>
          <a:bodyPr wrap="square" rtlCol="0">
            <a:spAutoFit/>
          </a:bodyPr>
          <a:lstStyle/>
          <a:p>
            <a:endParaRPr lang="en-US" sz="1400" dirty="0"/>
          </a:p>
          <a:p>
            <a:r>
              <a:rPr lang="en-US" sz="1400" dirty="0"/>
              <a:t>h_pcts_dml &lt;- rvg::dml(ggobj = h_pcts)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officer::ph_with(h_pcts_dml, ph_location()) %&gt;% 			</a:t>
            </a:r>
            <a:r>
              <a:rPr lang="en-US" sz="1400" dirty="0">
                <a:solidFill>
                  <a:schemeClr val="accent6">
                    <a:lumMod val="60000"/>
                    <a:lumOff val="40000"/>
                  </a:schemeClr>
                </a:solidFill>
              </a:rPr>
              <a:t>#specify object and location of object </a:t>
            </a:r>
            <a:r>
              <a:rPr lang="en-US" sz="1400" dirty="0"/>
              <a:t>base::print(target = here::here("_posts", "h_pcts.pptx")) 		</a:t>
            </a:r>
            <a:r>
              <a:rPr lang="en-US" sz="1400" dirty="0">
                <a:solidFill>
                  <a:schemeClr val="accent6">
                    <a:lumMod val="60000"/>
                    <a:lumOff val="40000"/>
                  </a:schemeClr>
                </a:solidFill>
              </a:rPr>
              <a:t>#export slide</a:t>
            </a:r>
          </a:p>
          <a:p>
            <a:endParaRPr lang="en-US" sz="1400" dirty="0"/>
          </a:p>
        </p:txBody>
      </p:sp>
      <p:grpSp>
        <p:nvGrpSpPr>
          <p:cNvPr id="7" name="Group 6">
            <a:extLst>
              <a:ext uri="{FF2B5EF4-FFF2-40B4-BE49-F238E27FC236}">
                <a16:creationId xmlns:a16="http://schemas.microsoft.com/office/drawing/2014/main" id="{EC155879-1270-5F43-9E2F-25A9096749AC}"/>
              </a:ext>
            </a:extLst>
          </p:cNvPr>
          <p:cNvGrpSpPr/>
          <p:nvPr/>
        </p:nvGrpSpPr>
        <p:grpSpPr>
          <a:xfrm>
            <a:off x="132989" y="2885259"/>
            <a:ext cx="6868255" cy="3197612"/>
            <a:chOff x="914400" y="914400"/>
            <a:chExt cx="3659448" cy="2743200"/>
          </a:xfrm>
        </p:grpSpPr>
        <p:sp>
          <p:nvSpPr>
            <p:cNvPr id="8" name="rc3">
              <a:extLst>
                <a:ext uri="{FF2B5EF4-FFF2-40B4-BE49-F238E27FC236}">
                  <a16:creationId xmlns:a16="http://schemas.microsoft.com/office/drawing/2014/main" id="{E087A091-B8BD-0D46-B506-97C7F14CEDED}"/>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9" name="rc4">
              <a:extLst>
                <a:ext uri="{FF2B5EF4-FFF2-40B4-BE49-F238E27FC236}">
                  <a16:creationId xmlns:a16="http://schemas.microsoft.com/office/drawing/2014/main" id="{55E93C25-5B88-BC41-A493-27B003B74CE9}"/>
                </a:ext>
              </a:extLst>
            </p:cNvPr>
            <p:cNvSpPr/>
            <p:nvPr/>
          </p:nvSpPr>
          <p:spPr>
            <a:xfrm>
              <a:off x="914400" y="914400"/>
              <a:ext cx="3657600" cy="2743200"/>
            </a:xfrm>
            <a:prstGeom prst="rect">
              <a:avLst/>
            </a:prstGeom>
            <a:solidFill>
              <a:srgbClr val="FFFFFF">
                <a:alpha val="100000"/>
              </a:srgbClr>
            </a:solidFill>
            <a:ln w="13550" cap="rnd">
              <a:solidFill>
                <a:srgbClr val="FFFFFF">
                  <a:alpha val="100000"/>
                </a:srgbClr>
              </a:solidFill>
              <a:prstDash val="solid"/>
              <a:round/>
            </a:ln>
          </p:spPr>
          <p:txBody>
            <a:bodyPr/>
            <a:lstStyle/>
            <a:p>
              <a:endParaRPr dirty="0"/>
            </a:p>
          </p:txBody>
        </p:sp>
        <p:sp>
          <p:nvSpPr>
            <p:cNvPr id="10" name="rc5">
              <a:extLst>
                <a:ext uri="{FF2B5EF4-FFF2-40B4-BE49-F238E27FC236}">
                  <a16:creationId xmlns:a16="http://schemas.microsoft.com/office/drawing/2014/main" id="{5E06806F-E84B-E242-93F6-246FE3450C29}"/>
                </a:ext>
              </a:extLst>
            </p:cNvPr>
            <p:cNvSpPr/>
            <p:nvPr/>
          </p:nvSpPr>
          <p:spPr>
            <a:xfrm>
              <a:off x="1525609" y="1117058"/>
              <a:ext cx="3048239" cy="1994812"/>
            </a:xfrm>
            <a:prstGeom prst="rect">
              <a:avLst/>
            </a:prstGeom>
            <a:solidFill>
              <a:srgbClr val="FFFFFF">
                <a:alpha val="100000"/>
              </a:srgbClr>
            </a:solidFill>
          </p:spPr>
          <p:txBody>
            <a:bodyPr/>
            <a:lstStyle/>
            <a:p>
              <a:endParaRPr dirty="0"/>
            </a:p>
          </p:txBody>
        </p:sp>
        <p:sp>
          <p:nvSpPr>
            <p:cNvPr id="11" name="pl6">
              <a:extLst>
                <a:ext uri="{FF2B5EF4-FFF2-40B4-BE49-F238E27FC236}">
                  <a16:creationId xmlns:a16="http://schemas.microsoft.com/office/drawing/2014/main" id="{E9A8F1D0-0ECA-A846-A3C8-526A0436FD17}"/>
                </a:ext>
              </a:extLst>
            </p:cNvPr>
            <p:cNvSpPr/>
            <p:nvPr/>
          </p:nvSpPr>
          <p:spPr>
            <a:xfrm>
              <a:off x="1454171" y="2921767"/>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12" name="pl7">
              <a:extLst>
                <a:ext uri="{FF2B5EF4-FFF2-40B4-BE49-F238E27FC236}">
                  <a16:creationId xmlns:a16="http://schemas.microsoft.com/office/drawing/2014/main" id="{AA597E33-CE73-3F49-B5A1-3BD9C3DC278F}"/>
                </a:ext>
              </a:extLst>
            </p:cNvPr>
            <p:cNvSpPr/>
            <p:nvPr/>
          </p:nvSpPr>
          <p:spPr>
            <a:xfrm>
              <a:off x="1454171" y="2468400"/>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13" name="pl8">
              <a:extLst>
                <a:ext uri="{FF2B5EF4-FFF2-40B4-BE49-F238E27FC236}">
                  <a16:creationId xmlns:a16="http://schemas.microsoft.com/office/drawing/2014/main" id="{BBC3CCF2-C8C1-8342-BC9E-835483BCA61F}"/>
                </a:ext>
              </a:extLst>
            </p:cNvPr>
            <p:cNvSpPr/>
            <p:nvPr/>
          </p:nvSpPr>
          <p:spPr>
            <a:xfrm>
              <a:off x="1454171" y="2015034"/>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14" name="pl9">
              <a:extLst>
                <a:ext uri="{FF2B5EF4-FFF2-40B4-BE49-F238E27FC236}">
                  <a16:creationId xmlns:a16="http://schemas.microsoft.com/office/drawing/2014/main" id="{3DA94393-BFA0-024F-93A4-DA77710EBC80}"/>
                </a:ext>
              </a:extLst>
            </p:cNvPr>
            <p:cNvSpPr/>
            <p:nvPr/>
          </p:nvSpPr>
          <p:spPr>
            <a:xfrm>
              <a:off x="1454171" y="1561667"/>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15" name="pl10">
              <a:extLst>
                <a:ext uri="{FF2B5EF4-FFF2-40B4-BE49-F238E27FC236}">
                  <a16:creationId xmlns:a16="http://schemas.microsoft.com/office/drawing/2014/main" id="{89181CB2-0DB5-A749-B7FD-ED1C39048992}"/>
                </a:ext>
              </a:extLst>
            </p:cNvPr>
            <p:cNvSpPr/>
            <p:nvPr/>
          </p:nvSpPr>
          <p:spPr>
            <a:xfrm>
              <a:off x="1454171" y="3148450"/>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16" name="pl11">
              <a:extLst>
                <a:ext uri="{FF2B5EF4-FFF2-40B4-BE49-F238E27FC236}">
                  <a16:creationId xmlns:a16="http://schemas.microsoft.com/office/drawing/2014/main" id="{361FC6DD-7C10-2441-A024-CAEAE8DBDFFC}"/>
                </a:ext>
              </a:extLst>
            </p:cNvPr>
            <p:cNvSpPr/>
            <p:nvPr/>
          </p:nvSpPr>
          <p:spPr>
            <a:xfrm>
              <a:off x="1454171" y="2695084"/>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17" name="pl12">
              <a:extLst>
                <a:ext uri="{FF2B5EF4-FFF2-40B4-BE49-F238E27FC236}">
                  <a16:creationId xmlns:a16="http://schemas.microsoft.com/office/drawing/2014/main" id="{D2CF6C7B-770F-8B46-AFFE-243BF822A765}"/>
                </a:ext>
              </a:extLst>
            </p:cNvPr>
            <p:cNvSpPr/>
            <p:nvPr/>
          </p:nvSpPr>
          <p:spPr>
            <a:xfrm>
              <a:off x="1454171" y="2241717"/>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18" name="pl13">
              <a:extLst>
                <a:ext uri="{FF2B5EF4-FFF2-40B4-BE49-F238E27FC236}">
                  <a16:creationId xmlns:a16="http://schemas.microsoft.com/office/drawing/2014/main" id="{8521F29F-998A-2044-BA60-D67632AD865B}"/>
                </a:ext>
              </a:extLst>
            </p:cNvPr>
            <p:cNvSpPr/>
            <p:nvPr/>
          </p:nvSpPr>
          <p:spPr>
            <a:xfrm>
              <a:off x="1454171" y="1788350"/>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19" name="pl14">
              <a:extLst>
                <a:ext uri="{FF2B5EF4-FFF2-40B4-BE49-F238E27FC236}">
                  <a16:creationId xmlns:a16="http://schemas.microsoft.com/office/drawing/2014/main" id="{43CD65E1-948A-344C-9D86-83872FD854D2}"/>
                </a:ext>
              </a:extLst>
            </p:cNvPr>
            <p:cNvSpPr/>
            <p:nvPr/>
          </p:nvSpPr>
          <p:spPr>
            <a:xfrm>
              <a:off x="1454171" y="1334984"/>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20" name="pl15">
              <a:extLst>
                <a:ext uri="{FF2B5EF4-FFF2-40B4-BE49-F238E27FC236}">
                  <a16:creationId xmlns:a16="http://schemas.microsoft.com/office/drawing/2014/main" id="{D376C35B-FA85-2048-995B-FE2C9AA1BF30}"/>
                </a:ext>
              </a:extLst>
            </p:cNvPr>
            <p:cNvSpPr/>
            <p:nvPr/>
          </p:nvSpPr>
          <p:spPr>
            <a:xfrm>
              <a:off x="1749161"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1" name="pl16">
              <a:extLst>
                <a:ext uri="{FF2B5EF4-FFF2-40B4-BE49-F238E27FC236}">
                  <a16:creationId xmlns:a16="http://schemas.microsoft.com/office/drawing/2014/main" id="{76592CA9-004F-7B4B-97BA-DD6A57A75617}"/>
                </a:ext>
              </a:extLst>
            </p:cNvPr>
            <p:cNvSpPr/>
            <p:nvPr/>
          </p:nvSpPr>
          <p:spPr>
            <a:xfrm>
              <a:off x="2240813"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2" name="pl17">
              <a:extLst>
                <a:ext uri="{FF2B5EF4-FFF2-40B4-BE49-F238E27FC236}">
                  <a16:creationId xmlns:a16="http://schemas.microsoft.com/office/drawing/2014/main" id="{3D22C2C6-1709-0348-B39E-5D6BEAE5931A}"/>
                </a:ext>
              </a:extLst>
            </p:cNvPr>
            <p:cNvSpPr/>
            <p:nvPr/>
          </p:nvSpPr>
          <p:spPr>
            <a:xfrm>
              <a:off x="2732465"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3" name="pl18">
              <a:extLst>
                <a:ext uri="{FF2B5EF4-FFF2-40B4-BE49-F238E27FC236}">
                  <a16:creationId xmlns:a16="http://schemas.microsoft.com/office/drawing/2014/main" id="{1352983F-138F-0246-8B47-27F9B2FA6E54}"/>
                </a:ext>
              </a:extLst>
            </p:cNvPr>
            <p:cNvSpPr/>
            <p:nvPr/>
          </p:nvSpPr>
          <p:spPr>
            <a:xfrm>
              <a:off x="3224116"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4" name="pl19">
              <a:extLst>
                <a:ext uri="{FF2B5EF4-FFF2-40B4-BE49-F238E27FC236}">
                  <a16:creationId xmlns:a16="http://schemas.microsoft.com/office/drawing/2014/main" id="{9C91E8F3-2BA9-2C4A-8FBE-F6D8112F0E74}"/>
                </a:ext>
              </a:extLst>
            </p:cNvPr>
            <p:cNvSpPr/>
            <p:nvPr/>
          </p:nvSpPr>
          <p:spPr>
            <a:xfrm>
              <a:off x="3715768"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5" name="pl20">
              <a:extLst>
                <a:ext uri="{FF2B5EF4-FFF2-40B4-BE49-F238E27FC236}">
                  <a16:creationId xmlns:a16="http://schemas.microsoft.com/office/drawing/2014/main" id="{7C2ECAC7-8B63-C74D-AA7B-81D9848ABA7B}"/>
                </a:ext>
              </a:extLst>
            </p:cNvPr>
            <p:cNvSpPr/>
            <p:nvPr/>
          </p:nvSpPr>
          <p:spPr>
            <a:xfrm>
              <a:off x="4207419"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6" name="rc21">
              <a:extLst>
                <a:ext uri="{FF2B5EF4-FFF2-40B4-BE49-F238E27FC236}">
                  <a16:creationId xmlns:a16="http://schemas.microsoft.com/office/drawing/2014/main" id="{234C8EBD-8841-FA43-9B1F-AF6F4E053595}"/>
                </a:ext>
              </a:extLst>
            </p:cNvPr>
            <p:cNvSpPr/>
            <p:nvPr/>
          </p:nvSpPr>
          <p:spPr>
            <a:xfrm>
              <a:off x="1527918" y="1967430"/>
              <a:ext cx="221243" cy="1181019"/>
            </a:xfrm>
            <a:prstGeom prst="rect">
              <a:avLst/>
            </a:prstGeom>
            <a:solidFill>
              <a:srgbClr val="8FBC8F">
                <a:alpha val="100000"/>
              </a:srgbClr>
            </a:solidFill>
          </p:spPr>
          <p:txBody>
            <a:bodyPr/>
            <a:lstStyle/>
            <a:p>
              <a:endParaRPr dirty="0"/>
            </a:p>
          </p:txBody>
        </p:sp>
        <p:sp>
          <p:nvSpPr>
            <p:cNvPr id="27" name="rc22">
              <a:extLst>
                <a:ext uri="{FF2B5EF4-FFF2-40B4-BE49-F238E27FC236}">
                  <a16:creationId xmlns:a16="http://schemas.microsoft.com/office/drawing/2014/main" id="{8DACEEC8-D332-154D-B39C-6EF855E3528B}"/>
                </a:ext>
              </a:extLst>
            </p:cNvPr>
            <p:cNvSpPr/>
            <p:nvPr/>
          </p:nvSpPr>
          <p:spPr>
            <a:xfrm>
              <a:off x="2019570" y="3041909"/>
              <a:ext cx="221243" cy="106541"/>
            </a:xfrm>
            <a:prstGeom prst="rect">
              <a:avLst/>
            </a:prstGeom>
            <a:solidFill>
              <a:srgbClr val="8FBC8F">
                <a:alpha val="100000"/>
              </a:srgbClr>
            </a:solidFill>
          </p:spPr>
          <p:txBody>
            <a:bodyPr/>
            <a:lstStyle/>
            <a:p>
              <a:endParaRPr dirty="0"/>
            </a:p>
          </p:txBody>
        </p:sp>
        <p:sp>
          <p:nvSpPr>
            <p:cNvPr id="28" name="rc23">
              <a:extLst>
                <a:ext uri="{FF2B5EF4-FFF2-40B4-BE49-F238E27FC236}">
                  <a16:creationId xmlns:a16="http://schemas.microsoft.com/office/drawing/2014/main" id="{4947F1F2-90B5-C749-9B9E-AF7E1941AC00}"/>
                </a:ext>
              </a:extLst>
            </p:cNvPr>
            <p:cNvSpPr/>
            <p:nvPr/>
          </p:nvSpPr>
          <p:spPr>
            <a:xfrm>
              <a:off x="2511221" y="3094046"/>
              <a:ext cx="221243" cy="54403"/>
            </a:xfrm>
            <a:prstGeom prst="rect">
              <a:avLst/>
            </a:prstGeom>
            <a:solidFill>
              <a:srgbClr val="8FBC8F">
                <a:alpha val="100000"/>
              </a:srgbClr>
            </a:solidFill>
          </p:spPr>
          <p:txBody>
            <a:bodyPr/>
            <a:lstStyle/>
            <a:p>
              <a:endParaRPr dirty="0"/>
            </a:p>
          </p:txBody>
        </p:sp>
        <p:sp>
          <p:nvSpPr>
            <p:cNvPr id="29" name="rc24">
              <a:extLst>
                <a:ext uri="{FF2B5EF4-FFF2-40B4-BE49-F238E27FC236}">
                  <a16:creationId xmlns:a16="http://schemas.microsoft.com/office/drawing/2014/main" id="{60EA4DD2-2F85-F448-BFDB-88B2F8863C44}"/>
                </a:ext>
              </a:extLst>
            </p:cNvPr>
            <p:cNvSpPr/>
            <p:nvPr/>
          </p:nvSpPr>
          <p:spPr>
            <a:xfrm>
              <a:off x="3002873" y="3050976"/>
              <a:ext cx="221243" cy="97473"/>
            </a:xfrm>
            <a:prstGeom prst="rect">
              <a:avLst/>
            </a:prstGeom>
            <a:solidFill>
              <a:srgbClr val="8FBC8F">
                <a:alpha val="100000"/>
              </a:srgbClr>
            </a:solidFill>
          </p:spPr>
          <p:txBody>
            <a:bodyPr/>
            <a:lstStyle/>
            <a:p>
              <a:endParaRPr dirty="0"/>
            </a:p>
          </p:txBody>
        </p:sp>
        <p:sp>
          <p:nvSpPr>
            <p:cNvPr id="30" name="rc25">
              <a:extLst>
                <a:ext uri="{FF2B5EF4-FFF2-40B4-BE49-F238E27FC236}">
                  <a16:creationId xmlns:a16="http://schemas.microsoft.com/office/drawing/2014/main" id="{5C89F877-692B-AF4B-8D88-336A383F0D26}"/>
                </a:ext>
              </a:extLst>
            </p:cNvPr>
            <p:cNvSpPr/>
            <p:nvPr/>
          </p:nvSpPr>
          <p:spPr>
            <a:xfrm>
              <a:off x="3494525" y="2901365"/>
              <a:ext cx="221243" cy="247084"/>
            </a:xfrm>
            <a:prstGeom prst="rect">
              <a:avLst/>
            </a:prstGeom>
            <a:solidFill>
              <a:srgbClr val="8FBC8F">
                <a:alpha val="100000"/>
              </a:srgbClr>
            </a:solidFill>
          </p:spPr>
          <p:txBody>
            <a:bodyPr/>
            <a:lstStyle/>
            <a:p>
              <a:endParaRPr dirty="0"/>
            </a:p>
          </p:txBody>
        </p:sp>
        <p:sp>
          <p:nvSpPr>
            <p:cNvPr id="31" name="rc26">
              <a:extLst>
                <a:ext uri="{FF2B5EF4-FFF2-40B4-BE49-F238E27FC236}">
                  <a16:creationId xmlns:a16="http://schemas.microsoft.com/office/drawing/2014/main" id="{B7035F65-2815-CC47-B892-49161723F63E}"/>
                </a:ext>
              </a:extLst>
            </p:cNvPr>
            <p:cNvSpPr/>
            <p:nvPr/>
          </p:nvSpPr>
          <p:spPr>
            <a:xfrm>
              <a:off x="3986176" y="2568141"/>
              <a:ext cx="221243" cy="580309"/>
            </a:xfrm>
            <a:prstGeom prst="rect">
              <a:avLst/>
            </a:prstGeom>
            <a:solidFill>
              <a:srgbClr val="8FBC8F">
                <a:alpha val="100000"/>
              </a:srgbClr>
            </a:solidFill>
          </p:spPr>
          <p:txBody>
            <a:bodyPr/>
            <a:lstStyle/>
            <a:p>
              <a:endParaRPr dirty="0"/>
            </a:p>
          </p:txBody>
        </p:sp>
        <p:sp>
          <p:nvSpPr>
            <p:cNvPr id="32" name="rc27">
              <a:extLst>
                <a:ext uri="{FF2B5EF4-FFF2-40B4-BE49-F238E27FC236}">
                  <a16:creationId xmlns:a16="http://schemas.microsoft.com/office/drawing/2014/main" id="{C4093786-8083-034C-9763-F3CB84D4567D}"/>
                </a:ext>
              </a:extLst>
            </p:cNvPr>
            <p:cNvSpPr/>
            <p:nvPr/>
          </p:nvSpPr>
          <p:spPr>
            <a:xfrm>
              <a:off x="1749161" y="1706744"/>
              <a:ext cx="221243" cy="1441705"/>
            </a:xfrm>
            <a:prstGeom prst="rect">
              <a:avLst/>
            </a:prstGeom>
            <a:solidFill>
              <a:srgbClr val="2F4F4F">
                <a:alpha val="100000"/>
              </a:srgbClr>
            </a:solidFill>
          </p:spPr>
          <p:txBody>
            <a:bodyPr/>
            <a:lstStyle/>
            <a:p>
              <a:endParaRPr dirty="0"/>
            </a:p>
          </p:txBody>
        </p:sp>
        <p:sp>
          <p:nvSpPr>
            <p:cNvPr id="33" name="rc28">
              <a:extLst>
                <a:ext uri="{FF2B5EF4-FFF2-40B4-BE49-F238E27FC236}">
                  <a16:creationId xmlns:a16="http://schemas.microsoft.com/office/drawing/2014/main" id="{02D36E06-B830-5A43-9945-76FF2BA7282B}"/>
                </a:ext>
              </a:extLst>
            </p:cNvPr>
            <p:cNvSpPr/>
            <p:nvPr/>
          </p:nvSpPr>
          <p:spPr>
            <a:xfrm>
              <a:off x="2240813" y="3116714"/>
              <a:ext cx="221243" cy="31735"/>
            </a:xfrm>
            <a:prstGeom prst="rect">
              <a:avLst/>
            </a:prstGeom>
            <a:solidFill>
              <a:srgbClr val="2F4F4F">
                <a:alpha val="100000"/>
              </a:srgbClr>
            </a:solidFill>
          </p:spPr>
          <p:txBody>
            <a:bodyPr/>
            <a:lstStyle/>
            <a:p>
              <a:endParaRPr dirty="0"/>
            </a:p>
          </p:txBody>
        </p:sp>
        <p:sp>
          <p:nvSpPr>
            <p:cNvPr id="34" name="rc29">
              <a:extLst>
                <a:ext uri="{FF2B5EF4-FFF2-40B4-BE49-F238E27FC236}">
                  <a16:creationId xmlns:a16="http://schemas.microsoft.com/office/drawing/2014/main" id="{348724D1-410D-DD46-82C0-4D192BAD3922}"/>
                </a:ext>
              </a:extLst>
            </p:cNvPr>
            <p:cNvSpPr/>
            <p:nvPr/>
          </p:nvSpPr>
          <p:spPr>
            <a:xfrm>
              <a:off x="2732465" y="3116714"/>
              <a:ext cx="221243" cy="31735"/>
            </a:xfrm>
            <a:prstGeom prst="rect">
              <a:avLst/>
            </a:prstGeom>
            <a:solidFill>
              <a:srgbClr val="2F4F4F">
                <a:alpha val="100000"/>
              </a:srgbClr>
            </a:solidFill>
          </p:spPr>
          <p:txBody>
            <a:bodyPr/>
            <a:lstStyle/>
            <a:p>
              <a:endParaRPr dirty="0"/>
            </a:p>
          </p:txBody>
        </p:sp>
        <p:sp>
          <p:nvSpPr>
            <p:cNvPr id="35" name="rc30">
              <a:extLst>
                <a:ext uri="{FF2B5EF4-FFF2-40B4-BE49-F238E27FC236}">
                  <a16:creationId xmlns:a16="http://schemas.microsoft.com/office/drawing/2014/main" id="{07C8AD7D-1C79-A840-80F1-34DC665925A0}"/>
                </a:ext>
              </a:extLst>
            </p:cNvPr>
            <p:cNvSpPr/>
            <p:nvPr/>
          </p:nvSpPr>
          <p:spPr>
            <a:xfrm>
              <a:off x="3224116" y="3084979"/>
              <a:ext cx="221243" cy="63471"/>
            </a:xfrm>
            <a:prstGeom prst="rect">
              <a:avLst/>
            </a:prstGeom>
            <a:solidFill>
              <a:srgbClr val="2F4F4F">
                <a:alpha val="100000"/>
              </a:srgbClr>
            </a:solidFill>
          </p:spPr>
          <p:txBody>
            <a:bodyPr/>
            <a:lstStyle/>
            <a:p>
              <a:endParaRPr dirty="0"/>
            </a:p>
          </p:txBody>
        </p:sp>
        <p:sp>
          <p:nvSpPr>
            <p:cNvPr id="36" name="rc31">
              <a:extLst>
                <a:ext uri="{FF2B5EF4-FFF2-40B4-BE49-F238E27FC236}">
                  <a16:creationId xmlns:a16="http://schemas.microsoft.com/office/drawing/2014/main" id="{A5B7CF58-EDBF-294C-AA31-98D0BC42F887}"/>
                </a:ext>
              </a:extLst>
            </p:cNvPr>
            <p:cNvSpPr/>
            <p:nvPr/>
          </p:nvSpPr>
          <p:spPr>
            <a:xfrm>
              <a:off x="3715768" y="2885498"/>
              <a:ext cx="221243" cy="262952"/>
            </a:xfrm>
            <a:prstGeom prst="rect">
              <a:avLst/>
            </a:prstGeom>
            <a:solidFill>
              <a:srgbClr val="2F4F4F">
                <a:alpha val="100000"/>
              </a:srgbClr>
            </a:solidFill>
          </p:spPr>
          <p:txBody>
            <a:bodyPr/>
            <a:lstStyle/>
            <a:p>
              <a:endParaRPr dirty="0"/>
            </a:p>
          </p:txBody>
        </p:sp>
        <p:sp>
          <p:nvSpPr>
            <p:cNvPr id="37" name="rc32">
              <a:extLst>
                <a:ext uri="{FF2B5EF4-FFF2-40B4-BE49-F238E27FC236}">
                  <a16:creationId xmlns:a16="http://schemas.microsoft.com/office/drawing/2014/main" id="{1497174C-EEB1-7347-93BC-87440065B361}"/>
                </a:ext>
              </a:extLst>
            </p:cNvPr>
            <p:cNvSpPr/>
            <p:nvPr/>
          </p:nvSpPr>
          <p:spPr>
            <a:xfrm>
              <a:off x="4207419" y="2713218"/>
              <a:ext cx="221243" cy="435231"/>
            </a:xfrm>
            <a:prstGeom prst="rect">
              <a:avLst/>
            </a:prstGeom>
            <a:solidFill>
              <a:srgbClr val="2F4F4F">
                <a:alpha val="100000"/>
              </a:srgbClr>
            </a:solidFill>
          </p:spPr>
          <p:txBody>
            <a:bodyPr/>
            <a:lstStyle/>
            <a:p>
              <a:endParaRPr dirty="0"/>
            </a:p>
          </p:txBody>
        </p:sp>
        <p:sp>
          <p:nvSpPr>
            <p:cNvPr id="38" name="tx33">
              <a:extLst>
                <a:ext uri="{FF2B5EF4-FFF2-40B4-BE49-F238E27FC236}">
                  <a16:creationId xmlns:a16="http://schemas.microsoft.com/office/drawing/2014/main" id="{987F78E6-4753-9649-8DBD-2E4247C5173E}"/>
                </a:ext>
              </a:extLst>
            </p:cNvPr>
            <p:cNvSpPr/>
            <p:nvPr/>
          </p:nvSpPr>
          <p:spPr>
            <a:xfrm>
              <a:off x="1489201" y="1832364"/>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52.1%</a:t>
              </a:r>
            </a:p>
          </p:txBody>
        </p:sp>
        <p:sp>
          <p:nvSpPr>
            <p:cNvPr id="39" name="tx34">
              <a:extLst>
                <a:ext uri="{FF2B5EF4-FFF2-40B4-BE49-F238E27FC236}">
                  <a16:creationId xmlns:a16="http://schemas.microsoft.com/office/drawing/2014/main" id="{239E8368-FBC6-E449-A82B-E05F8BC108CD}"/>
                </a:ext>
              </a:extLst>
            </p:cNvPr>
            <p:cNvSpPr/>
            <p:nvPr/>
          </p:nvSpPr>
          <p:spPr>
            <a:xfrm>
              <a:off x="2009760" y="2906843"/>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4.7%</a:t>
              </a:r>
            </a:p>
          </p:txBody>
        </p:sp>
        <p:sp>
          <p:nvSpPr>
            <p:cNvPr id="40" name="tx35">
              <a:extLst>
                <a:ext uri="{FF2B5EF4-FFF2-40B4-BE49-F238E27FC236}">
                  <a16:creationId xmlns:a16="http://schemas.microsoft.com/office/drawing/2014/main" id="{28CC8D3A-83CE-E24E-874E-420C109A90FC}"/>
                </a:ext>
              </a:extLst>
            </p:cNvPr>
            <p:cNvSpPr/>
            <p:nvPr/>
          </p:nvSpPr>
          <p:spPr>
            <a:xfrm>
              <a:off x="2501412" y="2958980"/>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2.4%</a:t>
              </a:r>
            </a:p>
          </p:txBody>
        </p:sp>
        <p:sp>
          <p:nvSpPr>
            <p:cNvPr id="41" name="tx36">
              <a:extLst>
                <a:ext uri="{FF2B5EF4-FFF2-40B4-BE49-F238E27FC236}">
                  <a16:creationId xmlns:a16="http://schemas.microsoft.com/office/drawing/2014/main" id="{82A33A46-A898-3740-9698-3BE08A520013}"/>
                </a:ext>
              </a:extLst>
            </p:cNvPr>
            <p:cNvSpPr/>
            <p:nvPr/>
          </p:nvSpPr>
          <p:spPr>
            <a:xfrm>
              <a:off x="2993063" y="2915910"/>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4.3%</a:t>
              </a:r>
            </a:p>
          </p:txBody>
        </p:sp>
        <p:sp>
          <p:nvSpPr>
            <p:cNvPr id="42" name="tx37">
              <a:extLst>
                <a:ext uri="{FF2B5EF4-FFF2-40B4-BE49-F238E27FC236}">
                  <a16:creationId xmlns:a16="http://schemas.microsoft.com/office/drawing/2014/main" id="{7577E0A2-374D-9A4B-B62F-74F3FBCE9832}"/>
                </a:ext>
              </a:extLst>
            </p:cNvPr>
            <p:cNvSpPr/>
            <p:nvPr/>
          </p:nvSpPr>
          <p:spPr>
            <a:xfrm>
              <a:off x="3455807" y="2766299"/>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10.9%</a:t>
              </a:r>
            </a:p>
          </p:txBody>
        </p:sp>
        <p:sp>
          <p:nvSpPr>
            <p:cNvPr id="43" name="tx38">
              <a:extLst>
                <a:ext uri="{FF2B5EF4-FFF2-40B4-BE49-F238E27FC236}">
                  <a16:creationId xmlns:a16="http://schemas.microsoft.com/office/drawing/2014/main" id="{F939AB42-4410-DF4D-85F8-AE5F34875C13}"/>
                </a:ext>
              </a:extLst>
            </p:cNvPr>
            <p:cNvSpPr/>
            <p:nvPr/>
          </p:nvSpPr>
          <p:spPr>
            <a:xfrm>
              <a:off x="3947459" y="2433075"/>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25.6%</a:t>
              </a:r>
            </a:p>
          </p:txBody>
        </p:sp>
        <p:sp>
          <p:nvSpPr>
            <p:cNvPr id="44" name="tx39">
              <a:extLst>
                <a:ext uri="{FF2B5EF4-FFF2-40B4-BE49-F238E27FC236}">
                  <a16:creationId xmlns:a16="http://schemas.microsoft.com/office/drawing/2014/main" id="{DF934558-6A2C-4544-BB76-845A7F01E398}"/>
                </a:ext>
              </a:extLst>
            </p:cNvPr>
            <p:cNvSpPr/>
            <p:nvPr/>
          </p:nvSpPr>
          <p:spPr>
            <a:xfrm>
              <a:off x="1710444" y="1571679"/>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63.6%</a:t>
              </a:r>
            </a:p>
          </p:txBody>
        </p:sp>
        <p:sp>
          <p:nvSpPr>
            <p:cNvPr id="45" name="tx40">
              <a:extLst>
                <a:ext uri="{FF2B5EF4-FFF2-40B4-BE49-F238E27FC236}">
                  <a16:creationId xmlns:a16="http://schemas.microsoft.com/office/drawing/2014/main" id="{DBBB6207-1B61-4E4D-9507-2A2AF4359381}"/>
                </a:ext>
              </a:extLst>
            </p:cNvPr>
            <p:cNvSpPr/>
            <p:nvPr/>
          </p:nvSpPr>
          <p:spPr>
            <a:xfrm>
              <a:off x="2231004" y="2981649"/>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1.4%</a:t>
              </a:r>
            </a:p>
          </p:txBody>
        </p:sp>
        <p:sp>
          <p:nvSpPr>
            <p:cNvPr id="46" name="tx41">
              <a:extLst>
                <a:ext uri="{FF2B5EF4-FFF2-40B4-BE49-F238E27FC236}">
                  <a16:creationId xmlns:a16="http://schemas.microsoft.com/office/drawing/2014/main" id="{A4051C56-428C-834D-AE41-1BB5AA5A9D39}"/>
                </a:ext>
              </a:extLst>
            </p:cNvPr>
            <p:cNvSpPr/>
            <p:nvPr/>
          </p:nvSpPr>
          <p:spPr>
            <a:xfrm>
              <a:off x="2722655" y="2981649"/>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1.4%</a:t>
              </a:r>
            </a:p>
          </p:txBody>
        </p:sp>
        <p:sp>
          <p:nvSpPr>
            <p:cNvPr id="47" name="tx42">
              <a:extLst>
                <a:ext uri="{FF2B5EF4-FFF2-40B4-BE49-F238E27FC236}">
                  <a16:creationId xmlns:a16="http://schemas.microsoft.com/office/drawing/2014/main" id="{6FF1CBEC-9224-1340-A10B-6D7395A8871E}"/>
                </a:ext>
              </a:extLst>
            </p:cNvPr>
            <p:cNvSpPr/>
            <p:nvPr/>
          </p:nvSpPr>
          <p:spPr>
            <a:xfrm>
              <a:off x="3214307" y="2949913"/>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2.8%</a:t>
              </a:r>
            </a:p>
          </p:txBody>
        </p:sp>
        <p:sp>
          <p:nvSpPr>
            <p:cNvPr id="48" name="tx43">
              <a:extLst>
                <a:ext uri="{FF2B5EF4-FFF2-40B4-BE49-F238E27FC236}">
                  <a16:creationId xmlns:a16="http://schemas.microsoft.com/office/drawing/2014/main" id="{ED2E4FCE-F30C-194C-A3F3-927B630850C5}"/>
                </a:ext>
              </a:extLst>
            </p:cNvPr>
            <p:cNvSpPr/>
            <p:nvPr/>
          </p:nvSpPr>
          <p:spPr>
            <a:xfrm>
              <a:off x="3677050" y="2750432"/>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11.6%</a:t>
              </a:r>
            </a:p>
          </p:txBody>
        </p:sp>
        <p:sp>
          <p:nvSpPr>
            <p:cNvPr id="49" name="tx44">
              <a:extLst>
                <a:ext uri="{FF2B5EF4-FFF2-40B4-BE49-F238E27FC236}">
                  <a16:creationId xmlns:a16="http://schemas.microsoft.com/office/drawing/2014/main" id="{6243DC44-9A0F-9441-B2B1-6D674317053F}"/>
                </a:ext>
              </a:extLst>
            </p:cNvPr>
            <p:cNvSpPr/>
            <p:nvPr/>
          </p:nvSpPr>
          <p:spPr>
            <a:xfrm>
              <a:off x="4168702" y="2578152"/>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19.2%</a:t>
              </a:r>
            </a:p>
          </p:txBody>
        </p:sp>
        <p:sp>
          <p:nvSpPr>
            <p:cNvPr id="50" name="rc45">
              <a:extLst>
                <a:ext uri="{FF2B5EF4-FFF2-40B4-BE49-F238E27FC236}">
                  <a16:creationId xmlns:a16="http://schemas.microsoft.com/office/drawing/2014/main" id="{CB41FA0B-A3CC-3E4B-BCC0-07FB18FB7D08}"/>
                </a:ext>
              </a:extLst>
            </p:cNvPr>
            <p:cNvSpPr/>
            <p:nvPr/>
          </p:nvSpPr>
          <p:spPr>
            <a:xfrm>
              <a:off x="1454171" y="1244311"/>
              <a:ext cx="3048239" cy="1994812"/>
            </a:xfrm>
            <a:prstGeom prst="rect">
              <a:avLst/>
            </a:prstGeom>
            <a:ln w="13550" cap="rnd">
              <a:solidFill>
                <a:srgbClr val="333333">
                  <a:alpha val="100000"/>
                </a:srgbClr>
              </a:solidFill>
              <a:prstDash val="solid"/>
              <a:round/>
            </a:ln>
          </p:spPr>
          <p:txBody>
            <a:bodyPr/>
            <a:lstStyle/>
            <a:p>
              <a:endParaRPr dirty="0"/>
            </a:p>
          </p:txBody>
        </p:sp>
        <p:sp>
          <p:nvSpPr>
            <p:cNvPr id="51" name="tx46">
              <a:extLst>
                <a:ext uri="{FF2B5EF4-FFF2-40B4-BE49-F238E27FC236}">
                  <a16:creationId xmlns:a16="http://schemas.microsoft.com/office/drawing/2014/main" id="{048C0D73-BAC3-564F-99EC-405D2F2D4D38}"/>
                </a:ext>
              </a:extLst>
            </p:cNvPr>
            <p:cNvSpPr/>
            <p:nvPr/>
          </p:nvSpPr>
          <p:spPr>
            <a:xfrm>
              <a:off x="1222248" y="3101011"/>
              <a:ext cx="1692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52" name="tx47">
              <a:extLst>
                <a:ext uri="{FF2B5EF4-FFF2-40B4-BE49-F238E27FC236}">
                  <a16:creationId xmlns:a16="http://schemas.microsoft.com/office/drawing/2014/main" id="{BFAC2E4B-8CB2-2C41-BA4F-3257D8B966AD}"/>
                </a:ext>
              </a:extLst>
            </p:cNvPr>
            <p:cNvSpPr/>
            <p:nvPr/>
          </p:nvSpPr>
          <p:spPr>
            <a:xfrm>
              <a:off x="1158748" y="2647645"/>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a:t>
              </a:r>
            </a:p>
          </p:txBody>
        </p:sp>
        <p:sp>
          <p:nvSpPr>
            <p:cNvPr id="53" name="tx48">
              <a:extLst>
                <a:ext uri="{FF2B5EF4-FFF2-40B4-BE49-F238E27FC236}">
                  <a16:creationId xmlns:a16="http://schemas.microsoft.com/office/drawing/2014/main" id="{1192B66F-9970-3E47-B8BA-5F29F353A292}"/>
                </a:ext>
              </a:extLst>
            </p:cNvPr>
            <p:cNvSpPr/>
            <p:nvPr/>
          </p:nvSpPr>
          <p:spPr>
            <a:xfrm>
              <a:off x="1158748" y="2194278"/>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40%</a:t>
              </a:r>
            </a:p>
          </p:txBody>
        </p:sp>
        <p:sp>
          <p:nvSpPr>
            <p:cNvPr id="54" name="tx49">
              <a:extLst>
                <a:ext uri="{FF2B5EF4-FFF2-40B4-BE49-F238E27FC236}">
                  <a16:creationId xmlns:a16="http://schemas.microsoft.com/office/drawing/2014/main" id="{FD5E6380-442F-2C4A-9355-22F56E6388F8}"/>
                </a:ext>
              </a:extLst>
            </p:cNvPr>
            <p:cNvSpPr/>
            <p:nvPr/>
          </p:nvSpPr>
          <p:spPr>
            <a:xfrm>
              <a:off x="1158748" y="1740911"/>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60%</a:t>
              </a:r>
            </a:p>
          </p:txBody>
        </p:sp>
        <p:sp>
          <p:nvSpPr>
            <p:cNvPr id="55" name="tx50">
              <a:extLst>
                <a:ext uri="{FF2B5EF4-FFF2-40B4-BE49-F238E27FC236}">
                  <a16:creationId xmlns:a16="http://schemas.microsoft.com/office/drawing/2014/main" id="{5734ED4C-6CEF-FA40-8CC7-3F65912B2A17}"/>
                </a:ext>
              </a:extLst>
            </p:cNvPr>
            <p:cNvSpPr/>
            <p:nvPr/>
          </p:nvSpPr>
          <p:spPr>
            <a:xfrm>
              <a:off x="1158748" y="1287545"/>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80%</a:t>
              </a:r>
            </a:p>
          </p:txBody>
        </p:sp>
        <p:sp>
          <p:nvSpPr>
            <p:cNvPr id="56" name="pl51">
              <a:extLst>
                <a:ext uri="{FF2B5EF4-FFF2-40B4-BE49-F238E27FC236}">
                  <a16:creationId xmlns:a16="http://schemas.microsoft.com/office/drawing/2014/main" id="{20A2791C-F503-004A-977B-2ACBCF730421}"/>
                </a:ext>
              </a:extLst>
            </p:cNvPr>
            <p:cNvSpPr/>
            <p:nvPr/>
          </p:nvSpPr>
          <p:spPr>
            <a:xfrm>
              <a:off x="1419376"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7" name="pl52">
              <a:extLst>
                <a:ext uri="{FF2B5EF4-FFF2-40B4-BE49-F238E27FC236}">
                  <a16:creationId xmlns:a16="http://schemas.microsoft.com/office/drawing/2014/main" id="{5DD9EED2-2AD0-0848-8325-04E2B0DDB425}"/>
                </a:ext>
              </a:extLst>
            </p:cNvPr>
            <p:cNvSpPr/>
            <p:nvPr/>
          </p:nvSpPr>
          <p:spPr>
            <a:xfrm>
              <a:off x="1419376" y="26950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8" name="pl53">
              <a:extLst>
                <a:ext uri="{FF2B5EF4-FFF2-40B4-BE49-F238E27FC236}">
                  <a16:creationId xmlns:a16="http://schemas.microsoft.com/office/drawing/2014/main" id="{A87D2FC4-E620-C646-8E9D-C3A33005C1B5}"/>
                </a:ext>
              </a:extLst>
            </p:cNvPr>
            <p:cNvSpPr/>
            <p:nvPr/>
          </p:nvSpPr>
          <p:spPr>
            <a:xfrm>
              <a:off x="1419376" y="22417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9" name="pl54">
              <a:extLst>
                <a:ext uri="{FF2B5EF4-FFF2-40B4-BE49-F238E27FC236}">
                  <a16:creationId xmlns:a16="http://schemas.microsoft.com/office/drawing/2014/main" id="{B0D15502-54E3-984D-A35B-137E18041618}"/>
                </a:ext>
              </a:extLst>
            </p:cNvPr>
            <p:cNvSpPr/>
            <p:nvPr/>
          </p:nvSpPr>
          <p:spPr>
            <a:xfrm>
              <a:off x="1419376" y="17883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0" name="pl55">
              <a:extLst>
                <a:ext uri="{FF2B5EF4-FFF2-40B4-BE49-F238E27FC236}">
                  <a16:creationId xmlns:a16="http://schemas.microsoft.com/office/drawing/2014/main" id="{DD71DC2B-CDFF-354A-8C79-BDA78CE31C99}"/>
                </a:ext>
              </a:extLst>
            </p:cNvPr>
            <p:cNvSpPr/>
            <p:nvPr/>
          </p:nvSpPr>
          <p:spPr>
            <a:xfrm>
              <a:off x="1419376" y="13349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1" name="pl56">
              <a:extLst>
                <a:ext uri="{FF2B5EF4-FFF2-40B4-BE49-F238E27FC236}">
                  <a16:creationId xmlns:a16="http://schemas.microsoft.com/office/drawing/2014/main" id="{C96841F5-70ED-7D45-8EF6-67430406006B}"/>
                </a:ext>
              </a:extLst>
            </p:cNvPr>
            <p:cNvSpPr/>
            <p:nvPr/>
          </p:nvSpPr>
          <p:spPr>
            <a:xfrm>
              <a:off x="1749161"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2" name="pl57">
              <a:extLst>
                <a:ext uri="{FF2B5EF4-FFF2-40B4-BE49-F238E27FC236}">
                  <a16:creationId xmlns:a16="http://schemas.microsoft.com/office/drawing/2014/main" id="{1403A957-FC5D-0F49-B8FD-3A04E8D03EA6}"/>
                </a:ext>
              </a:extLst>
            </p:cNvPr>
            <p:cNvSpPr/>
            <p:nvPr/>
          </p:nvSpPr>
          <p:spPr>
            <a:xfrm>
              <a:off x="2240813"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3" name="pl58">
              <a:extLst>
                <a:ext uri="{FF2B5EF4-FFF2-40B4-BE49-F238E27FC236}">
                  <a16:creationId xmlns:a16="http://schemas.microsoft.com/office/drawing/2014/main" id="{6C728BB7-B015-8D42-B71D-C1A68E31D6F3}"/>
                </a:ext>
              </a:extLst>
            </p:cNvPr>
            <p:cNvSpPr/>
            <p:nvPr/>
          </p:nvSpPr>
          <p:spPr>
            <a:xfrm>
              <a:off x="2732465"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4" name="pl59">
              <a:extLst>
                <a:ext uri="{FF2B5EF4-FFF2-40B4-BE49-F238E27FC236}">
                  <a16:creationId xmlns:a16="http://schemas.microsoft.com/office/drawing/2014/main" id="{BFC11BDF-C726-4747-BEA0-1D15788F7519}"/>
                </a:ext>
              </a:extLst>
            </p:cNvPr>
            <p:cNvSpPr/>
            <p:nvPr/>
          </p:nvSpPr>
          <p:spPr>
            <a:xfrm>
              <a:off x="3224116"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5" name="pl60">
              <a:extLst>
                <a:ext uri="{FF2B5EF4-FFF2-40B4-BE49-F238E27FC236}">
                  <a16:creationId xmlns:a16="http://schemas.microsoft.com/office/drawing/2014/main" id="{71E23DE9-4CFE-5B4D-9E91-60EC7F0BF037}"/>
                </a:ext>
              </a:extLst>
            </p:cNvPr>
            <p:cNvSpPr/>
            <p:nvPr/>
          </p:nvSpPr>
          <p:spPr>
            <a:xfrm>
              <a:off x="3715768"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6" name="pl61">
              <a:extLst>
                <a:ext uri="{FF2B5EF4-FFF2-40B4-BE49-F238E27FC236}">
                  <a16:creationId xmlns:a16="http://schemas.microsoft.com/office/drawing/2014/main" id="{9A37D35C-5213-5C43-9B4B-5EF49001BA8E}"/>
                </a:ext>
              </a:extLst>
            </p:cNvPr>
            <p:cNvSpPr/>
            <p:nvPr/>
          </p:nvSpPr>
          <p:spPr>
            <a:xfrm>
              <a:off x="4207419"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7" name="tx62">
              <a:extLst>
                <a:ext uri="{FF2B5EF4-FFF2-40B4-BE49-F238E27FC236}">
                  <a16:creationId xmlns:a16="http://schemas.microsoft.com/office/drawing/2014/main" id="{985DC5B9-83A3-2C48-9347-A06A434BEDF7}"/>
                </a:ext>
              </a:extLst>
            </p:cNvPr>
            <p:cNvSpPr/>
            <p:nvPr/>
          </p:nvSpPr>
          <p:spPr>
            <a:xfrm>
              <a:off x="1601015"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68" name="tx63">
              <a:extLst>
                <a:ext uri="{FF2B5EF4-FFF2-40B4-BE49-F238E27FC236}">
                  <a16:creationId xmlns:a16="http://schemas.microsoft.com/office/drawing/2014/main" id="{1CDC1673-749C-1A41-8247-3D92618569B5}"/>
                </a:ext>
              </a:extLst>
            </p:cNvPr>
            <p:cNvSpPr/>
            <p:nvPr/>
          </p:nvSpPr>
          <p:spPr>
            <a:xfrm>
              <a:off x="2092667"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69" name="tx64">
              <a:extLst>
                <a:ext uri="{FF2B5EF4-FFF2-40B4-BE49-F238E27FC236}">
                  <a16:creationId xmlns:a16="http://schemas.microsoft.com/office/drawing/2014/main" id="{B9DA4EB2-A51A-C441-9A50-F0BA8FCDD48B}"/>
                </a:ext>
              </a:extLst>
            </p:cNvPr>
            <p:cNvSpPr/>
            <p:nvPr/>
          </p:nvSpPr>
          <p:spPr>
            <a:xfrm>
              <a:off x="2584319"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70" name="tx65">
              <a:extLst>
                <a:ext uri="{FF2B5EF4-FFF2-40B4-BE49-F238E27FC236}">
                  <a16:creationId xmlns:a16="http://schemas.microsoft.com/office/drawing/2014/main" id="{33305BF8-5F39-7A40-A1BE-CE6DAB9EFCFD}"/>
                </a:ext>
              </a:extLst>
            </p:cNvPr>
            <p:cNvSpPr/>
            <p:nvPr/>
          </p:nvSpPr>
          <p:spPr>
            <a:xfrm>
              <a:off x="3075970"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71" name="tx66">
              <a:extLst>
                <a:ext uri="{FF2B5EF4-FFF2-40B4-BE49-F238E27FC236}">
                  <a16:creationId xmlns:a16="http://schemas.microsoft.com/office/drawing/2014/main" id="{F16E4483-FDA9-CC4A-A5DB-8FCE06FC6B4C}"/>
                </a:ext>
              </a:extLst>
            </p:cNvPr>
            <p:cNvSpPr/>
            <p:nvPr/>
          </p:nvSpPr>
          <p:spPr>
            <a:xfrm>
              <a:off x="3567622"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72" name="tx67">
              <a:extLst>
                <a:ext uri="{FF2B5EF4-FFF2-40B4-BE49-F238E27FC236}">
                  <a16:creationId xmlns:a16="http://schemas.microsoft.com/office/drawing/2014/main" id="{B765AB1B-E392-B84C-B26D-8D04A1DF565E}"/>
                </a:ext>
              </a:extLst>
            </p:cNvPr>
            <p:cNvSpPr/>
            <p:nvPr/>
          </p:nvSpPr>
          <p:spPr>
            <a:xfrm>
              <a:off x="4059273"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73" name="tx68">
              <a:extLst>
                <a:ext uri="{FF2B5EF4-FFF2-40B4-BE49-F238E27FC236}">
                  <a16:creationId xmlns:a16="http://schemas.microsoft.com/office/drawing/2014/main" id="{3CBF8038-B1E4-7B47-A39F-EBCB1F968FF0}"/>
                </a:ext>
              </a:extLst>
            </p:cNvPr>
            <p:cNvSpPr/>
            <p:nvPr/>
          </p:nvSpPr>
          <p:spPr>
            <a:xfrm>
              <a:off x="2533852"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74" name="tx69">
              <a:extLst>
                <a:ext uri="{FF2B5EF4-FFF2-40B4-BE49-F238E27FC236}">
                  <a16:creationId xmlns:a16="http://schemas.microsoft.com/office/drawing/2014/main" id="{AFDEA961-CF90-1742-8251-EC43C02AAD66}"/>
                </a:ext>
              </a:extLst>
            </p:cNvPr>
            <p:cNvSpPr/>
            <p:nvPr/>
          </p:nvSpPr>
          <p:spPr>
            <a:xfrm rot="16200000">
              <a:off x="825999" y="2089815"/>
              <a:ext cx="659308" cy="111435"/>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Percent (%)</a:t>
              </a:r>
            </a:p>
          </p:txBody>
        </p:sp>
        <p:sp>
          <p:nvSpPr>
            <p:cNvPr id="75" name="rc70">
              <a:extLst>
                <a:ext uri="{FF2B5EF4-FFF2-40B4-BE49-F238E27FC236}">
                  <a16:creationId xmlns:a16="http://schemas.microsoft.com/office/drawing/2014/main" id="{07E74422-8914-F14F-A386-69F7646427EA}"/>
                </a:ext>
              </a:extLst>
            </p:cNvPr>
            <p:cNvSpPr/>
            <p:nvPr/>
          </p:nvSpPr>
          <p:spPr>
            <a:xfrm>
              <a:off x="3421762" y="1398053"/>
              <a:ext cx="942001" cy="490440"/>
            </a:xfrm>
            <a:prstGeom prst="rect">
              <a:avLst/>
            </a:prstGeom>
            <a:solidFill>
              <a:srgbClr val="FFFFFF">
                <a:alpha val="100000"/>
              </a:srgbClr>
            </a:solidFill>
          </p:spPr>
          <p:txBody>
            <a:bodyPr/>
            <a:lstStyle/>
            <a:p>
              <a:endParaRPr dirty="0"/>
            </a:p>
          </p:txBody>
        </p:sp>
        <p:sp>
          <p:nvSpPr>
            <p:cNvPr id="76" name="rc71">
              <a:extLst>
                <a:ext uri="{FF2B5EF4-FFF2-40B4-BE49-F238E27FC236}">
                  <a16:creationId xmlns:a16="http://schemas.microsoft.com/office/drawing/2014/main" id="{48E77EE4-0E79-104D-95C7-02FDDF340EA7}"/>
                </a:ext>
              </a:extLst>
            </p:cNvPr>
            <p:cNvSpPr/>
            <p:nvPr/>
          </p:nvSpPr>
          <p:spPr>
            <a:xfrm>
              <a:off x="3491351" y="1530905"/>
              <a:ext cx="143999" cy="144000"/>
            </a:xfrm>
            <a:prstGeom prst="rect">
              <a:avLst/>
            </a:prstGeom>
            <a:solidFill>
              <a:srgbClr val="FFFFFF">
                <a:alpha val="100000"/>
              </a:srgbClr>
            </a:solidFill>
          </p:spPr>
          <p:txBody>
            <a:bodyPr/>
            <a:lstStyle/>
            <a:p>
              <a:endParaRPr dirty="0"/>
            </a:p>
          </p:txBody>
        </p:sp>
        <p:sp>
          <p:nvSpPr>
            <p:cNvPr id="77" name="rc72">
              <a:extLst>
                <a:ext uri="{FF2B5EF4-FFF2-40B4-BE49-F238E27FC236}">
                  <a16:creationId xmlns:a16="http://schemas.microsoft.com/office/drawing/2014/main" id="{E7F21E31-B600-3C4A-B683-0B286204D004}"/>
                </a:ext>
              </a:extLst>
            </p:cNvPr>
            <p:cNvSpPr/>
            <p:nvPr/>
          </p:nvSpPr>
          <p:spPr>
            <a:xfrm>
              <a:off x="3500351" y="1539905"/>
              <a:ext cx="125999" cy="126000"/>
            </a:xfrm>
            <a:prstGeom prst="rect">
              <a:avLst/>
            </a:prstGeom>
            <a:solidFill>
              <a:srgbClr val="8FBC8F">
                <a:alpha val="100000"/>
              </a:srgbClr>
            </a:solidFill>
          </p:spPr>
          <p:txBody>
            <a:bodyPr/>
            <a:lstStyle/>
            <a:p>
              <a:endParaRPr dirty="0"/>
            </a:p>
          </p:txBody>
        </p:sp>
        <p:sp>
          <p:nvSpPr>
            <p:cNvPr id="78" name="rc73">
              <a:extLst>
                <a:ext uri="{FF2B5EF4-FFF2-40B4-BE49-F238E27FC236}">
                  <a16:creationId xmlns:a16="http://schemas.microsoft.com/office/drawing/2014/main" id="{48A41E93-BEBD-9B47-8F5C-C2457E020FC9}"/>
                </a:ext>
              </a:extLst>
            </p:cNvPr>
            <p:cNvSpPr/>
            <p:nvPr/>
          </p:nvSpPr>
          <p:spPr>
            <a:xfrm>
              <a:off x="3491351" y="1674905"/>
              <a:ext cx="143999" cy="144000"/>
            </a:xfrm>
            <a:prstGeom prst="rect">
              <a:avLst/>
            </a:prstGeom>
            <a:solidFill>
              <a:srgbClr val="FFFFFF">
                <a:alpha val="100000"/>
              </a:srgbClr>
            </a:solidFill>
          </p:spPr>
          <p:txBody>
            <a:bodyPr/>
            <a:lstStyle/>
            <a:p>
              <a:endParaRPr dirty="0"/>
            </a:p>
          </p:txBody>
        </p:sp>
        <p:sp>
          <p:nvSpPr>
            <p:cNvPr id="79" name="rc74">
              <a:extLst>
                <a:ext uri="{FF2B5EF4-FFF2-40B4-BE49-F238E27FC236}">
                  <a16:creationId xmlns:a16="http://schemas.microsoft.com/office/drawing/2014/main" id="{71725EE6-BC95-BC44-972A-67736973BC0B}"/>
                </a:ext>
              </a:extLst>
            </p:cNvPr>
            <p:cNvSpPr/>
            <p:nvPr/>
          </p:nvSpPr>
          <p:spPr>
            <a:xfrm>
              <a:off x="3500351" y="1683905"/>
              <a:ext cx="125999" cy="126000"/>
            </a:xfrm>
            <a:prstGeom prst="rect">
              <a:avLst/>
            </a:prstGeom>
            <a:solidFill>
              <a:srgbClr val="2F4F4F">
                <a:alpha val="100000"/>
              </a:srgbClr>
            </a:solidFill>
          </p:spPr>
          <p:txBody>
            <a:bodyPr/>
            <a:lstStyle/>
            <a:p>
              <a:endParaRPr dirty="0"/>
            </a:p>
          </p:txBody>
        </p:sp>
        <p:sp>
          <p:nvSpPr>
            <p:cNvPr id="80" name="tx75">
              <a:extLst>
                <a:ext uri="{FF2B5EF4-FFF2-40B4-BE49-F238E27FC236}">
                  <a16:creationId xmlns:a16="http://schemas.microsoft.com/office/drawing/2014/main" id="{8316377C-1C3D-684E-9402-576BC4588E69}"/>
                </a:ext>
              </a:extLst>
            </p:cNvPr>
            <p:cNvSpPr/>
            <p:nvPr/>
          </p:nvSpPr>
          <p:spPr>
            <a:xfrm>
              <a:off x="3698614" y="1544266"/>
              <a:ext cx="595560" cy="92273"/>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Hospital Costs</a:t>
              </a:r>
            </a:p>
          </p:txBody>
        </p:sp>
        <p:sp>
          <p:nvSpPr>
            <p:cNvPr id="81" name="tx76">
              <a:extLst>
                <a:ext uri="{FF2B5EF4-FFF2-40B4-BE49-F238E27FC236}">
                  <a16:creationId xmlns:a16="http://schemas.microsoft.com/office/drawing/2014/main" id="{06449FEB-ABDC-2A43-9A0B-CE25CACAE77C}"/>
                </a:ext>
              </a:extLst>
            </p:cNvPr>
            <p:cNvSpPr/>
            <p:nvPr/>
          </p:nvSpPr>
          <p:spPr>
            <a:xfrm>
              <a:off x="3698614" y="1688068"/>
              <a:ext cx="589855" cy="92471"/>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Hospital Stays</a:t>
              </a:r>
            </a:p>
          </p:txBody>
        </p:sp>
        <p:sp>
          <p:nvSpPr>
            <p:cNvPr id="82" name="tx77">
              <a:extLst>
                <a:ext uri="{FF2B5EF4-FFF2-40B4-BE49-F238E27FC236}">
                  <a16:creationId xmlns:a16="http://schemas.microsoft.com/office/drawing/2014/main" id="{D3FC86B0-8816-C94D-97A3-89B088C595A4}"/>
                </a:ext>
              </a:extLst>
            </p:cNvPr>
            <p:cNvSpPr/>
            <p:nvPr/>
          </p:nvSpPr>
          <p:spPr>
            <a:xfrm>
              <a:off x="1023716" y="1056180"/>
              <a:ext cx="1841375" cy="13841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Costs and Utilization</a:t>
              </a:r>
            </a:p>
          </p:txBody>
        </p:sp>
      </p:grpSp>
    </p:spTree>
    <p:extLst>
      <p:ext uri="{BB962C8B-B14F-4D97-AF65-F5344CB8AC3E}">
        <p14:creationId xmlns:p14="http://schemas.microsoft.com/office/powerpoint/2010/main" val="156872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91428" y="149279"/>
            <a:ext cx="11260873"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3" name="TextBox 2">
            <a:extLst>
              <a:ext uri="{FF2B5EF4-FFF2-40B4-BE49-F238E27FC236}">
                <a16:creationId xmlns:a16="http://schemas.microsoft.com/office/drawing/2014/main" id="{29CCDB3A-7321-0244-903F-57DE5616874E}"/>
              </a:ext>
            </a:extLst>
          </p:cNvPr>
          <p:cNvSpPr txBox="1"/>
          <p:nvPr/>
        </p:nvSpPr>
        <p:spPr>
          <a:xfrm>
            <a:off x="191428" y="812060"/>
            <a:ext cx="10892883" cy="954107"/>
          </a:xfrm>
          <a:prstGeom prst="rect">
            <a:avLst/>
          </a:prstGeom>
          <a:noFill/>
        </p:spPr>
        <p:txBody>
          <a:bodyPr wrap="square" rtlCol="0">
            <a:spAutoFit/>
          </a:bodyPr>
          <a:lstStyle/>
          <a:p>
            <a:r>
              <a:rPr lang="en-US" sz="1400" dirty="0"/>
              <a:t>Hsp_Summary3 &lt;- subset(Hsp_Summary1, select= c(AGEGRP,Costs, Visits, as.numeric(Cost_Pct), Visit_Pct)) 	</a:t>
            </a:r>
            <a:r>
              <a:rPr lang="en-US" sz="1400" b="1" dirty="0">
                <a:solidFill>
                  <a:schemeClr val="accent6">
                    <a:lumMod val="60000"/>
                    <a:lumOff val="40000"/>
                  </a:schemeClr>
                </a:solidFill>
              </a:rPr>
              <a:t>#subset data for summary stats</a:t>
            </a:r>
          </a:p>
          <a:p>
            <a:r>
              <a:rPr lang="en-US" sz="1400" dirty="0"/>
              <a:t>str(Hsp_Summary3)</a:t>
            </a:r>
          </a:p>
          <a:p>
            <a:r>
              <a:rPr lang="en-US" sz="1400" dirty="0"/>
              <a:t>colnames(Hsp_Summary3) &lt;- c('Age Group','Costs','Visits','% of Total Costs', '% of Total Visits’) 		</a:t>
            </a:r>
            <a:r>
              <a:rPr lang="en-US" sz="1400" b="1" dirty="0">
                <a:solidFill>
                  <a:schemeClr val="accent6">
                    <a:lumMod val="60000"/>
                    <a:lumOff val="40000"/>
                  </a:schemeClr>
                </a:solidFill>
              </a:rPr>
              <a:t>#rename column headings</a:t>
            </a:r>
          </a:p>
          <a:p>
            <a:r>
              <a:rPr lang="en-US" sz="1400" dirty="0"/>
              <a:t>Hsp_Summary3</a:t>
            </a:r>
          </a:p>
        </p:txBody>
      </p:sp>
      <p:sp>
        <p:nvSpPr>
          <p:cNvPr id="4" name="TextBox 3">
            <a:extLst>
              <a:ext uri="{FF2B5EF4-FFF2-40B4-BE49-F238E27FC236}">
                <a16:creationId xmlns:a16="http://schemas.microsoft.com/office/drawing/2014/main" id="{1656F9ED-415D-7249-9700-AF4C065B4820}"/>
              </a:ext>
            </a:extLst>
          </p:cNvPr>
          <p:cNvSpPr txBox="1"/>
          <p:nvPr/>
        </p:nvSpPr>
        <p:spPr>
          <a:xfrm>
            <a:off x="142104" y="1672473"/>
            <a:ext cx="11359520" cy="1107996"/>
          </a:xfrm>
          <a:prstGeom prst="rect">
            <a:avLst/>
          </a:prstGeom>
          <a:noFill/>
        </p:spPr>
        <p:txBody>
          <a:bodyPr wrap="none" rtlCol="0">
            <a:spAutoFit/>
          </a:bodyPr>
          <a:lstStyle/>
          <a:p>
            <a:endParaRPr lang="en-US" sz="1200" dirty="0"/>
          </a:p>
          <a:p>
            <a:r>
              <a:rPr lang="en-US" sz="1400" dirty="0"/>
              <a:t>library(DT)                                                                                                                                                                                            </a:t>
            </a:r>
            <a:r>
              <a:rPr lang="en-US" sz="1400" b="1" dirty="0">
                <a:solidFill>
                  <a:schemeClr val="accent6">
                    <a:lumMod val="60000"/>
                    <a:lumOff val="40000"/>
                  </a:schemeClr>
                </a:solidFill>
              </a:rPr>
              <a:t>#format precents</a:t>
            </a:r>
          </a:p>
          <a:p>
            <a:r>
              <a:rPr lang="en-US" sz="1400" dirty="0"/>
              <a:t>h_stats&lt;- datatable(Hsp_Summary3) %&gt;% formatCurrency(c('Costs')) %&gt;% formatPercentage(c('% of Total Costs', '% of Total Visits'), 1)</a:t>
            </a:r>
          </a:p>
          <a:p>
            <a:r>
              <a:rPr lang="en-US" sz="1400" dirty="0"/>
              <a:t>library(xlsx)</a:t>
            </a:r>
          </a:p>
          <a:p>
            <a:r>
              <a:rPr lang="en-US" sz="1200" dirty="0"/>
              <a:t>write.xlsx(Hsp_Summary3, "/Users/samiai.masri/Documents/MastersProgram/4_Data Science with R/Project/Projects for Submission/Healthcare/Healthcare/_posts/h_stats.xlsx")</a:t>
            </a:r>
          </a:p>
        </p:txBody>
      </p:sp>
      <p:pic>
        <p:nvPicPr>
          <p:cNvPr id="83" name="Picture 82">
            <a:extLst>
              <a:ext uri="{FF2B5EF4-FFF2-40B4-BE49-F238E27FC236}">
                <a16:creationId xmlns:a16="http://schemas.microsoft.com/office/drawing/2014/main" id="{448EE770-A738-934F-99A7-6A701E317617}"/>
              </a:ext>
            </a:extLst>
          </p:cNvPr>
          <p:cNvPicPr>
            <a:picLocks noChangeAspect="1"/>
          </p:cNvPicPr>
          <p:nvPr/>
        </p:nvPicPr>
        <p:blipFill>
          <a:blip r:embed="rId2"/>
          <a:stretch>
            <a:fillRect/>
          </a:stretch>
        </p:blipFill>
        <p:spPr>
          <a:xfrm>
            <a:off x="191428" y="2991885"/>
            <a:ext cx="4494728" cy="1969876"/>
          </a:xfrm>
          <a:prstGeom prst="rect">
            <a:avLst/>
          </a:prstGeom>
        </p:spPr>
      </p:pic>
    </p:spTree>
    <p:extLst>
      <p:ext uri="{BB962C8B-B14F-4D97-AF65-F5344CB8AC3E}">
        <p14:creationId xmlns:p14="http://schemas.microsoft.com/office/powerpoint/2010/main" val="244181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0"/>
            <a:ext cx="11813625" cy="627334"/>
          </a:xfrm>
        </p:spPr>
        <p:txBody>
          <a:bodyPr>
            <a:norm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grpSp>
        <p:nvGrpSpPr>
          <p:cNvPr id="357" name="Group 356">
            <a:extLst>
              <a:ext uri="{FF2B5EF4-FFF2-40B4-BE49-F238E27FC236}">
                <a16:creationId xmlns:a16="http://schemas.microsoft.com/office/drawing/2014/main" id="{6D820749-F1C5-D848-BD0F-EE83F0E5CEF9}"/>
              </a:ext>
            </a:extLst>
          </p:cNvPr>
          <p:cNvGrpSpPr/>
          <p:nvPr/>
        </p:nvGrpSpPr>
        <p:grpSpPr>
          <a:xfrm>
            <a:off x="5752730" y="829077"/>
            <a:ext cx="5075103" cy="2425077"/>
            <a:chOff x="890730" y="676061"/>
            <a:chExt cx="3681270" cy="2981539"/>
          </a:xfrm>
        </p:grpSpPr>
        <p:sp>
          <p:nvSpPr>
            <p:cNvPr id="358" name="rc3">
              <a:extLst>
                <a:ext uri="{FF2B5EF4-FFF2-40B4-BE49-F238E27FC236}">
                  <a16:creationId xmlns:a16="http://schemas.microsoft.com/office/drawing/2014/main" id="{7198405C-18A3-AE44-8B22-9218124E4AF6}"/>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359" name="rc4">
              <a:extLst>
                <a:ext uri="{FF2B5EF4-FFF2-40B4-BE49-F238E27FC236}">
                  <a16:creationId xmlns:a16="http://schemas.microsoft.com/office/drawing/2014/main" id="{8CA3F425-6DC6-954C-B85B-714F5FC0E125}"/>
                </a:ext>
              </a:extLst>
            </p:cNvPr>
            <p:cNvSpPr/>
            <p:nvPr/>
          </p:nvSpPr>
          <p:spPr>
            <a:xfrm>
              <a:off x="890730" y="676061"/>
              <a:ext cx="3657600" cy="2743200"/>
            </a:xfrm>
            <a:prstGeom prst="rect">
              <a:avLst/>
            </a:prstGeom>
            <a:solidFill>
              <a:srgbClr val="FFFFFF">
                <a:alpha val="100000"/>
              </a:srgbClr>
            </a:solidFill>
            <a:ln w="13550" cap="rnd">
              <a:solidFill>
                <a:srgbClr val="FFFFFF">
                  <a:alpha val="100000"/>
                </a:srgbClr>
              </a:solidFill>
              <a:prstDash val="solid"/>
              <a:round/>
            </a:ln>
          </p:spPr>
          <p:txBody>
            <a:bodyPr/>
            <a:lstStyle/>
            <a:p>
              <a:endParaRPr dirty="0"/>
            </a:p>
          </p:txBody>
        </p:sp>
        <p:sp>
          <p:nvSpPr>
            <p:cNvPr id="360" name="rc5">
              <a:extLst>
                <a:ext uri="{FF2B5EF4-FFF2-40B4-BE49-F238E27FC236}">
                  <a16:creationId xmlns:a16="http://schemas.microsoft.com/office/drawing/2014/main" id="{A67A59F6-D62C-1E4E-ADFA-CACB0506E94B}"/>
                </a:ext>
              </a:extLst>
            </p:cNvPr>
            <p:cNvSpPr/>
            <p:nvPr/>
          </p:nvSpPr>
          <p:spPr>
            <a:xfrm>
              <a:off x="1411879" y="851439"/>
              <a:ext cx="3090531" cy="2387686"/>
            </a:xfrm>
            <a:prstGeom prst="rect">
              <a:avLst/>
            </a:prstGeom>
            <a:solidFill>
              <a:srgbClr val="FFFFFF">
                <a:alpha val="100000"/>
              </a:srgbClr>
            </a:solidFill>
          </p:spPr>
          <p:txBody>
            <a:bodyPr/>
            <a:lstStyle/>
            <a:p>
              <a:endParaRPr dirty="0"/>
            </a:p>
          </p:txBody>
        </p:sp>
        <p:sp>
          <p:nvSpPr>
            <p:cNvPr id="361" name="pl6">
              <a:extLst>
                <a:ext uri="{FF2B5EF4-FFF2-40B4-BE49-F238E27FC236}">
                  <a16:creationId xmlns:a16="http://schemas.microsoft.com/office/drawing/2014/main" id="{25A7F49E-EA7F-BE4C-9AB5-D667E0EFD904}"/>
                </a:ext>
              </a:extLst>
            </p:cNvPr>
            <p:cNvSpPr/>
            <p:nvPr/>
          </p:nvSpPr>
          <p:spPr>
            <a:xfrm>
              <a:off x="1411879" y="2889383"/>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362" name="pl7">
              <a:extLst>
                <a:ext uri="{FF2B5EF4-FFF2-40B4-BE49-F238E27FC236}">
                  <a16:creationId xmlns:a16="http://schemas.microsoft.com/office/drawing/2014/main" id="{D5FFC2D7-D79E-A84F-8ACB-729A004A9DE3}"/>
                </a:ext>
              </a:extLst>
            </p:cNvPr>
            <p:cNvSpPr/>
            <p:nvPr/>
          </p:nvSpPr>
          <p:spPr>
            <a:xfrm>
              <a:off x="1411879" y="2371250"/>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363" name="pl8">
              <a:extLst>
                <a:ext uri="{FF2B5EF4-FFF2-40B4-BE49-F238E27FC236}">
                  <a16:creationId xmlns:a16="http://schemas.microsoft.com/office/drawing/2014/main" id="{D038F035-7488-A64A-B941-B0269CE3B4C7}"/>
                </a:ext>
              </a:extLst>
            </p:cNvPr>
            <p:cNvSpPr/>
            <p:nvPr/>
          </p:nvSpPr>
          <p:spPr>
            <a:xfrm>
              <a:off x="1411879" y="1853117"/>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364" name="pl9">
              <a:extLst>
                <a:ext uri="{FF2B5EF4-FFF2-40B4-BE49-F238E27FC236}">
                  <a16:creationId xmlns:a16="http://schemas.microsoft.com/office/drawing/2014/main" id="{BCB63958-E577-984A-AAB4-356AF796CF79}"/>
                </a:ext>
              </a:extLst>
            </p:cNvPr>
            <p:cNvSpPr/>
            <p:nvPr/>
          </p:nvSpPr>
          <p:spPr>
            <a:xfrm>
              <a:off x="1411879" y="1334984"/>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365" name="pl10">
              <a:extLst>
                <a:ext uri="{FF2B5EF4-FFF2-40B4-BE49-F238E27FC236}">
                  <a16:creationId xmlns:a16="http://schemas.microsoft.com/office/drawing/2014/main" id="{3FFB0570-4332-864D-8FAC-F350EC772BC5}"/>
                </a:ext>
              </a:extLst>
            </p:cNvPr>
            <p:cNvSpPr/>
            <p:nvPr/>
          </p:nvSpPr>
          <p:spPr>
            <a:xfrm>
              <a:off x="1411879" y="3148450"/>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366" name="pl11">
              <a:extLst>
                <a:ext uri="{FF2B5EF4-FFF2-40B4-BE49-F238E27FC236}">
                  <a16:creationId xmlns:a16="http://schemas.microsoft.com/office/drawing/2014/main" id="{F5036642-F15D-0A49-876A-A9D127DA982F}"/>
                </a:ext>
              </a:extLst>
            </p:cNvPr>
            <p:cNvSpPr/>
            <p:nvPr/>
          </p:nvSpPr>
          <p:spPr>
            <a:xfrm>
              <a:off x="1411879" y="2630317"/>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367" name="pl12">
              <a:extLst>
                <a:ext uri="{FF2B5EF4-FFF2-40B4-BE49-F238E27FC236}">
                  <a16:creationId xmlns:a16="http://schemas.microsoft.com/office/drawing/2014/main" id="{24545EE6-8CDF-5649-9F83-08940394D6F7}"/>
                </a:ext>
              </a:extLst>
            </p:cNvPr>
            <p:cNvSpPr/>
            <p:nvPr/>
          </p:nvSpPr>
          <p:spPr>
            <a:xfrm>
              <a:off x="1411879" y="2112184"/>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368" name="pl13">
              <a:extLst>
                <a:ext uri="{FF2B5EF4-FFF2-40B4-BE49-F238E27FC236}">
                  <a16:creationId xmlns:a16="http://schemas.microsoft.com/office/drawing/2014/main" id="{754AA668-4EBE-9C40-9BC2-0E85F837E1B4}"/>
                </a:ext>
              </a:extLst>
            </p:cNvPr>
            <p:cNvSpPr/>
            <p:nvPr/>
          </p:nvSpPr>
          <p:spPr>
            <a:xfrm>
              <a:off x="1411879" y="1594050"/>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369" name="pl14">
              <a:extLst>
                <a:ext uri="{FF2B5EF4-FFF2-40B4-BE49-F238E27FC236}">
                  <a16:creationId xmlns:a16="http://schemas.microsoft.com/office/drawing/2014/main" id="{DCFEBCC4-6768-2C47-A77E-906C8DAEF39D}"/>
                </a:ext>
              </a:extLst>
            </p:cNvPr>
            <p:cNvSpPr/>
            <p:nvPr/>
          </p:nvSpPr>
          <p:spPr>
            <a:xfrm>
              <a:off x="171096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0" name="pl15">
              <a:extLst>
                <a:ext uri="{FF2B5EF4-FFF2-40B4-BE49-F238E27FC236}">
                  <a16:creationId xmlns:a16="http://schemas.microsoft.com/office/drawing/2014/main" id="{E6AD55C8-D6BE-574A-9679-E52A294D5E30}"/>
                </a:ext>
              </a:extLst>
            </p:cNvPr>
            <p:cNvSpPr/>
            <p:nvPr/>
          </p:nvSpPr>
          <p:spPr>
            <a:xfrm>
              <a:off x="2209435"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1" name="pl16">
              <a:extLst>
                <a:ext uri="{FF2B5EF4-FFF2-40B4-BE49-F238E27FC236}">
                  <a16:creationId xmlns:a16="http://schemas.microsoft.com/office/drawing/2014/main" id="{2A3B406B-D909-6946-BDCF-D1DADF854258}"/>
                </a:ext>
              </a:extLst>
            </p:cNvPr>
            <p:cNvSpPr/>
            <p:nvPr/>
          </p:nvSpPr>
          <p:spPr>
            <a:xfrm>
              <a:off x="2707908"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2" name="pl17">
              <a:extLst>
                <a:ext uri="{FF2B5EF4-FFF2-40B4-BE49-F238E27FC236}">
                  <a16:creationId xmlns:a16="http://schemas.microsoft.com/office/drawing/2014/main" id="{F9D6C959-F98B-A44C-A9C4-C79277C26CD5}"/>
                </a:ext>
              </a:extLst>
            </p:cNvPr>
            <p:cNvSpPr/>
            <p:nvPr/>
          </p:nvSpPr>
          <p:spPr>
            <a:xfrm>
              <a:off x="3206381"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3" name="pl18">
              <a:extLst>
                <a:ext uri="{FF2B5EF4-FFF2-40B4-BE49-F238E27FC236}">
                  <a16:creationId xmlns:a16="http://schemas.microsoft.com/office/drawing/2014/main" id="{6BC69CF3-4C20-D547-942A-79804F3FA065}"/>
                </a:ext>
              </a:extLst>
            </p:cNvPr>
            <p:cNvSpPr/>
            <p:nvPr/>
          </p:nvSpPr>
          <p:spPr>
            <a:xfrm>
              <a:off x="3704854"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4" name="pl19">
              <a:extLst>
                <a:ext uri="{FF2B5EF4-FFF2-40B4-BE49-F238E27FC236}">
                  <a16:creationId xmlns:a16="http://schemas.microsoft.com/office/drawing/2014/main" id="{2E79DF0D-0F13-744A-A0FF-836F05B48868}"/>
                </a:ext>
              </a:extLst>
            </p:cNvPr>
            <p:cNvSpPr/>
            <p:nvPr/>
          </p:nvSpPr>
          <p:spPr>
            <a:xfrm>
              <a:off x="4203327"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375" name="rc20">
              <a:extLst>
                <a:ext uri="{FF2B5EF4-FFF2-40B4-BE49-F238E27FC236}">
                  <a16:creationId xmlns:a16="http://schemas.microsoft.com/office/drawing/2014/main" id="{46065985-1E32-B644-A5C7-5E393D1F4917}"/>
                </a:ext>
              </a:extLst>
            </p:cNvPr>
            <p:cNvSpPr/>
            <p:nvPr/>
          </p:nvSpPr>
          <p:spPr>
            <a:xfrm>
              <a:off x="1486649" y="1500786"/>
              <a:ext cx="448625" cy="927458"/>
            </a:xfrm>
            <a:prstGeom prst="rect">
              <a:avLst/>
            </a:prstGeom>
            <a:solidFill>
              <a:srgbClr val="79CDCD">
                <a:alpha val="100000"/>
              </a:srgbClr>
            </a:solidFill>
          </p:spPr>
          <p:txBody>
            <a:bodyPr/>
            <a:lstStyle/>
            <a:p>
              <a:endParaRPr dirty="0"/>
            </a:p>
          </p:txBody>
        </p:sp>
        <p:sp>
          <p:nvSpPr>
            <p:cNvPr id="376" name="rc21">
              <a:extLst>
                <a:ext uri="{FF2B5EF4-FFF2-40B4-BE49-F238E27FC236}">
                  <a16:creationId xmlns:a16="http://schemas.microsoft.com/office/drawing/2014/main" id="{F2B5EBA6-411D-B540-928D-1A0D7AE62EE2}"/>
                </a:ext>
              </a:extLst>
            </p:cNvPr>
            <p:cNvSpPr/>
            <p:nvPr/>
          </p:nvSpPr>
          <p:spPr>
            <a:xfrm>
              <a:off x="1486649" y="2428245"/>
              <a:ext cx="448625" cy="720205"/>
            </a:xfrm>
            <a:prstGeom prst="rect">
              <a:avLst/>
            </a:prstGeom>
            <a:solidFill>
              <a:srgbClr val="2F4F4F">
                <a:alpha val="100000"/>
              </a:srgbClr>
            </a:solidFill>
          </p:spPr>
          <p:txBody>
            <a:bodyPr/>
            <a:lstStyle/>
            <a:p>
              <a:endParaRPr dirty="0"/>
            </a:p>
          </p:txBody>
        </p:sp>
        <p:sp>
          <p:nvSpPr>
            <p:cNvPr id="377" name="rc22">
              <a:extLst>
                <a:ext uri="{FF2B5EF4-FFF2-40B4-BE49-F238E27FC236}">
                  <a16:creationId xmlns:a16="http://schemas.microsoft.com/office/drawing/2014/main" id="{796F8E8B-72D0-9F46-A6E4-E8B4372A84B0}"/>
                </a:ext>
              </a:extLst>
            </p:cNvPr>
            <p:cNvSpPr/>
            <p:nvPr/>
          </p:nvSpPr>
          <p:spPr>
            <a:xfrm>
              <a:off x="1985122" y="3112181"/>
              <a:ext cx="448625" cy="20725"/>
            </a:xfrm>
            <a:prstGeom prst="rect">
              <a:avLst/>
            </a:prstGeom>
            <a:solidFill>
              <a:srgbClr val="79CDCD">
                <a:alpha val="100000"/>
              </a:srgbClr>
            </a:solidFill>
          </p:spPr>
          <p:txBody>
            <a:bodyPr/>
            <a:lstStyle/>
            <a:p>
              <a:endParaRPr dirty="0"/>
            </a:p>
          </p:txBody>
        </p:sp>
        <p:sp>
          <p:nvSpPr>
            <p:cNvPr id="378" name="rc23">
              <a:extLst>
                <a:ext uri="{FF2B5EF4-FFF2-40B4-BE49-F238E27FC236}">
                  <a16:creationId xmlns:a16="http://schemas.microsoft.com/office/drawing/2014/main" id="{01C4CCFC-FCC2-BD44-891C-FCDDF0E64A44}"/>
                </a:ext>
              </a:extLst>
            </p:cNvPr>
            <p:cNvSpPr/>
            <p:nvPr/>
          </p:nvSpPr>
          <p:spPr>
            <a:xfrm>
              <a:off x="1985122" y="3132906"/>
              <a:ext cx="448625" cy="15543"/>
            </a:xfrm>
            <a:prstGeom prst="rect">
              <a:avLst/>
            </a:prstGeom>
            <a:solidFill>
              <a:srgbClr val="2F4F4F">
                <a:alpha val="100000"/>
              </a:srgbClr>
            </a:solidFill>
          </p:spPr>
          <p:txBody>
            <a:bodyPr/>
            <a:lstStyle/>
            <a:p>
              <a:endParaRPr dirty="0"/>
            </a:p>
          </p:txBody>
        </p:sp>
        <p:sp>
          <p:nvSpPr>
            <p:cNvPr id="379" name="rc24">
              <a:extLst>
                <a:ext uri="{FF2B5EF4-FFF2-40B4-BE49-F238E27FC236}">
                  <a16:creationId xmlns:a16="http://schemas.microsoft.com/office/drawing/2014/main" id="{7D404BF5-BEAF-434E-A957-155E67827169}"/>
                </a:ext>
              </a:extLst>
            </p:cNvPr>
            <p:cNvSpPr/>
            <p:nvPr/>
          </p:nvSpPr>
          <p:spPr>
            <a:xfrm>
              <a:off x="2483595" y="3112181"/>
              <a:ext cx="448625" cy="36269"/>
            </a:xfrm>
            <a:prstGeom prst="rect">
              <a:avLst/>
            </a:prstGeom>
            <a:solidFill>
              <a:srgbClr val="79CDCD">
                <a:alpha val="100000"/>
              </a:srgbClr>
            </a:solidFill>
          </p:spPr>
          <p:txBody>
            <a:bodyPr/>
            <a:lstStyle/>
            <a:p>
              <a:endParaRPr dirty="0"/>
            </a:p>
          </p:txBody>
        </p:sp>
        <p:sp>
          <p:nvSpPr>
            <p:cNvPr id="380" name="rc25">
              <a:extLst>
                <a:ext uri="{FF2B5EF4-FFF2-40B4-BE49-F238E27FC236}">
                  <a16:creationId xmlns:a16="http://schemas.microsoft.com/office/drawing/2014/main" id="{506ACA0F-177B-D848-9BFB-B5D6891547A5}"/>
                </a:ext>
              </a:extLst>
            </p:cNvPr>
            <p:cNvSpPr/>
            <p:nvPr/>
          </p:nvSpPr>
          <p:spPr>
            <a:xfrm>
              <a:off x="2982068" y="3075911"/>
              <a:ext cx="448625" cy="56994"/>
            </a:xfrm>
            <a:prstGeom prst="rect">
              <a:avLst/>
            </a:prstGeom>
            <a:solidFill>
              <a:srgbClr val="79CDCD">
                <a:alpha val="100000"/>
              </a:srgbClr>
            </a:solidFill>
          </p:spPr>
          <p:txBody>
            <a:bodyPr/>
            <a:lstStyle/>
            <a:p>
              <a:endParaRPr dirty="0"/>
            </a:p>
          </p:txBody>
        </p:sp>
        <p:sp>
          <p:nvSpPr>
            <p:cNvPr id="381" name="rc26">
              <a:extLst>
                <a:ext uri="{FF2B5EF4-FFF2-40B4-BE49-F238E27FC236}">
                  <a16:creationId xmlns:a16="http://schemas.microsoft.com/office/drawing/2014/main" id="{72B914F6-2452-ED40-B028-517A72B7863A}"/>
                </a:ext>
              </a:extLst>
            </p:cNvPr>
            <p:cNvSpPr/>
            <p:nvPr/>
          </p:nvSpPr>
          <p:spPr>
            <a:xfrm>
              <a:off x="2982068" y="3132906"/>
              <a:ext cx="448625" cy="15543"/>
            </a:xfrm>
            <a:prstGeom prst="rect">
              <a:avLst/>
            </a:prstGeom>
            <a:solidFill>
              <a:srgbClr val="2F4F4F">
                <a:alpha val="100000"/>
              </a:srgbClr>
            </a:solidFill>
          </p:spPr>
          <p:txBody>
            <a:bodyPr/>
            <a:lstStyle/>
            <a:p>
              <a:endParaRPr dirty="0"/>
            </a:p>
          </p:txBody>
        </p:sp>
        <p:sp>
          <p:nvSpPr>
            <p:cNvPr id="382" name="rc27">
              <a:extLst>
                <a:ext uri="{FF2B5EF4-FFF2-40B4-BE49-F238E27FC236}">
                  <a16:creationId xmlns:a16="http://schemas.microsoft.com/office/drawing/2014/main" id="{E6282FDA-F402-A94B-B826-38FB74FD688D}"/>
                </a:ext>
              </a:extLst>
            </p:cNvPr>
            <p:cNvSpPr/>
            <p:nvPr/>
          </p:nvSpPr>
          <p:spPr>
            <a:xfrm>
              <a:off x="3480541" y="2847933"/>
              <a:ext cx="448625" cy="72538"/>
            </a:xfrm>
            <a:prstGeom prst="rect">
              <a:avLst/>
            </a:prstGeom>
            <a:solidFill>
              <a:srgbClr val="79CDCD">
                <a:alpha val="100000"/>
              </a:srgbClr>
            </a:solidFill>
          </p:spPr>
          <p:txBody>
            <a:bodyPr/>
            <a:lstStyle/>
            <a:p>
              <a:endParaRPr dirty="0"/>
            </a:p>
          </p:txBody>
        </p:sp>
        <p:sp>
          <p:nvSpPr>
            <p:cNvPr id="383" name="rc28">
              <a:extLst>
                <a:ext uri="{FF2B5EF4-FFF2-40B4-BE49-F238E27FC236}">
                  <a16:creationId xmlns:a16="http://schemas.microsoft.com/office/drawing/2014/main" id="{6F15D7E3-D9E5-1D42-8F44-47C7179E4591}"/>
                </a:ext>
              </a:extLst>
            </p:cNvPr>
            <p:cNvSpPr/>
            <p:nvPr/>
          </p:nvSpPr>
          <p:spPr>
            <a:xfrm>
              <a:off x="3480541" y="2920471"/>
              <a:ext cx="448625" cy="227978"/>
            </a:xfrm>
            <a:prstGeom prst="rect">
              <a:avLst/>
            </a:prstGeom>
            <a:solidFill>
              <a:srgbClr val="2F4F4F">
                <a:alpha val="100000"/>
              </a:srgbClr>
            </a:solidFill>
          </p:spPr>
          <p:txBody>
            <a:bodyPr/>
            <a:lstStyle/>
            <a:p>
              <a:endParaRPr dirty="0"/>
            </a:p>
          </p:txBody>
        </p:sp>
        <p:sp>
          <p:nvSpPr>
            <p:cNvPr id="384" name="rc29">
              <a:extLst>
                <a:ext uri="{FF2B5EF4-FFF2-40B4-BE49-F238E27FC236}">
                  <a16:creationId xmlns:a16="http://schemas.microsoft.com/office/drawing/2014/main" id="{EAB28817-557A-4243-B431-E16783A5FA8B}"/>
                </a:ext>
              </a:extLst>
            </p:cNvPr>
            <p:cNvSpPr/>
            <p:nvPr/>
          </p:nvSpPr>
          <p:spPr>
            <a:xfrm>
              <a:off x="3979014" y="2651042"/>
              <a:ext cx="448625" cy="150258"/>
            </a:xfrm>
            <a:prstGeom prst="rect">
              <a:avLst/>
            </a:prstGeom>
            <a:solidFill>
              <a:srgbClr val="79CDCD">
                <a:alpha val="100000"/>
              </a:srgbClr>
            </a:solidFill>
          </p:spPr>
          <p:txBody>
            <a:bodyPr/>
            <a:lstStyle/>
            <a:p>
              <a:endParaRPr dirty="0"/>
            </a:p>
          </p:txBody>
        </p:sp>
        <p:sp>
          <p:nvSpPr>
            <p:cNvPr id="385" name="rc30">
              <a:extLst>
                <a:ext uri="{FF2B5EF4-FFF2-40B4-BE49-F238E27FC236}">
                  <a16:creationId xmlns:a16="http://schemas.microsoft.com/office/drawing/2014/main" id="{7505957C-FA62-784D-B6D2-5741476BD344}"/>
                </a:ext>
              </a:extLst>
            </p:cNvPr>
            <p:cNvSpPr/>
            <p:nvPr/>
          </p:nvSpPr>
          <p:spPr>
            <a:xfrm>
              <a:off x="3979014" y="2801301"/>
              <a:ext cx="448625" cy="347149"/>
            </a:xfrm>
            <a:prstGeom prst="rect">
              <a:avLst/>
            </a:prstGeom>
            <a:solidFill>
              <a:srgbClr val="2F4F4F">
                <a:alpha val="100000"/>
              </a:srgbClr>
            </a:solidFill>
          </p:spPr>
          <p:txBody>
            <a:bodyPr/>
            <a:lstStyle/>
            <a:p>
              <a:endParaRPr dirty="0"/>
            </a:p>
          </p:txBody>
        </p:sp>
        <p:sp>
          <p:nvSpPr>
            <p:cNvPr id="386" name="tx31">
              <a:extLst>
                <a:ext uri="{FF2B5EF4-FFF2-40B4-BE49-F238E27FC236}">
                  <a16:creationId xmlns:a16="http://schemas.microsoft.com/office/drawing/2014/main" id="{A356CAE6-3D66-8647-9236-6D052827F135}"/>
                </a:ext>
              </a:extLst>
            </p:cNvPr>
            <p:cNvSpPr/>
            <p:nvPr/>
          </p:nvSpPr>
          <p:spPr>
            <a:xfrm>
              <a:off x="1629658" y="1411903"/>
              <a:ext cx="162607"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318</a:t>
              </a:r>
            </a:p>
          </p:txBody>
        </p:sp>
        <p:sp>
          <p:nvSpPr>
            <p:cNvPr id="387" name="tx32">
              <a:extLst>
                <a:ext uri="{FF2B5EF4-FFF2-40B4-BE49-F238E27FC236}">
                  <a16:creationId xmlns:a16="http://schemas.microsoft.com/office/drawing/2014/main" id="{1C174017-8D3B-DB40-BEEA-67546AB7A5B0}"/>
                </a:ext>
              </a:extLst>
            </p:cNvPr>
            <p:cNvSpPr/>
            <p:nvPr/>
          </p:nvSpPr>
          <p:spPr>
            <a:xfrm>
              <a:off x="2182334" y="3024568"/>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a:t>
              </a:r>
            </a:p>
          </p:txBody>
        </p:sp>
        <p:sp>
          <p:nvSpPr>
            <p:cNvPr id="388" name="tx33">
              <a:extLst>
                <a:ext uri="{FF2B5EF4-FFF2-40B4-BE49-F238E27FC236}">
                  <a16:creationId xmlns:a16="http://schemas.microsoft.com/office/drawing/2014/main" id="{CA9FF4CB-725F-DA42-922C-62D757299500}"/>
                </a:ext>
              </a:extLst>
            </p:cNvPr>
            <p:cNvSpPr/>
            <p:nvPr/>
          </p:nvSpPr>
          <p:spPr>
            <a:xfrm>
              <a:off x="2680807" y="3024568"/>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a:t>
              </a:r>
            </a:p>
          </p:txBody>
        </p:sp>
        <p:sp>
          <p:nvSpPr>
            <p:cNvPr id="389" name="tx34">
              <a:extLst>
                <a:ext uri="{FF2B5EF4-FFF2-40B4-BE49-F238E27FC236}">
                  <a16:creationId xmlns:a16="http://schemas.microsoft.com/office/drawing/2014/main" id="{0EAE209D-DED1-934C-92C8-D56D25CCE01D}"/>
                </a:ext>
              </a:extLst>
            </p:cNvPr>
            <p:cNvSpPr/>
            <p:nvPr/>
          </p:nvSpPr>
          <p:spPr>
            <a:xfrm>
              <a:off x="3152178" y="2988298"/>
              <a:ext cx="108405"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14</a:t>
              </a:r>
            </a:p>
          </p:txBody>
        </p:sp>
        <p:sp>
          <p:nvSpPr>
            <p:cNvPr id="390" name="tx35">
              <a:extLst>
                <a:ext uri="{FF2B5EF4-FFF2-40B4-BE49-F238E27FC236}">
                  <a16:creationId xmlns:a16="http://schemas.microsoft.com/office/drawing/2014/main" id="{05D5E98D-8931-ED46-9895-08D2895A7F97}"/>
                </a:ext>
              </a:extLst>
            </p:cNvPr>
            <p:cNvSpPr/>
            <p:nvPr/>
          </p:nvSpPr>
          <p:spPr>
            <a:xfrm>
              <a:off x="3650651" y="2759049"/>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58</a:t>
              </a:r>
            </a:p>
          </p:txBody>
        </p:sp>
        <p:sp>
          <p:nvSpPr>
            <p:cNvPr id="391" name="tx36">
              <a:extLst>
                <a:ext uri="{FF2B5EF4-FFF2-40B4-BE49-F238E27FC236}">
                  <a16:creationId xmlns:a16="http://schemas.microsoft.com/office/drawing/2014/main" id="{DD06BE63-FF8C-714A-B6D4-C911DC8ABB26}"/>
                </a:ext>
              </a:extLst>
            </p:cNvPr>
            <p:cNvSpPr/>
            <p:nvPr/>
          </p:nvSpPr>
          <p:spPr>
            <a:xfrm>
              <a:off x="4149124" y="2561947"/>
              <a:ext cx="108405" cy="74740"/>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96</a:t>
              </a:r>
            </a:p>
          </p:txBody>
        </p:sp>
        <p:sp>
          <p:nvSpPr>
            <p:cNvPr id="392" name="rc37">
              <a:extLst>
                <a:ext uri="{FF2B5EF4-FFF2-40B4-BE49-F238E27FC236}">
                  <a16:creationId xmlns:a16="http://schemas.microsoft.com/office/drawing/2014/main" id="{8CCE25CF-D95A-9B4A-A31F-FC1A90F7FF33}"/>
                </a:ext>
              </a:extLst>
            </p:cNvPr>
            <p:cNvSpPr/>
            <p:nvPr/>
          </p:nvSpPr>
          <p:spPr>
            <a:xfrm>
              <a:off x="1411880" y="1244312"/>
              <a:ext cx="2999095" cy="1994812"/>
            </a:xfrm>
            <a:prstGeom prst="rect">
              <a:avLst/>
            </a:prstGeom>
            <a:ln w="13550" cap="rnd">
              <a:solidFill>
                <a:srgbClr val="333333">
                  <a:alpha val="100000"/>
                </a:srgbClr>
              </a:solidFill>
              <a:prstDash val="solid"/>
              <a:round/>
            </a:ln>
          </p:spPr>
          <p:txBody>
            <a:bodyPr/>
            <a:lstStyle/>
            <a:p>
              <a:endParaRPr dirty="0"/>
            </a:p>
          </p:txBody>
        </p:sp>
        <p:sp>
          <p:nvSpPr>
            <p:cNvPr id="393" name="tx38">
              <a:extLst>
                <a:ext uri="{FF2B5EF4-FFF2-40B4-BE49-F238E27FC236}">
                  <a16:creationId xmlns:a16="http://schemas.microsoft.com/office/drawing/2014/main" id="{38EA6E6E-FF91-2143-AC89-800E3BE58666}"/>
                </a:ext>
              </a:extLst>
            </p:cNvPr>
            <p:cNvSpPr/>
            <p:nvPr/>
          </p:nvSpPr>
          <p:spPr>
            <a:xfrm>
              <a:off x="1285748" y="3103182"/>
              <a:ext cx="63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394" name="tx39">
              <a:extLst>
                <a:ext uri="{FF2B5EF4-FFF2-40B4-BE49-F238E27FC236}">
                  <a16:creationId xmlns:a16="http://schemas.microsoft.com/office/drawing/2014/main" id="{AAE58C18-C364-234A-A016-6409F585B9C8}"/>
                </a:ext>
              </a:extLst>
            </p:cNvPr>
            <p:cNvSpPr/>
            <p:nvPr/>
          </p:nvSpPr>
          <p:spPr>
            <a:xfrm>
              <a:off x="1158748" y="2585048"/>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100</a:t>
              </a:r>
            </a:p>
          </p:txBody>
        </p:sp>
        <p:sp>
          <p:nvSpPr>
            <p:cNvPr id="395" name="tx40">
              <a:extLst>
                <a:ext uri="{FF2B5EF4-FFF2-40B4-BE49-F238E27FC236}">
                  <a16:creationId xmlns:a16="http://schemas.microsoft.com/office/drawing/2014/main" id="{B1F82A49-A2F3-0848-862F-5C0155BDCA25}"/>
                </a:ext>
              </a:extLst>
            </p:cNvPr>
            <p:cNvSpPr/>
            <p:nvPr/>
          </p:nvSpPr>
          <p:spPr>
            <a:xfrm>
              <a:off x="1158748" y="2066915"/>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200</a:t>
              </a:r>
            </a:p>
          </p:txBody>
        </p:sp>
        <p:sp>
          <p:nvSpPr>
            <p:cNvPr id="396" name="tx41">
              <a:extLst>
                <a:ext uri="{FF2B5EF4-FFF2-40B4-BE49-F238E27FC236}">
                  <a16:creationId xmlns:a16="http://schemas.microsoft.com/office/drawing/2014/main" id="{C05892D9-4FD8-AB4C-8BA6-5C9F0958BF70}"/>
                </a:ext>
              </a:extLst>
            </p:cNvPr>
            <p:cNvSpPr/>
            <p:nvPr/>
          </p:nvSpPr>
          <p:spPr>
            <a:xfrm>
              <a:off x="1158748" y="1548782"/>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300</a:t>
              </a:r>
            </a:p>
          </p:txBody>
        </p:sp>
        <p:sp>
          <p:nvSpPr>
            <p:cNvPr id="397" name="pl42">
              <a:extLst>
                <a:ext uri="{FF2B5EF4-FFF2-40B4-BE49-F238E27FC236}">
                  <a16:creationId xmlns:a16="http://schemas.microsoft.com/office/drawing/2014/main" id="{FB380FA6-3306-D942-8485-98A06583F795}"/>
                </a:ext>
              </a:extLst>
            </p:cNvPr>
            <p:cNvSpPr/>
            <p:nvPr/>
          </p:nvSpPr>
          <p:spPr>
            <a:xfrm>
              <a:off x="1377084"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398" name="pl43">
              <a:extLst>
                <a:ext uri="{FF2B5EF4-FFF2-40B4-BE49-F238E27FC236}">
                  <a16:creationId xmlns:a16="http://schemas.microsoft.com/office/drawing/2014/main" id="{FD06A7DA-5CE7-2344-905E-D636EE759697}"/>
                </a:ext>
              </a:extLst>
            </p:cNvPr>
            <p:cNvSpPr/>
            <p:nvPr/>
          </p:nvSpPr>
          <p:spPr>
            <a:xfrm>
              <a:off x="1377084" y="26303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399" name="pl44">
              <a:extLst>
                <a:ext uri="{FF2B5EF4-FFF2-40B4-BE49-F238E27FC236}">
                  <a16:creationId xmlns:a16="http://schemas.microsoft.com/office/drawing/2014/main" id="{563AD8E4-F754-974F-B898-43F43E5A891A}"/>
                </a:ext>
              </a:extLst>
            </p:cNvPr>
            <p:cNvSpPr/>
            <p:nvPr/>
          </p:nvSpPr>
          <p:spPr>
            <a:xfrm>
              <a:off x="1377084" y="21121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00" name="pl45">
              <a:extLst>
                <a:ext uri="{FF2B5EF4-FFF2-40B4-BE49-F238E27FC236}">
                  <a16:creationId xmlns:a16="http://schemas.microsoft.com/office/drawing/2014/main" id="{AEC60008-D8C7-A143-B025-0CAFCE6C4572}"/>
                </a:ext>
              </a:extLst>
            </p:cNvPr>
            <p:cNvSpPr/>
            <p:nvPr/>
          </p:nvSpPr>
          <p:spPr>
            <a:xfrm>
              <a:off x="1377084" y="15940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01" name="pl46">
              <a:extLst>
                <a:ext uri="{FF2B5EF4-FFF2-40B4-BE49-F238E27FC236}">
                  <a16:creationId xmlns:a16="http://schemas.microsoft.com/office/drawing/2014/main" id="{37E3569A-4A28-2447-BCAC-A636C9BC6CFC}"/>
                </a:ext>
              </a:extLst>
            </p:cNvPr>
            <p:cNvSpPr/>
            <p:nvPr/>
          </p:nvSpPr>
          <p:spPr>
            <a:xfrm>
              <a:off x="171096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2" name="pl47">
              <a:extLst>
                <a:ext uri="{FF2B5EF4-FFF2-40B4-BE49-F238E27FC236}">
                  <a16:creationId xmlns:a16="http://schemas.microsoft.com/office/drawing/2014/main" id="{ADB58C39-0DAD-2240-B49E-1979E3B286F6}"/>
                </a:ext>
              </a:extLst>
            </p:cNvPr>
            <p:cNvSpPr/>
            <p:nvPr/>
          </p:nvSpPr>
          <p:spPr>
            <a:xfrm>
              <a:off x="2209435"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3" name="pl48">
              <a:extLst>
                <a:ext uri="{FF2B5EF4-FFF2-40B4-BE49-F238E27FC236}">
                  <a16:creationId xmlns:a16="http://schemas.microsoft.com/office/drawing/2014/main" id="{F79D78CC-ADA9-AA46-8463-37CF91F0CB4D}"/>
                </a:ext>
              </a:extLst>
            </p:cNvPr>
            <p:cNvSpPr/>
            <p:nvPr/>
          </p:nvSpPr>
          <p:spPr>
            <a:xfrm>
              <a:off x="2707908"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4" name="pl49">
              <a:extLst>
                <a:ext uri="{FF2B5EF4-FFF2-40B4-BE49-F238E27FC236}">
                  <a16:creationId xmlns:a16="http://schemas.microsoft.com/office/drawing/2014/main" id="{14293B91-4434-8F43-B9F5-C12898C64506}"/>
                </a:ext>
              </a:extLst>
            </p:cNvPr>
            <p:cNvSpPr/>
            <p:nvPr/>
          </p:nvSpPr>
          <p:spPr>
            <a:xfrm>
              <a:off x="3206381"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5" name="pl50">
              <a:extLst>
                <a:ext uri="{FF2B5EF4-FFF2-40B4-BE49-F238E27FC236}">
                  <a16:creationId xmlns:a16="http://schemas.microsoft.com/office/drawing/2014/main" id="{03FA6E4E-DBEE-A847-8D30-CA4A1964CB73}"/>
                </a:ext>
              </a:extLst>
            </p:cNvPr>
            <p:cNvSpPr/>
            <p:nvPr/>
          </p:nvSpPr>
          <p:spPr>
            <a:xfrm>
              <a:off x="3704854"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6" name="pl51">
              <a:extLst>
                <a:ext uri="{FF2B5EF4-FFF2-40B4-BE49-F238E27FC236}">
                  <a16:creationId xmlns:a16="http://schemas.microsoft.com/office/drawing/2014/main" id="{DBC8D5E5-2931-074F-9104-7AB3985845F9}"/>
                </a:ext>
              </a:extLst>
            </p:cNvPr>
            <p:cNvSpPr/>
            <p:nvPr/>
          </p:nvSpPr>
          <p:spPr>
            <a:xfrm>
              <a:off x="4203327"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07" name="tx52">
              <a:extLst>
                <a:ext uri="{FF2B5EF4-FFF2-40B4-BE49-F238E27FC236}">
                  <a16:creationId xmlns:a16="http://schemas.microsoft.com/office/drawing/2014/main" id="{791C870F-1492-A74C-A35C-4D8154949071}"/>
                </a:ext>
              </a:extLst>
            </p:cNvPr>
            <p:cNvSpPr/>
            <p:nvPr/>
          </p:nvSpPr>
          <p:spPr>
            <a:xfrm>
              <a:off x="156281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408" name="tx53">
              <a:extLst>
                <a:ext uri="{FF2B5EF4-FFF2-40B4-BE49-F238E27FC236}">
                  <a16:creationId xmlns:a16="http://schemas.microsoft.com/office/drawing/2014/main" id="{E98F3739-5EB9-6143-A012-A8CF6CF486A1}"/>
                </a:ext>
              </a:extLst>
            </p:cNvPr>
            <p:cNvSpPr/>
            <p:nvPr/>
          </p:nvSpPr>
          <p:spPr>
            <a:xfrm>
              <a:off x="2061289"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409" name="tx54">
              <a:extLst>
                <a:ext uri="{FF2B5EF4-FFF2-40B4-BE49-F238E27FC236}">
                  <a16:creationId xmlns:a16="http://schemas.microsoft.com/office/drawing/2014/main" id="{F06F7A00-834A-7149-997B-CC357438A833}"/>
                </a:ext>
              </a:extLst>
            </p:cNvPr>
            <p:cNvSpPr/>
            <p:nvPr/>
          </p:nvSpPr>
          <p:spPr>
            <a:xfrm>
              <a:off x="2559762"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410" name="tx55">
              <a:extLst>
                <a:ext uri="{FF2B5EF4-FFF2-40B4-BE49-F238E27FC236}">
                  <a16:creationId xmlns:a16="http://schemas.microsoft.com/office/drawing/2014/main" id="{67D3B20F-970D-B54D-B2E3-7ED79602C3B2}"/>
                </a:ext>
              </a:extLst>
            </p:cNvPr>
            <p:cNvSpPr/>
            <p:nvPr/>
          </p:nvSpPr>
          <p:spPr>
            <a:xfrm>
              <a:off x="3058235"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411" name="tx56">
              <a:extLst>
                <a:ext uri="{FF2B5EF4-FFF2-40B4-BE49-F238E27FC236}">
                  <a16:creationId xmlns:a16="http://schemas.microsoft.com/office/drawing/2014/main" id="{B0908104-1F01-4E47-A6F5-1A1BF4D59AFD}"/>
                </a:ext>
              </a:extLst>
            </p:cNvPr>
            <p:cNvSpPr/>
            <p:nvPr/>
          </p:nvSpPr>
          <p:spPr>
            <a:xfrm>
              <a:off x="3556708"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412" name="tx57">
              <a:extLst>
                <a:ext uri="{FF2B5EF4-FFF2-40B4-BE49-F238E27FC236}">
                  <a16:creationId xmlns:a16="http://schemas.microsoft.com/office/drawing/2014/main" id="{35A050D2-88CD-A64B-B76A-5E98FE8B1392}"/>
                </a:ext>
              </a:extLst>
            </p:cNvPr>
            <p:cNvSpPr/>
            <p:nvPr/>
          </p:nvSpPr>
          <p:spPr>
            <a:xfrm>
              <a:off x="4055181"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413" name="tx58">
              <a:extLst>
                <a:ext uri="{FF2B5EF4-FFF2-40B4-BE49-F238E27FC236}">
                  <a16:creationId xmlns:a16="http://schemas.microsoft.com/office/drawing/2014/main" id="{576D550E-F354-7B42-868E-4FDEBCAC755A}"/>
                </a:ext>
              </a:extLst>
            </p:cNvPr>
            <p:cNvSpPr/>
            <p:nvPr/>
          </p:nvSpPr>
          <p:spPr>
            <a:xfrm>
              <a:off x="2512706"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414" name="tx59">
              <a:extLst>
                <a:ext uri="{FF2B5EF4-FFF2-40B4-BE49-F238E27FC236}">
                  <a16:creationId xmlns:a16="http://schemas.microsoft.com/office/drawing/2014/main" id="{CB710FF8-C138-7F4E-AB9F-3E4D48080D17}"/>
                </a:ext>
              </a:extLst>
            </p:cNvPr>
            <p:cNvSpPr/>
            <p:nvPr/>
          </p:nvSpPr>
          <p:spPr>
            <a:xfrm rot="-5400000">
              <a:off x="723105" y="2185968"/>
              <a:ext cx="578445" cy="11149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Frequency</a:t>
              </a:r>
            </a:p>
          </p:txBody>
        </p:sp>
        <p:sp>
          <p:nvSpPr>
            <p:cNvPr id="415" name="rc60">
              <a:extLst>
                <a:ext uri="{FF2B5EF4-FFF2-40B4-BE49-F238E27FC236}">
                  <a16:creationId xmlns:a16="http://schemas.microsoft.com/office/drawing/2014/main" id="{E7B75211-8492-104E-BFF6-4131C5C173C0}"/>
                </a:ext>
              </a:extLst>
            </p:cNvPr>
            <p:cNvSpPr/>
            <p:nvPr/>
          </p:nvSpPr>
          <p:spPr>
            <a:xfrm>
              <a:off x="3596784" y="1398053"/>
              <a:ext cx="575040" cy="490440"/>
            </a:xfrm>
            <a:prstGeom prst="rect">
              <a:avLst/>
            </a:prstGeom>
            <a:solidFill>
              <a:srgbClr val="FFFFFF">
                <a:alpha val="100000"/>
              </a:srgbClr>
            </a:solidFill>
          </p:spPr>
          <p:txBody>
            <a:bodyPr/>
            <a:lstStyle/>
            <a:p>
              <a:endParaRPr dirty="0"/>
            </a:p>
          </p:txBody>
        </p:sp>
        <p:sp>
          <p:nvSpPr>
            <p:cNvPr id="416" name="rc61">
              <a:extLst>
                <a:ext uri="{FF2B5EF4-FFF2-40B4-BE49-F238E27FC236}">
                  <a16:creationId xmlns:a16="http://schemas.microsoft.com/office/drawing/2014/main" id="{DCC202A3-478E-7A4E-838F-B00DDC06AAD7}"/>
                </a:ext>
              </a:extLst>
            </p:cNvPr>
            <p:cNvSpPr/>
            <p:nvPr/>
          </p:nvSpPr>
          <p:spPr>
            <a:xfrm>
              <a:off x="3666373" y="1530905"/>
              <a:ext cx="143999" cy="144000"/>
            </a:xfrm>
            <a:prstGeom prst="rect">
              <a:avLst/>
            </a:prstGeom>
            <a:solidFill>
              <a:srgbClr val="FFFFFF">
                <a:alpha val="100000"/>
              </a:srgbClr>
            </a:solidFill>
          </p:spPr>
          <p:txBody>
            <a:bodyPr/>
            <a:lstStyle/>
            <a:p>
              <a:endParaRPr dirty="0"/>
            </a:p>
          </p:txBody>
        </p:sp>
        <p:sp>
          <p:nvSpPr>
            <p:cNvPr id="417" name="rc62">
              <a:extLst>
                <a:ext uri="{FF2B5EF4-FFF2-40B4-BE49-F238E27FC236}">
                  <a16:creationId xmlns:a16="http://schemas.microsoft.com/office/drawing/2014/main" id="{4E83C5F0-567D-A447-9EE9-6388DD7117BD}"/>
                </a:ext>
              </a:extLst>
            </p:cNvPr>
            <p:cNvSpPr/>
            <p:nvPr/>
          </p:nvSpPr>
          <p:spPr>
            <a:xfrm>
              <a:off x="3675373" y="1539905"/>
              <a:ext cx="125999" cy="126000"/>
            </a:xfrm>
            <a:prstGeom prst="rect">
              <a:avLst/>
            </a:prstGeom>
            <a:solidFill>
              <a:srgbClr val="79CDCD">
                <a:alpha val="100000"/>
              </a:srgbClr>
            </a:solidFill>
          </p:spPr>
          <p:txBody>
            <a:bodyPr/>
            <a:lstStyle/>
            <a:p>
              <a:endParaRPr dirty="0"/>
            </a:p>
          </p:txBody>
        </p:sp>
        <p:sp>
          <p:nvSpPr>
            <p:cNvPr id="418" name="rc63">
              <a:extLst>
                <a:ext uri="{FF2B5EF4-FFF2-40B4-BE49-F238E27FC236}">
                  <a16:creationId xmlns:a16="http://schemas.microsoft.com/office/drawing/2014/main" id="{D9AD9F4C-7F95-1243-B35A-BB8B1DA97E79}"/>
                </a:ext>
              </a:extLst>
            </p:cNvPr>
            <p:cNvSpPr/>
            <p:nvPr/>
          </p:nvSpPr>
          <p:spPr>
            <a:xfrm>
              <a:off x="3666373" y="1674905"/>
              <a:ext cx="143999" cy="144000"/>
            </a:xfrm>
            <a:prstGeom prst="rect">
              <a:avLst/>
            </a:prstGeom>
            <a:solidFill>
              <a:srgbClr val="FFFFFF">
                <a:alpha val="100000"/>
              </a:srgbClr>
            </a:solidFill>
          </p:spPr>
          <p:txBody>
            <a:bodyPr/>
            <a:lstStyle/>
            <a:p>
              <a:endParaRPr dirty="0"/>
            </a:p>
          </p:txBody>
        </p:sp>
        <p:sp>
          <p:nvSpPr>
            <p:cNvPr id="419" name="rc64">
              <a:extLst>
                <a:ext uri="{FF2B5EF4-FFF2-40B4-BE49-F238E27FC236}">
                  <a16:creationId xmlns:a16="http://schemas.microsoft.com/office/drawing/2014/main" id="{1DF2B549-0E90-6D43-A255-9564D9B2281A}"/>
                </a:ext>
              </a:extLst>
            </p:cNvPr>
            <p:cNvSpPr/>
            <p:nvPr/>
          </p:nvSpPr>
          <p:spPr>
            <a:xfrm>
              <a:off x="3675373" y="1683905"/>
              <a:ext cx="125999" cy="126000"/>
            </a:xfrm>
            <a:prstGeom prst="rect">
              <a:avLst/>
            </a:prstGeom>
            <a:solidFill>
              <a:srgbClr val="2F4F4F">
                <a:alpha val="100000"/>
              </a:srgbClr>
            </a:solidFill>
          </p:spPr>
          <p:txBody>
            <a:bodyPr/>
            <a:lstStyle/>
            <a:p>
              <a:endParaRPr dirty="0"/>
            </a:p>
          </p:txBody>
        </p:sp>
        <p:sp>
          <p:nvSpPr>
            <p:cNvPr id="420" name="tx65">
              <a:extLst>
                <a:ext uri="{FF2B5EF4-FFF2-40B4-BE49-F238E27FC236}">
                  <a16:creationId xmlns:a16="http://schemas.microsoft.com/office/drawing/2014/main" id="{0A8222D6-AA9C-BB4E-9818-D11EE50F35CB}"/>
                </a:ext>
              </a:extLst>
            </p:cNvPr>
            <p:cNvSpPr/>
            <p:nvPr/>
          </p:nvSpPr>
          <p:spPr>
            <a:xfrm>
              <a:off x="3873635" y="1566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1</a:t>
              </a:r>
            </a:p>
          </p:txBody>
        </p:sp>
        <p:sp>
          <p:nvSpPr>
            <p:cNvPr id="421" name="tx66">
              <a:extLst>
                <a:ext uri="{FF2B5EF4-FFF2-40B4-BE49-F238E27FC236}">
                  <a16:creationId xmlns:a16="http://schemas.microsoft.com/office/drawing/2014/main" id="{54F8D0C3-BD76-9047-8EE9-C5505E33E938}"/>
                </a:ext>
              </a:extLst>
            </p:cNvPr>
            <p:cNvSpPr/>
            <p:nvPr/>
          </p:nvSpPr>
          <p:spPr>
            <a:xfrm>
              <a:off x="3873635" y="1710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0</a:t>
              </a:r>
            </a:p>
          </p:txBody>
        </p:sp>
        <p:sp>
          <p:nvSpPr>
            <p:cNvPr id="422" name="tx67">
              <a:extLst>
                <a:ext uri="{FF2B5EF4-FFF2-40B4-BE49-F238E27FC236}">
                  <a16:creationId xmlns:a16="http://schemas.microsoft.com/office/drawing/2014/main" id="{9018FD09-B8C8-3240-A77D-0DF5C0E6CE2F}"/>
                </a:ext>
              </a:extLst>
            </p:cNvPr>
            <p:cNvSpPr/>
            <p:nvPr/>
          </p:nvSpPr>
          <p:spPr>
            <a:xfrm>
              <a:off x="2272491" y="1334553"/>
              <a:ext cx="884783" cy="13870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Stays</a:t>
              </a:r>
            </a:p>
          </p:txBody>
        </p:sp>
      </p:grpSp>
      <p:grpSp>
        <p:nvGrpSpPr>
          <p:cNvPr id="423" name="Group 422">
            <a:extLst>
              <a:ext uri="{FF2B5EF4-FFF2-40B4-BE49-F238E27FC236}">
                <a16:creationId xmlns:a16="http://schemas.microsoft.com/office/drawing/2014/main" id="{EB1BD51D-3BBE-B548-BAD5-D6EA63AF6A84}"/>
              </a:ext>
            </a:extLst>
          </p:cNvPr>
          <p:cNvGrpSpPr/>
          <p:nvPr/>
        </p:nvGrpSpPr>
        <p:grpSpPr>
          <a:xfrm>
            <a:off x="164671" y="1064144"/>
            <a:ext cx="5433241" cy="2259105"/>
            <a:chOff x="914400" y="914400"/>
            <a:chExt cx="3657600" cy="2743200"/>
          </a:xfrm>
        </p:grpSpPr>
        <p:sp>
          <p:nvSpPr>
            <p:cNvPr id="424" name="rc3">
              <a:extLst>
                <a:ext uri="{FF2B5EF4-FFF2-40B4-BE49-F238E27FC236}">
                  <a16:creationId xmlns:a16="http://schemas.microsoft.com/office/drawing/2014/main" id="{A09C4BF0-6A73-EF4B-BDC3-4C8191A22037}"/>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426" name="rc5">
              <a:extLst>
                <a:ext uri="{FF2B5EF4-FFF2-40B4-BE49-F238E27FC236}">
                  <a16:creationId xmlns:a16="http://schemas.microsoft.com/office/drawing/2014/main" id="{8CF97FEB-3979-7447-8BC5-79737EDAE0E8}"/>
                </a:ext>
              </a:extLst>
            </p:cNvPr>
            <p:cNvSpPr/>
            <p:nvPr/>
          </p:nvSpPr>
          <p:spPr>
            <a:xfrm>
              <a:off x="1503594" y="1244311"/>
              <a:ext cx="2998816" cy="1994812"/>
            </a:xfrm>
            <a:prstGeom prst="rect">
              <a:avLst/>
            </a:prstGeom>
            <a:solidFill>
              <a:srgbClr val="FFFFFF">
                <a:alpha val="100000"/>
              </a:srgbClr>
            </a:solidFill>
          </p:spPr>
          <p:txBody>
            <a:bodyPr/>
            <a:lstStyle/>
            <a:p>
              <a:endParaRPr dirty="0"/>
            </a:p>
          </p:txBody>
        </p:sp>
        <p:sp>
          <p:nvSpPr>
            <p:cNvPr id="427" name="pl6">
              <a:extLst>
                <a:ext uri="{FF2B5EF4-FFF2-40B4-BE49-F238E27FC236}">
                  <a16:creationId xmlns:a16="http://schemas.microsoft.com/office/drawing/2014/main" id="{BD008EF8-E3B7-E548-A4F3-84AB02806F46}"/>
                </a:ext>
              </a:extLst>
            </p:cNvPr>
            <p:cNvSpPr/>
            <p:nvPr/>
          </p:nvSpPr>
          <p:spPr>
            <a:xfrm>
              <a:off x="1503594" y="2906655"/>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428" name="pl7">
              <a:extLst>
                <a:ext uri="{FF2B5EF4-FFF2-40B4-BE49-F238E27FC236}">
                  <a16:creationId xmlns:a16="http://schemas.microsoft.com/office/drawing/2014/main" id="{1F091649-7F87-8540-A4E0-F949E653C17A}"/>
                </a:ext>
              </a:extLst>
            </p:cNvPr>
            <p:cNvSpPr/>
            <p:nvPr/>
          </p:nvSpPr>
          <p:spPr>
            <a:xfrm>
              <a:off x="1503594" y="2423064"/>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429" name="pl8">
              <a:extLst>
                <a:ext uri="{FF2B5EF4-FFF2-40B4-BE49-F238E27FC236}">
                  <a16:creationId xmlns:a16="http://schemas.microsoft.com/office/drawing/2014/main" id="{BCD57023-ED7D-6044-BECA-CFF9C1EBEF06}"/>
                </a:ext>
              </a:extLst>
            </p:cNvPr>
            <p:cNvSpPr/>
            <p:nvPr/>
          </p:nvSpPr>
          <p:spPr>
            <a:xfrm>
              <a:off x="1503594" y="1939473"/>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430" name="pl9">
              <a:extLst>
                <a:ext uri="{FF2B5EF4-FFF2-40B4-BE49-F238E27FC236}">
                  <a16:creationId xmlns:a16="http://schemas.microsoft.com/office/drawing/2014/main" id="{910DA75D-E185-6C4E-91E6-9DB395D683F5}"/>
                </a:ext>
              </a:extLst>
            </p:cNvPr>
            <p:cNvSpPr/>
            <p:nvPr/>
          </p:nvSpPr>
          <p:spPr>
            <a:xfrm>
              <a:off x="1503594" y="1455882"/>
              <a:ext cx="2998816" cy="0"/>
            </a:xfrm>
            <a:custGeom>
              <a:avLst/>
              <a:gdLst/>
              <a:ahLst/>
              <a:cxnLst/>
              <a:rect l="0" t="0" r="0" b="0"/>
              <a:pathLst>
                <a:path w="2998816">
                  <a:moveTo>
                    <a:pt x="0" y="0"/>
                  </a:moveTo>
                  <a:lnTo>
                    <a:pt x="2998816" y="0"/>
                  </a:lnTo>
                  <a:lnTo>
                    <a:pt x="2998816" y="0"/>
                  </a:lnTo>
                </a:path>
              </a:pathLst>
            </a:custGeom>
            <a:ln w="6775" cap="flat">
              <a:solidFill>
                <a:srgbClr val="EBEBEB">
                  <a:alpha val="100000"/>
                </a:srgbClr>
              </a:solidFill>
              <a:prstDash val="solid"/>
              <a:round/>
            </a:ln>
          </p:spPr>
          <p:txBody>
            <a:bodyPr/>
            <a:lstStyle/>
            <a:p>
              <a:endParaRPr dirty="0"/>
            </a:p>
          </p:txBody>
        </p:sp>
        <p:sp>
          <p:nvSpPr>
            <p:cNvPr id="431" name="pl10">
              <a:extLst>
                <a:ext uri="{FF2B5EF4-FFF2-40B4-BE49-F238E27FC236}">
                  <a16:creationId xmlns:a16="http://schemas.microsoft.com/office/drawing/2014/main" id="{7113945B-744A-1348-B76F-DB436825F6A3}"/>
                </a:ext>
              </a:extLst>
            </p:cNvPr>
            <p:cNvSpPr/>
            <p:nvPr/>
          </p:nvSpPr>
          <p:spPr>
            <a:xfrm>
              <a:off x="1503594" y="3148450"/>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432" name="pl11">
              <a:extLst>
                <a:ext uri="{FF2B5EF4-FFF2-40B4-BE49-F238E27FC236}">
                  <a16:creationId xmlns:a16="http://schemas.microsoft.com/office/drawing/2014/main" id="{D4784284-232C-974B-9966-C5AC339DF617}"/>
                </a:ext>
              </a:extLst>
            </p:cNvPr>
            <p:cNvSpPr/>
            <p:nvPr/>
          </p:nvSpPr>
          <p:spPr>
            <a:xfrm>
              <a:off x="1503594" y="2664859"/>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433" name="pl12">
              <a:extLst>
                <a:ext uri="{FF2B5EF4-FFF2-40B4-BE49-F238E27FC236}">
                  <a16:creationId xmlns:a16="http://schemas.microsoft.com/office/drawing/2014/main" id="{1A8BFE85-6811-2946-ABA4-A02478536A37}"/>
                </a:ext>
              </a:extLst>
            </p:cNvPr>
            <p:cNvSpPr/>
            <p:nvPr/>
          </p:nvSpPr>
          <p:spPr>
            <a:xfrm>
              <a:off x="1503594" y="2181268"/>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434" name="pl13">
              <a:extLst>
                <a:ext uri="{FF2B5EF4-FFF2-40B4-BE49-F238E27FC236}">
                  <a16:creationId xmlns:a16="http://schemas.microsoft.com/office/drawing/2014/main" id="{CED5D282-2CDC-EE48-BCD8-CF9594E9A9E0}"/>
                </a:ext>
              </a:extLst>
            </p:cNvPr>
            <p:cNvSpPr/>
            <p:nvPr/>
          </p:nvSpPr>
          <p:spPr>
            <a:xfrm>
              <a:off x="1503594" y="1697677"/>
              <a:ext cx="2998816" cy="0"/>
            </a:xfrm>
            <a:custGeom>
              <a:avLst/>
              <a:gdLst/>
              <a:ahLst/>
              <a:cxnLst/>
              <a:rect l="0" t="0" r="0" b="0"/>
              <a:pathLst>
                <a:path w="2998816">
                  <a:moveTo>
                    <a:pt x="0" y="0"/>
                  </a:moveTo>
                  <a:lnTo>
                    <a:pt x="2998816" y="0"/>
                  </a:lnTo>
                  <a:lnTo>
                    <a:pt x="2998816" y="0"/>
                  </a:lnTo>
                </a:path>
              </a:pathLst>
            </a:custGeom>
            <a:ln w="13550" cap="flat">
              <a:solidFill>
                <a:srgbClr val="EBEBEB">
                  <a:alpha val="100000"/>
                </a:srgbClr>
              </a:solidFill>
              <a:prstDash val="solid"/>
              <a:round/>
            </a:ln>
          </p:spPr>
          <p:txBody>
            <a:bodyPr/>
            <a:lstStyle/>
            <a:p>
              <a:endParaRPr dirty="0"/>
            </a:p>
          </p:txBody>
        </p:sp>
        <p:sp>
          <p:nvSpPr>
            <p:cNvPr id="435" name="pl14">
              <a:extLst>
                <a:ext uri="{FF2B5EF4-FFF2-40B4-BE49-F238E27FC236}">
                  <a16:creationId xmlns:a16="http://schemas.microsoft.com/office/drawing/2014/main" id="{2FB10455-4A1E-9C4C-B363-F7EF8C8EF7CA}"/>
                </a:ext>
              </a:extLst>
            </p:cNvPr>
            <p:cNvSpPr/>
            <p:nvPr/>
          </p:nvSpPr>
          <p:spPr>
            <a:xfrm>
              <a:off x="179380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36" name="pl15">
              <a:extLst>
                <a:ext uri="{FF2B5EF4-FFF2-40B4-BE49-F238E27FC236}">
                  <a16:creationId xmlns:a16="http://schemas.microsoft.com/office/drawing/2014/main" id="{107BD4B8-988A-944F-A509-46FE6B50C44C}"/>
                </a:ext>
              </a:extLst>
            </p:cNvPr>
            <p:cNvSpPr/>
            <p:nvPr/>
          </p:nvSpPr>
          <p:spPr>
            <a:xfrm>
              <a:off x="227748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37" name="pl16">
              <a:extLst>
                <a:ext uri="{FF2B5EF4-FFF2-40B4-BE49-F238E27FC236}">
                  <a16:creationId xmlns:a16="http://schemas.microsoft.com/office/drawing/2014/main" id="{171439B5-8B74-6941-8B17-1EFF09FA7C8A}"/>
                </a:ext>
              </a:extLst>
            </p:cNvPr>
            <p:cNvSpPr/>
            <p:nvPr/>
          </p:nvSpPr>
          <p:spPr>
            <a:xfrm>
              <a:off x="276116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38" name="pl17">
              <a:extLst>
                <a:ext uri="{FF2B5EF4-FFF2-40B4-BE49-F238E27FC236}">
                  <a16:creationId xmlns:a16="http://schemas.microsoft.com/office/drawing/2014/main" id="{86B27EEE-D8D9-B54B-A7CC-5FC7F03E9805}"/>
                </a:ext>
              </a:extLst>
            </p:cNvPr>
            <p:cNvSpPr/>
            <p:nvPr/>
          </p:nvSpPr>
          <p:spPr>
            <a:xfrm>
              <a:off x="324484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39" name="pl18">
              <a:extLst>
                <a:ext uri="{FF2B5EF4-FFF2-40B4-BE49-F238E27FC236}">
                  <a16:creationId xmlns:a16="http://schemas.microsoft.com/office/drawing/2014/main" id="{E8C2A864-22AA-B44F-8D0F-DEE96B29B4A3}"/>
                </a:ext>
              </a:extLst>
            </p:cNvPr>
            <p:cNvSpPr/>
            <p:nvPr/>
          </p:nvSpPr>
          <p:spPr>
            <a:xfrm>
              <a:off x="372852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40" name="pl19">
              <a:extLst>
                <a:ext uri="{FF2B5EF4-FFF2-40B4-BE49-F238E27FC236}">
                  <a16:creationId xmlns:a16="http://schemas.microsoft.com/office/drawing/2014/main" id="{89841F9A-611A-244E-9A02-E9F32BEE27BE}"/>
                </a:ext>
              </a:extLst>
            </p:cNvPr>
            <p:cNvSpPr/>
            <p:nvPr/>
          </p:nvSpPr>
          <p:spPr>
            <a:xfrm>
              <a:off x="4212202"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41" name="rc20">
              <a:extLst>
                <a:ext uri="{FF2B5EF4-FFF2-40B4-BE49-F238E27FC236}">
                  <a16:creationId xmlns:a16="http://schemas.microsoft.com/office/drawing/2014/main" id="{4785C172-C218-7F4C-9642-14599AF523A4}"/>
                </a:ext>
              </a:extLst>
            </p:cNvPr>
            <p:cNvSpPr/>
            <p:nvPr/>
          </p:nvSpPr>
          <p:spPr>
            <a:xfrm>
              <a:off x="1576146" y="1399882"/>
              <a:ext cx="435312" cy="1005032"/>
            </a:xfrm>
            <a:prstGeom prst="rect">
              <a:avLst/>
            </a:prstGeom>
            <a:solidFill>
              <a:srgbClr val="79CDCD">
                <a:alpha val="100000"/>
              </a:srgbClr>
            </a:solidFill>
          </p:spPr>
          <p:txBody>
            <a:bodyPr/>
            <a:lstStyle/>
            <a:p>
              <a:endParaRPr dirty="0"/>
            </a:p>
          </p:txBody>
        </p:sp>
        <p:sp>
          <p:nvSpPr>
            <p:cNvPr id="442" name="rc21">
              <a:extLst>
                <a:ext uri="{FF2B5EF4-FFF2-40B4-BE49-F238E27FC236}">
                  <a16:creationId xmlns:a16="http://schemas.microsoft.com/office/drawing/2014/main" id="{5C9188B3-747E-C843-8261-44111AC01C54}"/>
                </a:ext>
              </a:extLst>
            </p:cNvPr>
            <p:cNvSpPr/>
            <p:nvPr/>
          </p:nvSpPr>
          <p:spPr>
            <a:xfrm>
              <a:off x="1576146" y="2404914"/>
              <a:ext cx="435312" cy="743535"/>
            </a:xfrm>
            <a:prstGeom prst="rect">
              <a:avLst/>
            </a:prstGeom>
            <a:solidFill>
              <a:srgbClr val="2F4F4F">
                <a:alpha val="100000"/>
              </a:srgbClr>
            </a:solidFill>
          </p:spPr>
          <p:txBody>
            <a:bodyPr/>
            <a:lstStyle/>
            <a:p>
              <a:endParaRPr dirty="0"/>
            </a:p>
          </p:txBody>
        </p:sp>
        <p:sp>
          <p:nvSpPr>
            <p:cNvPr id="443" name="rc22">
              <a:extLst>
                <a:ext uri="{FF2B5EF4-FFF2-40B4-BE49-F238E27FC236}">
                  <a16:creationId xmlns:a16="http://schemas.microsoft.com/office/drawing/2014/main" id="{E0A5DFC6-462B-8D41-967D-0317DD595B8D}"/>
                </a:ext>
              </a:extLst>
            </p:cNvPr>
            <p:cNvSpPr/>
            <p:nvPr/>
          </p:nvSpPr>
          <p:spPr>
            <a:xfrm>
              <a:off x="2059826" y="2991165"/>
              <a:ext cx="435312" cy="95460"/>
            </a:xfrm>
            <a:prstGeom prst="rect">
              <a:avLst/>
            </a:prstGeom>
            <a:solidFill>
              <a:srgbClr val="79CDCD">
                <a:alpha val="100000"/>
              </a:srgbClr>
            </a:solidFill>
          </p:spPr>
          <p:txBody>
            <a:bodyPr/>
            <a:lstStyle/>
            <a:p>
              <a:endParaRPr dirty="0"/>
            </a:p>
          </p:txBody>
        </p:sp>
        <p:sp>
          <p:nvSpPr>
            <p:cNvPr id="444" name="rc23">
              <a:extLst>
                <a:ext uri="{FF2B5EF4-FFF2-40B4-BE49-F238E27FC236}">
                  <a16:creationId xmlns:a16="http://schemas.microsoft.com/office/drawing/2014/main" id="{8EFBD7D2-548E-4A4C-BA1E-8A4022A5D34B}"/>
                </a:ext>
              </a:extLst>
            </p:cNvPr>
            <p:cNvSpPr/>
            <p:nvPr/>
          </p:nvSpPr>
          <p:spPr>
            <a:xfrm>
              <a:off x="2059826" y="3086625"/>
              <a:ext cx="435312" cy="61824"/>
            </a:xfrm>
            <a:prstGeom prst="rect">
              <a:avLst/>
            </a:prstGeom>
            <a:solidFill>
              <a:srgbClr val="2F4F4F">
                <a:alpha val="100000"/>
              </a:srgbClr>
            </a:solidFill>
          </p:spPr>
          <p:txBody>
            <a:bodyPr/>
            <a:lstStyle/>
            <a:p>
              <a:endParaRPr dirty="0"/>
            </a:p>
          </p:txBody>
        </p:sp>
        <p:sp>
          <p:nvSpPr>
            <p:cNvPr id="445" name="rc24">
              <a:extLst>
                <a:ext uri="{FF2B5EF4-FFF2-40B4-BE49-F238E27FC236}">
                  <a16:creationId xmlns:a16="http://schemas.microsoft.com/office/drawing/2014/main" id="{FABAB62F-AF40-5641-892D-B8EBFA1D0F7A}"/>
                </a:ext>
              </a:extLst>
            </p:cNvPr>
            <p:cNvSpPr/>
            <p:nvPr/>
          </p:nvSpPr>
          <p:spPr>
            <a:xfrm>
              <a:off x="2543506" y="3069248"/>
              <a:ext cx="435312" cy="79202"/>
            </a:xfrm>
            <a:prstGeom prst="rect">
              <a:avLst/>
            </a:prstGeom>
            <a:solidFill>
              <a:srgbClr val="79CDCD">
                <a:alpha val="100000"/>
              </a:srgbClr>
            </a:solidFill>
          </p:spPr>
          <p:txBody>
            <a:bodyPr/>
            <a:lstStyle/>
            <a:p>
              <a:endParaRPr dirty="0"/>
            </a:p>
          </p:txBody>
        </p:sp>
        <p:sp>
          <p:nvSpPr>
            <p:cNvPr id="446" name="rc25">
              <a:extLst>
                <a:ext uri="{FF2B5EF4-FFF2-40B4-BE49-F238E27FC236}">
                  <a16:creationId xmlns:a16="http://schemas.microsoft.com/office/drawing/2014/main" id="{47907096-8511-8D49-A05A-4F9398A66FDB}"/>
                </a:ext>
              </a:extLst>
            </p:cNvPr>
            <p:cNvSpPr/>
            <p:nvPr/>
          </p:nvSpPr>
          <p:spPr>
            <a:xfrm>
              <a:off x="3027186" y="3003697"/>
              <a:ext cx="435312" cy="128789"/>
            </a:xfrm>
            <a:prstGeom prst="rect">
              <a:avLst/>
            </a:prstGeom>
            <a:solidFill>
              <a:srgbClr val="79CDCD">
                <a:alpha val="100000"/>
              </a:srgbClr>
            </a:solidFill>
          </p:spPr>
          <p:txBody>
            <a:bodyPr/>
            <a:lstStyle/>
            <a:p>
              <a:endParaRPr dirty="0"/>
            </a:p>
          </p:txBody>
        </p:sp>
        <p:sp>
          <p:nvSpPr>
            <p:cNvPr id="447" name="rc26">
              <a:extLst>
                <a:ext uri="{FF2B5EF4-FFF2-40B4-BE49-F238E27FC236}">
                  <a16:creationId xmlns:a16="http://schemas.microsoft.com/office/drawing/2014/main" id="{5401711D-D2CA-8042-B4F7-9D4F60EAEB39}"/>
                </a:ext>
              </a:extLst>
            </p:cNvPr>
            <p:cNvSpPr/>
            <p:nvPr/>
          </p:nvSpPr>
          <p:spPr>
            <a:xfrm>
              <a:off x="3027186" y="3132487"/>
              <a:ext cx="435312" cy="15963"/>
            </a:xfrm>
            <a:prstGeom prst="rect">
              <a:avLst/>
            </a:prstGeom>
            <a:solidFill>
              <a:srgbClr val="2F4F4F">
                <a:alpha val="100000"/>
              </a:srgbClr>
            </a:solidFill>
          </p:spPr>
          <p:txBody>
            <a:bodyPr/>
            <a:lstStyle/>
            <a:p>
              <a:endParaRPr dirty="0"/>
            </a:p>
          </p:txBody>
        </p:sp>
        <p:sp>
          <p:nvSpPr>
            <p:cNvPr id="448" name="rc27">
              <a:extLst>
                <a:ext uri="{FF2B5EF4-FFF2-40B4-BE49-F238E27FC236}">
                  <a16:creationId xmlns:a16="http://schemas.microsoft.com/office/drawing/2014/main" id="{2E64FAB7-9FA6-8C40-9B34-FE219A7DFDAB}"/>
                </a:ext>
              </a:extLst>
            </p:cNvPr>
            <p:cNvSpPr/>
            <p:nvPr/>
          </p:nvSpPr>
          <p:spPr>
            <a:xfrm>
              <a:off x="3510866" y="2784088"/>
              <a:ext cx="435312" cy="103326"/>
            </a:xfrm>
            <a:prstGeom prst="rect">
              <a:avLst/>
            </a:prstGeom>
            <a:solidFill>
              <a:srgbClr val="79CDCD">
                <a:alpha val="100000"/>
              </a:srgbClr>
            </a:solidFill>
          </p:spPr>
          <p:txBody>
            <a:bodyPr/>
            <a:lstStyle/>
            <a:p>
              <a:endParaRPr dirty="0"/>
            </a:p>
          </p:txBody>
        </p:sp>
        <p:sp>
          <p:nvSpPr>
            <p:cNvPr id="449" name="rc28">
              <a:extLst>
                <a:ext uri="{FF2B5EF4-FFF2-40B4-BE49-F238E27FC236}">
                  <a16:creationId xmlns:a16="http://schemas.microsoft.com/office/drawing/2014/main" id="{7CDF442F-8936-9444-A8B1-D9DD5B144868}"/>
                </a:ext>
              </a:extLst>
            </p:cNvPr>
            <p:cNvSpPr/>
            <p:nvPr/>
          </p:nvSpPr>
          <p:spPr>
            <a:xfrm>
              <a:off x="3510866" y="2887415"/>
              <a:ext cx="435312" cy="261035"/>
            </a:xfrm>
            <a:prstGeom prst="rect">
              <a:avLst/>
            </a:prstGeom>
            <a:solidFill>
              <a:srgbClr val="2F4F4F">
                <a:alpha val="100000"/>
              </a:srgbClr>
            </a:solidFill>
          </p:spPr>
          <p:txBody>
            <a:bodyPr/>
            <a:lstStyle/>
            <a:p>
              <a:endParaRPr dirty="0"/>
            </a:p>
          </p:txBody>
        </p:sp>
        <p:sp>
          <p:nvSpPr>
            <p:cNvPr id="450" name="rc29">
              <a:extLst>
                <a:ext uri="{FF2B5EF4-FFF2-40B4-BE49-F238E27FC236}">
                  <a16:creationId xmlns:a16="http://schemas.microsoft.com/office/drawing/2014/main" id="{46DCA189-ECA4-ED44-8AEC-5E14886DC726}"/>
                </a:ext>
              </a:extLst>
            </p:cNvPr>
            <p:cNvSpPr/>
            <p:nvPr/>
          </p:nvSpPr>
          <p:spPr>
            <a:xfrm>
              <a:off x="3994546" y="2288449"/>
              <a:ext cx="435312" cy="366329"/>
            </a:xfrm>
            <a:prstGeom prst="rect">
              <a:avLst/>
            </a:prstGeom>
            <a:solidFill>
              <a:srgbClr val="79CDCD">
                <a:alpha val="100000"/>
              </a:srgbClr>
            </a:solidFill>
          </p:spPr>
          <p:txBody>
            <a:bodyPr/>
            <a:lstStyle/>
            <a:p>
              <a:endParaRPr dirty="0"/>
            </a:p>
          </p:txBody>
        </p:sp>
        <p:sp>
          <p:nvSpPr>
            <p:cNvPr id="451" name="rc30">
              <a:extLst>
                <a:ext uri="{FF2B5EF4-FFF2-40B4-BE49-F238E27FC236}">
                  <a16:creationId xmlns:a16="http://schemas.microsoft.com/office/drawing/2014/main" id="{B82AFB24-0D59-0E4B-8E89-80BC1BFAEE93}"/>
                </a:ext>
              </a:extLst>
            </p:cNvPr>
            <p:cNvSpPr/>
            <p:nvPr/>
          </p:nvSpPr>
          <p:spPr>
            <a:xfrm>
              <a:off x="3994546" y="2654779"/>
              <a:ext cx="435312" cy="493671"/>
            </a:xfrm>
            <a:prstGeom prst="rect">
              <a:avLst/>
            </a:prstGeom>
            <a:solidFill>
              <a:srgbClr val="2F4F4F">
                <a:alpha val="100000"/>
              </a:srgbClr>
            </a:solidFill>
          </p:spPr>
          <p:txBody>
            <a:bodyPr/>
            <a:lstStyle/>
            <a:p>
              <a:endParaRPr dirty="0"/>
            </a:p>
          </p:txBody>
        </p:sp>
        <p:sp>
          <p:nvSpPr>
            <p:cNvPr id="452" name="tx31">
              <a:extLst>
                <a:ext uri="{FF2B5EF4-FFF2-40B4-BE49-F238E27FC236}">
                  <a16:creationId xmlns:a16="http://schemas.microsoft.com/office/drawing/2014/main" id="{BC838FA3-BCBB-744E-9445-BDA7694FAF1F}"/>
                </a:ext>
              </a:extLst>
            </p:cNvPr>
            <p:cNvSpPr/>
            <p:nvPr/>
          </p:nvSpPr>
          <p:spPr>
            <a:xfrm>
              <a:off x="1646254" y="1285104"/>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$723K</a:t>
              </a:r>
            </a:p>
          </p:txBody>
        </p:sp>
        <p:sp>
          <p:nvSpPr>
            <p:cNvPr id="453" name="tx32">
              <a:extLst>
                <a:ext uri="{FF2B5EF4-FFF2-40B4-BE49-F238E27FC236}">
                  <a16:creationId xmlns:a16="http://schemas.microsoft.com/office/drawing/2014/main" id="{B1BCE51A-D14A-3D4F-9E6E-C20AC3D58B9D}"/>
                </a:ext>
              </a:extLst>
            </p:cNvPr>
            <p:cNvSpPr/>
            <p:nvPr/>
          </p:nvSpPr>
          <p:spPr>
            <a:xfrm>
              <a:off x="2157035" y="2876387"/>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$65K</a:t>
              </a:r>
            </a:p>
          </p:txBody>
        </p:sp>
        <p:sp>
          <p:nvSpPr>
            <p:cNvPr id="454" name="tx33">
              <a:extLst>
                <a:ext uri="{FF2B5EF4-FFF2-40B4-BE49-F238E27FC236}">
                  <a16:creationId xmlns:a16="http://schemas.microsoft.com/office/drawing/2014/main" id="{47E33733-FE4B-2945-8232-5519EF6C4326}"/>
                </a:ext>
              </a:extLst>
            </p:cNvPr>
            <p:cNvSpPr/>
            <p:nvPr/>
          </p:nvSpPr>
          <p:spPr>
            <a:xfrm>
              <a:off x="2640715" y="2954470"/>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$33K</a:t>
              </a:r>
            </a:p>
          </p:txBody>
        </p:sp>
        <p:sp>
          <p:nvSpPr>
            <p:cNvPr id="455" name="tx34">
              <a:extLst>
                <a:ext uri="{FF2B5EF4-FFF2-40B4-BE49-F238E27FC236}">
                  <a16:creationId xmlns:a16="http://schemas.microsoft.com/office/drawing/2014/main" id="{AF161532-3A71-3846-B9BF-478E3DEAA753}"/>
                </a:ext>
              </a:extLst>
            </p:cNvPr>
            <p:cNvSpPr/>
            <p:nvPr/>
          </p:nvSpPr>
          <p:spPr>
            <a:xfrm>
              <a:off x="3124395" y="2888919"/>
              <a:ext cx="240894"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$60K</a:t>
              </a:r>
            </a:p>
          </p:txBody>
        </p:sp>
        <p:sp>
          <p:nvSpPr>
            <p:cNvPr id="456" name="tx35">
              <a:extLst>
                <a:ext uri="{FF2B5EF4-FFF2-40B4-BE49-F238E27FC236}">
                  <a16:creationId xmlns:a16="http://schemas.microsoft.com/office/drawing/2014/main" id="{1369062C-CBE0-2649-AED7-E6334BF5FE83}"/>
                </a:ext>
              </a:extLst>
            </p:cNvPr>
            <p:cNvSpPr/>
            <p:nvPr/>
          </p:nvSpPr>
          <p:spPr>
            <a:xfrm>
              <a:off x="3580974" y="2669310"/>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$151K</a:t>
              </a:r>
            </a:p>
          </p:txBody>
        </p:sp>
        <p:sp>
          <p:nvSpPr>
            <p:cNvPr id="457" name="tx36">
              <a:extLst>
                <a:ext uri="{FF2B5EF4-FFF2-40B4-BE49-F238E27FC236}">
                  <a16:creationId xmlns:a16="http://schemas.microsoft.com/office/drawing/2014/main" id="{EE4EF895-DAC7-4C4E-9826-FE25AEE6C355}"/>
                </a:ext>
              </a:extLst>
            </p:cNvPr>
            <p:cNvSpPr/>
            <p:nvPr/>
          </p:nvSpPr>
          <p:spPr>
            <a:xfrm>
              <a:off x="4064654" y="2173671"/>
              <a:ext cx="295096" cy="86067"/>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$356K</a:t>
              </a:r>
            </a:p>
          </p:txBody>
        </p:sp>
        <p:sp>
          <p:nvSpPr>
            <p:cNvPr id="458" name="rc37">
              <a:extLst>
                <a:ext uri="{FF2B5EF4-FFF2-40B4-BE49-F238E27FC236}">
                  <a16:creationId xmlns:a16="http://schemas.microsoft.com/office/drawing/2014/main" id="{1D7D8E1E-12CE-E246-8893-79634212D347}"/>
                </a:ext>
              </a:extLst>
            </p:cNvPr>
            <p:cNvSpPr/>
            <p:nvPr/>
          </p:nvSpPr>
          <p:spPr>
            <a:xfrm>
              <a:off x="1503594" y="1244311"/>
              <a:ext cx="2998816" cy="1994812"/>
            </a:xfrm>
            <a:prstGeom prst="rect">
              <a:avLst/>
            </a:prstGeom>
            <a:ln w="13550" cap="rnd">
              <a:solidFill>
                <a:srgbClr val="333333">
                  <a:alpha val="100000"/>
                </a:srgbClr>
              </a:solidFill>
              <a:prstDash val="solid"/>
              <a:round/>
            </a:ln>
          </p:spPr>
          <p:txBody>
            <a:bodyPr/>
            <a:lstStyle/>
            <a:p>
              <a:endParaRPr dirty="0"/>
            </a:p>
          </p:txBody>
        </p:sp>
        <p:sp>
          <p:nvSpPr>
            <p:cNvPr id="459" name="tx38">
              <a:extLst>
                <a:ext uri="{FF2B5EF4-FFF2-40B4-BE49-F238E27FC236}">
                  <a16:creationId xmlns:a16="http://schemas.microsoft.com/office/drawing/2014/main" id="{86074453-E83C-244E-B68D-BAEA4122EF67}"/>
                </a:ext>
              </a:extLst>
            </p:cNvPr>
            <p:cNvSpPr/>
            <p:nvPr/>
          </p:nvSpPr>
          <p:spPr>
            <a:xfrm>
              <a:off x="1285748" y="3103182"/>
              <a:ext cx="155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0K</a:t>
              </a:r>
            </a:p>
          </p:txBody>
        </p:sp>
        <p:sp>
          <p:nvSpPr>
            <p:cNvPr id="460" name="tx39">
              <a:extLst>
                <a:ext uri="{FF2B5EF4-FFF2-40B4-BE49-F238E27FC236}">
                  <a16:creationId xmlns:a16="http://schemas.microsoft.com/office/drawing/2014/main" id="{309E0993-D80E-4448-AC03-6C549E80AD50}"/>
                </a:ext>
              </a:extLst>
            </p:cNvPr>
            <p:cNvSpPr/>
            <p:nvPr/>
          </p:nvSpPr>
          <p:spPr>
            <a:xfrm>
              <a:off x="1158748" y="2619591"/>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200K</a:t>
              </a:r>
            </a:p>
          </p:txBody>
        </p:sp>
        <p:sp>
          <p:nvSpPr>
            <p:cNvPr id="461" name="tx40">
              <a:extLst>
                <a:ext uri="{FF2B5EF4-FFF2-40B4-BE49-F238E27FC236}">
                  <a16:creationId xmlns:a16="http://schemas.microsoft.com/office/drawing/2014/main" id="{2B90DC1E-CF12-A14D-979E-2C96F2E06509}"/>
                </a:ext>
              </a:extLst>
            </p:cNvPr>
            <p:cNvSpPr/>
            <p:nvPr/>
          </p:nvSpPr>
          <p:spPr>
            <a:xfrm>
              <a:off x="1158748" y="2136000"/>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400K</a:t>
              </a:r>
            </a:p>
          </p:txBody>
        </p:sp>
        <p:sp>
          <p:nvSpPr>
            <p:cNvPr id="462" name="tx41">
              <a:extLst>
                <a:ext uri="{FF2B5EF4-FFF2-40B4-BE49-F238E27FC236}">
                  <a16:creationId xmlns:a16="http://schemas.microsoft.com/office/drawing/2014/main" id="{57C735B7-749F-E94D-90ED-4A79F64AFBB4}"/>
                </a:ext>
              </a:extLst>
            </p:cNvPr>
            <p:cNvSpPr/>
            <p:nvPr/>
          </p:nvSpPr>
          <p:spPr>
            <a:xfrm>
              <a:off x="1158748" y="1652409"/>
              <a:ext cx="282215"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600K</a:t>
              </a:r>
            </a:p>
          </p:txBody>
        </p:sp>
        <p:sp>
          <p:nvSpPr>
            <p:cNvPr id="463" name="pl42">
              <a:extLst>
                <a:ext uri="{FF2B5EF4-FFF2-40B4-BE49-F238E27FC236}">
                  <a16:creationId xmlns:a16="http://schemas.microsoft.com/office/drawing/2014/main" id="{C9EF9147-400A-8741-BAA7-35304ECB8ABF}"/>
                </a:ext>
              </a:extLst>
            </p:cNvPr>
            <p:cNvSpPr/>
            <p:nvPr/>
          </p:nvSpPr>
          <p:spPr>
            <a:xfrm>
              <a:off x="1468799"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64" name="pl43">
              <a:extLst>
                <a:ext uri="{FF2B5EF4-FFF2-40B4-BE49-F238E27FC236}">
                  <a16:creationId xmlns:a16="http://schemas.microsoft.com/office/drawing/2014/main" id="{EC40F837-F47C-7C4B-926F-FD65DF773460}"/>
                </a:ext>
              </a:extLst>
            </p:cNvPr>
            <p:cNvSpPr/>
            <p:nvPr/>
          </p:nvSpPr>
          <p:spPr>
            <a:xfrm>
              <a:off x="1468799" y="266485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65" name="pl44">
              <a:extLst>
                <a:ext uri="{FF2B5EF4-FFF2-40B4-BE49-F238E27FC236}">
                  <a16:creationId xmlns:a16="http://schemas.microsoft.com/office/drawing/2014/main" id="{94568BEC-EFFD-6E4A-8A52-B9D841983145}"/>
                </a:ext>
              </a:extLst>
            </p:cNvPr>
            <p:cNvSpPr/>
            <p:nvPr/>
          </p:nvSpPr>
          <p:spPr>
            <a:xfrm>
              <a:off x="1468799" y="218126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66" name="pl45">
              <a:extLst>
                <a:ext uri="{FF2B5EF4-FFF2-40B4-BE49-F238E27FC236}">
                  <a16:creationId xmlns:a16="http://schemas.microsoft.com/office/drawing/2014/main" id="{329D42B4-3B87-5B4E-9208-5E25A8D4A005}"/>
                </a:ext>
              </a:extLst>
            </p:cNvPr>
            <p:cNvSpPr/>
            <p:nvPr/>
          </p:nvSpPr>
          <p:spPr>
            <a:xfrm>
              <a:off x="1468799" y="169767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467" name="pl46">
              <a:extLst>
                <a:ext uri="{FF2B5EF4-FFF2-40B4-BE49-F238E27FC236}">
                  <a16:creationId xmlns:a16="http://schemas.microsoft.com/office/drawing/2014/main" id="{BEEE0AD7-248E-024C-ACA0-DBC1A4572183}"/>
                </a:ext>
              </a:extLst>
            </p:cNvPr>
            <p:cNvSpPr/>
            <p:nvPr/>
          </p:nvSpPr>
          <p:spPr>
            <a:xfrm>
              <a:off x="179380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68" name="pl47">
              <a:extLst>
                <a:ext uri="{FF2B5EF4-FFF2-40B4-BE49-F238E27FC236}">
                  <a16:creationId xmlns:a16="http://schemas.microsoft.com/office/drawing/2014/main" id="{F4B1883A-65FC-BC4D-921B-0D1E5D939827}"/>
                </a:ext>
              </a:extLst>
            </p:cNvPr>
            <p:cNvSpPr/>
            <p:nvPr/>
          </p:nvSpPr>
          <p:spPr>
            <a:xfrm>
              <a:off x="227748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69" name="pl48">
              <a:extLst>
                <a:ext uri="{FF2B5EF4-FFF2-40B4-BE49-F238E27FC236}">
                  <a16:creationId xmlns:a16="http://schemas.microsoft.com/office/drawing/2014/main" id="{3E9CE256-06A4-5445-BCD7-98992F8B9DD9}"/>
                </a:ext>
              </a:extLst>
            </p:cNvPr>
            <p:cNvSpPr/>
            <p:nvPr/>
          </p:nvSpPr>
          <p:spPr>
            <a:xfrm>
              <a:off x="276116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70" name="pl49">
              <a:extLst>
                <a:ext uri="{FF2B5EF4-FFF2-40B4-BE49-F238E27FC236}">
                  <a16:creationId xmlns:a16="http://schemas.microsoft.com/office/drawing/2014/main" id="{7ED4AA17-C630-564D-931C-92BE235717D7}"/>
                </a:ext>
              </a:extLst>
            </p:cNvPr>
            <p:cNvSpPr/>
            <p:nvPr/>
          </p:nvSpPr>
          <p:spPr>
            <a:xfrm>
              <a:off x="324484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71" name="pl50">
              <a:extLst>
                <a:ext uri="{FF2B5EF4-FFF2-40B4-BE49-F238E27FC236}">
                  <a16:creationId xmlns:a16="http://schemas.microsoft.com/office/drawing/2014/main" id="{8AEC4A2E-B4E4-7D4A-942E-CAD02A3AC67D}"/>
                </a:ext>
              </a:extLst>
            </p:cNvPr>
            <p:cNvSpPr/>
            <p:nvPr/>
          </p:nvSpPr>
          <p:spPr>
            <a:xfrm>
              <a:off x="372852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72" name="pl51">
              <a:extLst>
                <a:ext uri="{FF2B5EF4-FFF2-40B4-BE49-F238E27FC236}">
                  <a16:creationId xmlns:a16="http://schemas.microsoft.com/office/drawing/2014/main" id="{3383B333-CCAD-C640-AE88-20C5091E2449}"/>
                </a:ext>
              </a:extLst>
            </p:cNvPr>
            <p:cNvSpPr/>
            <p:nvPr/>
          </p:nvSpPr>
          <p:spPr>
            <a:xfrm>
              <a:off x="4212202"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473" name="tx52">
              <a:extLst>
                <a:ext uri="{FF2B5EF4-FFF2-40B4-BE49-F238E27FC236}">
                  <a16:creationId xmlns:a16="http://schemas.microsoft.com/office/drawing/2014/main" id="{916B6264-B7FA-2E43-A20B-E1B810ECB31C}"/>
                </a:ext>
              </a:extLst>
            </p:cNvPr>
            <p:cNvSpPr/>
            <p:nvPr/>
          </p:nvSpPr>
          <p:spPr>
            <a:xfrm>
              <a:off x="164565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474" name="tx53">
              <a:extLst>
                <a:ext uri="{FF2B5EF4-FFF2-40B4-BE49-F238E27FC236}">
                  <a16:creationId xmlns:a16="http://schemas.microsoft.com/office/drawing/2014/main" id="{C721BC38-DCC9-3D45-A0D9-CF616D8022FE}"/>
                </a:ext>
              </a:extLst>
            </p:cNvPr>
            <p:cNvSpPr/>
            <p:nvPr/>
          </p:nvSpPr>
          <p:spPr>
            <a:xfrm>
              <a:off x="212933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475" name="tx54">
              <a:extLst>
                <a:ext uri="{FF2B5EF4-FFF2-40B4-BE49-F238E27FC236}">
                  <a16:creationId xmlns:a16="http://schemas.microsoft.com/office/drawing/2014/main" id="{8E8BF188-B6A7-3E46-ABB1-EEC9DD494A3E}"/>
                </a:ext>
              </a:extLst>
            </p:cNvPr>
            <p:cNvSpPr/>
            <p:nvPr/>
          </p:nvSpPr>
          <p:spPr>
            <a:xfrm>
              <a:off x="2613016"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476" name="tx55">
              <a:extLst>
                <a:ext uri="{FF2B5EF4-FFF2-40B4-BE49-F238E27FC236}">
                  <a16:creationId xmlns:a16="http://schemas.microsoft.com/office/drawing/2014/main" id="{C922E92E-F4E4-4149-BDD2-1C43D7A338D4}"/>
                </a:ext>
              </a:extLst>
            </p:cNvPr>
            <p:cNvSpPr/>
            <p:nvPr/>
          </p:nvSpPr>
          <p:spPr>
            <a:xfrm>
              <a:off x="3096696"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477" name="tx56">
              <a:extLst>
                <a:ext uri="{FF2B5EF4-FFF2-40B4-BE49-F238E27FC236}">
                  <a16:creationId xmlns:a16="http://schemas.microsoft.com/office/drawing/2014/main" id="{114E5B41-B4B7-4947-911D-31759110A2E7}"/>
                </a:ext>
              </a:extLst>
            </p:cNvPr>
            <p:cNvSpPr/>
            <p:nvPr/>
          </p:nvSpPr>
          <p:spPr>
            <a:xfrm>
              <a:off x="3580376"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478" name="tx57">
              <a:extLst>
                <a:ext uri="{FF2B5EF4-FFF2-40B4-BE49-F238E27FC236}">
                  <a16:creationId xmlns:a16="http://schemas.microsoft.com/office/drawing/2014/main" id="{740E72A9-7CE4-2C46-93EB-B8667CE565F5}"/>
                </a:ext>
              </a:extLst>
            </p:cNvPr>
            <p:cNvSpPr/>
            <p:nvPr/>
          </p:nvSpPr>
          <p:spPr>
            <a:xfrm>
              <a:off x="4064056"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479" name="tx58">
              <a:extLst>
                <a:ext uri="{FF2B5EF4-FFF2-40B4-BE49-F238E27FC236}">
                  <a16:creationId xmlns:a16="http://schemas.microsoft.com/office/drawing/2014/main" id="{C7DC8C50-17A9-F046-A0F2-AE59634950A5}"/>
                </a:ext>
              </a:extLst>
            </p:cNvPr>
            <p:cNvSpPr/>
            <p:nvPr/>
          </p:nvSpPr>
          <p:spPr>
            <a:xfrm>
              <a:off x="2558564"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480" name="tx59">
              <a:extLst>
                <a:ext uri="{FF2B5EF4-FFF2-40B4-BE49-F238E27FC236}">
                  <a16:creationId xmlns:a16="http://schemas.microsoft.com/office/drawing/2014/main" id="{93F2787C-B39B-6348-914D-DABB5D84BCF1}"/>
                </a:ext>
              </a:extLst>
            </p:cNvPr>
            <p:cNvSpPr/>
            <p:nvPr/>
          </p:nvSpPr>
          <p:spPr>
            <a:xfrm rot="-5400000">
              <a:off x="641591" y="2185813"/>
              <a:ext cx="741164" cy="111807"/>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$(Thousands)</a:t>
              </a:r>
            </a:p>
          </p:txBody>
        </p:sp>
        <p:sp>
          <p:nvSpPr>
            <p:cNvPr id="481" name="rc60">
              <a:extLst>
                <a:ext uri="{FF2B5EF4-FFF2-40B4-BE49-F238E27FC236}">
                  <a16:creationId xmlns:a16="http://schemas.microsoft.com/office/drawing/2014/main" id="{F6871091-6D85-9043-8D57-B201497C3DB7}"/>
                </a:ext>
              </a:extLst>
            </p:cNvPr>
            <p:cNvSpPr/>
            <p:nvPr/>
          </p:nvSpPr>
          <p:spPr>
            <a:xfrm>
              <a:off x="3615127" y="1398053"/>
              <a:ext cx="575040" cy="490440"/>
            </a:xfrm>
            <a:prstGeom prst="rect">
              <a:avLst/>
            </a:prstGeom>
            <a:solidFill>
              <a:srgbClr val="FFFFFF">
                <a:alpha val="100000"/>
              </a:srgbClr>
            </a:solidFill>
          </p:spPr>
          <p:txBody>
            <a:bodyPr/>
            <a:lstStyle/>
            <a:p>
              <a:endParaRPr dirty="0"/>
            </a:p>
          </p:txBody>
        </p:sp>
        <p:sp>
          <p:nvSpPr>
            <p:cNvPr id="482" name="rc61">
              <a:extLst>
                <a:ext uri="{FF2B5EF4-FFF2-40B4-BE49-F238E27FC236}">
                  <a16:creationId xmlns:a16="http://schemas.microsoft.com/office/drawing/2014/main" id="{7F265C6F-D720-644A-88E7-1BB9E091A3D6}"/>
                </a:ext>
              </a:extLst>
            </p:cNvPr>
            <p:cNvSpPr/>
            <p:nvPr/>
          </p:nvSpPr>
          <p:spPr>
            <a:xfrm>
              <a:off x="3684716" y="1530905"/>
              <a:ext cx="144000" cy="144000"/>
            </a:xfrm>
            <a:prstGeom prst="rect">
              <a:avLst/>
            </a:prstGeom>
            <a:solidFill>
              <a:srgbClr val="FFFFFF">
                <a:alpha val="100000"/>
              </a:srgbClr>
            </a:solidFill>
          </p:spPr>
          <p:txBody>
            <a:bodyPr/>
            <a:lstStyle/>
            <a:p>
              <a:endParaRPr dirty="0"/>
            </a:p>
          </p:txBody>
        </p:sp>
        <p:sp>
          <p:nvSpPr>
            <p:cNvPr id="483" name="rc62">
              <a:extLst>
                <a:ext uri="{FF2B5EF4-FFF2-40B4-BE49-F238E27FC236}">
                  <a16:creationId xmlns:a16="http://schemas.microsoft.com/office/drawing/2014/main" id="{C5519532-230E-5B49-9C54-CBE2EE7E5FF0}"/>
                </a:ext>
              </a:extLst>
            </p:cNvPr>
            <p:cNvSpPr/>
            <p:nvPr/>
          </p:nvSpPr>
          <p:spPr>
            <a:xfrm>
              <a:off x="3693716" y="1539905"/>
              <a:ext cx="125999" cy="126000"/>
            </a:xfrm>
            <a:prstGeom prst="rect">
              <a:avLst/>
            </a:prstGeom>
            <a:solidFill>
              <a:srgbClr val="79CDCD">
                <a:alpha val="100000"/>
              </a:srgbClr>
            </a:solidFill>
          </p:spPr>
          <p:txBody>
            <a:bodyPr/>
            <a:lstStyle/>
            <a:p>
              <a:endParaRPr dirty="0"/>
            </a:p>
          </p:txBody>
        </p:sp>
        <p:sp>
          <p:nvSpPr>
            <p:cNvPr id="484" name="rc63">
              <a:extLst>
                <a:ext uri="{FF2B5EF4-FFF2-40B4-BE49-F238E27FC236}">
                  <a16:creationId xmlns:a16="http://schemas.microsoft.com/office/drawing/2014/main" id="{F6FF2DEC-83CF-8340-A3CD-A8A10472B89A}"/>
                </a:ext>
              </a:extLst>
            </p:cNvPr>
            <p:cNvSpPr/>
            <p:nvPr/>
          </p:nvSpPr>
          <p:spPr>
            <a:xfrm>
              <a:off x="3684716" y="1674905"/>
              <a:ext cx="144000" cy="144000"/>
            </a:xfrm>
            <a:prstGeom prst="rect">
              <a:avLst/>
            </a:prstGeom>
            <a:solidFill>
              <a:srgbClr val="FFFFFF">
                <a:alpha val="100000"/>
              </a:srgbClr>
            </a:solidFill>
          </p:spPr>
          <p:txBody>
            <a:bodyPr/>
            <a:lstStyle/>
            <a:p>
              <a:endParaRPr dirty="0"/>
            </a:p>
          </p:txBody>
        </p:sp>
        <p:sp>
          <p:nvSpPr>
            <p:cNvPr id="485" name="rc64">
              <a:extLst>
                <a:ext uri="{FF2B5EF4-FFF2-40B4-BE49-F238E27FC236}">
                  <a16:creationId xmlns:a16="http://schemas.microsoft.com/office/drawing/2014/main" id="{6638C23C-4775-4044-BEF9-9442CC2EA1E0}"/>
                </a:ext>
              </a:extLst>
            </p:cNvPr>
            <p:cNvSpPr/>
            <p:nvPr/>
          </p:nvSpPr>
          <p:spPr>
            <a:xfrm>
              <a:off x="3693716" y="1683905"/>
              <a:ext cx="125999" cy="126000"/>
            </a:xfrm>
            <a:prstGeom prst="rect">
              <a:avLst/>
            </a:prstGeom>
            <a:solidFill>
              <a:srgbClr val="2F4F4F">
                <a:alpha val="100000"/>
              </a:srgbClr>
            </a:solidFill>
          </p:spPr>
          <p:txBody>
            <a:bodyPr/>
            <a:lstStyle/>
            <a:p>
              <a:endParaRPr dirty="0"/>
            </a:p>
          </p:txBody>
        </p:sp>
        <p:sp>
          <p:nvSpPr>
            <p:cNvPr id="486" name="tx65">
              <a:extLst>
                <a:ext uri="{FF2B5EF4-FFF2-40B4-BE49-F238E27FC236}">
                  <a16:creationId xmlns:a16="http://schemas.microsoft.com/office/drawing/2014/main" id="{3FE14525-123D-AE4C-BA5E-A4F0CE026FCA}"/>
                </a:ext>
              </a:extLst>
            </p:cNvPr>
            <p:cNvSpPr/>
            <p:nvPr/>
          </p:nvSpPr>
          <p:spPr>
            <a:xfrm>
              <a:off x="3891979" y="1566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1</a:t>
              </a:r>
            </a:p>
          </p:txBody>
        </p:sp>
        <p:sp>
          <p:nvSpPr>
            <p:cNvPr id="487" name="tx66">
              <a:extLst>
                <a:ext uri="{FF2B5EF4-FFF2-40B4-BE49-F238E27FC236}">
                  <a16:creationId xmlns:a16="http://schemas.microsoft.com/office/drawing/2014/main" id="{308C1EB7-4245-BD43-84CD-801FEFD7FB1B}"/>
                </a:ext>
              </a:extLst>
            </p:cNvPr>
            <p:cNvSpPr/>
            <p:nvPr/>
          </p:nvSpPr>
          <p:spPr>
            <a:xfrm>
              <a:off x="3891979" y="1710194"/>
              <a:ext cx="228600" cy="70346"/>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Sex 0</a:t>
              </a:r>
            </a:p>
          </p:txBody>
        </p:sp>
        <p:sp>
          <p:nvSpPr>
            <p:cNvPr id="488" name="tx67">
              <a:extLst>
                <a:ext uri="{FF2B5EF4-FFF2-40B4-BE49-F238E27FC236}">
                  <a16:creationId xmlns:a16="http://schemas.microsoft.com/office/drawing/2014/main" id="{F43DF288-401E-204E-8BAC-55B856C1DC8B}"/>
                </a:ext>
              </a:extLst>
            </p:cNvPr>
            <p:cNvSpPr/>
            <p:nvPr/>
          </p:nvSpPr>
          <p:spPr>
            <a:xfrm>
              <a:off x="2252459" y="1364495"/>
              <a:ext cx="893340" cy="13841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Costs</a:t>
              </a:r>
            </a:p>
          </p:txBody>
        </p:sp>
      </p:grpSp>
      <p:sp>
        <p:nvSpPr>
          <p:cNvPr id="3" name="TextBox 2">
            <a:extLst>
              <a:ext uri="{FF2B5EF4-FFF2-40B4-BE49-F238E27FC236}">
                <a16:creationId xmlns:a16="http://schemas.microsoft.com/office/drawing/2014/main" id="{D8E3D63A-6854-9A46-A730-04FCBE02AC76}"/>
              </a:ext>
            </a:extLst>
          </p:cNvPr>
          <p:cNvSpPr txBox="1"/>
          <p:nvPr/>
        </p:nvSpPr>
        <p:spPr>
          <a:xfrm>
            <a:off x="162635" y="547841"/>
            <a:ext cx="11488353" cy="584775"/>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dirty="0"/>
              <a:t>***Conclusion***: The Age Group between 0-2 years has the most hospital costs and visits; making up 52.1% of Total Costs and 63.6% of all Visits.</a:t>
            </a:r>
          </a:p>
        </p:txBody>
      </p:sp>
      <p:grpSp>
        <p:nvGrpSpPr>
          <p:cNvPr id="641" name="Group 640">
            <a:extLst>
              <a:ext uri="{FF2B5EF4-FFF2-40B4-BE49-F238E27FC236}">
                <a16:creationId xmlns:a16="http://schemas.microsoft.com/office/drawing/2014/main" id="{954B892E-20BF-3B47-8C99-6BE86D16070D}"/>
              </a:ext>
            </a:extLst>
          </p:cNvPr>
          <p:cNvGrpSpPr/>
          <p:nvPr/>
        </p:nvGrpSpPr>
        <p:grpSpPr>
          <a:xfrm>
            <a:off x="48305" y="3596269"/>
            <a:ext cx="6868255" cy="3197612"/>
            <a:chOff x="914400" y="914400"/>
            <a:chExt cx="3659448" cy="2743200"/>
          </a:xfrm>
        </p:grpSpPr>
        <p:sp>
          <p:nvSpPr>
            <p:cNvPr id="642" name="rc3">
              <a:extLst>
                <a:ext uri="{FF2B5EF4-FFF2-40B4-BE49-F238E27FC236}">
                  <a16:creationId xmlns:a16="http://schemas.microsoft.com/office/drawing/2014/main" id="{2703AB19-E966-004D-BB70-583D61F9A436}"/>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643" name="rc4">
              <a:extLst>
                <a:ext uri="{FF2B5EF4-FFF2-40B4-BE49-F238E27FC236}">
                  <a16:creationId xmlns:a16="http://schemas.microsoft.com/office/drawing/2014/main" id="{88AAA82F-4CA9-CB4E-8115-69B8A616C4F8}"/>
                </a:ext>
              </a:extLst>
            </p:cNvPr>
            <p:cNvSpPr/>
            <p:nvPr/>
          </p:nvSpPr>
          <p:spPr>
            <a:xfrm>
              <a:off x="914400" y="914400"/>
              <a:ext cx="3657600" cy="2743200"/>
            </a:xfrm>
            <a:prstGeom prst="rect">
              <a:avLst/>
            </a:prstGeom>
            <a:solidFill>
              <a:srgbClr val="FFFFFF">
                <a:alpha val="100000"/>
              </a:srgbClr>
            </a:solidFill>
            <a:ln w="13550" cap="rnd">
              <a:solidFill>
                <a:srgbClr val="FFFFFF">
                  <a:alpha val="100000"/>
                </a:srgbClr>
              </a:solidFill>
              <a:prstDash val="solid"/>
              <a:round/>
            </a:ln>
          </p:spPr>
          <p:txBody>
            <a:bodyPr/>
            <a:lstStyle/>
            <a:p>
              <a:endParaRPr dirty="0"/>
            </a:p>
          </p:txBody>
        </p:sp>
        <p:sp>
          <p:nvSpPr>
            <p:cNvPr id="644" name="rc5">
              <a:extLst>
                <a:ext uri="{FF2B5EF4-FFF2-40B4-BE49-F238E27FC236}">
                  <a16:creationId xmlns:a16="http://schemas.microsoft.com/office/drawing/2014/main" id="{71A2EE90-3B68-FE42-A130-5B24B9737398}"/>
                </a:ext>
              </a:extLst>
            </p:cNvPr>
            <p:cNvSpPr/>
            <p:nvPr/>
          </p:nvSpPr>
          <p:spPr>
            <a:xfrm>
              <a:off x="1525609" y="1117058"/>
              <a:ext cx="3048239" cy="1994812"/>
            </a:xfrm>
            <a:prstGeom prst="rect">
              <a:avLst/>
            </a:prstGeom>
            <a:solidFill>
              <a:srgbClr val="FFFFFF">
                <a:alpha val="100000"/>
              </a:srgbClr>
            </a:solidFill>
          </p:spPr>
          <p:txBody>
            <a:bodyPr/>
            <a:lstStyle/>
            <a:p>
              <a:endParaRPr dirty="0"/>
            </a:p>
          </p:txBody>
        </p:sp>
        <p:sp>
          <p:nvSpPr>
            <p:cNvPr id="645" name="pl6">
              <a:extLst>
                <a:ext uri="{FF2B5EF4-FFF2-40B4-BE49-F238E27FC236}">
                  <a16:creationId xmlns:a16="http://schemas.microsoft.com/office/drawing/2014/main" id="{4A5F12C3-B713-4946-ACBF-FC9DFBDEFA72}"/>
                </a:ext>
              </a:extLst>
            </p:cNvPr>
            <p:cNvSpPr/>
            <p:nvPr/>
          </p:nvSpPr>
          <p:spPr>
            <a:xfrm>
              <a:off x="1454171" y="2921767"/>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646" name="pl7">
              <a:extLst>
                <a:ext uri="{FF2B5EF4-FFF2-40B4-BE49-F238E27FC236}">
                  <a16:creationId xmlns:a16="http://schemas.microsoft.com/office/drawing/2014/main" id="{9E1600DF-54D4-A247-8446-0DF86F127244}"/>
                </a:ext>
              </a:extLst>
            </p:cNvPr>
            <p:cNvSpPr/>
            <p:nvPr/>
          </p:nvSpPr>
          <p:spPr>
            <a:xfrm>
              <a:off x="1454171" y="2468400"/>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647" name="pl8">
              <a:extLst>
                <a:ext uri="{FF2B5EF4-FFF2-40B4-BE49-F238E27FC236}">
                  <a16:creationId xmlns:a16="http://schemas.microsoft.com/office/drawing/2014/main" id="{D811A6B5-3470-6043-A522-F4DB4E382554}"/>
                </a:ext>
              </a:extLst>
            </p:cNvPr>
            <p:cNvSpPr/>
            <p:nvPr/>
          </p:nvSpPr>
          <p:spPr>
            <a:xfrm>
              <a:off x="1454171" y="2015034"/>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648" name="pl9">
              <a:extLst>
                <a:ext uri="{FF2B5EF4-FFF2-40B4-BE49-F238E27FC236}">
                  <a16:creationId xmlns:a16="http://schemas.microsoft.com/office/drawing/2014/main" id="{759A9E4E-14CD-3544-9F65-1A9643FEF7F5}"/>
                </a:ext>
              </a:extLst>
            </p:cNvPr>
            <p:cNvSpPr/>
            <p:nvPr/>
          </p:nvSpPr>
          <p:spPr>
            <a:xfrm>
              <a:off x="1454171" y="1561667"/>
              <a:ext cx="3048239" cy="0"/>
            </a:xfrm>
            <a:custGeom>
              <a:avLst/>
              <a:gdLst/>
              <a:ahLst/>
              <a:cxnLst/>
              <a:rect l="0" t="0" r="0" b="0"/>
              <a:pathLst>
                <a:path w="3048239">
                  <a:moveTo>
                    <a:pt x="0" y="0"/>
                  </a:moveTo>
                  <a:lnTo>
                    <a:pt x="3048239" y="0"/>
                  </a:lnTo>
                  <a:lnTo>
                    <a:pt x="3048239" y="0"/>
                  </a:lnTo>
                </a:path>
              </a:pathLst>
            </a:custGeom>
            <a:ln w="6775" cap="flat">
              <a:solidFill>
                <a:srgbClr val="EBEBEB">
                  <a:alpha val="100000"/>
                </a:srgbClr>
              </a:solidFill>
              <a:prstDash val="solid"/>
              <a:round/>
            </a:ln>
          </p:spPr>
          <p:txBody>
            <a:bodyPr/>
            <a:lstStyle/>
            <a:p>
              <a:endParaRPr dirty="0"/>
            </a:p>
          </p:txBody>
        </p:sp>
        <p:sp>
          <p:nvSpPr>
            <p:cNvPr id="649" name="pl10">
              <a:extLst>
                <a:ext uri="{FF2B5EF4-FFF2-40B4-BE49-F238E27FC236}">
                  <a16:creationId xmlns:a16="http://schemas.microsoft.com/office/drawing/2014/main" id="{508B3F9E-FA39-124D-A0C0-7E606D48CDF1}"/>
                </a:ext>
              </a:extLst>
            </p:cNvPr>
            <p:cNvSpPr/>
            <p:nvPr/>
          </p:nvSpPr>
          <p:spPr>
            <a:xfrm>
              <a:off x="1454171" y="3148450"/>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650" name="pl11">
              <a:extLst>
                <a:ext uri="{FF2B5EF4-FFF2-40B4-BE49-F238E27FC236}">
                  <a16:creationId xmlns:a16="http://schemas.microsoft.com/office/drawing/2014/main" id="{7814C257-D27B-7F49-8E95-93792AA17236}"/>
                </a:ext>
              </a:extLst>
            </p:cNvPr>
            <p:cNvSpPr/>
            <p:nvPr/>
          </p:nvSpPr>
          <p:spPr>
            <a:xfrm>
              <a:off x="1454171" y="2695084"/>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651" name="pl12">
              <a:extLst>
                <a:ext uri="{FF2B5EF4-FFF2-40B4-BE49-F238E27FC236}">
                  <a16:creationId xmlns:a16="http://schemas.microsoft.com/office/drawing/2014/main" id="{4CD0305A-F423-D243-ABD4-05DC03DCE3A9}"/>
                </a:ext>
              </a:extLst>
            </p:cNvPr>
            <p:cNvSpPr/>
            <p:nvPr/>
          </p:nvSpPr>
          <p:spPr>
            <a:xfrm>
              <a:off x="1454171" y="2241717"/>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652" name="pl13">
              <a:extLst>
                <a:ext uri="{FF2B5EF4-FFF2-40B4-BE49-F238E27FC236}">
                  <a16:creationId xmlns:a16="http://schemas.microsoft.com/office/drawing/2014/main" id="{FC41AB6D-D77E-2341-A2EA-548EA47EDA8B}"/>
                </a:ext>
              </a:extLst>
            </p:cNvPr>
            <p:cNvSpPr/>
            <p:nvPr/>
          </p:nvSpPr>
          <p:spPr>
            <a:xfrm>
              <a:off x="1454171" y="1788350"/>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653" name="pl14">
              <a:extLst>
                <a:ext uri="{FF2B5EF4-FFF2-40B4-BE49-F238E27FC236}">
                  <a16:creationId xmlns:a16="http://schemas.microsoft.com/office/drawing/2014/main" id="{FAFC23FE-6CFD-BE4C-9CC5-22F04B2E5404}"/>
                </a:ext>
              </a:extLst>
            </p:cNvPr>
            <p:cNvSpPr/>
            <p:nvPr/>
          </p:nvSpPr>
          <p:spPr>
            <a:xfrm>
              <a:off x="1454171" y="1334984"/>
              <a:ext cx="3048239" cy="0"/>
            </a:xfrm>
            <a:custGeom>
              <a:avLst/>
              <a:gdLst/>
              <a:ahLst/>
              <a:cxnLst/>
              <a:rect l="0" t="0" r="0" b="0"/>
              <a:pathLst>
                <a:path w="3048239">
                  <a:moveTo>
                    <a:pt x="0" y="0"/>
                  </a:moveTo>
                  <a:lnTo>
                    <a:pt x="3048239" y="0"/>
                  </a:lnTo>
                  <a:lnTo>
                    <a:pt x="3048239" y="0"/>
                  </a:lnTo>
                </a:path>
              </a:pathLst>
            </a:custGeom>
            <a:ln w="13550" cap="flat">
              <a:solidFill>
                <a:srgbClr val="EBEBEB">
                  <a:alpha val="100000"/>
                </a:srgbClr>
              </a:solidFill>
              <a:prstDash val="solid"/>
              <a:round/>
            </a:ln>
          </p:spPr>
          <p:txBody>
            <a:bodyPr/>
            <a:lstStyle/>
            <a:p>
              <a:endParaRPr dirty="0"/>
            </a:p>
          </p:txBody>
        </p:sp>
        <p:sp>
          <p:nvSpPr>
            <p:cNvPr id="654" name="pl15">
              <a:extLst>
                <a:ext uri="{FF2B5EF4-FFF2-40B4-BE49-F238E27FC236}">
                  <a16:creationId xmlns:a16="http://schemas.microsoft.com/office/drawing/2014/main" id="{092EF0A5-5EA8-9C4F-802E-B2B6EFB59634}"/>
                </a:ext>
              </a:extLst>
            </p:cNvPr>
            <p:cNvSpPr/>
            <p:nvPr/>
          </p:nvSpPr>
          <p:spPr>
            <a:xfrm>
              <a:off x="1749161"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55" name="pl16">
              <a:extLst>
                <a:ext uri="{FF2B5EF4-FFF2-40B4-BE49-F238E27FC236}">
                  <a16:creationId xmlns:a16="http://schemas.microsoft.com/office/drawing/2014/main" id="{E0B6144A-619F-FA44-9F7B-5D5716E65806}"/>
                </a:ext>
              </a:extLst>
            </p:cNvPr>
            <p:cNvSpPr/>
            <p:nvPr/>
          </p:nvSpPr>
          <p:spPr>
            <a:xfrm>
              <a:off x="2240813"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56" name="pl17">
              <a:extLst>
                <a:ext uri="{FF2B5EF4-FFF2-40B4-BE49-F238E27FC236}">
                  <a16:creationId xmlns:a16="http://schemas.microsoft.com/office/drawing/2014/main" id="{A2274D8D-68CB-7445-83C8-24C8598D9E57}"/>
                </a:ext>
              </a:extLst>
            </p:cNvPr>
            <p:cNvSpPr/>
            <p:nvPr/>
          </p:nvSpPr>
          <p:spPr>
            <a:xfrm>
              <a:off x="2732465"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57" name="pl18">
              <a:extLst>
                <a:ext uri="{FF2B5EF4-FFF2-40B4-BE49-F238E27FC236}">
                  <a16:creationId xmlns:a16="http://schemas.microsoft.com/office/drawing/2014/main" id="{1CE233D2-98FF-064D-B75A-751D7AAD8F15}"/>
                </a:ext>
              </a:extLst>
            </p:cNvPr>
            <p:cNvSpPr/>
            <p:nvPr/>
          </p:nvSpPr>
          <p:spPr>
            <a:xfrm>
              <a:off x="3224116"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58" name="pl19">
              <a:extLst>
                <a:ext uri="{FF2B5EF4-FFF2-40B4-BE49-F238E27FC236}">
                  <a16:creationId xmlns:a16="http://schemas.microsoft.com/office/drawing/2014/main" id="{7AB403F7-E706-514B-8834-C26F21A7EAD1}"/>
                </a:ext>
              </a:extLst>
            </p:cNvPr>
            <p:cNvSpPr/>
            <p:nvPr/>
          </p:nvSpPr>
          <p:spPr>
            <a:xfrm>
              <a:off x="3715768"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59" name="pl20">
              <a:extLst>
                <a:ext uri="{FF2B5EF4-FFF2-40B4-BE49-F238E27FC236}">
                  <a16:creationId xmlns:a16="http://schemas.microsoft.com/office/drawing/2014/main" id="{98BF59BD-4362-4645-8F1B-D7019ED720D1}"/>
                </a:ext>
              </a:extLst>
            </p:cNvPr>
            <p:cNvSpPr/>
            <p:nvPr/>
          </p:nvSpPr>
          <p:spPr>
            <a:xfrm>
              <a:off x="4207419" y="1244311"/>
              <a:ext cx="0" cy="1994812"/>
            </a:xfrm>
            <a:custGeom>
              <a:avLst/>
              <a:gdLst/>
              <a:ahLst/>
              <a:cxnLst/>
              <a:rect l="0" t="0" r="0" b="0"/>
              <a:pathLst>
                <a:path h="1994812">
                  <a:moveTo>
                    <a:pt x="0" y="199481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660" name="rc21">
              <a:extLst>
                <a:ext uri="{FF2B5EF4-FFF2-40B4-BE49-F238E27FC236}">
                  <a16:creationId xmlns:a16="http://schemas.microsoft.com/office/drawing/2014/main" id="{2424A15D-A31F-2942-A534-677658330C05}"/>
                </a:ext>
              </a:extLst>
            </p:cNvPr>
            <p:cNvSpPr/>
            <p:nvPr/>
          </p:nvSpPr>
          <p:spPr>
            <a:xfrm>
              <a:off x="1527918" y="1967430"/>
              <a:ext cx="221243" cy="1181019"/>
            </a:xfrm>
            <a:prstGeom prst="rect">
              <a:avLst/>
            </a:prstGeom>
            <a:solidFill>
              <a:srgbClr val="8FBC8F">
                <a:alpha val="100000"/>
              </a:srgbClr>
            </a:solidFill>
          </p:spPr>
          <p:txBody>
            <a:bodyPr/>
            <a:lstStyle/>
            <a:p>
              <a:endParaRPr dirty="0"/>
            </a:p>
          </p:txBody>
        </p:sp>
        <p:sp>
          <p:nvSpPr>
            <p:cNvPr id="661" name="rc22">
              <a:extLst>
                <a:ext uri="{FF2B5EF4-FFF2-40B4-BE49-F238E27FC236}">
                  <a16:creationId xmlns:a16="http://schemas.microsoft.com/office/drawing/2014/main" id="{A87B2031-1EE3-2D41-B72B-E779BE301E73}"/>
                </a:ext>
              </a:extLst>
            </p:cNvPr>
            <p:cNvSpPr/>
            <p:nvPr/>
          </p:nvSpPr>
          <p:spPr>
            <a:xfrm>
              <a:off x="2019570" y="3041909"/>
              <a:ext cx="221243" cy="106541"/>
            </a:xfrm>
            <a:prstGeom prst="rect">
              <a:avLst/>
            </a:prstGeom>
            <a:solidFill>
              <a:srgbClr val="8FBC8F">
                <a:alpha val="100000"/>
              </a:srgbClr>
            </a:solidFill>
          </p:spPr>
          <p:txBody>
            <a:bodyPr/>
            <a:lstStyle/>
            <a:p>
              <a:endParaRPr dirty="0"/>
            </a:p>
          </p:txBody>
        </p:sp>
        <p:sp>
          <p:nvSpPr>
            <p:cNvPr id="662" name="rc23">
              <a:extLst>
                <a:ext uri="{FF2B5EF4-FFF2-40B4-BE49-F238E27FC236}">
                  <a16:creationId xmlns:a16="http://schemas.microsoft.com/office/drawing/2014/main" id="{74F8E16A-4987-6F46-91A9-80805B1E6325}"/>
                </a:ext>
              </a:extLst>
            </p:cNvPr>
            <p:cNvSpPr/>
            <p:nvPr/>
          </p:nvSpPr>
          <p:spPr>
            <a:xfrm>
              <a:off x="2511221" y="3094046"/>
              <a:ext cx="221243" cy="54403"/>
            </a:xfrm>
            <a:prstGeom prst="rect">
              <a:avLst/>
            </a:prstGeom>
            <a:solidFill>
              <a:srgbClr val="8FBC8F">
                <a:alpha val="100000"/>
              </a:srgbClr>
            </a:solidFill>
          </p:spPr>
          <p:txBody>
            <a:bodyPr/>
            <a:lstStyle/>
            <a:p>
              <a:endParaRPr dirty="0"/>
            </a:p>
          </p:txBody>
        </p:sp>
        <p:sp>
          <p:nvSpPr>
            <p:cNvPr id="663" name="rc24">
              <a:extLst>
                <a:ext uri="{FF2B5EF4-FFF2-40B4-BE49-F238E27FC236}">
                  <a16:creationId xmlns:a16="http://schemas.microsoft.com/office/drawing/2014/main" id="{5D6483A5-1383-484B-9CA3-668D0C3D9917}"/>
                </a:ext>
              </a:extLst>
            </p:cNvPr>
            <p:cNvSpPr/>
            <p:nvPr/>
          </p:nvSpPr>
          <p:spPr>
            <a:xfrm>
              <a:off x="3002873" y="3050976"/>
              <a:ext cx="221243" cy="97473"/>
            </a:xfrm>
            <a:prstGeom prst="rect">
              <a:avLst/>
            </a:prstGeom>
            <a:solidFill>
              <a:srgbClr val="8FBC8F">
                <a:alpha val="100000"/>
              </a:srgbClr>
            </a:solidFill>
          </p:spPr>
          <p:txBody>
            <a:bodyPr/>
            <a:lstStyle/>
            <a:p>
              <a:endParaRPr dirty="0"/>
            </a:p>
          </p:txBody>
        </p:sp>
        <p:sp>
          <p:nvSpPr>
            <p:cNvPr id="664" name="rc25">
              <a:extLst>
                <a:ext uri="{FF2B5EF4-FFF2-40B4-BE49-F238E27FC236}">
                  <a16:creationId xmlns:a16="http://schemas.microsoft.com/office/drawing/2014/main" id="{DE266C95-89F9-624B-BD90-905E6E4AC1D3}"/>
                </a:ext>
              </a:extLst>
            </p:cNvPr>
            <p:cNvSpPr/>
            <p:nvPr/>
          </p:nvSpPr>
          <p:spPr>
            <a:xfrm>
              <a:off x="3494525" y="2901365"/>
              <a:ext cx="221243" cy="247084"/>
            </a:xfrm>
            <a:prstGeom prst="rect">
              <a:avLst/>
            </a:prstGeom>
            <a:solidFill>
              <a:srgbClr val="8FBC8F">
                <a:alpha val="100000"/>
              </a:srgbClr>
            </a:solidFill>
          </p:spPr>
          <p:txBody>
            <a:bodyPr/>
            <a:lstStyle/>
            <a:p>
              <a:endParaRPr dirty="0"/>
            </a:p>
          </p:txBody>
        </p:sp>
        <p:sp>
          <p:nvSpPr>
            <p:cNvPr id="665" name="rc26">
              <a:extLst>
                <a:ext uri="{FF2B5EF4-FFF2-40B4-BE49-F238E27FC236}">
                  <a16:creationId xmlns:a16="http://schemas.microsoft.com/office/drawing/2014/main" id="{A16D23D9-B9EC-8940-B983-C4108A993DF8}"/>
                </a:ext>
              </a:extLst>
            </p:cNvPr>
            <p:cNvSpPr/>
            <p:nvPr/>
          </p:nvSpPr>
          <p:spPr>
            <a:xfrm>
              <a:off x="3986176" y="2568141"/>
              <a:ext cx="221243" cy="580309"/>
            </a:xfrm>
            <a:prstGeom prst="rect">
              <a:avLst/>
            </a:prstGeom>
            <a:solidFill>
              <a:srgbClr val="8FBC8F">
                <a:alpha val="100000"/>
              </a:srgbClr>
            </a:solidFill>
          </p:spPr>
          <p:txBody>
            <a:bodyPr/>
            <a:lstStyle/>
            <a:p>
              <a:endParaRPr dirty="0"/>
            </a:p>
          </p:txBody>
        </p:sp>
        <p:sp>
          <p:nvSpPr>
            <p:cNvPr id="666" name="rc27">
              <a:extLst>
                <a:ext uri="{FF2B5EF4-FFF2-40B4-BE49-F238E27FC236}">
                  <a16:creationId xmlns:a16="http://schemas.microsoft.com/office/drawing/2014/main" id="{145E17B9-F360-044D-8C10-5A8B8EF8D273}"/>
                </a:ext>
              </a:extLst>
            </p:cNvPr>
            <p:cNvSpPr/>
            <p:nvPr/>
          </p:nvSpPr>
          <p:spPr>
            <a:xfrm>
              <a:off x="1749161" y="1706744"/>
              <a:ext cx="221243" cy="1441705"/>
            </a:xfrm>
            <a:prstGeom prst="rect">
              <a:avLst/>
            </a:prstGeom>
            <a:solidFill>
              <a:srgbClr val="2F4F4F">
                <a:alpha val="100000"/>
              </a:srgbClr>
            </a:solidFill>
          </p:spPr>
          <p:txBody>
            <a:bodyPr/>
            <a:lstStyle/>
            <a:p>
              <a:endParaRPr dirty="0"/>
            </a:p>
          </p:txBody>
        </p:sp>
        <p:sp>
          <p:nvSpPr>
            <p:cNvPr id="667" name="rc28">
              <a:extLst>
                <a:ext uri="{FF2B5EF4-FFF2-40B4-BE49-F238E27FC236}">
                  <a16:creationId xmlns:a16="http://schemas.microsoft.com/office/drawing/2014/main" id="{16DCA7D6-1377-CE4A-9A60-DA3E9B7D4034}"/>
                </a:ext>
              </a:extLst>
            </p:cNvPr>
            <p:cNvSpPr/>
            <p:nvPr/>
          </p:nvSpPr>
          <p:spPr>
            <a:xfrm>
              <a:off x="2240813" y="3116714"/>
              <a:ext cx="221243" cy="31735"/>
            </a:xfrm>
            <a:prstGeom prst="rect">
              <a:avLst/>
            </a:prstGeom>
            <a:solidFill>
              <a:srgbClr val="2F4F4F">
                <a:alpha val="100000"/>
              </a:srgbClr>
            </a:solidFill>
          </p:spPr>
          <p:txBody>
            <a:bodyPr/>
            <a:lstStyle/>
            <a:p>
              <a:endParaRPr dirty="0"/>
            </a:p>
          </p:txBody>
        </p:sp>
        <p:sp>
          <p:nvSpPr>
            <p:cNvPr id="668" name="rc29">
              <a:extLst>
                <a:ext uri="{FF2B5EF4-FFF2-40B4-BE49-F238E27FC236}">
                  <a16:creationId xmlns:a16="http://schemas.microsoft.com/office/drawing/2014/main" id="{29FBD951-D334-4D4D-AFD2-597F227A5910}"/>
                </a:ext>
              </a:extLst>
            </p:cNvPr>
            <p:cNvSpPr/>
            <p:nvPr/>
          </p:nvSpPr>
          <p:spPr>
            <a:xfrm>
              <a:off x="2732465" y="3116714"/>
              <a:ext cx="221243" cy="31735"/>
            </a:xfrm>
            <a:prstGeom prst="rect">
              <a:avLst/>
            </a:prstGeom>
            <a:solidFill>
              <a:srgbClr val="2F4F4F">
                <a:alpha val="100000"/>
              </a:srgbClr>
            </a:solidFill>
          </p:spPr>
          <p:txBody>
            <a:bodyPr/>
            <a:lstStyle/>
            <a:p>
              <a:endParaRPr dirty="0"/>
            </a:p>
          </p:txBody>
        </p:sp>
        <p:sp>
          <p:nvSpPr>
            <p:cNvPr id="669" name="rc30">
              <a:extLst>
                <a:ext uri="{FF2B5EF4-FFF2-40B4-BE49-F238E27FC236}">
                  <a16:creationId xmlns:a16="http://schemas.microsoft.com/office/drawing/2014/main" id="{7700B879-D891-DF4C-9B50-A4C07474D74C}"/>
                </a:ext>
              </a:extLst>
            </p:cNvPr>
            <p:cNvSpPr/>
            <p:nvPr/>
          </p:nvSpPr>
          <p:spPr>
            <a:xfrm>
              <a:off x="3224116" y="3084979"/>
              <a:ext cx="221243" cy="63471"/>
            </a:xfrm>
            <a:prstGeom prst="rect">
              <a:avLst/>
            </a:prstGeom>
            <a:solidFill>
              <a:srgbClr val="2F4F4F">
                <a:alpha val="100000"/>
              </a:srgbClr>
            </a:solidFill>
          </p:spPr>
          <p:txBody>
            <a:bodyPr/>
            <a:lstStyle/>
            <a:p>
              <a:endParaRPr dirty="0"/>
            </a:p>
          </p:txBody>
        </p:sp>
        <p:sp>
          <p:nvSpPr>
            <p:cNvPr id="670" name="rc31">
              <a:extLst>
                <a:ext uri="{FF2B5EF4-FFF2-40B4-BE49-F238E27FC236}">
                  <a16:creationId xmlns:a16="http://schemas.microsoft.com/office/drawing/2014/main" id="{9A93B713-1D6C-964F-B931-1D85781545C6}"/>
                </a:ext>
              </a:extLst>
            </p:cNvPr>
            <p:cNvSpPr/>
            <p:nvPr/>
          </p:nvSpPr>
          <p:spPr>
            <a:xfrm>
              <a:off x="3715768" y="2885498"/>
              <a:ext cx="221243" cy="262952"/>
            </a:xfrm>
            <a:prstGeom prst="rect">
              <a:avLst/>
            </a:prstGeom>
            <a:solidFill>
              <a:srgbClr val="2F4F4F">
                <a:alpha val="100000"/>
              </a:srgbClr>
            </a:solidFill>
          </p:spPr>
          <p:txBody>
            <a:bodyPr/>
            <a:lstStyle/>
            <a:p>
              <a:endParaRPr dirty="0"/>
            </a:p>
          </p:txBody>
        </p:sp>
        <p:sp>
          <p:nvSpPr>
            <p:cNvPr id="671" name="rc32">
              <a:extLst>
                <a:ext uri="{FF2B5EF4-FFF2-40B4-BE49-F238E27FC236}">
                  <a16:creationId xmlns:a16="http://schemas.microsoft.com/office/drawing/2014/main" id="{6AE1DBED-9910-CA42-ADDD-1B9FF37035FB}"/>
                </a:ext>
              </a:extLst>
            </p:cNvPr>
            <p:cNvSpPr/>
            <p:nvPr/>
          </p:nvSpPr>
          <p:spPr>
            <a:xfrm>
              <a:off x="4207419" y="2713218"/>
              <a:ext cx="221243" cy="435231"/>
            </a:xfrm>
            <a:prstGeom prst="rect">
              <a:avLst/>
            </a:prstGeom>
            <a:solidFill>
              <a:srgbClr val="2F4F4F">
                <a:alpha val="100000"/>
              </a:srgbClr>
            </a:solidFill>
          </p:spPr>
          <p:txBody>
            <a:bodyPr/>
            <a:lstStyle/>
            <a:p>
              <a:endParaRPr dirty="0"/>
            </a:p>
          </p:txBody>
        </p:sp>
        <p:sp>
          <p:nvSpPr>
            <p:cNvPr id="672" name="tx33">
              <a:extLst>
                <a:ext uri="{FF2B5EF4-FFF2-40B4-BE49-F238E27FC236}">
                  <a16:creationId xmlns:a16="http://schemas.microsoft.com/office/drawing/2014/main" id="{224DF906-6D1D-9547-AE8D-03D233849D5A}"/>
                </a:ext>
              </a:extLst>
            </p:cNvPr>
            <p:cNvSpPr/>
            <p:nvPr/>
          </p:nvSpPr>
          <p:spPr>
            <a:xfrm>
              <a:off x="1489201" y="1832364"/>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52.1%</a:t>
              </a:r>
            </a:p>
          </p:txBody>
        </p:sp>
        <p:sp>
          <p:nvSpPr>
            <p:cNvPr id="673" name="tx34">
              <a:extLst>
                <a:ext uri="{FF2B5EF4-FFF2-40B4-BE49-F238E27FC236}">
                  <a16:creationId xmlns:a16="http://schemas.microsoft.com/office/drawing/2014/main" id="{3C62D7D9-92A3-B843-98E7-D2883287E1A1}"/>
                </a:ext>
              </a:extLst>
            </p:cNvPr>
            <p:cNvSpPr/>
            <p:nvPr/>
          </p:nvSpPr>
          <p:spPr>
            <a:xfrm>
              <a:off x="2009760" y="2906843"/>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4.7%</a:t>
              </a:r>
            </a:p>
          </p:txBody>
        </p:sp>
        <p:sp>
          <p:nvSpPr>
            <p:cNvPr id="674" name="tx35">
              <a:extLst>
                <a:ext uri="{FF2B5EF4-FFF2-40B4-BE49-F238E27FC236}">
                  <a16:creationId xmlns:a16="http://schemas.microsoft.com/office/drawing/2014/main" id="{74D720BC-9392-4049-BF77-9738EB07CCB1}"/>
                </a:ext>
              </a:extLst>
            </p:cNvPr>
            <p:cNvSpPr/>
            <p:nvPr/>
          </p:nvSpPr>
          <p:spPr>
            <a:xfrm>
              <a:off x="2501412" y="2958980"/>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2.4%</a:t>
              </a:r>
            </a:p>
          </p:txBody>
        </p:sp>
        <p:sp>
          <p:nvSpPr>
            <p:cNvPr id="675" name="tx36">
              <a:extLst>
                <a:ext uri="{FF2B5EF4-FFF2-40B4-BE49-F238E27FC236}">
                  <a16:creationId xmlns:a16="http://schemas.microsoft.com/office/drawing/2014/main" id="{8048A41A-0AD4-CE49-96D3-3EA090D20079}"/>
                </a:ext>
              </a:extLst>
            </p:cNvPr>
            <p:cNvSpPr/>
            <p:nvPr/>
          </p:nvSpPr>
          <p:spPr>
            <a:xfrm>
              <a:off x="2993063" y="2915910"/>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4.3%</a:t>
              </a:r>
            </a:p>
          </p:txBody>
        </p:sp>
        <p:sp>
          <p:nvSpPr>
            <p:cNvPr id="676" name="tx37">
              <a:extLst>
                <a:ext uri="{FF2B5EF4-FFF2-40B4-BE49-F238E27FC236}">
                  <a16:creationId xmlns:a16="http://schemas.microsoft.com/office/drawing/2014/main" id="{7CAD6221-2FD9-9947-88CE-D4883A180A25}"/>
                </a:ext>
              </a:extLst>
            </p:cNvPr>
            <p:cNvSpPr/>
            <p:nvPr/>
          </p:nvSpPr>
          <p:spPr>
            <a:xfrm>
              <a:off x="3455807" y="2766299"/>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10.9%</a:t>
              </a:r>
            </a:p>
          </p:txBody>
        </p:sp>
        <p:sp>
          <p:nvSpPr>
            <p:cNvPr id="677" name="tx38">
              <a:extLst>
                <a:ext uri="{FF2B5EF4-FFF2-40B4-BE49-F238E27FC236}">
                  <a16:creationId xmlns:a16="http://schemas.microsoft.com/office/drawing/2014/main" id="{B001EC82-CF5B-A742-BDD9-24DCDB885419}"/>
                </a:ext>
              </a:extLst>
            </p:cNvPr>
            <p:cNvSpPr/>
            <p:nvPr/>
          </p:nvSpPr>
          <p:spPr>
            <a:xfrm>
              <a:off x="3947459" y="2433075"/>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25.6%</a:t>
              </a:r>
            </a:p>
          </p:txBody>
        </p:sp>
        <p:sp>
          <p:nvSpPr>
            <p:cNvPr id="678" name="tx39">
              <a:extLst>
                <a:ext uri="{FF2B5EF4-FFF2-40B4-BE49-F238E27FC236}">
                  <a16:creationId xmlns:a16="http://schemas.microsoft.com/office/drawing/2014/main" id="{4CBA4FF9-962E-4E46-932F-9D304C6706D4}"/>
                </a:ext>
              </a:extLst>
            </p:cNvPr>
            <p:cNvSpPr/>
            <p:nvPr/>
          </p:nvSpPr>
          <p:spPr>
            <a:xfrm>
              <a:off x="1710444" y="1571679"/>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63.6%</a:t>
              </a:r>
            </a:p>
          </p:txBody>
        </p:sp>
        <p:sp>
          <p:nvSpPr>
            <p:cNvPr id="679" name="tx40">
              <a:extLst>
                <a:ext uri="{FF2B5EF4-FFF2-40B4-BE49-F238E27FC236}">
                  <a16:creationId xmlns:a16="http://schemas.microsoft.com/office/drawing/2014/main" id="{A6E31AF2-6731-E04E-86A4-41EAE702A86D}"/>
                </a:ext>
              </a:extLst>
            </p:cNvPr>
            <p:cNvSpPr/>
            <p:nvPr/>
          </p:nvSpPr>
          <p:spPr>
            <a:xfrm>
              <a:off x="2231004" y="2981649"/>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1.4%</a:t>
              </a:r>
            </a:p>
          </p:txBody>
        </p:sp>
        <p:sp>
          <p:nvSpPr>
            <p:cNvPr id="680" name="tx41">
              <a:extLst>
                <a:ext uri="{FF2B5EF4-FFF2-40B4-BE49-F238E27FC236}">
                  <a16:creationId xmlns:a16="http://schemas.microsoft.com/office/drawing/2014/main" id="{B80CA41F-2B63-1E42-9C43-F88FF70372E4}"/>
                </a:ext>
              </a:extLst>
            </p:cNvPr>
            <p:cNvSpPr/>
            <p:nvPr/>
          </p:nvSpPr>
          <p:spPr>
            <a:xfrm>
              <a:off x="2722655" y="2981649"/>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1.4%</a:t>
              </a:r>
            </a:p>
          </p:txBody>
        </p:sp>
        <p:sp>
          <p:nvSpPr>
            <p:cNvPr id="681" name="tx42">
              <a:extLst>
                <a:ext uri="{FF2B5EF4-FFF2-40B4-BE49-F238E27FC236}">
                  <a16:creationId xmlns:a16="http://schemas.microsoft.com/office/drawing/2014/main" id="{950A7AD2-8BF3-E943-820E-A3A5A6150668}"/>
                </a:ext>
              </a:extLst>
            </p:cNvPr>
            <p:cNvSpPr/>
            <p:nvPr/>
          </p:nvSpPr>
          <p:spPr>
            <a:xfrm>
              <a:off x="3214307" y="2949913"/>
              <a:ext cx="240862"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2.8%</a:t>
              </a:r>
            </a:p>
          </p:txBody>
        </p:sp>
        <p:sp>
          <p:nvSpPr>
            <p:cNvPr id="682" name="tx43">
              <a:extLst>
                <a:ext uri="{FF2B5EF4-FFF2-40B4-BE49-F238E27FC236}">
                  <a16:creationId xmlns:a16="http://schemas.microsoft.com/office/drawing/2014/main" id="{488F2F9F-28AE-C748-BB70-BF17609708B3}"/>
                </a:ext>
              </a:extLst>
            </p:cNvPr>
            <p:cNvSpPr/>
            <p:nvPr/>
          </p:nvSpPr>
          <p:spPr>
            <a:xfrm>
              <a:off x="3677050" y="2750432"/>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11.6%</a:t>
              </a:r>
            </a:p>
          </p:txBody>
        </p:sp>
        <p:sp>
          <p:nvSpPr>
            <p:cNvPr id="683" name="tx44">
              <a:extLst>
                <a:ext uri="{FF2B5EF4-FFF2-40B4-BE49-F238E27FC236}">
                  <a16:creationId xmlns:a16="http://schemas.microsoft.com/office/drawing/2014/main" id="{A4B86A9B-3C36-F549-8B10-5687EC9B6BF1}"/>
                </a:ext>
              </a:extLst>
            </p:cNvPr>
            <p:cNvSpPr/>
            <p:nvPr/>
          </p:nvSpPr>
          <p:spPr>
            <a:xfrm>
              <a:off x="4168702" y="2578152"/>
              <a:ext cx="298678" cy="81473"/>
            </a:xfrm>
            <a:prstGeom prst="rect">
              <a:avLst/>
            </a:prstGeom>
            <a:noFill/>
          </p:spPr>
          <p:txBody>
            <a:bodyPr wrap="none" lIns="0" tIns="0" rIns="0" bIns="0" anchor="ctr" anchorCtr="1"/>
            <a:lstStyle/>
            <a:p>
              <a:pPr marL="0" marR="0" indent="0" algn="l">
                <a:lnSpc>
                  <a:spcPts val="910"/>
                </a:lnSpc>
                <a:spcBef>
                  <a:spcPts val="0"/>
                </a:spcBef>
                <a:spcAft>
                  <a:spcPts val="0"/>
                </a:spcAft>
              </a:pPr>
              <a:r>
                <a:rPr sz="910" dirty="0">
                  <a:solidFill>
                    <a:srgbClr val="000000">
                      <a:alpha val="100000"/>
                    </a:srgbClr>
                  </a:solidFill>
                  <a:latin typeface="Times New Roman"/>
                  <a:cs typeface="Times New Roman"/>
                </a:rPr>
                <a:t>19.2%</a:t>
              </a:r>
            </a:p>
          </p:txBody>
        </p:sp>
        <p:sp>
          <p:nvSpPr>
            <p:cNvPr id="684" name="rc45">
              <a:extLst>
                <a:ext uri="{FF2B5EF4-FFF2-40B4-BE49-F238E27FC236}">
                  <a16:creationId xmlns:a16="http://schemas.microsoft.com/office/drawing/2014/main" id="{55E96AB1-A318-FC48-B478-72483B3DD04B}"/>
                </a:ext>
              </a:extLst>
            </p:cNvPr>
            <p:cNvSpPr/>
            <p:nvPr/>
          </p:nvSpPr>
          <p:spPr>
            <a:xfrm>
              <a:off x="1454171" y="1244311"/>
              <a:ext cx="3048239" cy="1994812"/>
            </a:xfrm>
            <a:prstGeom prst="rect">
              <a:avLst/>
            </a:prstGeom>
            <a:ln w="13550" cap="rnd">
              <a:solidFill>
                <a:srgbClr val="333333">
                  <a:alpha val="100000"/>
                </a:srgbClr>
              </a:solidFill>
              <a:prstDash val="solid"/>
              <a:round/>
            </a:ln>
          </p:spPr>
          <p:txBody>
            <a:bodyPr/>
            <a:lstStyle/>
            <a:p>
              <a:endParaRPr dirty="0"/>
            </a:p>
          </p:txBody>
        </p:sp>
        <p:sp>
          <p:nvSpPr>
            <p:cNvPr id="685" name="tx46">
              <a:extLst>
                <a:ext uri="{FF2B5EF4-FFF2-40B4-BE49-F238E27FC236}">
                  <a16:creationId xmlns:a16="http://schemas.microsoft.com/office/drawing/2014/main" id="{C0111E1E-FAD8-8244-BEEA-2CC14F997E79}"/>
                </a:ext>
              </a:extLst>
            </p:cNvPr>
            <p:cNvSpPr/>
            <p:nvPr/>
          </p:nvSpPr>
          <p:spPr>
            <a:xfrm>
              <a:off x="1222248" y="3101011"/>
              <a:ext cx="1692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686" name="tx47">
              <a:extLst>
                <a:ext uri="{FF2B5EF4-FFF2-40B4-BE49-F238E27FC236}">
                  <a16:creationId xmlns:a16="http://schemas.microsoft.com/office/drawing/2014/main" id="{9A657A0F-1A8A-0F4F-B0E8-53BA660F260F}"/>
                </a:ext>
              </a:extLst>
            </p:cNvPr>
            <p:cNvSpPr/>
            <p:nvPr/>
          </p:nvSpPr>
          <p:spPr>
            <a:xfrm>
              <a:off x="1158748" y="2647645"/>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a:t>
              </a:r>
            </a:p>
          </p:txBody>
        </p:sp>
        <p:sp>
          <p:nvSpPr>
            <p:cNvPr id="687" name="tx48">
              <a:extLst>
                <a:ext uri="{FF2B5EF4-FFF2-40B4-BE49-F238E27FC236}">
                  <a16:creationId xmlns:a16="http://schemas.microsoft.com/office/drawing/2014/main" id="{ED3C8139-15E1-2641-9B0D-B889276F1BB5}"/>
                </a:ext>
              </a:extLst>
            </p:cNvPr>
            <p:cNvSpPr/>
            <p:nvPr/>
          </p:nvSpPr>
          <p:spPr>
            <a:xfrm>
              <a:off x="1158748" y="2194278"/>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40%</a:t>
              </a:r>
            </a:p>
          </p:txBody>
        </p:sp>
        <p:sp>
          <p:nvSpPr>
            <p:cNvPr id="688" name="tx49">
              <a:extLst>
                <a:ext uri="{FF2B5EF4-FFF2-40B4-BE49-F238E27FC236}">
                  <a16:creationId xmlns:a16="http://schemas.microsoft.com/office/drawing/2014/main" id="{9276A5D2-FC13-F147-9F4B-38287E81CD47}"/>
                </a:ext>
              </a:extLst>
            </p:cNvPr>
            <p:cNvSpPr/>
            <p:nvPr/>
          </p:nvSpPr>
          <p:spPr>
            <a:xfrm>
              <a:off x="1158748" y="1740911"/>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60%</a:t>
              </a:r>
            </a:p>
          </p:txBody>
        </p:sp>
        <p:sp>
          <p:nvSpPr>
            <p:cNvPr id="689" name="tx50">
              <a:extLst>
                <a:ext uri="{FF2B5EF4-FFF2-40B4-BE49-F238E27FC236}">
                  <a16:creationId xmlns:a16="http://schemas.microsoft.com/office/drawing/2014/main" id="{E0A3B4A7-3A2F-094A-AA63-FE873FFE3127}"/>
                </a:ext>
              </a:extLst>
            </p:cNvPr>
            <p:cNvSpPr/>
            <p:nvPr/>
          </p:nvSpPr>
          <p:spPr>
            <a:xfrm>
              <a:off x="1158748" y="1287545"/>
              <a:ext cx="232791" cy="8948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80%</a:t>
              </a:r>
            </a:p>
          </p:txBody>
        </p:sp>
        <p:sp>
          <p:nvSpPr>
            <p:cNvPr id="690" name="pl51">
              <a:extLst>
                <a:ext uri="{FF2B5EF4-FFF2-40B4-BE49-F238E27FC236}">
                  <a16:creationId xmlns:a16="http://schemas.microsoft.com/office/drawing/2014/main" id="{094677FA-649A-7B45-B650-CDD09886520D}"/>
                </a:ext>
              </a:extLst>
            </p:cNvPr>
            <p:cNvSpPr/>
            <p:nvPr/>
          </p:nvSpPr>
          <p:spPr>
            <a:xfrm>
              <a:off x="1419376" y="31484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1" name="pl52">
              <a:extLst>
                <a:ext uri="{FF2B5EF4-FFF2-40B4-BE49-F238E27FC236}">
                  <a16:creationId xmlns:a16="http://schemas.microsoft.com/office/drawing/2014/main" id="{9CEFB5AC-B52E-684A-8E4D-C38CF1DE6DAC}"/>
                </a:ext>
              </a:extLst>
            </p:cNvPr>
            <p:cNvSpPr/>
            <p:nvPr/>
          </p:nvSpPr>
          <p:spPr>
            <a:xfrm>
              <a:off x="1419376" y="26950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2" name="pl53">
              <a:extLst>
                <a:ext uri="{FF2B5EF4-FFF2-40B4-BE49-F238E27FC236}">
                  <a16:creationId xmlns:a16="http://schemas.microsoft.com/office/drawing/2014/main" id="{A6C96DEB-1A40-DE47-BD51-8129D49BE65F}"/>
                </a:ext>
              </a:extLst>
            </p:cNvPr>
            <p:cNvSpPr/>
            <p:nvPr/>
          </p:nvSpPr>
          <p:spPr>
            <a:xfrm>
              <a:off x="1419376" y="22417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3" name="pl54">
              <a:extLst>
                <a:ext uri="{FF2B5EF4-FFF2-40B4-BE49-F238E27FC236}">
                  <a16:creationId xmlns:a16="http://schemas.microsoft.com/office/drawing/2014/main" id="{F30BB31D-1403-CA4C-B568-2E63971EEAC5}"/>
                </a:ext>
              </a:extLst>
            </p:cNvPr>
            <p:cNvSpPr/>
            <p:nvPr/>
          </p:nvSpPr>
          <p:spPr>
            <a:xfrm>
              <a:off x="1419376" y="17883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4" name="pl55">
              <a:extLst>
                <a:ext uri="{FF2B5EF4-FFF2-40B4-BE49-F238E27FC236}">
                  <a16:creationId xmlns:a16="http://schemas.microsoft.com/office/drawing/2014/main" id="{7A861B86-FFAA-DE4D-88CD-64B6CAFE81C3}"/>
                </a:ext>
              </a:extLst>
            </p:cNvPr>
            <p:cNvSpPr/>
            <p:nvPr/>
          </p:nvSpPr>
          <p:spPr>
            <a:xfrm>
              <a:off x="1419376" y="13349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5" name="pl56">
              <a:extLst>
                <a:ext uri="{FF2B5EF4-FFF2-40B4-BE49-F238E27FC236}">
                  <a16:creationId xmlns:a16="http://schemas.microsoft.com/office/drawing/2014/main" id="{1F3FB6DB-CFAE-364B-B6D2-9549AB33C631}"/>
                </a:ext>
              </a:extLst>
            </p:cNvPr>
            <p:cNvSpPr/>
            <p:nvPr/>
          </p:nvSpPr>
          <p:spPr>
            <a:xfrm>
              <a:off x="1749161"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96" name="pl57">
              <a:extLst>
                <a:ext uri="{FF2B5EF4-FFF2-40B4-BE49-F238E27FC236}">
                  <a16:creationId xmlns:a16="http://schemas.microsoft.com/office/drawing/2014/main" id="{FEC3BB2F-D326-4B4E-ADB0-9F8F4787544C}"/>
                </a:ext>
              </a:extLst>
            </p:cNvPr>
            <p:cNvSpPr/>
            <p:nvPr/>
          </p:nvSpPr>
          <p:spPr>
            <a:xfrm>
              <a:off x="2240813"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97" name="pl58">
              <a:extLst>
                <a:ext uri="{FF2B5EF4-FFF2-40B4-BE49-F238E27FC236}">
                  <a16:creationId xmlns:a16="http://schemas.microsoft.com/office/drawing/2014/main" id="{C5C260A9-D63A-184C-952B-2943112C76B6}"/>
                </a:ext>
              </a:extLst>
            </p:cNvPr>
            <p:cNvSpPr/>
            <p:nvPr/>
          </p:nvSpPr>
          <p:spPr>
            <a:xfrm>
              <a:off x="2732465"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98" name="pl59">
              <a:extLst>
                <a:ext uri="{FF2B5EF4-FFF2-40B4-BE49-F238E27FC236}">
                  <a16:creationId xmlns:a16="http://schemas.microsoft.com/office/drawing/2014/main" id="{7551816C-1438-1C4E-B082-CDECFDD51F2D}"/>
                </a:ext>
              </a:extLst>
            </p:cNvPr>
            <p:cNvSpPr/>
            <p:nvPr/>
          </p:nvSpPr>
          <p:spPr>
            <a:xfrm>
              <a:off x="3224116"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699" name="pl60">
              <a:extLst>
                <a:ext uri="{FF2B5EF4-FFF2-40B4-BE49-F238E27FC236}">
                  <a16:creationId xmlns:a16="http://schemas.microsoft.com/office/drawing/2014/main" id="{E01A301D-5CFE-484E-A2AD-404D15392F1D}"/>
                </a:ext>
              </a:extLst>
            </p:cNvPr>
            <p:cNvSpPr/>
            <p:nvPr/>
          </p:nvSpPr>
          <p:spPr>
            <a:xfrm>
              <a:off x="3715768"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00" name="pl61">
              <a:extLst>
                <a:ext uri="{FF2B5EF4-FFF2-40B4-BE49-F238E27FC236}">
                  <a16:creationId xmlns:a16="http://schemas.microsoft.com/office/drawing/2014/main" id="{8652BD06-D71F-F941-9C38-03EC1CF41CF1}"/>
                </a:ext>
              </a:extLst>
            </p:cNvPr>
            <p:cNvSpPr/>
            <p:nvPr/>
          </p:nvSpPr>
          <p:spPr>
            <a:xfrm>
              <a:off x="4207419" y="323912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01" name="tx62">
              <a:extLst>
                <a:ext uri="{FF2B5EF4-FFF2-40B4-BE49-F238E27FC236}">
                  <a16:creationId xmlns:a16="http://schemas.microsoft.com/office/drawing/2014/main" id="{5FE785FC-C973-F140-915B-8C06E7B8F9DB}"/>
                </a:ext>
              </a:extLst>
            </p:cNvPr>
            <p:cNvSpPr/>
            <p:nvPr/>
          </p:nvSpPr>
          <p:spPr>
            <a:xfrm>
              <a:off x="1601015"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00-02</a:t>
              </a:r>
            </a:p>
          </p:txBody>
        </p:sp>
        <p:sp>
          <p:nvSpPr>
            <p:cNvPr id="702" name="tx63">
              <a:extLst>
                <a:ext uri="{FF2B5EF4-FFF2-40B4-BE49-F238E27FC236}">
                  <a16:creationId xmlns:a16="http://schemas.microsoft.com/office/drawing/2014/main" id="{7BCDDDB5-6B4F-B647-A9B9-4D40E16E552D}"/>
                </a:ext>
              </a:extLst>
            </p:cNvPr>
            <p:cNvSpPr/>
            <p:nvPr/>
          </p:nvSpPr>
          <p:spPr>
            <a:xfrm>
              <a:off x="2092667"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03-05</a:t>
              </a:r>
            </a:p>
          </p:txBody>
        </p:sp>
        <p:sp>
          <p:nvSpPr>
            <p:cNvPr id="703" name="tx64">
              <a:extLst>
                <a:ext uri="{FF2B5EF4-FFF2-40B4-BE49-F238E27FC236}">
                  <a16:creationId xmlns:a16="http://schemas.microsoft.com/office/drawing/2014/main" id="{0782CAA3-E927-1A43-BEE2-5559561D39ED}"/>
                </a:ext>
              </a:extLst>
            </p:cNvPr>
            <p:cNvSpPr/>
            <p:nvPr/>
          </p:nvSpPr>
          <p:spPr>
            <a:xfrm>
              <a:off x="2584319" y="3298529"/>
              <a:ext cx="296291"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06-08</a:t>
              </a:r>
            </a:p>
          </p:txBody>
        </p:sp>
        <p:sp>
          <p:nvSpPr>
            <p:cNvPr id="704" name="tx65">
              <a:extLst>
                <a:ext uri="{FF2B5EF4-FFF2-40B4-BE49-F238E27FC236}">
                  <a16:creationId xmlns:a16="http://schemas.microsoft.com/office/drawing/2014/main" id="{2617BA7E-B502-5544-8320-D21BDEF49F05}"/>
                </a:ext>
              </a:extLst>
            </p:cNvPr>
            <p:cNvSpPr/>
            <p:nvPr/>
          </p:nvSpPr>
          <p:spPr>
            <a:xfrm>
              <a:off x="3075970"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09-11</a:t>
              </a:r>
            </a:p>
          </p:txBody>
        </p:sp>
        <p:sp>
          <p:nvSpPr>
            <p:cNvPr id="705" name="tx66">
              <a:extLst>
                <a:ext uri="{FF2B5EF4-FFF2-40B4-BE49-F238E27FC236}">
                  <a16:creationId xmlns:a16="http://schemas.microsoft.com/office/drawing/2014/main" id="{0B4F47C6-0582-604C-B24D-EAEB601B65F0}"/>
                </a:ext>
              </a:extLst>
            </p:cNvPr>
            <p:cNvSpPr/>
            <p:nvPr/>
          </p:nvSpPr>
          <p:spPr>
            <a:xfrm>
              <a:off x="3567622" y="3300017"/>
              <a:ext cx="296291" cy="8582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12-14</a:t>
              </a:r>
            </a:p>
          </p:txBody>
        </p:sp>
        <p:sp>
          <p:nvSpPr>
            <p:cNvPr id="706" name="tx67">
              <a:extLst>
                <a:ext uri="{FF2B5EF4-FFF2-40B4-BE49-F238E27FC236}">
                  <a16:creationId xmlns:a16="http://schemas.microsoft.com/office/drawing/2014/main" id="{3B3884E5-F2DB-8445-BA95-85EDC6084835}"/>
                </a:ext>
              </a:extLst>
            </p:cNvPr>
            <p:cNvSpPr/>
            <p:nvPr/>
          </p:nvSpPr>
          <p:spPr>
            <a:xfrm>
              <a:off x="4059273" y="3298281"/>
              <a:ext cx="296291" cy="87560"/>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15-17</a:t>
              </a:r>
            </a:p>
          </p:txBody>
        </p:sp>
        <p:sp>
          <p:nvSpPr>
            <p:cNvPr id="707" name="tx68">
              <a:extLst>
                <a:ext uri="{FF2B5EF4-FFF2-40B4-BE49-F238E27FC236}">
                  <a16:creationId xmlns:a16="http://schemas.microsoft.com/office/drawing/2014/main" id="{704E2046-94DE-7546-895D-178FC165A3EA}"/>
                </a:ext>
              </a:extLst>
            </p:cNvPr>
            <p:cNvSpPr/>
            <p:nvPr/>
          </p:nvSpPr>
          <p:spPr>
            <a:xfrm>
              <a:off x="2533852"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708" name="tx69">
              <a:extLst>
                <a:ext uri="{FF2B5EF4-FFF2-40B4-BE49-F238E27FC236}">
                  <a16:creationId xmlns:a16="http://schemas.microsoft.com/office/drawing/2014/main" id="{CD819E72-1C4E-234A-A012-FF01DE0BA94B}"/>
                </a:ext>
              </a:extLst>
            </p:cNvPr>
            <p:cNvSpPr/>
            <p:nvPr/>
          </p:nvSpPr>
          <p:spPr>
            <a:xfrm rot="16200000">
              <a:off x="825999" y="2089815"/>
              <a:ext cx="659308" cy="111435"/>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Percent (%)</a:t>
              </a:r>
            </a:p>
          </p:txBody>
        </p:sp>
        <p:sp>
          <p:nvSpPr>
            <p:cNvPr id="709" name="rc70">
              <a:extLst>
                <a:ext uri="{FF2B5EF4-FFF2-40B4-BE49-F238E27FC236}">
                  <a16:creationId xmlns:a16="http://schemas.microsoft.com/office/drawing/2014/main" id="{F5DB7892-7C1B-E547-9215-C8F3F86C12F1}"/>
                </a:ext>
              </a:extLst>
            </p:cNvPr>
            <p:cNvSpPr/>
            <p:nvPr/>
          </p:nvSpPr>
          <p:spPr>
            <a:xfrm>
              <a:off x="3421762" y="1398053"/>
              <a:ext cx="942001" cy="490440"/>
            </a:xfrm>
            <a:prstGeom prst="rect">
              <a:avLst/>
            </a:prstGeom>
            <a:solidFill>
              <a:srgbClr val="FFFFFF">
                <a:alpha val="100000"/>
              </a:srgbClr>
            </a:solidFill>
          </p:spPr>
          <p:txBody>
            <a:bodyPr/>
            <a:lstStyle/>
            <a:p>
              <a:endParaRPr dirty="0"/>
            </a:p>
          </p:txBody>
        </p:sp>
        <p:sp>
          <p:nvSpPr>
            <p:cNvPr id="710" name="rc71">
              <a:extLst>
                <a:ext uri="{FF2B5EF4-FFF2-40B4-BE49-F238E27FC236}">
                  <a16:creationId xmlns:a16="http://schemas.microsoft.com/office/drawing/2014/main" id="{F87D4F9C-7F42-5E49-AE03-C8199E56DA18}"/>
                </a:ext>
              </a:extLst>
            </p:cNvPr>
            <p:cNvSpPr/>
            <p:nvPr/>
          </p:nvSpPr>
          <p:spPr>
            <a:xfrm>
              <a:off x="3491351" y="1530905"/>
              <a:ext cx="143999" cy="144000"/>
            </a:xfrm>
            <a:prstGeom prst="rect">
              <a:avLst/>
            </a:prstGeom>
            <a:solidFill>
              <a:srgbClr val="FFFFFF">
                <a:alpha val="100000"/>
              </a:srgbClr>
            </a:solidFill>
          </p:spPr>
          <p:txBody>
            <a:bodyPr/>
            <a:lstStyle/>
            <a:p>
              <a:endParaRPr dirty="0"/>
            </a:p>
          </p:txBody>
        </p:sp>
        <p:sp>
          <p:nvSpPr>
            <p:cNvPr id="711" name="rc72">
              <a:extLst>
                <a:ext uri="{FF2B5EF4-FFF2-40B4-BE49-F238E27FC236}">
                  <a16:creationId xmlns:a16="http://schemas.microsoft.com/office/drawing/2014/main" id="{DE39B828-48FF-594E-9237-24E0F0F0B6A3}"/>
                </a:ext>
              </a:extLst>
            </p:cNvPr>
            <p:cNvSpPr/>
            <p:nvPr/>
          </p:nvSpPr>
          <p:spPr>
            <a:xfrm>
              <a:off x="3500351" y="1539905"/>
              <a:ext cx="125999" cy="126000"/>
            </a:xfrm>
            <a:prstGeom prst="rect">
              <a:avLst/>
            </a:prstGeom>
            <a:solidFill>
              <a:srgbClr val="8FBC8F">
                <a:alpha val="100000"/>
              </a:srgbClr>
            </a:solidFill>
          </p:spPr>
          <p:txBody>
            <a:bodyPr/>
            <a:lstStyle/>
            <a:p>
              <a:endParaRPr dirty="0"/>
            </a:p>
          </p:txBody>
        </p:sp>
        <p:sp>
          <p:nvSpPr>
            <p:cNvPr id="712" name="rc73">
              <a:extLst>
                <a:ext uri="{FF2B5EF4-FFF2-40B4-BE49-F238E27FC236}">
                  <a16:creationId xmlns:a16="http://schemas.microsoft.com/office/drawing/2014/main" id="{31526CE6-2A7C-364B-AA19-A0198A092585}"/>
                </a:ext>
              </a:extLst>
            </p:cNvPr>
            <p:cNvSpPr/>
            <p:nvPr/>
          </p:nvSpPr>
          <p:spPr>
            <a:xfrm>
              <a:off x="3491351" y="1674905"/>
              <a:ext cx="143999" cy="144000"/>
            </a:xfrm>
            <a:prstGeom prst="rect">
              <a:avLst/>
            </a:prstGeom>
            <a:solidFill>
              <a:srgbClr val="FFFFFF">
                <a:alpha val="100000"/>
              </a:srgbClr>
            </a:solidFill>
          </p:spPr>
          <p:txBody>
            <a:bodyPr/>
            <a:lstStyle/>
            <a:p>
              <a:endParaRPr dirty="0"/>
            </a:p>
          </p:txBody>
        </p:sp>
        <p:sp>
          <p:nvSpPr>
            <p:cNvPr id="713" name="rc74">
              <a:extLst>
                <a:ext uri="{FF2B5EF4-FFF2-40B4-BE49-F238E27FC236}">
                  <a16:creationId xmlns:a16="http://schemas.microsoft.com/office/drawing/2014/main" id="{F23048F7-59AE-4847-B9B0-6F22F7F41E67}"/>
                </a:ext>
              </a:extLst>
            </p:cNvPr>
            <p:cNvSpPr/>
            <p:nvPr/>
          </p:nvSpPr>
          <p:spPr>
            <a:xfrm>
              <a:off x="3500351" y="1683905"/>
              <a:ext cx="125999" cy="126000"/>
            </a:xfrm>
            <a:prstGeom prst="rect">
              <a:avLst/>
            </a:prstGeom>
            <a:solidFill>
              <a:srgbClr val="2F4F4F">
                <a:alpha val="100000"/>
              </a:srgbClr>
            </a:solidFill>
          </p:spPr>
          <p:txBody>
            <a:bodyPr/>
            <a:lstStyle/>
            <a:p>
              <a:endParaRPr dirty="0"/>
            </a:p>
          </p:txBody>
        </p:sp>
        <p:sp>
          <p:nvSpPr>
            <p:cNvPr id="714" name="tx75">
              <a:extLst>
                <a:ext uri="{FF2B5EF4-FFF2-40B4-BE49-F238E27FC236}">
                  <a16:creationId xmlns:a16="http://schemas.microsoft.com/office/drawing/2014/main" id="{8F3B7337-5257-564B-BB83-CD8694AD45E8}"/>
                </a:ext>
              </a:extLst>
            </p:cNvPr>
            <p:cNvSpPr/>
            <p:nvPr/>
          </p:nvSpPr>
          <p:spPr>
            <a:xfrm>
              <a:off x="3698614" y="1544266"/>
              <a:ext cx="595560" cy="92273"/>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Hospital Costs</a:t>
              </a:r>
            </a:p>
          </p:txBody>
        </p:sp>
        <p:sp>
          <p:nvSpPr>
            <p:cNvPr id="715" name="tx76">
              <a:extLst>
                <a:ext uri="{FF2B5EF4-FFF2-40B4-BE49-F238E27FC236}">
                  <a16:creationId xmlns:a16="http://schemas.microsoft.com/office/drawing/2014/main" id="{E83A91AA-B196-2840-A2BE-E34864EEF9AF}"/>
                </a:ext>
              </a:extLst>
            </p:cNvPr>
            <p:cNvSpPr/>
            <p:nvPr/>
          </p:nvSpPr>
          <p:spPr>
            <a:xfrm>
              <a:off x="3698614" y="1688068"/>
              <a:ext cx="589855" cy="92471"/>
            </a:xfrm>
            <a:prstGeom prst="rect">
              <a:avLst/>
            </a:prstGeom>
            <a:noFill/>
          </p:spPr>
          <p:txBody>
            <a:bodyPr wrap="none" lIns="0" tIns="0" rIns="0" bIns="0" anchor="ctr" anchorCtr="1"/>
            <a:lstStyle/>
            <a:p>
              <a:pPr marL="0" marR="0" indent="0" algn="l">
                <a:lnSpc>
                  <a:spcPts val="800"/>
                </a:lnSpc>
                <a:spcBef>
                  <a:spcPts val="0"/>
                </a:spcBef>
                <a:spcAft>
                  <a:spcPts val="0"/>
                </a:spcAft>
              </a:pPr>
              <a:r>
                <a:rPr sz="800" dirty="0">
                  <a:solidFill>
                    <a:srgbClr val="000000">
                      <a:alpha val="100000"/>
                    </a:srgbClr>
                  </a:solidFill>
                  <a:latin typeface="Times New Roman"/>
                  <a:cs typeface="Times New Roman"/>
                </a:rPr>
                <a:t>Hospital Stays</a:t>
              </a:r>
            </a:p>
          </p:txBody>
        </p:sp>
        <p:sp>
          <p:nvSpPr>
            <p:cNvPr id="716" name="tx77">
              <a:extLst>
                <a:ext uri="{FF2B5EF4-FFF2-40B4-BE49-F238E27FC236}">
                  <a16:creationId xmlns:a16="http://schemas.microsoft.com/office/drawing/2014/main" id="{C4DD5347-B6B0-6549-8E45-99E42ECB6C0E}"/>
                </a:ext>
              </a:extLst>
            </p:cNvPr>
            <p:cNvSpPr/>
            <p:nvPr/>
          </p:nvSpPr>
          <p:spPr>
            <a:xfrm>
              <a:off x="1023716" y="1056180"/>
              <a:ext cx="1841375" cy="13841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000000">
                      <a:alpha val="100000"/>
                    </a:srgbClr>
                  </a:solidFill>
                  <a:latin typeface="Times New Roman"/>
                  <a:cs typeface="Times New Roman"/>
                </a:rPr>
                <a:t>Hospital Costs and Utilization</a:t>
              </a:r>
            </a:p>
          </p:txBody>
        </p:sp>
      </p:grpSp>
      <p:pic>
        <p:nvPicPr>
          <p:cNvPr id="718" name="Picture 717">
            <a:extLst>
              <a:ext uri="{FF2B5EF4-FFF2-40B4-BE49-F238E27FC236}">
                <a16:creationId xmlns:a16="http://schemas.microsoft.com/office/drawing/2014/main" id="{802643B7-CB8C-9547-942C-E64A074F94CF}"/>
              </a:ext>
            </a:extLst>
          </p:cNvPr>
          <p:cNvPicPr>
            <a:picLocks noChangeAspect="1"/>
          </p:cNvPicPr>
          <p:nvPr/>
        </p:nvPicPr>
        <p:blipFill>
          <a:blip r:embed="rId2"/>
          <a:stretch>
            <a:fillRect/>
          </a:stretch>
        </p:blipFill>
        <p:spPr>
          <a:xfrm>
            <a:off x="6938863" y="4254191"/>
            <a:ext cx="4210998" cy="1845527"/>
          </a:xfrm>
          <a:prstGeom prst="rect">
            <a:avLst/>
          </a:prstGeom>
        </p:spPr>
      </p:pic>
    </p:spTree>
    <p:extLst>
      <p:ext uri="{BB962C8B-B14F-4D97-AF65-F5344CB8AC3E}">
        <p14:creationId xmlns:p14="http://schemas.microsoft.com/office/powerpoint/2010/main" val="153348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292720"/>
            <a:ext cx="11308266" cy="499017"/>
          </a:xfrm>
        </p:spPr>
        <p:txBody>
          <a:bodyPr>
            <a:normAutofit fontScale="90000"/>
          </a:bodyPr>
          <a:lstStyle/>
          <a:p>
            <a:r>
              <a:rPr lang="en-US" sz="2800" b="1" dirty="0">
                <a:solidFill>
                  <a:schemeClr val="accent1">
                    <a:lumMod val="50000"/>
                  </a:schemeClr>
                </a:solidFill>
              </a:rPr>
              <a:t>Costly Diseases: </a:t>
            </a:r>
            <a:r>
              <a:rPr lang="en-US" sz="2800" dirty="0">
                <a:solidFill>
                  <a:schemeClr val="accent1">
                    <a:lumMod val="50000"/>
                  </a:schemeClr>
                </a:solidFill>
              </a:rPr>
              <a:t> </a:t>
            </a:r>
            <a:r>
              <a:rPr lang="en-US" sz="2400" dirty="0">
                <a:solidFill>
                  <a:schemeClr val="accent1">
                    <a:lumMod val="50000"/>
                  </a:schemeClr>
                </a:solidFill>
              </a:rPr>
              <a:t>Diagnosis related group that has maximum hospitalization and expenditure.</a:t>
            </a:r>
            <a:br>
              <a:rPr lang="en-US" sz="2400" dirty="0">
                <a:solidFill>
                  <a:schemeClr val="accent1">
                    <a:lumMod val="50000"/>
                  </a:schemeClr>
                </a:solidFill>
              </a:rPr>
            </a:br>
            <a:endParaRPr lang="en-US" sz="2400" dirty="0">
              <a:solidFill>
                <a:schemeClr val="accent1">
                  <a:lumMod val="50000"/>
                </a:schemeClr>
              </a:solidFill>
            </a:endParaRPr>
          </a:p>
        </p:txBody>
      </p:sp>
      <p:sp>
        <p:nvSpPr>
          <p:cNvPr id="3" name="TextBox 2">
            <a:extLst>
              <a:ext uri="{FF2B5EF4-FFF2-40B4-BE49-F238E27FC236}">
                <a16:creationId xmlns:a16="http://schemas.microsoft.com/office/drawing/2014/main" id="{1A1DA973-7943-6A4D-9C6A-E2A38F072E2A}"/>
              </a:ext>
            </a:extLst>
          </p:cNvPr>
          <p:cNvSpPr txBox="1"/>
          <p:nvPr/>
        </p:nvSpPr>
        <p:spPr>
          <a:xfrm>
            <a:off x="0" y="1151364"/>
            <a:ext cx="11151220" cy="3970318"/>
          </a:xfrm>
          <a:prstGeom prst="rect">
            <a:avLst/>
          </a:prstGeom>
          <a:noFill/>
        </p:spPr>
        <p:txBody>
          <a:bodyPr wrap="square" rtlCol="0">
            <a:spAutoFit/>
          </a:bodyPr>
          <a:lstStyle/>
          <a:p>
            <a:endParaRPr lang="en-US" sz="1400" b="1" dirty="0">
              <a:solidFill>
                <a:schemeClr val="accent6">
                  <a:lumMod val="60000"/>
                  <a:lumOff val="40000"/>
                </a:schemeClr>
              </a:solidFill>
            </a:endParaRPr>
          </a:p>
          <a:p>
            <a:r>
              <a:rPr lang="en-US" sz="1400" dirty="0">
                <a:solidFill>
                  <a:schemeClr val="accent6">
                    <a:lumMod val="60000"/>
                    <a:lumOff val="40000"/>
                  </a:schemeClr>
                </a:solidFill>
              </a:rPr>
              <a:t>#organize a data table for the analysis</a:t>
            </a:r>
          </a:p>
          <a:p>
            <a:r>
              <a:rPr lang="en-US" sz="1400" dirty="0"/>
              <a:t>DRG_Summary &lt;-</a:t>
            </a:r>
          </a:p>
          <a:p>
            <a:r>
              <a:rPr lang="en-US" sz="1400" dirty="0"/>
              <a:t>  sqldf("SELECT</a:t>
            </a:r>
          </a:p>
          <a:p>
            <a:r>
              <a:rPr lang="en-US" sz="1400" dirty="0"/>
              <a:t>               	APRDRG AS Diagnosis,  </a:t>
            </a:r>
          </a:p>
          <a:p>
            <a:r>
              <a:rPr lang="en-US" sz="1400" dirty="0"/>
              <a:t>	COUNT(a.Sex) AS Visits, </a:t>
            </a:r>
          </a:p>
          <a:p>
            <a:r>
              <a:rPr lang="en-US" sz="1400" dirty="0"/>
              <a:t>	SUM(CAST(a.TOTCHG AS float)) AS Cost,</a:t>
            </a:r>
          </a:p>
          <a:p>
            <a:r>
              <a:rPr lang="en-US" sz="1400" dirty="0"/>
              <a:t>               	round((SUM(CAST(a.TOTCHG AS float))/COUNT(a.Sex)),0)     	AS Avg_Cost_Per_Visit,</a:t>
            </a:r>
          </a:p>
          <a:p>
            <a:r>
              <a:rPr lang="en-US" sz="1400" dirty="0"/>
              <a:t>               	round((SUM(CAST(a.TOTCHG AS float))/b.Total_Cost),3)     	AS Cost_Pct,</a:t>
            </a:r>
          </a:p>
          <a:p>
            <a:r>
              <a:rPr lang="en-US" sz="1400" dirty="0"/>
              <a:t>               	CAST(COUNT(a.Sex) AS float)/b.Total_Visits               	AS Visit_Pct</a:t>
            </a:r>
          </a:p>
          <a:p>
            <a:r>
              <a:rPr lang="en-US" sz="1400" dirty="0"/>
              <a:t>                FROM HospitalData a</a:t>
            </a:r>
          </a:p>
          <a:p>
            <a:r>
              <a:rPr lang="en-US" sz="1400" dirty="0"/>
              <a:t>                    		CROSS JOIN (SELECT CAST(SUM(TOTCHG) AS float) Total_Cost, COUNT(Sex) Total_Visits</a:t>
            </a:r>
          </a:p>
          <a:p>
            <a:r>
              <a:rPr lang="en-US" sz="1400" dirty="0"/>
              <a:t>                          		FROM HospitalData) b </a:t>
            </a:r>
          </a:p>
          <a:p>
            <a:r>
              <a:rPr lang="en-US" sz="1400" dirty="0"/>
              <a:t>                 GROUP By 1</a:t>
            </a:r>
          </a:p>
          <a:p>
            <a:r>
              <a:rPr lang="en-US" sz="1400" dirty="0"/>
              <a:t>                 ORDER BY Cost_Pct desc")</a:t>
            </a:r>
          </a:p>
          <a:p>
            <a:endParaRPr lang="en-US" sz="1400" dirty="0"/>
          </a:p>
          <a:p>
            <a:r>
              <a:rPr lang="en-US" sz="1400" dirty="0"/>
              <a:t>DRG_Summary</a:t>
            </a:r>
          </a:p>
          <a:p>
            <a:r>
              <a:rPr lang="en-US" sz="1400" dirty="0"/>
              <a:t>str(DRG_Summary)</a:t>
            </a:r>
          </a:p>
        </p:txBody>
      </p:sp>
      <p:sp>
        <p:nvSpPr>
          <p:cNvPr id="4" name="TextBox 3">
            <a:extLst>
              <a:ext uri="{FF2B5EF4-FFF2-40B4-BE49-F238E27FC236}">
                <a16:creationId xmlns:a16="http://schemas.microsoft.com/office/drawing/2014/main" id="{080FDB80-781F-C347-AD96-EAA589B15351}"/>
              </a:ext>
            </a:extLst>
          </p:cNvPr>
          <p:cNvSpPr txBox="1"/>
          <p:nvPr/>
        </p:nvSpPr>
        <p:spPr>
          <a:xfrm>
            <a:off x="0" y="637848"/>
            <a:ext cx="10966015" cy="523220"/>
          </a:xfrm>
          <a:prstGeom prst="rect">
            <a:avLst/>
          </a:prstGeom>
          <a:noFill/>
        </p:spPr>
        <p:txBody>
          <a:bodyPr wrap="none" rtlCol="0">
            <a:spAutoFit/>
          </a:bodyPr>
          <a:lstStyle/>
          <a:p>
            <a:r>
              <a:rPr lang="en-US" sz="1400" b="1" dirty="0">
                <a:solidFill>
                  <a:srgbClr val="002060"/>
                </a:solidFill>
              </a:rPr>
              <a:t>Problem Statement # 2: </a:t>
            </a:r>
            <a:r>
              <a:rPr lang="en-US" sz="1400" dirty="0">
                <a:solidFill>
                  <a:srgbClr val="002060"/>
                </a:solidFill>
              </a:rPr>
              <a:t>In order of severity of the diagnosis and treatments and to find out the expensive treatments, the agency wants to find the </a:t>
            </a:r>
          </a:p>
          <a:p>
            <a:r>
              <a:rPr lang="en-US" sz="1400" dirty="0">
                <a:solidFill>
                  <a:srgbClr val="002060"/>
                </a:solidFill>
              </a:rPr>
              <a:t>diagnosis related group that has maximum hospitalization and expenditure. </a:t>
            </a:r>
          </a:p>
        </p:txBody>
      </p:sp>
    </p:spTree>
    <p:extLst>
      <p:ext uri="{BB962C8B-B14F-4D97-AF65-F5344CB8AC3E}">
        <p14:creationId xmlns:p14="http://schemas.microsoft.com/office/powerpoint/2010/main" val="314949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36604"/>
            <a:ext cx="11925300" cy="565923"/>
          </a:xfrm>
        </p:spPr>
        <p:txBody>
          <a:bodyPr>
            <a:normAutofit fontScale="90000"/>
          </a:bodyPr>
          <a:lstStyle/>
          <a:p>
            <a:r>
              <a:rPr lang="en-US" sz="2800" b="1" dirty="0">
                <a:solidFill>
                  <a:schemeClr val="accent1">
                    <a:lumMod val="50000"/>
                  </a:schemeClr>
                </a:solidFill>
              </a:rPr>
              <a:t>Costly Diseases: </a:t>
            </a:r>
            <a:r>
              <a:rPr lang="en-US" sz="2800" dirty="0">
                <a:solidFill>
                  <a:schemeClr val="accent1">
                    <a:lumMod val="50000"/>
                  </a:schemeClr>
                </a:solidFill>
              </a:rPr>
              <a:t> </a:t>
            </a:r>
            <a:r>
              <a:rPr lang="en-US" sz="2400" dirty="0">
                <a:solidFill>
                  <a:schemeClr val="accent1">
                    <a:lumMod val="50000"/>
                  </a:schemeClr>
                </a:solidFill>
              </a:rPr>
              <a:t>Diagnosis related group that has maximum hospitalization and expenditure.</a:t>
            </a:r>
            <a:br>
              <a:rPr lang="en-US" sz="2400" dirty="0">
                <a:solidFill>
                  <a:schemeClr val="accent1">
                    <a:lumMod val="50000"/>
                  </a:schemeClr>
                </a:solidFill>
              </a:rPr>
            </a:br>
            <a:endParaRPr lang="en-US" sz="2400" dirty="0">
              <a:solidFill>
                <a:schemeClr val="accent1">
                  <a:lumMod val="50000"/>
                </a:schemeClr>
              </a:solidFill>
            </a:endParaRPr>
          </a:p>
        </p:txBody>
      </p:sp>
      <p:sp>
        <p:nvSpPr>
          <p:cNvPr id="4" name="TextBox 3">
            <a:extLst>
              <a:ext uri="{FF2B5EF4-FFF2-40B4-BE49-F238E27FC236}">
                <a16:creationId xmlns:a16="http://schemas.microsoft.com/office/drawing/2014/main" id="{3BAFC47C-BBD7-1041-AD21-8765FAC9CDE1}"/>
              </a:ext>
            </a:extLst>
          </p:cNvPr>
          <p:cNvSpPr txBox="1"/>
          <p:nvPr/>
        </p:nvSpPr>
        <p:spPr>
          <a:xfrm>
            <a:off x="187520" y="702527"/>
            <a:ext cx="11550260" cy="4708981"/>
          </a:xfrm>
          <a:prstGeom prst="rect">
            <a:avLst/>
          </a:prstGeom>
          <a:noFill/>
        </p:spPr>
        <p:txBody>
          <a:bodyPr wrap="square" rtlCol="0">
            <a:spAutoFit/>
          </a:bodyPr>
          <a:lstStyle/>
          <a:p>
            <a:r>
              <a:rPr lang="en-US" sz="1200" b="1" dirty="0">
                <a:solidFill>
                  <a:schemeClr val="accent6">
                    <a:lumMod val="60000"/>
                    <a:lumOff val="40000"/>
                  </a:schemeClr>
                </a:solidFill>
              </a:rPr>
              <a:t>#Plot the Data </a:t>
            </a:r>
          </a:p>
          <a:p>
            <a:r>
              <a:rPr lang="en-US" sz="1200" dirty="0"/>
              <a:t>h_drg &lt;- (DRG_Summary[c(-2,-3,-4)] %&gt;%  					</a:t>
            </a:r>
            <a:r>
              <a:rPr lang="en-US" sz="1200" b="1" dirty="0">
                <a:solidFill>
                  <a:schemeClr val="accent6">
                    <a:lumMod val="60000"/>
                    <a:lumOff val="40000"/>
                  </a:schemeClr>
                </a:solidFill>
              </a:rPr>
              <a:t>#Exclude the column 2-4 from data frame - will need in next report</a:t>
            </a:r>
          </a:p>
          <a:p>
            <a:r>
              <a:rPr lang="en-US" sz="1200" dirty="0"/>
              <a:t>  	filter(Cost_Pct &gt; .015) %&gt;%   					</a:t>
            </a:r>
            <a:r>
              <a:rPr lang="en-US" sz="1200" b="1" dirty="0">
                <a:solidFill>
                  <a:schemeClr val="accent6">
                    <a:lumMod val="60000"/>
                    <a:lumOff val="40000"/>
                  </a:schemeClr>
                </a:solidFill>
              </a:rPr>
              <a:t>#Filter the data for APRDRG where Cost_Pct &gt; .015 or 1.5% of total costs</a:t>
            </a:r>
          </a:p>
          <a:p>
            <a:r>
              <a:rPr lang="en-US" sz="1200" dirty="0"/>
              <a:t>  	gather("Type", "Value",-Diagnosis) %&gt;%  				</a:t>
            </a:r>
            <a:r>
              <a:rPr lang="en-US" sz="1200" b="1" dirty="0">
                <a:solidFill>
                  <a:schemeClr val="accent6">
                    <a:lumMod val="60000"/>
                    <a:lumOff val="40000"/>
                  </a:schemeClr>
                </a:solidFill>
              </a:rPr>
              <a:t>#Use gather function to make wide data long</a:t>
            </a:r>
          </a:p>
          <a:p>
            <a:r>
              <a:rPr lang="en-US" sz="1200" dirty="0"/>
              <a:t>  ggplot(aes(x= reorder(as.factor(Diagnosis), -Value), Value, fill = Type)) 		+ 	</a:t>
            </a:r>
            <a:r>
              <a:rPr lang="en-US" sz="1200" b="1" dirty="0">
                <a:solidFill>
                  <a:schemeClr val="accent6">
                    <a:lumMod val="60000"/>
                    <a:lumOff val="40000"/>
                  </a:schemeClr>
                </a:solidFill>
              </a:rPr>
              <a:t>#Reorder function sorts the bars in graph; negative will list desc</a:t>
            </a:r>
          </a:p>
          <a:p>
            <a:r>
              <a:rPr lang="en-US" sz="1200" dirty="0"/>
              <a:t>  geom_bar(position = "dodge", stat = "identity", width = .8) 		+</a:t>
            </a:r>
          </a:p>
          <a:p>
            <a:r>
              <a:rPr lang="en-US" sz="1200" dirty="0"/>
              <a:t>  geom_text(aes(label = my_percent(Value)),  size = 3.0, vjust=-.8,hjust=-.2, angle =60,  </a:t>
            </a:r>
          </a:p>
          <a:p>
            <a:r>
              <a:rPr lang="en-US" sz="1200" dirty="0"/>
              <a:t>	position = position_dodge(1) ,</a:t>
            </a:r>
          </a:p>
          <a:p>
            <a:r>
              <a:rPr lang="en-US" sz="1200" dirty="0"/>
              <a:t>	family="Times New Roman", fontface="bold" ) 	+</a:t>
            </a:r>
          </a:p>
          <a:p>
            <a:r>
              <a:rPr lang="en-US" sz="1200" dirty="0"/>
              <a:t>  ggtitle("*Healthcare Data By Diagnosis")			+</a:t>
            </a:r>
          </a:p>
          <a:p>
            <a:r>
              <a:rPr lang="en-US" sz="1200" dirty="0"/>
              <a:t>  ylab("Percent (%)") 				+</a:t>
            </a:r>
          </a:p>
          <a:p>
            <a:r>
              <a:rPr lang="en-US" sz="1200" dirty="0"/>
              <a:t>  xlab("Diagnosis (APRDRG)") 				+</a:t>
            </a:r>
          </a:p>
          <a:p>
            <a:r>
              <a:rPr lang="en-US" sz="1200" dirty="0"/>
              <a:t>  scale_fill_manual(values = c( "darkseagreen", "darkslategray"), labels = c( "Hospital Costs", "Hospital Stays")) 	+ </a:t>
            </a:r>
          </a:p>
          <a:p>
            <a:r>
              <a:rPr lang="en-US" sz="1200" dirty="0"/>
              <a:t>  scale_y_continuous(limits=c(0,.65), labels=percent)					+</a:t>
            </a:r>
          </a:p>
          <a:p>
            <a:r>
              <a:rPr lang="en-US" sz="1200" dirty="0"/>
              <a:t>  theme_bw() 								+	</a:t>
            </a:r>
          </a:p>
          <a:p>
            <a:r>
              <a:rPr lang="en-US" sz="1200" dirty="0"/>
              <a:t>  theme(legend.title = element_blank(), legend.key.size = unit(0.5,"cm"),</a:t>
            </a:r>
          </a:p>
          <a:p>
            <a:r>
              <a:rPr lang="en-US" sz="1200" dirty="0"/>
              <a:t>        	text = element_text(size = 7,family="Times New Roman"),</a:t>
            </a:r>
          </a:p>
          <a:p>
            <a:r>
              <a:rPr lang="en-US" sz="1200" dirty="0"/>
              <a:t>        	axis.text=element_text(size=12),</a:t>
            </a:r>
          </a:p>
          <a:p>
            <a:r>
              <a:rPr lang="en-US" sz="1200" dirty="0"/>
              <a:t>        	axis.title=element_text(size=12,face="bold"),</a:t>
            </a:r>
          </a:p>
          <a:p>
            <a:r>
              <a:rPr lang="en-US" sz="1200" dirty="0"/>
              <a:t>        	legend.position=c(.8,.8),</a:t>
            </a:r>
          </a:p>
          <a:p>
            <a:r>
              <a:rPr lang="en-US" sz="1200" dirty="0"/>
              <a:t>        	plot.title = element_text(family = "Times New Roman", size = 14, margin=margin(0,0,10,0)),</a:t>
            </a:r>
          </a:p>
          <a:p>
            <a:r>
              <a:rPr lang="en-US" sz="1200" dirty="0"/>
              <a:t>        	legend.text = element_text( size=10))						+</a:t>
            </a:r>
          </a:p>
          <a:p>
            <a:r>
              <a:rPr lang="en-US" sz="1200" dirty="0"/>
              <a:t>  annotate("rect", xmin=9, xmax=15, ymin=.30 , ymax=.40,  alpha=0.2, fill="lightsteelblue4") 			+</a:t>
            </a:r>
          </a:p>
          <a:p>
            <a:r>
              <a:rPr lang="en-US" sz="1200" dirty="0"/>
              <a:t>  annotate('text', x = 12.2, y = .37, label = '*Diagnosis that make-up     ', color='black’, family="Times New Roman", size=4.5) 	+</a:t>
            </a:r>
          </a:p>
          <a:p>
            <a:r>
              <a:rPr lang="en-US" sz="1200" dirty="0"/>
              <a:t>  annotate('text', x = 12.2, y = .33, label = '1.5% or more of total costs.', color='black’, family="Times New Roman", size=4.5) )</a:t>
            </a:r>
          </a:p>
        </p:txBody>
      </p:sp>
    </p:spTree>
    <p:extLst>
      <p:ext uri="{BB962C8B-B14F-4D97-AF65-F5344CB8AC3E}">
        <p14:creationId xmlns:p14="http://schemas.microsoft.com/office/powerpoint/2010/main" val="323921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1414-3A38-5341-B07C-C5B9B0D73B34}"/>
              </a:ext>
            </a:extLst>
          </p:cNvPr>
          <p:cNvSpPr>
            <a:spLocks noGrp="1"/>
          </p:cNvSpPr>
          <p:nvPr>
            <p:ph type="title"/>
          </p:nvPr>
        </p:nvSpPr>
        <p:spPr>
          <a:xfrm>
            <a:off x="838200" y="258185"/>
            <a:ext cx="10515600" cy="1748416"/>
          </a:xfrm>
        </p:spPr>
        <p:txBody>
          <a:bodyPr>
            <a:normAutofit fontScale="90000"/>
          </a:bodyPr>
          <a:lstStyle/>
          <a:p>
            <a:r>
              <a:rPr lang="en-US" b="1" dirty="0">
                <a:solidFill>
                  <a:schemeClr val="accent1">
                    <a:lumMod val="50000"/>
                  </a:schemeClr>
                </a:solidFill>
              </a:rPr>
              <a:t>Objective: </a:t>
            </a:r>
            <a:r>
              <a:rPr lang="en-US" dirty="0">
                <a:solidFill>
                  <a:schemeClr val="accent1">
                    <a:lumMod val="50000"/>
                  </a:schemeClr>
                </a:solidFill>
              </a:rPr>
              <a:t>Analyze Healthcare data to research Healthcare Costs and Utilization using R-Tools</a:t>
            </a:r>
            <a:br>
              <a:rPr lang="en-US" dirty="0">
                <a:solidFill>
                  <a:schemeClr val="accent1">
                    <a:lumMod val="50000"/>
                  </a:schemeClr>
                </a:solidFill>
              </a:rPr>
            </a:b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7B905644-AF46-454A-87C4-DEA5D4163673}"/>
              </a:ext>
            </a:extLst>
          </p:cNvPr>
          <p:cNvSpPr>
            <a:spLocks noGrp="1"/>
          </p:cNvSpPr>
          <p:nvPr>
            <p:ph idx="1"/>
          </p:nvPr>
        </p:nvSpPr>
        <p:spPr/>
        <p:txBody>
          <a:bodyPr/>
          <a:lstStyle/>
          <a:p>
            <a:pPr marL="0" indent="0">
              <a:buNone/>
            </a:pPr>
            <a:endParaRPr lang="en-US" dirty="0">
              <a:solidFill>
                <a:schemeClr val="accent1">
                  <a:lumMod val="50000"/>
                </a:schemeClr>
              </a:solidFill>
            </a:endParaRPr>
          </a:p>
          <a:p>
            <a:endParaRPr lang="en-US" dirty="0"/>
          </a:p>
        </p:txBody>
      </p:sp>
    </p:spTree>
    <p:extLst>
      <p:ext uri="{BB962C8B-B14F-4D97-AF65-F5344CB8AC3E}">
        <p14:creationId xmlns:p14="http://schemas.microsoft.com/office/powerpoint/2010/main" val="417377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7079" y="170057"/>
            <a:ext cx="11925300" cy="521319"/>
          </a:xfrm>
        </p:spPr>
        <p:txBody>
          <a:bodyPr>
            <a:normAutofit fontScale="90000"/>
          </a:bodyPr>
          <a:lstStyle/>
          <a:p>
            <a:r>
              <a:rPr lang="en-US" sz="2800" b="1" dirty="0">
                <a:solidFill>
                  <a:schemeClr val="accent1">
                    <a:lumMod val="50000"/>
                  </a:schemeClr>
                </a:solidFill>
              </a:rPr>
              <a:t>Costly Diseases: </a:t>
            </a:r>
            <a:r>
              <a:rPr lang="en-US" sz="2800" dirty="0">
                <a:solidFill>
                  <a:schemeClr val="accent1">
                    <a:lumMod val="50000"/>
                  </a:schemeClr>
                </a:solidFill>
              </a:rPr>
              <a:t> </a:t>
            </a:r>
            <a:r>
              <a:rPr lang="en-US" sz="2400" dirty="0">
                <a:solidFill>
                  <a:schemeClr val="accent1">
                    <a:lumMod val="50000"/>
                  </a:schemeClr>
                </a:solidFill>
              </a:rPr>
              <a:t>Diagnosis related group that has maximum hospitalization and expenditure.</a:t>
            </a:r>
            <a:br>
              <a:rPr lang="en-US" sz="2400" dirty="0">
                <a:solidFill>
                  <a:schemeClr val="accent1">
                    <a:lumMod val="50000"/>
                  </a:schemeClr>
                </a:solidFill>
              </a:rPr>
            </a:br>
            <a:endParaRPr lang="en-US" sz="2400" dirty="0">
              <a:solidFill>
                <a:schemeClr val="accent1">
                  <a:lumMod val="50000"/>
                </a:schemeClr>
              </a:solidFill>
            </a:endParaRPr>
          </a:p>
        </p:txBody>
      </p:sp>
      <p:grpSp>
        <p:nvGrpSpPr>
          <p:cNvPr id="353" name="Group 352">
            <a:extLst>
              <a:ext uri="{FF2B5EF4-FFF2-40B4-BE49-F238E27FC236}">
                <a16:creationId xmlns:a16="http://schemas.microsoft.com/office/drawing/2014/main" id="{DA7E5439-4416-4140-A90A-4555DBF6475E}"/>
              </a:ext>
            </a:extLst>
          </p:cNvPr>
          <p:cNvGrpSpPr/>
          <p:nvPr/>
        </p:nvGrpSpPr>
        <p:grpSpPr>
          <a:xfrm>
            <a:off x="94433" y="2422850"/>
            <a:ext cx="7818989" cy="4411453"/>
            <a:chOff x="914400" y="914400"/>
            <a:chExt cx="3829709" cy="2743200"/>
          </a:xfrm>
        </p:grpSpPr>
        <p:sp>
          <p:nvSpPr>
            <p:cNvPr id="354" name="rc3">
              <a:extLst>
                <a:ext uri="{FF2B5EF4-FFF2-40B4-BE49-F238E27FC236}">
                  <a16:creationId xmlns:a16="http://schemas.microsoft.com/office/drawing/2014/main" id="{8AC25E1C-88EA-5840-A146-424090568C3D}"/>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425" name="pl6">
              <a:extLst>
                <a:ext uri="{FF2B5EF4-FFF2-40B4-BE49-F238E27FC236}">
                  <a16:creationId xmlns:a16="http://schemas.microsoft.com/office/drawing/2014/main" id="{1ECE5CCD-D3BF-764B-9808-D16FCD91EC36}"/>
                </a:ext>
              </a:extLst>
            </p:cNvPr>
            <p:cNvSpPr/>
            <p:nvPr/>
          </p:nvSpPr>
          <p:spPr>
            <a:xfrm>
              <a:off x="1494560" y="2860446"/>
              <a:ext cx="3007850" cy="0"/>
            </a:xfrm>
            <a:custGeom>
              <a:avLst/>
              <a:gdLst/>
              <a:ahLst/>
              <a:cxnLst/>
              <a:rect l="0" t="0" r="0" b="0"/>
              <a:pathLst>
                <a:path w="3007850">
                  <a:moveTo>
                    <a:pt x="0" y="0"/>
                  </a:moveTo>
                  <a:lnTo>
                    <a:pt x="3007850" y="0"/>
                  </a:lnTo>
                  <a:lnTo>
                    <a:pt x="3007850" y="0"/>
                  </a:lnTo>
                </a:path>
              </a:pathLst>
            </a:custGeom>
            <a:ln w="6775" cap="flat">
              <a:solidFill>
                <a:srgbClr val="EBEBEB">
                  <a:alpha val="100000"/>
                </a:srgbClr>
              </a:solidFill>
              <a:prstDash val="solid"/>
              <a:round/>
            </a:ln>
          </p:spPr>
          <p:txBody>
            <a:bodyPr/>
            <a:lstStyle/>
            <a:p>
              <a:endParaRPr dirty="0"/>
            </a:p>
          </p:txBody>
        </p:sp>
        <p:sp>
          <p:nvSpPr>
            <p:cNvPr id="489" name="pl7">
              <a:extLst>
                <a:ext uri="{FF2B5EF4-FFF2-40B4-BE49-F238E27FC236}">
                  <a16:creationId xmlns:a16="http://schemas.microsoft.com/office/drawing/2014/main" id="{C6EC9D08-3A81-2F45-AC65-94B1DE35E93A}"/>
                </a:ext>
              </a:extLst>
            </p:cNvPr>
            <p:cNvSpPr/>
            <p:nvPr/>
          </p:nvSpPr>
          <p:spPr>
            <a:xfrm>
              <a:off x="1494560" y="2313206"/>
              <a:ext cx="3007850" cy="0"/>
            </a:xfrm>
            <a:custGeom>
              <a:avLst/>
              <a:gdLst/>
              <a:ahLst/>
              <a:cxnLst/>
              <a:rect l="0" t="0" r="0" b="0"/>
              <a:pathLst>
                <a:path w="3007850">
                  <a:moveTo>
                    <a:pt x="0" y="0"/>
                  </a:moveTo>
                  <a:lnTo>
                    <a:pt x="3007850" y="0"/>
                  </a:lnTo>
                  <a:lnTo>
                    <a:pt x="3007850" y="0"/>
                  </a:lnTo>
                </a:path>
              </a:pathLst>
            </a:custGeom>
            <a:ln w="6775" cap="flat">
              <a:solidFill>
                <a:srgbClr val="EBEBEB">
                  <a:alpha val="100000"/>
                </a:srgbClr>
              </a:solidFill>
              <a:prstDash val="solid"/>
              <a:round/>
            </a:ln>
          </p:spPr>
          <p:txBody>
            <a:bodyPr/>
            <a:lstStyle/>
            <a:p>
              <a:endParaRPr dirty="0"/>
            </a:p>
          </p:txBody>
        </p:sp>
        <p:sp>
          <p:nvSpPr>
            <p:cNvPr id="490" name="pl8">
              <a:extLst>
                <a:ext uri="{FF2B5EF4-FFF2-40B4-BE49-F238E27FC236}">
                  <a16:creationId xmlns:a16="http://schemas.microsoft.com/office/drawing/2014/main" id="{B5D0C8E3-0BF5-3A47-97AC-5786390DE00D}"/>
                </a:ext>
              </a:extLst>
            </p:cNvPr>
            <p:cNvSpPr/>
            <p:nvPr/>
          </p:nvSpPr>
          <p:spPr>
            <a:xfrm>
              <a:off x="1494560" y="1765966"/>
              <a:ext cx="3007850" cy="0"/>
            </a:xfrm>
            <a:custGeom>
              <a:avLst/>
              <a:gdLst/>
              <a:ahLst/>
              <a:cxnLst/>
              <a:rect l="0" t="0" r="0" b="0"/>
              <a:pathLst>
                <a:path w="3007850">
                  <a:moveTo>
                    <a:pt x="0" y="0"/>
                  </a:moveTo>
                  <a:lnTo>
                    <a:pt x="3007850" y="0"/>
                  </a:lnTo>
                  <a:lnTo>
                    <a:pt x="3007850" y="0"/>
                  </a:lnTo>
                </a:path>
              </a:pathLst>
            </a:custGeom>
            <a:ln w="6775" cap="flat">
              <a:solidFill>
                <a:srgbClr val="EBEBEB">
                  <a:alpha val="100000"/>
                </a:srgbClr>
              </a:solidFill>
              <a:prstDash val="solid"/>
              <a:round/>
            </a:ln>
          </p:spPr>
          <p:txBody>
            <a:bodyPr/>
            <a:lstStyle/>
            <a:p>
              <a:endParaRPr dirty="0"/>
            </a:p>
          </p:txBody>
        </p:sp>
        <p:sp>
          <p:nvSpPr>
            <p:cNvPr id="491" name="pl9">
              <a:extLst>
                <a:ext uri="{FF2B5EF4-FFF2-40B4-BE49-F238E27FC236}">
                  <a16:creationId xmlns:a16="http://schemas.microsoft.com/office/drawing/2014/main" id="{8C21400D-83E5-7544-8BE8-4FE80054EF5E}"/>
                </a:ext>
              </a:extLst>
            </p:cNvPr>
            <p:cNvSpPr/>
            <p:nvPr/>
          </p:nvSpPr>
          <p:spPr>
            <a:xfrm>
              <a:off x="1494560" y="3134066"/>
              <a:ext cx="3007850" cy="0"/>
            </a:xfrm>
            <a:custGeom>
              <a:avLst/>
              <a:gdLst/>
              <a:ahLst/>
              <a:cxnLst/>
              <a:rect l="0" t="0" r="0" b="0"/>
              <a:pathLst>
                <a:path w="3007850">
                  <a:moveTo>
                    <a:pt x="0" y="0"/>
                  </a:moveTo>
                  <a:lnTo>
                    <a:pt x="3007850" y="0"/>
                  </a:lnTo>
                  <a:lnTo>
                    <a:pt x="3007850" y="0"/>
                  </a:lnTo>
                </a:path>
              </a:pathLst>
            </a:custGeom>
            <a:ln w="13550" cap="flat">
              <a:solidFill>
                <a:srgbClr val="EBEBEB">
                  <a:alpha val="100000"/>
                </a:srgbClr>
              </a:solidFill>
              <a:prstDash val="solid"/>
              <a:round/>
            </a:ln>
          </p:spPr>
          <p:txBody>
            <a:bodyPr/>
            <a:lstStyle/>
            <a:p>
              <a:endParaRPr dirty="0"/>
            </a:p>
          </p:txBody>
        </p:sp>
        <p:sp>
          <p:nvSpPr>
            <p:cNvPr id="492" name="pl10">
              <a:extLst>
                <a:ext uri="{FF2B5EF4-FFF2-40B4-BE49-F238E27FC236}">
                  <a16:creationId xmlns:a16="http://schemas.microsoft.com/office/drawing/2014/main" id="{BED0F096-D121-624C-AC5B-9CA20F17F9DC}"/>
                </a:ext>
              </a:extLst>
            </p:cNvPr>
            <p:cNvSpPr/>
            <p:nvPr/>
          </p:nvSpPr>
          <p:spPr>
            <a:xfrm>
              <a:off x="1494560" y="2586826"/>
              <a:ext cx="3007850" cy="0"/>
            </a:xfrm>
            <a:custGeom>
              <a:avLst/>
              <a:gdLst/>
              <a:ahLst/>
              <a:cxnLst/>
              <a:rect l="0" t="0" r="0" b="0"/>
              <a:pathLst>
                <a:path w="3007850">
                  <a:moveTo>
                    <a:pt x="0" y="0"/>
                  </a:moveTo>
                  <a:lnTo>
                    <a:pt x="3007850" y="0"/>
                  </a:lnTo>
                  <a:lnTo>
                    <a:pt x="3007850" y="0"/>
                  </a:lnTo>
                </a:path>
              </a:pathLst>
            </a:custGeom>
            <a:ln w="13550" cap="flat">
              <a:solidFill>
                <a:srgbClr val="EBEBEB">
                  <a:alpha val="100000"/>
                </a:srgbClr>
              </a:solidFill>
              <a:prstDash val="solid"/>
              <a:round/>
            </a:ln>
          </p:spPr>
          <p:txBody>
            <a:bodyPr/>
            <a:lstStyle/>
            <a:p>
              <a:endParaRPr dirty="0"/>
            </a:p>
          </p:txBody>
        </p:sp>
        <p:sp>
          <p:nvSpPr>
            <p:cNvPr id="493" name="pl11">
              <a:extLst>
                <a:ext uri="{FF2B5EF4-FFF2-40B4-BE49-F238E27FC236}">
                  <a16:creationId xmlns:a16="http://schemas.microsoft.com/office/drawing/2014/main" id="{3D000306-B545-B641-B27F-48E685AC665B}"/>
                </a:ext>
              </a:extLst>
            </p:cNvPr>
            <p:cNvSpPr/>
            <p:nvPr/>
          </p:nvSpPr>
          <p:spPr>
            <a:xfrm>
              <a:off x="1494560" y="2039586"/>
              <a:ext cx="3007850" cy="0"/>
            </a:xfrm>
            <a:custGeom>
              <a:avLst/>
              <a:gdLst/>
              <a:ahLst/>
              <a:cxnLst/>
              <a:rect l="0" t="0" r="0" b="0"/>
              <a:pathLst>
                <a:path w="3007850">
                  <a:moveTo>
                    <a:pt x="0" y="0"/>
                  </a:moveTo>
                  <a:lnTo>
                    <a:pt x="3007850" y="0"/>
                  </a:lnTo>
                  <a:lnTo>
                    <a:pt x="3007850" y="0"/>
                  </a:lnTo>
                </a:path>
              </a:pathLst>
            </a:custGeom>
            <a:ln w="13550" cap="flat">
              <a:solidFill>
                <a:srgbClr val="EBEBEB">
                  <a:alpha val="100000"/>
                </a:srgbClr>
              </a:solidFill>
              <a:prstDash val="solid"/>
              <a:round/>
            </a:ln>
          </p:spPr>
          <p:txBody>
            <a:bodyPr/>
            <a:lstStyle/>
            <a:p>
              <a:endParaRPr dirty="0"/>
            </a:p>
          </p:txBody>
        </p:sp>
        <p:sp>
          <p:nvSpPr>
            <p:cNvPr id="494" name="pl12">
              <a:extLst>
                <a:ext uri="{FF2B5EF4-FFF2-40B4-BE49-F238E27FC236}">
                  <a16:creationId xmlns:a16="http://schemas.microsoft.com/office/drawing/2014/main" id="{E4105700-3679-F548-85B9-0F366F24D72F}"/>
                </a:ext>
              </a:extLst>
            </p:cNvPr>
            <p:cNvSpPr/>
            <p:nvPr/>
          </p:nvSpPr>
          <p:spPr>
            <a:xfrm>
              <a:off x="1494560" y="1492346"/>
              <a:ext cx="3007850" cy="0"/>
            </a:xfrm>
            <a:custGeom>
              <a:avLst/>
              <a:gdLst/>
              <a:ahLst/>
              <a:cxnLst/>
              <a:rect l="0" t="0" r="0" b="0"/>
              <a:pathLst>
                <a:path w="3007850">
                  <a:moveTo>
                    <a:pt x="0" y="0"/>
                  </a:moveTo>
                  <a:lnTo>
                    <a:pt x="3007850" y="0"/>
                  </a:lnTo>
                  <a:lnTo>
                    <a:pt x="3007850" y="0"/>
                  </a:lnTo>
                </a:path>
              </a:pathLst>
            </a:custGeom>
            <a:ln w="13550" cap="flat">
              <a:solidFill>
                <a:srgbClr val="EBEBEB">
                  <a:alpha val="100000"/>
                </a:srgbClr>
              </a:solidFill>
              <a:prstDash val="solid"/>
              <a:round/>
            </a:ln>
          </p:spPr>
          <p:txBody>
            <a:bodyPr/>
            <a:lstStyle/>
            <a:p>
              <a:endParaRPr dirty="0"/>
            </a:p>
          </p:txBody>
        </p:sp>
        <p:sp>
          <p:nvSpPr>
            <p:cNvPr id="495" name="pl13">
              <a:extLst>
                <a:ext uri="{FF2B5EF4-FFF2-40B4-BE49-F238E27FC236}">
                  <a16:creationId xmlns:a16="http://schemas.microsoft.com/office/drawing/2014/main" id="{A7B8AD8E-9EF8-DF48-B2FB-989452B595BD}"/>
                </a:ext>
              </a:extLst>
            </p:cNvPr>
            <p:cNvSpPr/>
            <p:nvPr/>
          </p:nvSpPr>
          <p:spPr>
            <a:xfrm>
              <a:off x="1613291"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96" name="pl14">
              <a:extLst>
                <a:ext uri="{FF2B5EF4-FFF2-40B4-BE49-F238E27FC236}">
                  <a16:creationId xmlns:a16="http://schemas.microsoft.com/office/drawing/2014/main" id="{2A513D2C-5693-744B-8189-D9035C28B272}"/>
                </a:ext>
              </a:extLst>
            </p:cNvPr>
            <p:cNvSpPr/>
            <p:nvPr/>
          </p:nvSpPr>
          <p:spPr>
            <a:xfrm>
              <a:off x="1811176"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97" name="pl15">
              <a:extLst>
                <a:ext uri="{FF2B5EF4-FFF2-40B4-BE49-F238E27FC236}">
                  <a16:creationId xmlns:a16="http://schemas.microsoft.com/office/drawing/2014/main" id="{76DEEAAC-5908-6A40-ADA7-A2A64F3EB984}"/>
                </a:ext>
              </a:extLst>
            </p:cNvPr>
            <p:cNvSpPr/>
            <p:nvPr/>
          </p:nvSpPr>
          <p:spPr>
            <a:xfrm>
              <a:off x="2009061"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98" name="pl16">
              <a:extLst>
                <a:ext uri="{FF2B5EF4-FFF2-40B4-BE49-F238E27FC236}">
                  <a16:creationId xmlns:a16="http://schemas.microsoft.com/office/drawing/2014/main" id="{6C1776A4-4D21-BD46-9C2B-4B28A95F10BD}"/>
                </a:ext>
              </a:extLst>
            </p:cNvPr>
            <p:cNvSpPr/>
            <p:nvPr/>
          </p:nvSpPr>
          <p:spPr>
            <a:xfrm>
              <a:off x="2206946"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499" name="pl17">
              <a:extLst>
                <a:ext uri="{FF2B5EF4-FFF2-40B4-BE49-F238E27FC236}">
                  <a16:creationId xmlns:a16="http://schemas.microsoft.com/office/drawing/2014/main" id="{A4994E0F-FF6A-4D46-8E70-A08D83A6AB2D}"/>
                </a:ext>
              </a:extLst>
            </p:cNvPr>
            <p:cNvSpPr/>
            <p:nvPr/>
          </p:nvSpPr>
          <p:spPr>
            <a:xfrm>
              <a:off x="2404831"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0" name="pl18">
              <a:extLst>
                <a:ext uri="{FF2B5EF4-FFF2-40B4-BE49-F238E27FC236}">
                  <a16:creationId xmlns:a16="http://schemas.microsoft.com/office/drawing/2014/main" id="{8962C348-D5DD-E043-A512-8CCBAF86ADDA}"/>
                </a:ext>
              </a:extLst>
            </p:cNvPr>
            <p:cNvSpPr/>
            <p:nvPr/>
          </p:nvSpPr>
          <p:spPr>
            <a:xfrm>
              <a:off x="2602715"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1" name="pl19">
              <a:extLst>
                <a:ext uri="{FF2B5EF4-FFF2-40B4-BE49-F238E27FC236}">
                  <a16:creationId xmlns:a16="http://schemas.microsoft.com/office/drawing/2014/main" id="{759A2A4A-8D63-F947-B21B-B070224DB11F}"/>
                </a:ext>
              </a:extLst>
            </p:cNvPr>
            <p:cNvSpPr/>
            <p:nvPr/>
          </p:nvSpPr>
          <p:spPr>
            <a:xfrm>
              <a:off x="2800600"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2" name="pl20">
              <a:extLst>
                <a:ext uri="{FF2B5EF4-FFF2-40B4-BE49-F238E27FC236}">
                  <a16:creationId xmlns:a16="http://schemas.microsoft.com/office/drawing/2014/main" id="{400BF8F5-FBCE-784E-80A5-A3641D337A0D}"/>
                </a:ext>
              </a:extLst>
            </p:cNvPr>
            <p:cNvSpPr/>
            <p:nvPr/>
          </p:nvSpPr>
          <p:spPr>
            <a:xfrm>
              <a:off x="2998485"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3" name="pl21">
              <a:extLst>
                <a:ext uri="{FF2B5EF4-FFF2-40B4-BE49-F238E27FC236}">
                  <a16:creationId xmlns:a16="http://schemas.microsoft.com/office/drawing/2014/main" id="{5D302929-6294-6B4D-A1D6-023E23A5E1EE}"/>
                </a:ext>
              </a:extLst>
            </p:cNvPr>
            <p:cNvSpPr/>
            <p:nvPr/>
          </p:nvSpPr>
          <p:spPr>
            <a:xfrm>
              <a:off x="3196370"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4" name="pl22">
              <a:extLst>
                <a:ext uri="{FF2B5EF4-FFF2-40B4-BE49-F238E27FC236}">
                  <a16:creationId xmlns:a16="http://schemas.microsoft.com/office/drawing/2014/main" id="{2B4F37A7-D9B7-E14F-8675-71B53D634F21}"/>
                </a:ext>
              </a:extLst>
            </p:cNvPr>
            <p:cNvSpPr/>
            <p:nvPr/>
          </p:nvSpPr>
          <p:spPr>
            <a:xfrm>
              <a:off x="3394255"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5" name="pl23">
              <a:extLst>
                <a:ext uri="{FF2B5EF4-FFF2-40B4-BE49-F238E27FC236}">
                  <a16:creationId xmlns:a16="http://schemas.microsoft.com/office/drawing/2014/main" id="{2C18F9C5-EDA0-3D46-905B-DA85BD4160A1}"/>
                </a:ext>
              </a:extLst>
            </p:cNvPr>
            <p:cNvSpPr/>
            <p:nvPr/>
          </p:nvSpPr>
          <p:spPr>
            <a:xfrm>
              <a:off x="3592140"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6" name="pl24">
              <a:extLst>
                <a:ext uri="{FF2B5EF4-FFF2-40B4-BE49-F238E27FC236}">
                  <a16:creationId xmlns:a16="http://schemas.microsoft.com/office/drawing/2014/main" id="{36B1721B-5F72-AA42-924B-0EEF533F956F}"/>
                </a:ext>
              </a:extLst>
            </p:cNvPr>
            <p:cNvSpPr/>
            <p:nvPr/>
          </p:nvSpPr>
          <p:spPr>
            <a:xfrm>
              <a:off x="3790025"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7" name="pl25">
              <a:extLst>
                <a:ext uri="{FF2B5EF4-FFF2-40B4-BE49-F238E27FC236}">
                  <a16:creationId xmlns:a16="http://schemas.microsoft.com/office/drawing/2014/main" id="{B17E1125-2437-8044-8852-A3D065C85B98}"/>
                </a:ext>
              </a:extLst>
            </p:cNvPr>
            <p:cNvSpPr/>
            <p:nvPr/>
          </p:nvSpPr>
          <p:spPr>
            <a:xfrm>
              <a:off x="3987910"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8" name="pl26">
              <a:extLst>
                <a:ext uri="{FF2B5EF4-FFF2-40B4-BE49-F238E27FC236}">
                  <a16:creationId xmlns:a16="http://schemas.microsoft.com/office/drawing/2014/main" id="{5AA14365-32A3-BD4B-B61C-88B49C1F350A}"/>
                </a:ext>
              </a:extLst>
            </p:cNvPr>
            <p:cNvSpPr/>
            <p:nvPr/>
          </p:nvSpPr>
          <p:spPr>
            <a:xfrm>
              <a:off x="4185795"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09" name="pl27">
              <a:extLst>
                <a:ext uri="{FF2B5EF4-FFF2-40B4-BE49-F238E27FC236}">
                  <a16:creationId xmlns:a16="http://schemas.microsoft.com/office/drawing/2014/main" id="{C54270D3-A80E-1F48-BD56-FFA60CC43AB9}"/>
                </a:ext>
              </a:extLst>
            </p:cNvPr>
            <p:cNvSpPr/>
            <p:nvPr/>
          </p:nvSpPr>
          <p:spPr>
            <a:xfrm>
              <a:off x="4383680" y="1266610"/>
              <a:ext cx="0" cy="1956382"/>
            </a:xfrm>
            <a:custGeom>
              <a:avLst/>
              <a:gdLst/>
              <a:ahLst/>
              <a:cxnLst/>
              <a:rect l="0" t="0" r="0" b="0"/>
              <a:pathLst>
                <a:path h="1956382">
                  <a:moveTo>
                    <a:pt x="0" y="195638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510" name="rc28">
              <a:extLst>
                <a:ext uri="{FF2B5EF4-FFF2-40B4-BE49-F238E27FC236}">
                  <a16:creationId xmlns:a16="http://schemas.microsoft.com/office/drawing/2014/main" id="{2176FA27-E442-ED40-AF05-104AE632F264}"/>
                </a:ext>
              </a:extLst>
            </p:cNvPr>
            <p:cNvSpPr/>
            <p:nvPr/>
          </p:nvSpPr>
          <p:spPr>
            <a:xfrm>
              <a:off x="1534137" y="2269427"/>
              <a:ext cx="79153" cy="864639"/>
            </a:xfrm>
            <a:prstGeom prst="rect">
              <a:avLst/>
            </a:prstGeom>
            <a:solidFill>
              <a:srgbClr val="8FBC8F">
                <a:alpha val="100000"/>
              </a:srgbClr>
            </a:solidFill>
          </p:spPr>
          <p:txBody>
            <a:bodyPr/>
            <a:lstStyle/>
            <a:p>
              <a:endParaRPr dirty="0"/>
            </a:p>
          </p:txBody>
        </p:sp>
        <p:sp>
          <p:nvSpPr>
            <p:cNvPr id="511" name="rc29">
              <a:extLst>
                <a:ext uri="{FF2B5EF4-FFF2-40B4-BE49-F238E27FC236}">
                  <a16:creationId xmlns:a16="http://schemas.microsoft.com/office/drawing/2014/main" id="{E8045342-313C-7941-800E-E6CD5C9C25E1}"/>
                </a:ext>
              </a:extLst>
            </p:cNvPr>
            <p:cNvSpPr/>
            <p:nvPr/>
          </p:nvSpPr>
          <p:spPr>
            <a:xfrm>
              <a:off x="2127792" y="2972631"/>
              <a:ext cx="79153" cy="161435"/>
            </a:xfrm>
            <a:prstGeom prst="rect">
              <a:avLst/>
            </a:prstGeom>
            <a:solidFill>
              <a:srgbClr val="8FBC8F">
                <a:alpha val="100000"/>
              </a:srgbClr>
            </a:solidFill>
          </p:spPr>
          <p:txBody>
            <a:bodyPr/>
            <a:lstStyle/>
            <a:p>
              <a:endParaRPr dirty="0"/>
            </a:p>
          </p:txBody>
        </p:sp>
        <p:sp>
          <p:nvSpPr>
            <p:cNvPr id="512" name="rc30">
              <a:extLst>
                <a:ext uri="{FF2B5EF4-FFF2-40B4-BE49-F238E27FC236}">
                  <a16:creationId xmlns:a16="http://schemas.microsoft.com/office/drawing/2014/main" id="{69FCE647-0324-494D-84BF-181672C88855}"/>
                </a:ext>
              </a:extLst>
            </p:cNvPr>
            <p:cNvSpPr/>
            <p:nvPr/>
          </p:nvSpPr>
          <p:spPr>
            <a:xfrm>
              <a:off x="1732022" y="2978103"/>
              <a:ext cx="79153" cy="155963"/>
            </a:xfrm>
            <a:prstGeom prst="rect">
              <a:avLst/>
            </a:prstGeom>
            <a:solidFill>
              <a:srgbClr val="8FBC8F">
                <a:alpha val="100000"/>
              </a:srgbClr>
            </a:solidFill>
          </p:spPr>
          <p:txBody>
            <a:bodyPr/>
            <a:lstStyle/>
            <a:p>
              <a:endParaRPr dirty="0"/>
            </a:p>
          </p:txBody>
        </p:sp>
        <p:sp>
          <p:nvSpPr>
            <p:cNvPr id="513" name="rc31">
              <a:extLst>
                <a:ext uri="{FF2B5EF4-FFF2-40B4-BE49-F238E27FC236}">
                  <a16:creationId xmlns:a16="http://schemas.microsoft.com/office/drawing/2014/main" id="{E119656B-E784-B94F-B81B-9834A46AAC66}"/>
                </a:ext>
              </a:extLst>
            </p:cNvPr>
            <p:cNvSpPr/>
            <p:nvPr/>
          </p:nvSpPr>
          <p:spPr>
            <a:xfrm>
              <a:off x="1929907" y="3016410"/>
              <a:ext cx="79153" cy="117656"/>
            </a:xfrm>
            <a:prstGeom prst="rect">
              <a:avLst/>
            </a:prstGeom>
            <a:solidFill>
              <a:srgbClr val="8FBC8F">
                <a:alpha val="100000"/>
              </a:srgbClr>
            </a:solidFill>
          </p:spPr>
          <p:txBody>
            <a:bodyPr/>
            <a:lstStyle/>
            <a:p>
              <a:endParaRPr dirty="0"/>
            </a:p>
          </p:txBody>
        </p:sp>
        <p:sp>
          <p:nvSpPr>
            <p:cNvPr id="514" name="rc32">
              <a:extLst>
                <a:ext uri="{FF2B5EF4-FFF2-40B4-BE49-F238E27FC236}">
                  <a16:creationId xmlns:a16="http://schemas.microsoft.com/office/drawing/2014/main" id="{A5E2A307-0767-8449-B5FA-EEFC65525E82}"/>
                </a:ext>
              </a:extLst>
            </p:cNvPr>
            <p:cNvSpPr/>
            <p:nvPr/>
          </p:nvSpPr>
          <p:spPr>
            <a:xfrm>
              <a:off x="2721446" y="3038299"/>
              <a:ext cx="79153" cy="95766"/>
            </a:xfrm>
            <a:prstGeom prst="rect">
              <a:avLst/>
            </a:prstGeom>
            <a:solidFill>
              <a:srgbClr val="8FBC8F">
                <a:alpha val="100000"/>
              </a:srgbClr>
            </a:solidFill>
          </p:spPr>
          <p:txBody>
            <a:bodyPr/>
            <a:lstStyle/>
            <a:p>
              <a:endParaRPr dirty="0"/>
            </a:p>
          </p:txBody>
        </p:sp>
        <p:sp>
          <p:nvSpPr>
            <p:cNvPr id="515" name="rc33">
              <a:extLst>
                <a:ext uri="{FF2B5EF4-FFF2-40B4-BE49-F238E27FC236}">
                  <a16:creationId xmlns:a16="http://schemas.microsoft.com/office/drawing/2014/main" id="{17FD34FA-9B18-3D4C-AD40-95235EF7FF09}"/>
                </a:ext>
              </a:extLst>
            </p:cNvPr>
            <p:cNvSpPr/>
            <p:nvPr/>
          </p:nvSpPr>
          <p:spPr>
            <a:xfrm>
              <a:off x="2325677" y="3065661"/>
              <a:ext cx="79153" cy="68404"/>
            </a:xfrm>
            <a:prstGeom prst="rect">
              <a:avLst/>
            </a:prstGeom>
            <a:solidFill>
              <a:srgbClr val="8FBC8F">
                <a:alpha val="100000"/>
              </a:srgbClr>
            </a:solidFill>
          </p:spPr>
          <p:txBody>
            <a:bodyPr/>
            <a:lstStyle/>
            <a:p>
              <a:endParaRPr dirty="0"/>
            </a:p>
          </p:txBody>
        </p:sp>
        <p:sp>
          <p:nvSpPr>
            <p:cNvPr id="516" name="rc34">
              <a:extLst>
                <a:ext uri="{FF2B5EF4-FFF2-40B4-BE49-F238E27FC236}">
                  <a16:creationId xmlns:a16="http://schemas.microsoft.com/office/drawing/2014/main" id="{B0B372C4-FD60-204B-AD3B-09DB23524700}"/>
                </a:ext>
              </a:extLst>
            </p:cNvPr>
            <p:cNvSpPr/>
            <p:nvPr/>
          </p:nvSpPr>
          <p:spPr>
            <a:xfrm>
              <a:off x="3512986" y="3076606"/>
              <a:ext cx="79153" cy="57460"/>
            </a:xfrm>
            <a:prstGeom prst="rect">
              <a:avLst/>
            </a:prstGeom>
            <a:solidFill>
              <a:srgbClr val="8FBC8F">
                <a:alpha val="100000"/>
              </a:srgbClr>
            </a:solidFill>
          </p:spPr>
          <p:txBody>
            <a:bodyPr/>
            <a:lstStyle/>
            <a:p>
              <a:endParaRPr dirty="0"/>
            </a:p>
          </p:txBody>
        </p:sp>
        <p:sp>
          <p:nvSpPr>
            <p:cNvPr id="517" name="rc35">
              <a:extLst>
                <a:ext uri="{FF2B5EF4-FFF2-40B4-BE49-F238E27FC236}">
                  <a16:creationId xmlns:a16="http://schemas.microsoft.com/office/drawing/2014/main" id="{9D38C639-1B5C-844B-815D-6EB43D6BC272}"/>
                </a:ext>
              </a:extLst>
            </p:cNvPr>
            <p:cNvSpPr/>
            <p:nvPr/>
          </p:nvSpPr>
          <p:spPr>
            <a:xfrm>
              <a:off x="3117216" y="3079342"/>
              <a:ext cx="79153" cy="54723"/>
            </a:xfrm>
            <a:prstGeom prst="rect">
              <a:avLst/>
            </a:prstGeom>
            <a:solidFill>
              <a:srgbClr val="8FBC8F">
                <a:alpha val="100000"/>
              </a:srgbClr>
            </a:solidFill>
          </p:spPr>
          <p:txBody>
            <a:bodyPr/>
            <a:lstStyle/>
            <a:p>
              <a:endParaRPr dirty="0"/>
            </a:p>
          </p:txBody>
        </p:sp>
        <p:sp>
          <p:nvSpPr>
            <p:cNvPr id="518" name="rc36">
              <a:extLst>
                <a:ext uri="{FF2B5EF4-FFF2-40B4-BE49-F238E27FC236}">
                  <a16:creationId xmlns:a16="http://schemas.microsoft.com/office/drawing/2014/main" id="{1D96550D-04B3-F944-B937-619B88A060EB}"/>
                </a:ext>
              </a:extLst>
            </p:cNvPr>
            <p:cNvSpPr/>
            <p:nvPr/>
          </p:nvSpPr>
          <p:spPr>
            <a:xfrm>
              <a:off x="3908756" y="3082079"/>
              <a:ext cx="79153" cy="51987"/>
            </a:xfrm>
            <a:prstGeom prst="rect">
              <a:avLst/>
            </a:prstGeom>
            <a:solidFill>
              <a:srgbClr val="8FBC8F">
                <a:alpha val="100000"/>
              </a:srgbClr>
            </a:solidFill>
          </p:spPr>
          <p:txBody>
            <a:bodyPr/>
            <a:lstStyle/>
            <a:p>
              <a:endParaRPr dirty="0"/>
            </a:p>
          </p:txBody>
        </p:sp>
        <p:sp>
          <p:nvSpPr>
            <p:cNvPr id="519" name="rc37">
              <a:extLst>
                <a:ext uri="{FF2B5EF4-FFF2-40B4-BE49-F238E27FC236}">
                  <a16:creationId xmlns:a16="http://schemas.microsoft.com/office/drawing/2014/main" id="{85E4BE32-FD9C-6141-9ACD-413B18FCE5C0}"/>
                </a:ext>
              </a:extLst>
            </p:cNvPr>
            <p:cNvSpPr/>
            <p:nvPr/>
          </p:nvSpPr>
          <p:spPr>
            <a:xfrm>
              <a:off x="4304526" y="3082079"/>
              <a:ext cx="79153" cy="51987"/>
            </a:xfrm>
            <a:prstGeom prst="rect">
              <a:avLst/>
            </a:prstGeom>
            <a:solidFill>
              <a:srgbClr val="8FBC8F">
                <a:alpha val="100000"/>
              </a:srgbClr>
            </a:solidFill>
          </p:spPr>
          <p:txBody>
            <a:bodyPr/>
            <a:lstStyle/>
            <a:p>
              <a:endParaRPr dirty="0"/>
            </a:p>
          </p:txBody>
        </p:sp>
        <p:sp>
          <p:nvSpPr>
            <p:cNvPr id="520" name="rc38">
              <a:extLst>
                <a:ext uri="{FF2B5EF4-FFF2-40B4-BE49-F238E27FC236}">
                  <a16:creationId xmlns:a16="http://schemas.microsoft.com/office/drawing/2014/main" id="{A326BAC0-CFFD-AB45-9A7E-D9D8031919C4}"/>
                </a:ext>
              </a:extLst>
            </p:cNvPr>
            <p:cNvSpPr/>
            <p:nvPr/>
          </p:nvSpPr>
          <p:spPr>
            <a:xfrm>
              <a:off x="3315101" y="3082079"/>
              <a:ext cx="79153" cy="51987"/>
            </a:xfrm>
            <a:prstGeom prst="rect">
              <a:avLst/>
            </a:prstGeom>
            <a:solidFill>
              <a:srgbClr val="8FBC8F">
                <a:alpha val="100000"/>
              </a:srgbClr>
            </a:solidFill>
          </p:spPr>
          <p:txBody>
            <a:bodyPr/>
            <a:lstStyle/>
            <a:p>
              <a:endParaRPr dirty="0"/>
            </a:p>
          </p:txBody>
        </p:sp>
        <p:sp>
          <p:nvSpPr>
            <p:cNvPr id="521" name="rc39">
              <a:extLst>
                <a:ext uri="{FF2B5EF4-FFF2-40B4-BE49-F238E27FC236}">
                  <a16:creationId xmlns:a16="http://schemas.microsoft.com/office/drawing/2014/main" id="{3893DA8E-1C87-5D45-8920-F4E6EB78B298}"/>
                </a:ext>
              </a:extLst>
            </p:cNvPr>
            <p:cNvSpPr/>
            <p:nvPr/>
          </p:nvSpPr>
          <p:spPr>
            <a:xfrm>
              <a:off x="4106641" y="3084815"/>
              <a:ext cx="79153" cy="49251"/>
            </a:xfrm>
            <a:prstGeom prst="rect">
              <a:avLst/>
            </a:prstGeom>
            <a:solidFill>
              <a:srgbClr val="8FBC8F">
                <a:alpha val="100000"/>
              </a:srgbClr>
            </a:solidFill>
          </p:spPr>
          <p:txBody>
            <a:bodyPr/>
            <a:lstStyle/>
            <a:p>
              <a:endParaRPr dirty="0"/>
            </a:p>
          </p:txBody>
        </p:sp>
        <p:sp>
          <p:nvSpPr>
            <p:cNvPr id="522" name="rc40">
              <a:extLst>
                <a:ext uri="{FF2B5EF4-FFF2-40B4-BE49-F238E27FC236}">
                  <a16:creationId xmlns:a16="http://schemas.microsoft.com/office/drawing/2014/main" id="{12C1558C-ADC8-2644-9CDC-5BD7FDC96105}"/>
                </a:ext>
              </a:extLst>
            </p:cNvPr>
            <p:cNvSpPr/>
            <p:nvPr/>
          </p:nvSpPr>
          <p:spPr>
            <a:xfrm>
              <a:off x="3710871" y="3087551"/>
              <a:ext cx="79153" cy="46515"/>
            </a:xfrm>
            <a:prstGeom prst="rect">
              <a:avLst/>
            </a:prstGeom>
            <a:solidFill>
              <a:srgbClr val="8FBC8F">
                <a:alpha val="100000"/>
              </a:srgbClr>
            </a:solidFill>
          </p:spPr>
          <p:txBody>
            <a:bodyPr/>
            <a:lstStyle/>
            <a:p>
              <a:endParaRPr dirty="0"/>
            </a:p>
          </p:txBody>
        </p:sp>
        <p:sp>
          <p:nvSpPr>
            <p:cNvPr id="523" name="rc41">
              <a:extLst>
                <a:ext uri="{FF2B5EF4-FFF2-40B4-BE49-F238E27FC236}">
                  <a16:creationId xmlns:a16="http://schemas.microsoft.com/office/drawing/2014/main" id="{7ABDB5FF-EADD-4843-8070-2A197B67C212}"/>
                </a:ext>
              </a:extLst>
            </p:cNvPr>
            <p:cNvSpPr/>
            <p:nvPr/>
          </p:nvSpPr>
          <p:spPr>
            <a:xfrm>
              <a:off x="2919331" y="3087551"/>
              <a:ext cx="79153" cy="46515"/>
            </a:xfrm>
            <a:prstGeom prst="rect">
              <a:avLst/>
            </a:prstGeom>
            <a:solidFill>
              <a:srgbClr val="8FBC8F">
                <a:alpha val="100000"/>
              </a:srgbClr>
            </a:solidFill>
          </p:spPr>
          <p:txBody>
            <a:bodyPr/>
            <a:lstStyle/>
            <a:p>
              <a:endParaRPr dirty="0"/>
            </a:p>
          </p:txBody>
        </p:sp>
        <p:sp>
          <p:nvSpPr>
            <p:cNvPr id="524" name="rc42">
              <a:extLst>
                <a:ext uri="{FF2B5EF4-FFF2-40B4-BE49-F238E27FC236}">
                  <a16:creationId xmlns:a16="http://schemas.microsoft.com/office/drawing/2014/main" id="{E00BB6EB-2284-E945-8D40-10E6D95E44AE}"/>
                </a:ext>
              </a:extLst>
            </p:cNvPr>
            <p:cNvSpPr/>
            <p:nvPr/>
          </p:nvSpPr>
          <p:spPr>
            <a:xfrm>
              <a:off x="2523562" y="3090287"/>
              <a:ext cx="79153" cy="43779"/>
            </a:xfrm>
            <a:prstGeom prst="rect">
              <a:avLst/>
            </a:prstGeom>
            <a:solidFill>
              <a:srgbClr val="8FBC8F">
                <a:alpha val="100000"/>
              </a:srgbClr>
            </a:solidFill>
          </p:spPr>
          <p:txBody>
            <a:bodyPr/>
            <a:lstStyle/>
            <a:p>
              <a:endParaRPr dirty="0"/>
            </a:p>
          </p:txBody>
        </p:sp>
        <p:sp>
          <p:nvSpPr>
            <p:cNvPr id="525" name="rc43">
              <a:extLst>
                <a:ext uri="{FF2B5EF4-FFF2-40B4-BE49-F238E27FC236}">
                  <a16:creationId xmlns:a16="http://schemas.microsoft.com/office/drawing/2014/main" id="{547D2CD7-6962-B944-BC7F-5964DC3E542C}"/>
                </a:ext>
              </a:extLst>
            </p:cNvPr>
            <p:cNvSpPr/>
            <p:nvPr/>
          </p:nvSpPr>
          <p:spPr>
            <a:xfrm>
              <a:off x="1613291" y="1672936"/>
              <a:ext cx="79153" cy="1461130"/>
            </a:xfrm>
            <a:prstGeom prst="rect">
              <a:avLst/>
            </a:prstGeom>
            <a:solidFill>
              <a:srgbClr val="2F4F4F">
                <a:alpha val="100000"/>
              </a:srgbClr>
            </a:solidFill>
          </p:spPr>
          <p:txBody>
            <a:bodyPr/>
            <a:lstStyle/>
            <a:p>
              <a:endParaRPr dirty="0"/>
            </a:p>
          </p:txBody>
        </p:sp>
        <p:sp>
          <p:nvSpPr>
            <p:cNvPr id="526" name="rc44">
              <a:extLst>
                <a:ext uri="{FF2B5EF4-FFF2-40B4-BE49-F238E27FC236}">
                  <a16:creationId xmlns:a16="http://schemas.microsoft.com/office/drawing/2014/main" id="{55568BF6-67BB-7141-AE67-E624E65F49E8}"/>
                </a:ext>
              </a:extLst>
            </p:cNvPr>
            <p:cNvSpPr/>
            <p:nvPr/>
          </p:nvSpPr>
          <p:spPr>
            <a:xfrm>
              <a:off x="2206946" y="3079342"/>
              <a:ext cx="79153" cy="54723"/>
            </a:xfrm>
            <a:prstGeom prst="rect">
              <a:avLst/>
            </a:prstGeom>
            <a:solidFill>
              <a:srgbClr val="2F4F4F">
                <a:alpha val="100000"/>
              </a:srgbClr>
            </a:solidFill>
          </p:spPr>
          <p:txBody>
            <a:bodyPr/>
            <a:lstStyle/>
            <a:p>
              <a:endParaRPr dirty="0"/>
            </a:p>
          </p:txBody>
        </p:sp>
        <p:sp>
          <p:nvSpPr>
            <p:cNvPr id="527" name="rc45">
              <a:extLst>
                <a:ext uri="{FF2B5EF4-FFF2-40B4-BE49-F238E27FC236}">
                  <a16:creationId xmlns:a16="http://schemas.microsoft.com/office/drawing/2014/main" id="{6D08E2ED-1357-B44A-9FE3-5A11E1F1AE4D}"/>
                </a:ext>
              </a:extLst>
            </p:cNvPr>
            <p:cNvSpPr/>
            <p:nvPr/>
          </p:nvSpPr>
          <p:spPr>
            <a:xfrm>
              <a:off x="1811176" y="2937060"/>
              <a:ext cx="79153" cy="197006"/>
            </a:xfrm>
            <a:prstGeom prst="rect">
              <a:avLst/>
            </a:prstGeom>
            <a:solidFill>
              <a:srgbClr val="2F4F4F">
                <a:alpha val="100000"/>
              </a:srgbClr>
            </a:solidFill>
          </p:spPr>
          <p:txBody>
            <a:bodyPr/>
            <a:lstStyle/>
            <a:p>
              <a:endParaRPr dirty="0"/>
            </a:p>
          </p:txBody>
        </p:sp>
        <p:sp>
          <p:nvSpPr>
            <p:cNvPr id="528" name="rc46">
              <a:extLst>
                <a:ext uri="{FF2B5EF4-FFF2-40B4-BE49-F238E27FC236}">
                  <a16:creationId xmlns:a16="http://schemas.microsoft.com/office/drawing/2014/main" id="{4C8BD73D-A269-4A48-9368-A782F8C8D08A}"/>
                </a:ext>
              </a:extLst>
            </p:cNvPr>
            <p:cNvSpPr/>
            <p:nvPr/>
          </p:nvSpPr>
          <p:spPr>
            <a:xfrm>
              <a:off x="2009061" y="2931588"/>
              <a:ext cx="79153" cy="202478"/>
            </a:xfrm>
            <a:prstGeom prst="rect">
              <a:avLst/>
            </a:prstGeom>
            <a:solidFill>
              <a:srgbClr val="2F4F4F">
                <a:alpha val="100000"/>
              </a:srgbClr>
            </a:solidFill>
          </p:spPr>
          <p:txBody>
            <a:bodyPr/>
            <a:lstStyle/>
            <a:p>
              <a:endParaRPr dirty="0"/>
            </a:p>
          </p:txBody>
        </p:sp>
        <p:sp>
          <p:nvSpPr>
            <p:cNvPr id="529" name="rc47">
              <a:extLst>
                <a:ext uri="{FF2B5EF4-FFF2-40B4-BE49-F238E27FC236}">
                  <a16:creationId xmlns:a16="http://schemas.microsoft.com/office/drawing/2014/main" id="{6C9F5D04-E216-0645-AFDE-6E4BBA06B2FA}"/>
                </a:ext>
              </a:extLst>
            </p:cNvPr>
            <p:cNvSpPr/>
            <p:nvPr/>
          </p:nvSpPr>
          <p:spPr>
            <a:xfrm>
              <a:off x="2800600" y="3128594"/>
              <a:ext cx="79153" cy="5472"/>
            </a:xfrm>
            <a:prstGeom prst="rect">
              <a:avLst/>
            </a:prstGeom>
            <a:solidFill>
              <a:srgbClr val="2F4F4F">
                <a:alpha val="100000"/>
              </a:srgbClr>
            </a:solidFill>
          </p:spPr>
          <p:txBody>
            <a:bodyPr/>
            <a:lstStyle/>
            <a:p>
              <a:endParaRPr dirty="0"/>
            </a:p>
          </p:txBody>
        </p:sp>
        <p:sp>
          <p:nvSpPr>
            <p:cNvPr id="530" name="rc48">
              <a:extLst>
                <a:ext uri="{FF2B5EF4-FFF2-40B4-BE49-F238E27FC236}">
                  <a16:creationId xmlns:a16="http://schemas.microsoft.com/office/drawing/2014/main" id="{656B619B-A549-C64A-8FC4-AF5AC54483EB}"/>
                </a:ext>
              </a:extLst>
            </p:cNvPr>
            <p:cNvSpPr/>
            <p:nvPr/>
          </p:nvSpPr>
          <p:spPr>
            <a:xfrm>
              <a:off x="2404831" y="3024618"/>
              <a:ext cx="79153" cy="109447"/>
            </a:xfrm>
            <a:prstGeom prst="rect">
              <a:avLst/>
            </a:prstGeom>
            <a:solidFill>
              <a:srgbClr val="2F4F4F">
                <a:alpha val="100000"/>
              </a:srgbClr>
            </a:solidFill>
          </p:spPr>
          <p:txBody>
            <a:bodyPr/>
            <a:lstStyle/>
            <a:p>
              <a:endParaRPr dirty="0"/>
            </a:p>
          </p:txBody>
        </p:sp>
        <p:sp>
          <p:nvSpPr>
            <p:cNvPr id="531" name="rc49">
              <a:extLst>
                <a:ext uri="{FF2B5EF4-FFF2-40B4-BE49-F238E27FC236}">
                  <a16:creationId xmlns:a16="http://schemas.microsoft.com/office/drawing/2014/main" id="{BD596B02-1D22-994A-9620-B11F69CAC9DD}"/>
                </a:ext>
              </a:extLst>
            </p:cNvPr>
            <p:cNvSpPr/>
            <p:nvPr/>
          </p:nvSpPr>
          <p:spPr>
            <a:xfrm>
              <a:off x="3592140" y="3128594"/>
              <a:ext cx="79153" cy="5472"/>
            </a:xfrm>
            <a:prstGeom prst="rect">
              <a:avLst/>
            </a:prstGeom>
            <a:solidFill>
              <a:srgbClr val="2F4F4F">
                <a:alpha val="100000"/>
              </a:srgbClr>
            </a:solidFill>
          </p:spPr>
          <p:txBody>
            <a:bodyPr/>
            <a:lstStyle/>
            <a:p>
              <a:endParaRPr dirty="0"/>
            </a:p>
          </p:txBody>
        </p:sp>
        <p:sp>
          <p:nvSpPr>
            <p:cNvPr id="532" name="rc50">
              <a:extLst>
                <a:ext uri="{FF2B5EF4-FFF2-40B4-BE49-F238E27FC236}">
                  <a16:creationId xmlns:a16="http://schemas.microsoft.com/office/drawing/2014/main" id="{BEDDC07A-46F4-754E-8F01-E4EA772D2022}"/>
                </a:ext>
              </a:extLst>
            </p:cNvPr>
            <p:cNvSpPr/>
            <p:nvPr/>
          </p:nvSpPr>
          <p:spPr>
            <a:xfrm>
              <a:off x="3196370" y="3117649"/>
              <a:ext cx="79153" cy="16417"/>
            </a:xfrm>
            <a:prstGeom prst="rect">
              <a:avLst/>
            </a:prstGeom>
            <a:solidFill>
              <a:srgbClr val="2F4F4F">
                <a:alpha val="100000"/>
              </a:srgbClr>
            </a:solidFill>
          </p:spPr>
          <p:txBody>
            <a:bodyPr/>
            <a:lstStyle/>
            <a:p>
              <a:endParaRPr dirty="0"/>
            </a:p>
          </p:txBody>
        </p:sp>
        <p:sp>
          <p:nvSpPr>
            <p:cNvPr id="533" name="rc51">
              <a:extLst>
                <a:ext uri="{FF2B5EF4-FFF2-40B4-BE49-F238E27FC236}">
                  <a16:creationId xmlns:a16="http://schemas.microsoft.com/office/drawing/2014/main" id="{70A92245-AB91-5949-8554-A87D99D4FC25}"/>
                </a:ext>
              </a:extLst>
            </p:cNvPr>
            <p:cNvSpPr/>
            <p:nvPr/>
          </p:nvSpPr>
          <p:spPr>
            <a:xfrm>
              <a:off x="3987910" y="3123122"/>
              <a:ext cx="79153" cy="10944"/>
            </a:xfrm>
            <a:prstGeom prst="rect">
              <a:avLst/>
            </a:prstGeom>
            <a:solidFill>
              <a:srgbClr val="2F4F4F">
                <a:alpha val="100000"/>
              </a:srgbClr>
            </a:solidFill>
          </p:spPr>
          <p:txBody>
            <a:bodyPr/>
            <a:lstStyle/>
            <a:p>
              <a:endParaRPr dirty="0"/>
            </a:p>
          </p:txBody>
        </p:sp>
        <p:sp>
          <p:nvSpPr>
            <p:cNvPr id="534" name="rc52">
              <a:extLst>
                <a:ext uri="{FF2B5EF4-FFF2-40B4-BE49-F238E27FC236}">
                  <a16:creationId xmlns:a16="http://schemas.microsoft.com/office/drawing/2014/main" id="{931C973A-0D03-E44B-88B8-91D94D98D5C2}"/>
                </a:ext>
              </a:extLst>
            </p:cNvPr>
            <p:cNvSpPr/>
            <p:nvPr/>
          </p:nvSpPr>
          <p:spPr>
            <a:xfrm>
              <a:off x="4383680" y="3128594"/>
              <a:ext cx="79153" cy="5472"/>
            </a:xfrm>
            <a:prstGeom prst="rect">
              <a:avLst/>
            </a:prstGeom>
            <a:solidFill>
              <a:srgbClr val="2F4F4F">
                <a:alpha val="100000"/>
              </a:srgbClr>
            </a:solidFill>
          </p:spPr>
          <p:txBody>
            <a:bodyPr/>
            <a:lstStyle/>
            <a:p>
              <a:endParaRPr dirty="0"/>
            </a:p>
          </p:txBody>
        </p:sp>
        <p:sp>
          <p:nvSpPr>
            <p:cNvPr id="535" name="rc53">
              <a:extLst>
                <a:ext uri="{FF2B5EF4-FFF2-40B4-BE49-F238E27FC236}">
                  <a16:creationId xmlns:a16="http://schemas.microsoft.com/office/drawing/2014/main" id="{A868685D-38B9-674A-A67B-44D548ED3E69}"/>
                </a:ext>
              </a:extLst>
            </p:cNvPr>
            <p:cNvSpPr/>
            <p:nvPr/>
          </p:nvSpPr>
          <p:spPr>
            <a:xfrm>
              <a:off x="3394255" y="3123122"/>
              <a:ext cx="79153" cy="10944"/>
            </a:xfrm>
            <a:prstGeom prst="rect">
              <a:avLst/>
            </a:prstGeom>
            <a:solidFill>
              <a:srgbClr val="2F4F4F">
                <a:alpha val="100000"/>
              </a:srgbClr>
            </a:solidFill>
          </p:spPr>
          <p:txBody>
            <a:bodyPr/>
            <a:lstStyle/>
            <a:p>
              <a:endParaRPr dirty="0"/>
            </a:p>
          </p:txBody>
        </p:sp>
        <p:sp>
          <p:nvSpPr>
            <p:cNvPr id="536" name="rc54">
              <a:extLst>
                <a:ext uri="{FF2B5EF4-FFF2-40B4-BE49-F238E27FC236}">
                  <a16:creationId xmlns:a16="http://schemas.microsoft.com/office/drawing/2014/main" id="{911162E4-A085-8548-B663-4A986B7CB081}"/>
                </a:ext>
              </a:extLst>
            </p:cNvPr>
            <p:cNvSpPr/>
            <p:nvPr/>
          </p:nvSpPr>
          <p:spPr>
            <a:xfrm>
              <a:off x="4185795" y="3123122"/>
              <a:ext cx="79153" cy="10944"/>
            </a:xfrm>
            <a:prstGeom prst="rect">
              <a:avLst/>
            </a:prstGeom>
            <a:solidFill>
              <a:srgbClr val="2F4F4F">
                <a:alpha val="100000"/>
              </a:srgbClr>
            </a:solidFill>
          </p:spPr>
          <p:txBody>
            <a:bodyPr/>
            <a:lstStyle/>
            <a:p>
              <a:endParaRPr dirty="0"/>
            </a:p>
          </p:txBody>
        </p:sp>
        <p:sp>
          <p:nvSpPr>
            <p:cNvPr id="537" name="rc55">
              <a:extLst>
                <a:ext uri="{FF2B5EF4-FFF2-40B4-BE49-F238E27FC236}">
                  <a16:creationId xmlns:a16="http://schemas.microsoft.com/office/drawing/2014/main" id="{5EBF4F6F-9199-BC44-A781-C6C02424CB97}"/>
                </a:ext>
              </a:extLst>
            </p:cNvPr>
            <p:cNvSpPr/>
            <p:nvPr/>
          </p:nvSpPr>
          <p:spPr>
            <a:xfrm>
              <a:off x="3790025" y="3117649"/>
              <a:ext cx="79153" cy="16417"/>
            </a:xfrm>
            <a:prstGeom prst="rect">
              <a:avLst/>
            </a:prstGeom>
            <a:solidFill>
              <a:srgbClr val="2F4F4F">
                <a:alpha val="100000"/>
              </a:srgbClr>
            </a:solidFill>
          </p:spPr>
          <p:txBody>
            <a:bodyPr/>
            <a:lstStyle/>
            <a:p>
              <a:endParaRPr dirty="0"/>
            </a:p>
          </p:txBody>
        </p:sp>
        <p:sp>
          <p:nvSpPr>
            <p:cNvPr id="538" name="rc56">
              <a:extLst>
                <a:ext uri="{FF2B5EF4-FFF2-40B4-BE49-F238E27FC236}">
                  <a16:creationId xmlns:a16="http://schemas.microsoft.com/office/drawing/2014/main" id="{F4CA627A-BDF2-FC47-A873-0D24A98F21D8}"/>
                </a:ext>
              </a:extLst>
            </p:cNvPr>
            <p:cNvSpPr/>
            <p:nvPr/>
          </p:nvSpPr>
          <p:spPr>
            <a:xfrm>
              <a:off x="2998485" y="3101232"/>
              <a:ext cx="79153" cy="32834"/>
            </a:xfrm>
            <a:prstGeom prst="rect">
              <a:avLst/>
            </a:prstGeom>
            <a:solidFill>
              <a:srgbClr val="2F4F4F">
                <a:alpha val="100000"/>
              </a:srgbClr>
            </a:solidFill>
          </p:spPr>
          <p:txBody>
            <a:bodyPr/>
            <a:lstStyle/>
            <a:p>
              <a:endParaRPr dirty="0"/>
            </a:p>
          </p:txBody>
        </p:sp>
        <p:sp>
          <p:nvSpPr>
            <p:cNvPr id="539" name="rc57">
              <a:extLst>
                <a:ext uri="{FF2B5EF4-FFF2-40B4-BE49-F238E27FC236}">
                  <a16:creationId xmlns:a16="http://schemas.microsoft.com/office/drawing/2014/main" id="{80A44B65-C8AD-BC43-9ADE-20A5425ADDA8}"/>
                </a:ext>
              </a:extLst>
            </p:cNvPr>
            <p:cNvSpPr/>
            <p:nvPr/>
          </p:nvSpPr>
          <p:spPr>
            <a:xfrm>
              <a:off x="2602715" y="3057453"/>
              <a:ext cx="79153" cy="76613"/>
            </a:xfrm>
            <a:prstGeom prst="rect">
              <a:avLst/>
            </a:prstGeom>
            <a:solidFill>
              <a:srgbClr val="2F4F4F">
                <a:alpha val="100000"/>
              </a:srgbClr>
            </a:solidFill>
          </p:spPr>
          <p:txBody>
            <a:bodyPr/>
            <a:lstStyle/>
            <a:p>
              <a:endParaRPr dirty="0"/>
            </a:p>
          </p:txBody>
        </p:sp>
        <p:sp>
          <p:nvSpPr>
            <p:cNvPr id="540" name="tx58">
              <a:extLst>
                <a:ext uri="{FF2B5EF4-FFF2-40B4-BE49-F238E27FC236}">
                  <a16:creationId xmlns:a16="http://schemas.microsoft.com/office/drawing/2014/main" id="{0E4E78BE-C3FA-CB45-96CE-0E55B55990DE}"/>
                </a:ext>
              </a:extLst>
            </p:cNvPr>
            <p:cNvSpPr/>
            <p:nvPr/>
          </p:nvSpPr>
          <p:spPr>
            <a:xfrm rot="-3600000">
              <a:off x="1436278" y="2002669"/>
              <a:ext cx="298113"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31.6%</a:t>
              </a:r>
            </a:p>
          </p:txBody>
        </p:sp>
        <p:sp>
          <p:nvSpPr>
            <p:cNvPr id="541" name="tx59">
              <a:extLst>
                <a:ext uri="{FF2B5EF4-FFF2-40B4-BE49-F238E27FC236}">
                  <a16:creationId xmlns:a16="http://schemas.microsoft.com/office/drawing/2014/main" id="{48363FD9-AA2F-AD40-8FB2-76731AD5069B}"/>
                </a:ext>
              </a:extLst>
            </p:cNvPr>
            <p:cNvSpPr/>
            <p:nvPr/>
          </p:nvSpPr>
          <p:spPr>
            <a:xfrm rot="-3600000">
              <a:off x="2038063" y="2738731"/>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5.9%</a:t>
              </a:r>
            </a:p>
          </p:txBody>
        </p:sp>
        <p:sp>
          <p:nvSpPr>
            <p:cNvPr id="542" name="tx60">
              <a:extLst>
                <a:ext uri="{FF2B5EF4-FFF2-40B4-BE49-F238E27FC236}">
                  <a16:creationId xmlns:a16="http://schemas.microsoft.com/office/drawing/2014/main" id="{D26531C0-5168-BA45-B692-B7A85E00A290}"/>
                </a:ext>
              </a:extLst>
            </p:cNvPr>
            <p:cNvSpPr/>
            <p:nvPr/>
          </p:nvSpPr>
          <p:spPr>
            <a:xfrm rot="-3600000">
              <a:off x="1642293" y="2744204"/>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5.7%</a:t>
              </a:r>
            </a:p>
          </p:txBody>
        </p:sp>
        <p:sp>
          <p:nvSpPr>
            <p:cNvPr id="543" name="tx61">
              <a:extLst>
                <a:ext uri="{FF2B5EF4-FFF2-40B4-BE49-F238E27FC236}">
                  <a16:creationId xmlns:a16="http://schemas.microsoft.com/office/drawing/2014/main" id="{A84AF91E-C1AB-9749-A3B2-C1700A5A2204}"/>
                </a:ext>
              </a:extLst>
            </p:cNvPr>
            <p:cNvSpPr/>
            <p:nvPr/>
          </p:nvSpPr>
          <p:spPr>
            <a:xfrm rot="-3600000">
              <a:off x="1840178" y="2782511"/>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4.3%</a:t>
              </a:r>
            </a:p>
          </p:txBody>
        </p:sp>
        <p:sp>
          <p:nvSpPr>
            <p:cNvPr id="544" name="tx62">
              <a:extLst>
                <a:ext uri="{FF2B5EF4-FFF2-40B4-BE49-F238E27FC236}">
                  <a16:creationId xmlns:a16="http://schemas.microsoft.com/office/drawing/2014/main" id="{6F4AD979-8909-CA44-8AF9-89A068760C38}"/>
                </a:ext>
              </a:extLst>
            </p:cNvPr>
            <p:cNvSpPr/>
            <p:nvPr/>
          </p:nvSpPr>
          <p:spPr>
            <a:xfrm rot="-3600000">
              <a:off x="2631718" y="2804400"/>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3.5%</a:t>
              </a:r>
            </a:p>
          </p:txBody>
        </p:sp>
        <p:sp>
          <p:nvSpPr>
            <p:cNvPr id="545" name="tx63">
              <a:extLst>
                <a:ext uri="{FF2B5EF4-FFF2-40B4-BE49-F238E27FC236}">
                  <a16:creationId xmlns:a16="http://schemas.microsoft.com/office/drawing/2014/main" id="{C005188F-57D1-9840-BFFB-171CAFAAFE1F}"/>
                </a:ext>
              </a:extLst>
            </p:cNvPr>
            <p:cNvSpPr/>
            <p:nvPr/>
          </p:nvSpPr>
          <p:spPr>
            <a:xfrm rot="-3600000">
              <a:off x="2235948" y="283176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2.5%</a:t>
              </a:r>
            </a:p>
          </p:txBody>
        </p:sp>
        <p:sp>
          <p:nvSpPr>
            <p:cNvPr id="546" name="tx64">
              <a:extLst>
                <a:ext uri="{FF2B5EF4-FFF2-40B4-BE49-F238E27FC236}">
                  <a16:creationId xmlns:a16="http://schemas.microsoft.com/office/drawing/2014/main" id="{1E80E3B3-25AF-3A4A-94B0-35B207DD29B0}"/>
                </a:ext>
              </a:extLst>
            </p:cNvPr>
            <p:cNvSpPr/>
            <p:nvPr/>
          </p:nvSpPr>
          <p:spPr>
            <a:xfrm rot="-3600000">
              <a:off x="3423257" y="2842707"/>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2.1%</a:t>
              </a:r>
            </a:p>
          </p:txBody>
        </p:sp>
        <p:sp>
          <p:nvSpPr>
            <p:cNvPr id="547" name="tx65">
              <a:extLst>
                <a:ext uri="{FF2B5EF4-FFF2-40B4-BE49-F238E27FC236}">
                  <a16:creationId xmlns:a16="http://schemas.microsoft.com/office/drawing/2014/main" id="{7EFDBFC4-6B65-C243-BA70-D6A51EE2B580}"/>
                </a:ext>
              </a:extLst>
            </p:cNvPr>
            <p:cNvSpPr/>
            <p:nvPr/>
          </p:nvSpPr>
          <p:spPr>
            <a:xfrm rot="-3600000">
              <a:off x="3027488" y="2845443"/>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2.0%</a:t>
              </a:r>
            </a:p>
          </p:txBody>
        </p:sp>
        <p:sp>
          <p:nvSpPr>
            <p:cNvPr id="548" name="tx66">
              <a:extLst>
                <a:ext uri="{FF2B5EF4-FFF2-40B4-BE49-F238E27FC236}">
                  <a16:creationId xmlns:a16="http://schemas.microsoft.com/office/drawing/2014/main" id="{490E0220-4761-D045-AF69-29659D851B71}"/>
                </a:ext>
              </a:extLst>
            </p:cNvPr>
            <p:cNvSpPr/>
            <p:nvPr/>
          </p:nvSpPr>
          <p:spPr>
            <a:xfrm rot="-3600000">
              <a:off x="3819027" y="2848179"/>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1.9%</a:t>
              </a:r>
            </a:p>
          </p:txBody>
        </p:sp>
        <p:sp>
          <p:nvSpPr>
            <p:cNvPr id="549" name="tx67">
              <a:extLst>
                <a:ext uri="{FF2B5EF4-FFF2-40B4-BE49-F238E27FC236}">
                  <a16:creationId xmlns:a16="http://schemas.microsoft.com/office/drawing/2014/main" id="{A0C46DA7-23AA-8440-B89C-FC2BEE83643A}"/>
                </a:ext>
              </a:extLst>
            </p:cNvPr>
            <p:cNvSpPr/>
            <p:nvPr/>
          </p:nvSpPr>
          <p:spPr>
            <a:xfrm rot="-3600000">
              <a:off x="4214797" y="2848179"/>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1.9%</a:t>
              </a:r>
            </a:p>
          </p:txBody>
        </p:sp>
        <p:sp>
          <p:nvSpPr>
            <p:cNvPr id="550" name="tx68">
              <a:extLst>
                <a:ext uri="{FF2B5EF4-FFF2-40B4-BE49-F238E27FC236}">
                  <a16:creationId xmlns:a16="http://schemas.microsoft.com/office/drawing/2014/main" id="{C23C740E-6504-184E-9D85-FC501F645C5C}"/>
                </a:ext>
              </a:extLst>
            </p:cNvPr>
            <p:cNvSpPr/>
            <p:nvPr/>
          </p:nvSpPr>
          <p:spPr>
            <a:xfrm rot="-3600000">
              <a:off x="3225372" y="2848179"/>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1.9%</a:t>
              </a:r>
            </a:p>
          </p:txBody>
        </p:sp>
        <p:sp>
          <p:nvSpPr>
            <p:cNvPr id="551" name="tx69">
              <a:extLst>
                <a:ext uri="{FF2B5EF4-FFF2-40B4-BE49-F238E27FC236}">
                  <a16:creationId xmlns:a16="http://schemas.microsoft.com/office/drawing/2014/main" id="{41055946-0D15-EC47-A854-0ACD41E3A849}"/>
                </a:ext>
              </a:extLst>
            </p:cNvPr>
            <p:cNvSpPr/>
            <p:nvPr/>
          </p:nvSpPr>
          <p:spPr>
            <a:xfrm rot="-3600000">
              <a:off x="4016912" y="2850916"/>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1.8%</a:t>
              </a:r>
            </a:p>
          </p:txBody>
        </p:sp>
        <p:sp>
          <p:nvSpPr>
            <p:cNvPr id="552" name="tx70">
              <a:extLst>
                <a:ext uri="{FF2B5EF4-FFF2-40B4-BE49-F238E27FC236}">
                  <a16:creationId xmlns:a16="http://schemas.microsoft.com/office/drawing/2014/main" id="{4F5EAFDE-B0E4-1940-BB1B-058C2C27827C}"/>
                </a:ext>
              </a:extLst>
            </p:cNvPr>
            <p:cNvSpPr/>
            <p:nvPr/>
          </p:nvSpPr>
          <p:spPr>
            <a:xfrm rot="-3600000">
              <a:off x="3621142" y="285365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1.7%</a:t>
              </a:r>
            </a:p>
          </p:txBody>
        </p:sp>
        <p:sp>
          <p:nvSpPr>
            <p:cNvPr id="553" name="tx71">
              <a:extLst>
                <a:ext uri="{FF2B5EF4-FFF2-40B4-BE49-F238E27FC236}">
                  <a16:creationId xmlns:a16="http://schemas.microsoft.com/office/drawing/2014/main" id="{4C105C9B-A561-034A-B96C-571D233DC7B4}"/>
                </a:ext>
              </a:extLst>
            </p:cNvPr>
            <p:cNvSpPr/>
            <p:nvPr/>
          </p:nvSpPr>
          <p:spPr>
            <a:xfrm rot="-3600000">
              <a:off x="2829603" y="285365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1.7%</a:t>
              </a:r>
            </a:p>
          </p:txBody>
        </p:sp>
        <p:sp>
          <p:nvSpPr>
            <p:cNvPr id="554" name="tx72">
              <a:extLst>
                <a:ext uri="{FF2B5EF4-FFF2-40B4-BE49-F238E27FC236}">
                  <a16:creationId xmlns:a16="http://schemas.microsoft.com/office/drawing/2014/main" id="{F4F33527-1408-6047-AB0A-FEB6ABB30D87}"/>
                </a:ext>
              </a:extLst>
            </p:cNvPr>
            <p:cNvSpPr/>
            <p:nvPr/>
          </p:nvSpPr>
          <p:spPr>
            <a:xfrm rot="-3600000">
              <a:off x="2433833" y="2856388"/>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1.6%</a:t>
              </a:r>
            </a:p>
          </p:txBody>
        </p:sp>
        <p:sp>
          <p:nvSpPr>
            <p:cNvPr id="555" name="tx73">
              <a:extLst>
                <a:ext uri="{FF2B5EF4-FFF2-40B4-BE49-F238E27FC236}">
                  <a16:creationId xmlns:a16="http://schemas.microsoft.com/office/drawing/2014/main" id="{B1F46D1A-07A6-E14E-B9A2-A1508FE78E3D}"/>
                </a:ext>
              </a:extLst>
            </p:cNvPr>
            <p:cNvSpPr/>
            <p:nvPr/>
          </p:nvSpPr>
          <p:spPr>
            <a:xfrm rot="-3600000">
              <a:off x="1535220" y="1406178"/>
              <a:ext cx="298113"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53.4%</a:t>
              </a:r>
            </a:p>
          </p:txBody>
        </p:sp>
        <p:sp>
          <p:nvSpPr>
            <p:cNvPr id="556" name="tx74">
              <a:extLst>
                <a:ext uri="{FF2B5EF4-FFF2-40B4-BE49-F238E27FC236}">
                  <a16:creationId xmlns:a16="http://schemas.microsoft.com/office/drawing/2014/main" id="{357CA98A-991B-7D40-A9D0-5932949D9F66}"/>
                </a:ext>
              </a:extLst>
            </p:cNvPr>
            <p:cNvSpPr/>
            <p:nvPr/>
          </p:nvSpPr>
          <p:spPr>
            <a:xfrm rot="-3600000">
              <a:off x="2137005" y="2845443"/>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2.0%</a:t>
              </a:r>
            </a:p>
          </p:txBody>
        </p:sp>
        <p:sp>
          <p:nvSpPr>
            <p:cNvPr id="557" name="tx75">
              <a:extLst>
                <a:ext uri="{FF2B5EF4-FFF2-40B4-BE49-F238E27FC236}">
                  <a16:creationId xmlns:a16="http://schemas.microsoft.com/office/drawing/2014/main" id="{6B456AB2-E4C5-2E49-84D2-72B13BE2F508}"/>
                </a:ext>
              </a:extLst>
            </p:cNvPr>
            <p:cNvSpPr/>
            <p:nvPr/>
          </p:nvSpPr>
          <p:spPr>
            <a:xfrm rot="-3600000">
              <a:off x="1741236" y="2703161"/>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7.2%</a:t>
              </a:r>
            </a:p>
          </p:txBody>
        </p:sp>
        <p:sp>
          <p:nvSpPr>
            <p:cNvPr id="558" name="tx76">
              <a:extLst>
                <a:ext uri="{FF2B5EF4-FFF2-40B4-BE49-F238E27FC236}">
                  <a16:creationId xmlns:a16="http://schemas.microsoft.com/office/drawing/2014/main" id="{8B95ADD3-1F93-D448-BE19-90FDD2D006DD}"/>
                </a:ext>
              </a:extLst>
            </p:cNvPr>
            <p:cNvSpPr/>
            <p:nvPr/>
          </p:nvSpPr>
          <p:spPr>
            <a:xfrm rot="-3600000">
              <a:off x="1939121" y="2697688"/>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7.4%</a:t>
              </a:r>
            </a:p>
          </p:txBody>
        </p:sp>
        <p:sp>
          <p:nvSpPr>
            <p:cNvPr id="559" name="tx77">
              <a:extLst>
                <a:ext uri="{FF2B5EF4-FFF2-40B4-BE49-F238E27FC236}">
                  <a16:creationId xmlns:a16="http://schemas.microsoft.com/office/drawing/2014/main" id="{EC7D51FD-24B3-FA4A-8F90-A94984A73427}"/>
                </a:ext>
              </a:extLst>
            </p:cNvPr>
            <p:cNvSpPr/>
            <p:nvPr/>
          </p:nvSpPr>
          <p:spPr>
            <a:xfrm rot="-3600000">
              <a:off x="2730660" y="2894695"/>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0.2%</a:t>
              </a:r>
            </a:p>
          </p:txBody>
        </p:sp>
        <p:sp>
          <p:nvSpPr>
            <p:cNvPr id="560" name="tx78">
              <a:extLst>
                <a:ext uri="{FF2B5EF4-FFF2-40B4-BE49-F238E27FC236}">
                  <a16:creationId xmlns:a16="http://schemas.microsoft.com/office/drawing/2014/main" id="{E3311829-05FA-5441-BB78-D043B5C0E1BD}"/>
                </a:ext>
              </a:extLst>
            </p:cNvPr>
            <p:cNvSpPr/>
            <p:nvPr/>
          </p:nvSpPr>
          <p:spPr>
            <a:xfrm rot="-3600000">
              <a:off x="2334890" y="2790719"/>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4.0%</a:t>
              </a:r>
            </a:p>
          </p:txBody>
        </p:sp>
        <p:sp>
          <p:nvSpPr>
            <p:cNvPr id="561" name="tx79">
              <a:extLst>
                <a:ext uri="{FF2B5EF4-FFF2-40B4-BE49-F238E27FC236}">
                  <a16:creationId xmlns:a16="http://schemas.microsoft.com/office/drawing/2014/main" id="{5E56BAD7-40A8-5D41-AEBC-0A3A74DA2ED5}"/>
                </a:ext>
              </a:extLst>
            </p:cNvPr>
            <p:cNvSpPr/>
            <p:nvPr/>
          </p:nvSpPr>
          <p:spPr>
            <a:xfrm rot="-3600000">
              <a:off x="3522200" y="2894695"/>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0.2%</a:t>
              </a:r>
            </a:p>
          </p:txBody>
        </p:sp>
        <p:sp>
          <p:nvSpPr>
            <p:cNvPr id="562" name="tx80">
              <a:extLst>
                <a:ext uri="{FF2B5EF4-FFF2-40B4-BE49-F238E27FC236}">
                  <a16:creationId xmlns:a16="http://schemas.microsoft.com/office/drawing/2014/main" id="{5BF34E86-1C99-624F-8ED8-DE876A24E0F9}"/>
                </a:ext>
              </a:extLst>
            </p:cNvPr>
            <p:cNvSpPr/>
            <p:nvPr/>
          </p:nvSpPr>
          <p:spPr>
            <a:xfrm rot="-3600000">
              <a:off x="3126430" y="2883750"/>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0.6%</a:t>
              </a:r>
            </a:p>
          </p:txBody>
        </p:sp>
        <p:sp>
          <p:nvSpPr>
            <p:cNvPr id="563" name="tx81">
              <a:extLst>
                <a:ext uri="{FF2B5EF4-FFF2-40B4-BE49-F238E27FC236}">
                  <a16:creationId xmlns:a16="http://schemas.microsoft.com/office/drawing/2014/main" id="{1FEBF0E6-84BE-244C-8B91-0E3756822F65}"/>
                </a:ext>
              </a:extLst>
            </p:cNvPr>
            <p:cNvSpPr/>
            <p:nvPr/>
          </p:nvSpPr>
          <p:spPr>
            <a:xfrm rot="-3600000">
              <a:off x="3917970" y="288922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0.4%</a:t>
              </a:r>
            </a:p>
          </p:txBody>
        </p:sp>
        <p:sp>
          <p:nvSpPr>
            <p:cNvPr id="564" name="tx82">
              <a:extLst>
                <a:ext uri="{FF2B5EF4-FFF2-40B4-BE49-F238E27FC236}">
                  <a16:creationId xmlns:a16="http://schemas.microsoft.com/office/drawing/2014/main" id="{7FC965A8-947B-DE4E-BCCE-F70CB71AB5FB}"/>
                </a:ext>
              </a:extLst>
            </p:cNvPr>
            <p:cNvSpPr/>
            <p:nvPr/>
          </p:nvSpPr>
          <p:spPr>
            <a:xfrm rot="-3600000">
              <a:off x="4313739" y="2894695"/>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0.2%</a:t>
              </a:r>
            </a:p>
          </p:txBody>
        </p:sp>
        <p:sp>
          <p:nvSpPr>
            <p:cNvPr id="565" name="tx83">
              <a:extLst>
                <a:ext uri="{FF2B5EF4-FFF2-40B4-BE49-F238E27FC236}">
                  <a16:creationId xmlns:a16="http://schemas.microsoft.com/office/drawing/2014/main" id="{328D56F1-341E-1C47-A69D-71FC24067128}"/>
                </a:ext>
              </a:extLst>
            </p:cNvPr>
            <p:cNvSpPr/>
            <p:nvPr/>
          </p:nvSpPr>
          <p:spPr>
            <a:xfrm rot="-3600000">
              <a:off x="3324315" y="288922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0.4%</a:t>
              </a:r>
            </a:p>
          </p:txBody>
        </p:sp>
        <p:sp>
          <p:nvSpPr>
            <p:cNvPr id="566" name="tx84">
              <a:extLst>
                <a:ext uri="{FF2B5EF4-FFF2-40B4-BE49-F238E27FC236}">
                  <a16:creationId xmlns:a16="http://schemas.microsoft.com/office/drawing/2014/main" id="{8283A1D2-36D0-244A-B97E-275BA4B900F2}"/>
                </a:ext>
              </a:extLst>
            </p:cNvPr>
            <p:cNvSpPr/>
            <p:nvPr/>
          </p:nvSpPr>
          <p:spPr>
            <a:xfrm rot="-3600000">
              <a:off x="4115854" y="2889222"/>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0.4%</a:t>
              </a:r>
            </a:p>
          </p:txBody>
        </p:sp>
        <p:sp>
          <p:nvSpPr>
            <p:cNvPr id="567" name="tx85">
              <a:extLst>
                <a:ext uri="{FF2B5EF4-FFF2-40B4-BE49-F238E27FC236}">
                  <a16:creationId xmlns:a16="http://schemas.microsoft.com/office/drawing/2014/main" id="{B77A84EE-6482-7C40-9D1C-7BE8770149AC}"/>
                </a:ext>
              </a:extLst>
            </p:cNvPr>
            <p:cNvSpPr/>
            <p:nvPr/>
          </p:nvSpPr>
          <p:spPr>
            <a:xfrm rot="-3600000">
              <a:off x="3720085" y="2883750"/>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0.6%</a:t>
              </a:r>
            </a:p>
          </p:txBody>
        </p:sp>
        <p:sp>
          <p:nvSpPr>
            <p:cNvPr id="568" name="tx86">
              <a:extLst>
                <a:ext uri="{FF2B5EF4-FFF2-40B4-BE49-F238E27FC236}">
                  <a16:creationId xmlns:a16="http://schemas.microsoft.com/office/drawing/2014/main" id="{BF782905-F1F8-0240-AC8F-4791B02D5E69}"/>
                </a:ext>
              </a:extLst>
            </p:cNvPr>
            <p:cNvSpPr/>
            <p:nvPr/>
          </p:nvSpPr>
          <p:spPr>
            <a:xfrm rot="-3600000">
              <a:off x="2928545" y="2867333"/>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1.2%</a:t>
              </a:r>
            </a:p>
          </p:txBody>
        </p:sp>
        <p:sp>
          <p:nvSpPr>
            <p:cNvPr id="569" name="tx87">
              <a:extLst>
                <a:ext uri="{FF2B5EF4-FFF2-40B4-BE49-F238E27FC236}">
                  <a16:creationId xmlns:a16="http://schemas.microsoft.com/office/drawing/2014/main" id="{9F74B0B7-8419-254B-86CE-28476821C2AC}"/>
                </a:ext>
              </a:extLst>
            </p:cNvPr>
            <p:cNvSpPr/>
            <p:nvPr/>
          </p:nvSpPr>
          <p:spPr>
            <a:xfrm rot="-3600000">
              <a:off x="2532775" y="2823554"/>
              <a:ext cx="243911" cy="76433"/>
            </a:xfrm>
            <a:prstGeom prst="rect">
              <a:avLst/>
            </a:prstGeom>
            <a:noFill/>
          </p:spPr>
          <p:txBody>
            <a:bodyPr wrap="none" lIns="0" tIns="0" rIns="0" bIns="0" anchor="ctr" anchorCtr="1"/>
            <a:lstStyle/>
            <a:p>
              <a:pPr marL="0" marR="0" indent="0" algn="l">
                <a:lnSpc>
                  <a:spcPts val="853"/>
                </a:lnSpc>
                <a:spcBef>
                  <a:spcPts val="0"/>
                </a:spcBef>
                <a:spcAft>
                  <a:spcPts val="0"/>
                </a:spcAft>
              </a:pPr>
              <a:r>
                <a:rPr sz="853" b="1" dirty="0">
                  <a:solidFill>
                    <a:srgbClr val="000000">
                      <a:alpha val="100000"/>
                    </a:srgbClr>
                  </a:solidFill>
                  <a:latin typeface="Times New Roman"/>
                  <a:cs typeface="Times New Roman"/>
                </a:rPr>
                <a:t>2.8%</a:t>
              </a:r>
            </a:p>
          </p:txBody>
        </p:sp>
        <p:sp>
          <p:nvSpPr>
            <p:cNvPr id="570" name="rc88">
              <a:extLst>
                <a:ext uri="{FF2B5EF4-FFF2-40B4-BE49-F238E27FC236}">
                  <a16:creationId xmlns:a16="http://schemas.microsoft.com/office/drawing/2014/main" id="{87D796D5-73A0-8C45-93AE-388C60487841}"/>
                </a:ext>
              </a:extLst>
            </p:cNvPr>
            <p:cNvSpPr/>
            <p:nvPr/>
          </p:nvSpPr>
          <p:spPr>
            <a:xfrm>
              <a:off x="3196370" y="2039586"/>
              <a:ext cx="1187309" cy="273619"/>
            </a:xfrm>
            <a:prstGeom prst="rect">
              <a:avLst/>
            </a:prstGeom>
            <a:solidFill>
              <a:srgbClr val="6E7B8B">
                <a:alpha val="20000"/>
              </a:srgbClr>
            </a:solidFill>
          </p:spPr>
          <p:txBody>
            <a:bodyPr/>
            <a:lstStyle/>
            <a:p>
              <a:endParaRPr dirty="0"/>
            </a:p>
          </p:txBody>
        </p:sp>
        <p:sp>
          <p:nvSpPr>
            <p:cNvPr id="571" name="tx89">
              <a:extLst>
                <a:ext uri="{FF2B5EF4-FFF2-40B4-BE49-F238E27FC236}">
                  <a16:creationId xmlns:a16="http://schemas.microsoft.com/office/drawing/2014/main" id="{7619E2A3-936C-D74C-83C0-899F0FFE9961}"/>
                </a:ext>
              </a:extLst>
            </p:cNvPr>
            <p:cNvSpPr/>
            <p:nvPr/>
          </p:nvSpPr>
          <p:spPr>
            <a:xfrm>
              <a:off x="2915093" y="2027506"/>
              <a:ext cx="1829016" cy="147998"/>
            </a:xfrm>
            <a:prstGeom prst="rect">
              <a:avLst/>
            </a:prstGeom>
            <a:noFill/>
          </p:spPr>
          <p:txBody>
            <a:bodyPr wrap="none" lIns="0" tIns="0" rIns="0" bIns="0" anchor="ctr" anchorCtr="1"/>
            <a:lstStyle/>
            <a:p>
              <a:pPr marL="0" marR="0" indent="0" algn="l">
                <a:lnSpc>
                  <a:spcPts val="1280"/>
                </a:lnSpc>
                <a:spcBef>
                  <a:spcPts val="0"/>
                </a:spcBef>
                <a:spcAft>
                  <a:spcPts val="0"/>
                </a:spcAft>
              </a:pPr>
              <a:r>
                <a:rPr sz="1280" dirty="0">
                  <a:solidFill>
                    <a:srgbClr val="000000">
                      <a:alpha val="100000"/>
                    </a:srgbClr>
                  </a:solidFill>
                  <a:latin typeface="Times New Roman"/>
                  <a:cs typeface="Times New Roman"/>
                </a:rPr>
                <a:t>*Diagnosis that make-up     </a:t>
              </a:r>
            </a:p>
          </p:txBody>
        </p:sp>
        <p:sp>
          <p:nvSpPr>
            <p:cNvPr id="572" name="tx90">
              <a:extLst>
                <a:ext uri="{FF2B5EF4-FFF2-40B4-BE49-F238E27FC236}">
                  <a16:creationId xmlns:a16="http://schemas.microsoft.com/office/drawing/2014/main" id="{F8754144-9FA3-A846-A454-30DF522A3AB7}"/>
                </a:ext>
              </a:extLst>
            </p:cNvPr>
            <p:cNvSpPr/>
            <p:nvPr/>
          </p:nvSpPr>
          <p:spPr>
            <a:xfrm>
              <a:off x="2928671" y="2167602"/>
              <a:ext cx="1801862" cy="117350"/>
            </a:xfrm>
            <a:prstGeom prst="rect">
              <a:avLst/>
            </a:prstGeom>
            <a:noFill/>
          </p:spPr>
          <p:txBody>
            <a:bodyPr wrap="none" lIns="0" tIns="0" rIns="0" bIns="0" anchor="ctr" anchorCtr="1"/>
            <a:lstStyle/>
            <a:p>
              <a:pPr marL="0" marR="0" indent="0" algn="l">
                <a:lnSpc>
                  <a:spcPts val="1280"/>
                </a:lnSpc>
                <a:spcBef>
                  <a:spcPts val="0"/>
                </a:spcBef>
                <a:spcAft>
                  <a:spcPts val="0"/>
                </a:spcAft>
              </a:pPr>
              <a:r>
                <a:rPr sz="1280" dirty="0">
                  <a:solidFill>
                    <a:srgbClr val="000000">
                      <a:alpha val="100000"/>
                    </a:srgbClr>
                  </a:solidFill>
                  <a:latin typeface="Times New Roman"/>
                  <a:cs typeface="Times New Roman"/>
                </a:rPr>
                <a:t>1.5% or more of total costs.</a:t>
              </a:r>
            </a:p>
          </p:txBody>
        </p:sp>
        <p:sp>
          <p:nvSpPr>
            <p:cNvPr id="573" name="rc91">
              <a:extLst>
                <a:ext uri="{FF2B5EF4-FFF2-40B4-BE49-F238E27FC236}">
                  <a16:creationId xmlns:a16="http://schemas.microsoft.com/office/drawing/2014/main" id="{5BE04CFB-0B98-7347-B929-38925AF57336}"/>
                </a:ext>
              </a:extLst>
            </p:cNvPr>
            <p:cNvSpPr/>
            <p:nvPr/>
          </p:nvSpPr>
          <p:spPr>
            <a:xfrm>
              <a:off x="1494560" y="1266610"/>
              <a:ext cx="3007850" cy="1956382"/>
            </a:xfrm>
            <a:prstGeom prst="rect">
              <a:avLst/>
            </a:prstGeom>
            <a:ln w="13550" cap="rnd">
              <a:solidFill>
                <a:srgbClr val="333333">
                  <a:alpha val="100000"/>
                </a:srgbClr>
              </a:solidFill>
              <a:prstDash val="solid"/>
              <a:round/>
            </a:ln>
          </p:spPr>
          <p:txBody>
            <a:bodyPr/>
            <a:lstStyle/>
            <a:p>
              <a:endParaRPr dirty="0"/>
            </a:p>
          </p:txBody>
        </p:sp>
        <p:sp>
          <p:nvSpPr>
            <p:cNvPr id="574" name="tx92">
              <a:extLst>
                <a:ext uri="{FF2B5EF4-FFF2-40B4-BE49-F238E27FC236}">
                  <a16:creationId xmlns:a16="http://schemas.microsoft.com/office/drawing/2014/main" id="{24F81311-CA41-FA46-848C-185AA6B0CF07}"/>
                </a:ext>
              </a:extLst>
            </p:cNvPr>
            <p:cNvSpPr/>
            <p:nvPr/>
          </p:nvSpPr>
          <p:spPr>
            <a:xfrm>
              <a:off x="1228780" y="3077140"/>
              <a:ext cx="203150" cy="10737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0%</a:t>
              </a:r>
            </a:p>
          </p:txBody>
        </p:sp>
        <p:sp>
          <p:nvSpPr>
            <p:cNvPr id="575" name="tx93">
              <a:extLst>
                <a:ext uri="{FF2B5EF4-FFF2-40B4-BE49-F238E27FC236}">
                  <a16:creationId xmlns:a16="http://schemas.microsoft.com/office/drawing/2014/main" id="{9B5CB72E-C67A-D64A-8BE4-158BC447ED12}"/>
                </a:ext>
              </a:extLst>
            </p:cNvPr>
            <p:cNvSpPr/>
            <p:nvPr/>
          </p:nvSpPr>
          <p:spPr>
            <a:xfrm>
              <a:off x="1152580" y="2529900"/>
              <a:ext cx="279350" cy="10737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20%</a:t>
              </a:r>
            </a:p>
          </p:txBody>
        </p:sp>
        <p:sp>
          <p:nvSpPr>
            <p:cNvPr id="576" name="tx94">
              <a:extLst>
                <a:ext uri="{FF2B5EF4-FFF2-40B4-BE49-F238E27FC236}">
                  <a16:creationId xmlns:a16="http://schemas.microsoft.com/office/drawing/2014/main" id="{813EE82F-5EF4-1C43-B21B-8831BD192DBB}"/>
                </a:ext>
              </a:extLst>
            </p:cNvPr>
            <p:cNvSpPr/>
            <p:nvPr/>
          </p:nvSpPr>
          <p:spPr>
            <a:xfrm>
              <a:off x="1152580" y="1982660"/>
              <a:ext cx="279350" cy="10737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40%</a:t>
              </a:r>
            </a:p>
          </p:txBody>
        </p:sp>
        <p:sp>
          <p:nvSpPr>
            <p:cNvPr id="577" name="tx95">
              <a:extLst>
                <a:ext uri="{FF2B5EF4-FFF2-40B4-BE49-F238E27FC236}">
                  <a16:creationId xmlns:a16="http://schemas.microsoft.com/office/drawing/2014/main" id="{9335A838-ABA5-8C4B-837B-B25E2D22D618}"/>
                </a:ext>
              </a:extLst>
            </p:cNvPr>
            <p:cNvSpPr/>
            <p:nvPr/>
          </p:nvSpPr>
          <p:spPr>
            <a:xfrm>
              <a:off x="1152580" y="1435420"/>
              <a:ext cx="279350" cy="10737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60%</a:t>
              </a:r>
            </a:p>
          </p:txBody>
        </p:sp>
        <p:sp>
          <p:nvSpPr>
            <p:cNvPr id="578" name="pl96">
              <a:extLst>
                <a:ext uri="{FF2B5EF4-FFF2-40B4-BE49-F238E27FC236}">
                  <a16:creationId xmlns:a16="http://schemas.microsoft.com/office/drawing/2014/main" id="{385C1F28-DAF7-E34C-ACD9-6D6F33FBC4F0}"/>
                </a:ext>
              </a:extLst>
            </p:cNvPr>
            <p:cNvSpPr/>
            <p:nvPr/>
          </p:nvSpPr>
          <p:spPr>
            <a:xfrm>
              <a:off x="1459766" y="313406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79" name="pl97">
              <a:extLst>
                <a:ext uri="{FF2B5EF4-FFF2-40B4-BE49-F238E27FC236}">
                  <a16:creationId xmlns:a16="http://schemas.microsoft.com/office/drawing/2014/main" id="{98FD9324-498F-674F-AA9F-9A9F6096530D}"/>
                </a:ext>
              </a:extLst>
            </p:cNvPr>
            <p:cNvSpPr/>
            <p:nvPr/>
          </p:nvSpPr>
          <p:spPr>
            <a:xfrm>
              <a:off x="1459766" y="258682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80" name="pl98">
              <a:extLst>
                <a:ext uri="{FF2B5EF4-FFF2-40B4-BE49-F238E27FC236}">
                  <a16:creationId xmlns:a16="http://schemas.microsoft.com/office/drawing/2014/main" id="{21275F15-A38E-814F-A7DB-BF6465140524}"/>
                </a:ext>
              </a:extLst>
            </p:cNvPr>
            <p:cNvSpPr/>
            <p:nvPr/>
          </p:nvSpPr>
          <p:spPr>
            <a:xfrm>
              <a:off x="1459766" y="203958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81" name="pl99">
              <a:extLst>
                <a:ext uri="{FF2B5EF4-FFF2-40B4-BE49-F238E27FC236}">
                  <a16:creationId xmlns:a16="http://schemas.microsoft.com/office/drawing/2014/main" id="{43F8FD58-A1FA-6744-9E4A-F7E2749FDD95}"/>
                </a:ext>
              </a:extLst>
            </p:cNvPr>
            <p:cNvSpPr/>
            <p:nvPr/>
          </p:nvSpPr>
          <p:spPr>
            <a:xfrm>
              <a:off x="1459766" y="149234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582" name="pl100">
              <a:extLst>
                <a:ext uri="{FF2B5EF4-FFF2-40B4-BE49-F238E27FC236}">
                  <a16:creationId xmlns:a16="http://schemas.microsoft.com/office/drawing/2014/main" id="{EF9F377F-A29A-8540-A975-32CDF22AB307}"/>
                </a:ext>
              </a:extLst>
            </p:cNvPr>
            <p:cNvSpPr/>
            <p:nvPr/>
          </p:nvSpPr>
          <p:spPr>
            <a:xfrm>
              <a:off x="1613291"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3" name="pl101">
              <a:extLst>
                <a:ext uri="{FF2B5EF4-FFF2-40B4-BE49-F238E27FC236}">
                  <a16:creationId xmlns:a16="http://schemas.microsoft.com/office/drawing/2014/main" id="{6958BB92-AD93-7A47-8F16-13BC6EDD0D28}"/>
                </a:ext>
              </a:extLst>
            </p:cNvPr>
            <p:cNvSpPr/>
            <p:nvPr/>
          </p:nvSpPr>
          <p:spPr>
            <a:xfrm>
              <a:off x="1811176"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4" name="pl102">
              <a:extLst>
                <a:ext uri="{FF2B5EF4-FFF2-40B4-BE49-F238E27FC236}">
                  <a16:creationId xmlns:a16="http://schemas.microsoft.com/office/drawing/2014/main" id="{9DDEE012-D20A-8645-8750-A7D4170EBFBC}"/>
                </a:ext>
              </a:extLst>
            </p:cNvPr>
            <p:cNvSpPr/>
            <p:nvPr/>
          </p:nvSpPr>
          <p:spPr>
            <a:xfrm>
              <a:off x="2009061"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5" name="pl103">
              <a:extLst>
                <a:ext uri="{FF2B5EF4-FFF2-40B4-BE49-F238E27FC236}">
                  <a16:creationId xmlns:a16="http://schemas.microsoft.com/office/drawing/2014/main" id="{93DFBE8F-3FC3-B845-B0FF-DA383813C273}"/>
                </a:ext>
              </a:extLst>
            </p:cNvPr>
            <p:cNvSpPr/>
            <p:nvPr/>
          </p:nvSpPr>
          <p:spPr>
            <a:xfrm>
              <a:off x="2206946"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6" name="pl104">
              <a:extLst>
                <a:ext uri="{FF2B5EF4-FFF2-40B4-BE49-F238E27FC236}">
                  <a16:creationId xmlns:a16="http://schemas.microsoft.com/office/drawing/2014/main" id="{D77845A0-AFBF-3441-B809-FB8ABEDBF63B}"/>
                </a:ext>
              </a:extLst>
            </p:cNvPr>
            <p:cNvSpPr/>
            <p:nvPr/>
          </p:nvSpPr>
          <p:spPr>
            <a:xfrm>
              <a:off x="2404831"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7" name="pl105">
              <a:extLst>
                <a:ext uri="{FF2B5EF4-FFF2-40B4-BE49-F238E27FC236}">
                  <a16:creationId xmlns:a16="http://schemas.microsoft.com/office/drawing/2014/main" id="{8202BDF6-90FB-9242-989A-8A868B33190A}"/>
                </a:ext>
              </a:extLst>
            </p:cNvPr>
            <p:cNvSpPr/>
            <p:nvPr/>
          </p:nvSpPr>
          <p:spPr>
            <a:xfrm>
              <a:off x="2602715"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8" name="pl106">
              <a:extLst>
                <a:ext uri="{FF2B5EF4-FFF2-40B4-BE49-F238E27FC236}">
                  <a16:creationId xmlns:a16="http://schemas.microsoft.com/office/drawing/2014/main" id="{78E35088-7649-4647-B164-ED414488AC43}"/>
                </a:ext>
              </a:extLst>
            </p:cNvPr>
            <p:cNvSpPr/>
            <p:nvPr/>
          </p:nvSpPr>
          <p:spPr>
            <a:xfrm>
              <a:off x="2800600"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89" name="pl107">
              <a:extLst>
                <a:ext uri="{FF2B5EF4-FFF2-40B4-BE49-F238E27FC236}">
                  <a16:creationId xmlns:a16="http://schemas.microsoft.com/office/drawing/2014/main" id="{50BF70FC-35B6-724D-AF22-C902C4313779}"/>
                </a:ext>
              </a:extLst>
            </p:cNvPr>
            <p:cNvSpPr/>
            <p:nvPr/>
          </p:nvSpPr>
          <p:spPr>
            <a:xfrm>
              <a:off x="2998485"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0" name="pl108">
              <a:extLst>
                <a:ext uri="{FF2B5EF4-FFF2-40B4-BE49-F238E27FC236}">
                  <a16:creationId xmlns:a16="http://schemas.microsoft.com/office/drawing/2014/main" id="{CEBEA1BE-E035-8C47-8D11-E61C7A14E61C}"/>
                </a:ext>
              </a:extLst>
            </p:cNvPr>
            <p:cNvSpPr/>
            <p:nvPr/>
          </p:nvSpPr>
          <p:spPr>
            <a:xfrm>
              <a:off x="3196370"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1" name="pl109">
              <a:extLst>
                <a:ext uri="{FF2B5EF4-FFF2-40B4-BE49-F238E27FC236}">
                  <a16:creationId xmlns:a16="http://schemas.microsoft.com/office/drawing/2014/main" id="{5A07B186-214E-764F-91CA-756A54B81CAD}"/>
                </a:ext>
              </a:extLst>
            </p:cNvPr>
            <p:cNvSpPr/>
            <p:nvPr/>
          </p:nvSpPr>
          <p:spPr>
            <a:xfrm>
              <a:off x="3394255"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2" name="pl110">
              <a:extLst>
                <a:ext uri="{FF2B5EF4-FFF2-40B4-BE49-F238E27FC236}">
                  <a16:creationId xmlns:a16="http://schemas.microsoft.com/office/drawing/2014/main" id="{E90D7CD4-B6D9-D44F-BA2C-578BF7CB8E80}"/>
                </a:ext>
              </a:extLst>
            </p:cNvPr>
            <p:cNvSpPr/>
            <p:nvPr/>
          </p:nvSpPr>
          <p:spPr>
            <a:xfrm>
              <a:off x="3592140"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3" name="pl111">
              <a:extLst>
                <a:ext uri="{FF2B5EF4-FFF2-40B4-BE49-F238E27FC236}">
                  <a16:creationId xmlns:a16="http://schemas.microsoft.com/office/drawing/2014/main" id="{4B1746FF-0EEF-BE4A-80FD-85D427D1E7EF}"/>
                </a:ext>
              </a:extLst>
            </p:cNvPr>
            <p:cNvSpPr/>
            <p:nvPr/>
          </p:nvSpPr>
          <p:spPr>
            <a:xfrm>
              <a:off x="3790025"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4" name="pl112">
              <a:extLst>
                <a:ext uri="{FF2B5EF4-FFF2-40B4-BE49-F238E27FC236}">
                  <a16:creationId xmlns:a16="http://schemas.microsoft.com/office/drawing/2014/main" id="{11844A3E-BB49-AA42-B38F-F516E69BBF4A}"/>
                </a:ext>
              </a:extLst>
            </p:cNvPr>
            <p:cNvSpPr/>
            <p:nvPr/>
          </p:nvSpPr>
          <p:spPr>
            <a:xfrm>
              <a:off x="3987910"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5" name="pl113">
              <a:extLst>
                <a:ext uri="{FF2B5EF4-FFF2-40B4-BE49-F238E27FC236}">
                  <a16:creationId xmlns:a16="http://schemas.microsoft.com/office/drawing/2014/main" id="{89A55C94-DBA0-D94D-8C7C-E14F3EBFC2FF}"/>
                </a:ext>
              </a:extLst>
            </p:cNvPr>
            <p:cNvSpPr/>
            <p:nvPr/>
          </p:nvSpPr>
          <p:spPr>
            <a:xfrm>
              <a:off x="4185795"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6" name="pl114">
              <a:extLst>
                <a:ext uri="{FF2B5EF4-FFF2-40B4-BE49-F238E27FC236}">
                  <a16:creationId xmlns:a16="http://schemas.microsoft.com/office/drawing/2014/main" id="{11A145B7-E751-A643-941D-08A42EB909B1}"/>
                </a:ext>
              </a:extLst>
            </p:cNvPr>
            <p:cNvSpPr/>
            <p:nvPr/>
          </p:nvSpPr>
          <p:spPr>
            <a:xfrm>
              <a:off x="4383680" y="3222993"/>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597" name="tx115">
              <a:extLst>
                <a:ext uri="{FF2B5EF4-FFF2-40B4-BE49-F238E27FC236}">
                  <a16:creationId xmlns:a16="http://schemas.microsoft.com/office/drawing/2014/main" id="{A9E35061-E6F7-F34A-AF9D-FAF42256274C}"/>
                </a:ext>
              </a:extLst>
            </p:cNvPr>
            <p:cNvSpPr/>
            <p:nvPr/>
          </p:nvSpPr>
          <p:spPr>
            <a:xfrm>
              <a:off x="1498991"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640</a:t>
              </a:r>
            </a:p>
          </p:txBody>
        </p:sp>
        <p:sp>
          <p:nvSpPr>
            <p:cNvPr id="598" name="tx116">
              <a:extLst>
                <a:ext uri="{FF2B5EF4-FFF2-40B4-BE49-F238E27FC236}">
                  <a16:creationId xmlns:a16="http://schemas.microsoft.com/office/drawing/2014/main" id="{5C4F87F2-0FCC-824C-8F9D-98CF69A9F534}"/>
                </a:ext>
              </a:extLst>
            </p:cNvPr>
            <p:cNvSpPr/>
            <p:nvPr/>
          </p:nvSpPr>
          <p:spPr>
            <a:xfrm>
              <a:off x="1696876"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753</a:t>
              </a:r>
            </a:p>
          </p:txBody>
        </p:sp>
        <p:sp>
          <p:nvSpPr>
            <p:cNvPr id="599" name="tx117">
              <a:extLst>
                <a:ext uri="{FF2B5EF4-FFF2-40B4-BE49-F238E27FC236}">
                  <a16:creationId xmlns:a16="http://schemas.microsoft.com/office/drawing/2014/main" id="{1A607375-0128-4549-A74E-FC3385D9E548}"/>
                </a:ext>
              </a:extLst>
            </p:cNvPr>
            <p:cNvSpPr/>
            <p:nvPr/>
          </p:nvSpPr>
          <p:spPr>
            <a:xfrm>
              <a:off x="1894761"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754</a:t>
              </a:r>
            </a:p>
          </p:txBody>
        </p:sp>
        <p:sp>
          <p:nvSpPr>
            <p:cNvPr id="600" name="tx118">
              <a:extLst>
                <a:ext uri="{FF2B5EF4-FFF2-40B4-BE49-F238E27FC236}">
                  <a16:creationId xmlns:a16="http://schemas.microsoft.com/office/drawing/2014/main" id="{BC430960-EF4F-3047-AFE8-ACCF96A40055}"/>
                </a:ext>
              </a:extLst>
            </p:cNvPr>
            <p:cNvSpPr/>
            <p:nvPr/>
          </p:nvSpPr>
          <p:spPr>
            <a:xfrm>
              <a:off x="2130746" y="3281753"/>
              <a:ext cx="1524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53</a:t>
              </a:r>
            </a:p>
          </p:txBody>
        </p:sp>
        <p:sp>
          <p:nvSpPr>
            <p:cNvPr id="601" name="tx119">
              <a:extLst>
                <a:ext uri="{FF2B5EF4-FFF2-40B4-BE49-F238E27FC236}">
                  <a16:creationId xmlns:a16="http://schemas.microsoft.com/office/drawing/2014/main" id="{771EFE69-191E-B44C-8425-6B004A60BAB9}"/>
                </a:ext>
              </a:extLst>
            </p:cNvPr>
            <p:cNvSpPr/>
            <p:nvPr/>
          </p:nvSpPr>
          <p:spPr>
            <a:xfrm>
              <a:off x="2290531"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758</a:t>
              </a:r>
            </a:p>
          </p:txBody>
        </p:sp>
        <p:sp>
          <p:nvSpPr>
            <p:cNvPr id="602" name="tx120">
              <a:extLst>
                <a:ext uri="{FF2B5EF4-FFF2-40B4-BE49-F238E27FC236}">
                  <a16:creationId xmlns:a16="http://schemas.microsoft.com/office/drawing/2014/main" id="{C261B84D-5106-4440-9349-650FBCD1F76A}"/>
                </a:ext>
              </a:extLst>
            </p:cNvPr>
            <p:cNvSpPr/>
            <p:nvPr/>
          </p:nvSpPr>
          <p:spPr>
            <a:xfrm>
              <a:off x="2488415"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751</a:t>
              </a:r>
            </a:p>
          </p:txBody>
        </p:sp>
        <p:sp>
          <p:nvSpPr>
            <p:cNvPr id="603" name="tx121">
              <a:extLst>
                <a:ext uri="{FF2B5EF4-FFF2-40B4-BE49-F238E27FC236}">
                  <a16:creationId xmlns:a16="http://schemas.microsoft.com/office/drawing/2014/main" id="{5F326EFA-6212-A344-8F88-AF9A47DD5090}"/>
                </a:ext>
              </a:extLst>
            </p:cNvPr>
            <p:cNvSpPr/>
            <p:nvPr/>
          </p:nvSpPr>
          <p:spPr>
            <a:xfrm>
              <a:off x="2686300"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911</a:t>
              </a:r>
            </a:p>
          </p:txBody>
        </p:sp>
        <p:sp>
          <p:nvSpPr>
            <p:cNvPr id="604" name="tx122">
              <a:extLst>
                <a:ext uri="{FF2B5EF4-FFF2-40B4-BE49-F238E27FC236}">
                  <a16:creationId xmlns:a16="http://schemas.microsoft.com/office/drawing/2014/main" id="{76E60D82-D6D6-4F45-B12E-76AFF8815D83}"/>
                </a:ext>
              </a:extLst>
            </p:cNvPr>
            <p:cNvSpPr/>
            <p:nvPr/>
          </p:nvSpPr>
          <p:spPr>
            <a:xfrm>
              <a:off x="2884185"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626</a:t>
              </a:r>
            </a:p>
          </p:txBody>
        </p:sp>
        <p:sp>
          <p:nvSpPr>
            <p:cNvPr id="605" name="tx123">
              <a:extLst>
                <a:ext uri="{FF2B5EF4-FFF2-40B4-BE49-F238E27FC236}">
                  <a16:creationId xmlns:a16="http://schemas.microsoft.com/office/drawing/2014/main" id="{3303F48A-CC22-654C-90C0-7FE48EA36FD4}"/>
                </a:ext>
              </a:extLst>
            </p:cNvPr>
            <p:cNvSpPr/>
            <p:nvPr/>
          </p:nvSpPr>
          <p:spPr>
            <a:xfrm>
              <a:off x="3082070"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614</a:t>
              </a:r>
            </a:p>
          </p:txBody>
        </p:sp>
        <p:sp>
          <p:nvSpPr>
            <p:cNvPr id="606" name="tx124">
              <a:extLst>
                <a:ext uri="{FF2B5EF4-FFF2-40B4-BE49-F238E27FC236}">
                  <a16:creationId xmlns:a16="http://schemas.microsoft.com/office/drawing/2014/main" id="{53532B63-0C43-5548-B07E-7AE663A9077F}"/>
                </a:ext>
              </a:extLst>
            </p:cNvPr>
            <p:cNvSpPr/>
            <p:nvPr/>
          </p:nvSpPr>
          <p:spPr>
            <a:xfrm>
              <a:off x="3279955"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115</a:t>
              </a:r>
            </a:p>
          </p:txBody>
        </p:sp>
        <p:sp>
          <p:nvSpPr>
            <p:cNvPr id="607" name="tx125">
              <a:extLst>
                <a:ext uri="{FF2B5EF4-FFF2-40B4-BE49-F238E27FC236}">
                  <a16:creationId xmlns:a16="http://schemas.microsoft.com/office/drawing/2014/main" id="{9D544D17-F45A-FD40-A06F-2FC8C6437916}"/>
                </a:ext>
              </a:extLst>
            </p:cNvPr>
            <p:cNvSpPr/>
            <p:nvPr/>
          </p:nvSpPr>
          <p:spPr>
            <a:xfrm>
              <a:off x="3477840"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602</a:t>
              </a:r>
            </a:p>
          </p:txBody>
        </p:sp>
        <p:sp>
          <p:nvSpPr>
            <p:cNvPr id="608" name="tx126">
              <a:extLst>
                <a:ext uri="{FF2B5EF4-FFF2-40B4-BE49-F238E27FC236}">
                  <a16:creationId xmlns:a16="http://schemas.microsoft.com/office/drawing/2014/main" id="{FC8D22E9-424B-6A41-9E11-1B9A42345B91}"/>
                </a:ext>
              </a:extLst>
            </p:cNvPr>
            <p:cNvSpPr/>
            <p:nvPr/>
          </p:nvSpPr>
          <p:spPr>
            <a:xfrm>
              <a:off x="3675725"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636</a:t>
              </a:r>
            </a:p>
          </p:txBody>
        </p:sp>
        <p:sp>
          <p:nvSpPr>
            <p:cNvPr id="609" name="tx127">
              <a:extLst>
                <a:ext uri="{FF2B5EF4-FFF2-40B4-BE49-F238E27FC236}">
                  <a16:creationId xmlns:a16="http://schemas.microsoft.com/office/drawing/2014/main" id="{B925B535-EA64-DF47-9B3F-C56004D04FBC}"/>
                </a:ext>
              </a:extLst>
            </p:cNvPr>
            <p:cNvSpPr/>
            <p:nvPr/>
          </p:nvSpPr>
          <p:spPr>
            <a:xfrm>
              <a:off x="3873610" y="3281456"/>
              <a:ext cx="228600" cy="10507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930</a:t>
              </a:r>
            </a:p>
          </p:txBody>
        </p:sp>
        <p:sp>
          <p:nvSpPr>
            <p:cNvPr id="610" name="tx128">
              <a:extLst>
                <a:ext uri="{FF2B5EF4-FFF2-40B4-BE49-F238E27FC236}">
                  <a16:creationId xmlns:a16="http://schemas.microsoft.com/office/drawing/2014/main" id="{108E35D9-7BF4-B84B-80CF-74865ADD207B}"/>
                </a:ext>
              </a:extLst>
            </p:cNvPr>
            <p:cNvSpPr/>
            <p:nvPr/>
          </p:nvSpPr>
          <p:spPr>
            <a:xfrm>
              <a:off x="4071495" y="3281753"/>
              <a:ext cx="228600" cy="104775"/>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225</a:t>
              </a:r>
            </a:p>
          </p:txBody>
        </p:sp>
        <p:sp>
          <p:nvSpPr>
            <p:cNvPr id="611" name="tx129">
              <a:extLst>
                <a:ext uri="{FF2B5EF4-FFF2-40B4-BE49-F238E27FC236}">
                  <a16:creationId xmlns:a16="http://schemas.microsoft.com/office/drawing/2014/main" id="{CE3A496C-EE7F-0349-813B-1E11EB8424C9}"/>
                </a:ext>
              </a:extLst>
            </p:cNvPr>
            <p:cNvSpPr/>
            <p:nvPr/>
          </p:nvSpPr>
          <p:spPr>
            <a:xfrm>
              <a:off x="4269380" y="3283539"/>
              <a:ext cx="228600" cy="102989"/>
            </a:xfrm>
            <a:prstGeom prst="rect">
              <a:avLst/>
            </a:prstGeom>
            <a:noFill/>
          </p:spPr>
          <p:txBody>
            <a:bodyPr wrap="none" lIns="0" tIns="0" rIns="0" bIns="0" anchor="ctr" anchorCtr="1"/>
            <a:lstStyle/>
            <a:p>
              <a:pPr marL="0" marR="0" indent="0" algn="l">
                <a:lnSpc>
                  <a:spcPts val="1200"/>
                </a:lnSpc>
                <a:spcBef>
                  <a:spcPts val="0"/>
                </a:spcBef>
                <a:spcAft>
                  <a:spcPts val="0"/>
                </a:spcAft>
              </a:pPr>
              <a:r>
                <a:rPr sz="1200" dirty="0">
                  <a:solidFill>
                    <a:srgbClr val="4D4D4D">
                      <a:alpha val="100000"/>
                    </a:srgbClr>
                  </a:solidFill>
                  <a:latin typeface="Times New Roman"/>
                  <a:cs typeface="Times New Roman"/>
                </a:rPr>
                <a:t>421</a:t>
              </a:r>
            </a:p>
          </p:txBody>
        </p:sp>
        <p:sp>
          <p:nvSpPr>
            <p:cNvPr id="612" name="tx130">
              <a:extLst>
                <a:ext uri="{FF2B5EF4-FFF2-40B4-BE49-F238E27FC236}">
                  <a16:creationId xmlns:a16="http://schemas.microsoft.com/office/drawing/2014/main" id="{B6D3D297-7761-D049-A8FA-EBFBAB4E5996}"/>
                </a:ext>
              </a:extLst>
            </p:cNvPr>
            <p:cNvSpPr/>
            <p:nvPr/>
          </p:nvSpPr>
          <p:spPr>
            <a:xfrm>
              <a:off x="2289394" y="3418942"/>
              <a:ext cx="1418183" cy="13617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dirty="0">
                  <a:solidFill>
                    <a:srgbClr val="000000">
                      <a:alpha val="100000"/>
                    </a:srgbClr>
                  </a:solidFill>
                  <a:latin typeface="Times New Roman"/>
                  <a:cs typeface="Times New Roman"/>
                </a:rPr>
                <a:t>Diagnosis (APRDRG)</a:t>
              </a:r>
            </a:p>
          </p:txBody>
        </p:sp>
        <p:sp>
          <p:nvSpPr>
            <p:cNvPr id="613" name="tx131">
              <a:extLst>
                <a:ext uri="{FF2B5EF4-FFF2-40B4-BE49-F238E27FC236}">
                  <a16:creationId xmlns:a16="http://schemas.microsoft.com/office/drawing/2014/main" id="{0559BF32-035A-1445-93CE-98696FA4912E}"/>
                </a:ext>
              </a:extLst>
            </p:cNvPr>
            <p:cNvSpPr/>
            <p:nvPr/>
          </p:nvSpPr>
          <p:spPr>
            <a:xfrm rot="16200000">
              <a:off x="762975" y="2103452"/>
              <a:ext cx="791170" cy="133722"/>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dirty="0">
                  <a:solidFill>
                    <a:srgbClr val="000000">
                      <a:alpha val="100000"/>
                    </a:srgbClr>
                  </a:solidFill>
                  <a:latin typeface="Times New Roman"/>
                  <a:cs typeface="Times New Roman"/>
                </a:rPr>
                <a:t>Percent (%)</a:t>
              </a:r>
            </a:p>
          </p:txBody>
        </p:sp>
        <p:sp>
          <p:nvSpPr>
            <p:cNvPr id="614" name="rc132">
              <a:extLst>
                <a:ext uri="{FF2B5EF4-FFF2-40B4-BE49-F238E27FC236}">
                  <a16:creationId xmlns:a16="http://schemas.microsoft.com/office/drawing/2014/main" id="{515E809D-977E-0A45-BDFB-8B82290548EA}"/>
                </a:ext>
              </a:extLst>
            </p:cNvPr>
            <p:cNvSpPr/>
            <p:nvPr/>
          </p:nvSpPr>
          <p:spPr>
            <a:xfrm>
              <a:off x="3346884" y="1386156"/>
              <a:ext cx="1107912" cy="543462"/>
            </a:xfrm>
            <a:prstGeom prst="rect">
              <a:avLst/>
            </a:prstGeom>
            <a:solidFill>
              <a:srgbClr val="FFFFFF">
                <a:alpha val="100000"/>
              </a:srgbClr>
            </a:solidFill>
          </p:spPr>
          <p:txBody>
            <a:bodyPr/>
            <a:lstStyle/>
            <a:p>
              <a:endParaRPr dirty="0"/>
            </a:p>
          </p:txBody>
        </p:sp>
        <p:sp>
          <p:nvSpPr>
            <p:cNvPr id="615" name="rc133">
              <a:extLst>
                <a:ext uri="{FF2B5EF4-FFF2-40B4-BE49-F238E27FC236}">
                  <a16:creationId xmlns:a16="http://schemas.microsoft.com/office/drawing/2014/main" id="{DD4FF68D-5315-A347-9594-FC2A1BC5018F}"/>
                </a:ext>
              </a:extLst>
            </p:cNvPr>
            <p:cNvSpPr/>
            <p:nvPr/>
          </p:nvSpPr>
          <p:spPr>
            <a:xfrm>
              <a:off x="3416473" y="1500029"/>
              <a:ext cx="179999" cy="180000"/>
            </a:xfrm>
            <a:prstGeom prst="rect">
              <a:avLst/>
            </a:prstGeom>
            <a:solidFill>
              <a:srgbClr val="FFFFFF">
                <a:alpha val="100000"/>
              </a:srgbClr>
            </a:solidFill>
          </p:spPr>
          <p:txBody>
            <a:bodyPr/>
            <a:lstStyle/>
            <a:p>
              <a:endParaRPr dirty="0"/>
            </a:p>
          </p:txBody>
        </p:sp>
        <p:sp>
          <p:nvSpPr>
            <p:cNvPr id="616" name="rc134">
              <a:extLst>
                <a:ext uri="{FF2B5EF4-FFF2-40B4-BE49-F238E27FC236}">
                  <a16:creationId xmlns:a16="http://schemas.microsoft.com/office/drawing/2014/main" id="{B667D95B-ED37-8440-BF5D-6B107D1A08B9}"/>
                </a:ext>
              </a:extLst>
            </p:cNvPr>
            <p:cNvSpPr/>
            <p:nvPr/>
          </p:nvSpPr>
          <p:spPr>
            <a:xfrm>
              <a:off x="3425473" y="1509029"/>
              <a:ext cx="162000" cy="161999"/>
            </a:xfrm>
            <a:prstGeom prst="rect">
              <a:avLst/>
            </a:prstGeom>
            <a:solidFill>
              <a:srgbClr val="8FBC8F">
                <a:alpha val="100000"/>
              </a:srgbClr>
            </a:solidFill>
          </p:spPr>
          <p:txBody>
            <a:bodyPr/>
            <a:lstStyle/>
            <a:p>
              <a:endParaRPr dirty="0"/>
            </a:p>
          </p:txBody>
        </p:sp>
        <p:sp>
          <p:nvSpPr>
            <p:cNvPr id="617" name="rc135">
              <a:extLst>
                <a:ext uri="{FF2B5EF4-FFF2-40B4-BE49-F238E27FC236}">
                  <a16:creationId xmlns:a16="http://schemas.microsoft.com/office/drawing/2014/main" id="{EA9A9AC1-1AB6-324E-8C4C-DD5DD6975434}"/>
                </a:ext>
              </a:extLst>
            </p:cNvPr>
            <p:cNvSpPr/>
            <p:nvPr/>
          </p:nvSpPr>
          <p:spPr>
            <a:xfrm>
              <a:off x="3416473" y="1680029"/>
              <a:ext cx="179999" cy="180000"/>
            </a:xfrm>
            <a:prstGeom prst="rect">
              <a:avLst/>
            </a:prstGeom>
            <a:solidFill>
              <a:srgbClr val="FFFFFF">
                <a:alpha val="100000"/>
              </a:srgbClr>
            </a:solidFill>
          </p:spPr>
          <p:txBody>
            <a:bodyPr/>
            <a:lstStyle/>
            <a:p>
              <a:endParaRPr dirty="0"/>
            </a:p>
          </p:txBody>
        </p:sp>
        <p:sp>
          <p:nvSpPr>
            <p:cNvPr id="618" name="rc136">
              <a:extLst>
                <a:ext uri="{FF2B5EF4-FFF2-40B4-BE49-F238E27FC236}">
                  <a16:creationId xmlns:a16="http://schemas.microsoft.com/office/drawing/2014/main" id="{B480E219-14F7-574A-9EC4-46C43605FEEB}"/>
                </a:ext>
              </a:extLst>
            </p:cNvPr>
            <p:cNvSpPr/>
            <p:nvPr/>
          </p:nvSpPr>
          <p:spPr>
            <a:xfrm>
              <a:off x="3425473" y="1689029"/>
              <a:ext cx="162000" cy="161999"/>
            </a:xfrm>
            <a:prstGeom prst="rect">
              <a:avLst/>
            </a:prstGeom>
            <a:solidFill>
              <a:srgbClr val="2F4F4F">
                <a:alpha val="100000"/>
              </a:srgbClr>
            </a:solidFill>
          </p:spPr>
          <p:txBody>
            <a:bodyPr/>
            <a:lstStyle/>
            <a:p>
              <a:endParaRPr dirty="0"/>
            </a:p>
          </p:txBody>
        </p:sp>
        <p:sp>
          <p:nvSpPr>
            <p:cNvPr id="619" name="tx137">
              <a:extLst>
                <a:ext uri="{FF2B5EF4-FFF2-40B4-BE49-F238E27FC236}">
                  <a16:creationId xmlns:a16="http://schemas.microsoft.com/office/drawing/2014/main" id="{B3D6D8BD-7E27-5344-ACE8-C79F0E2AD800}"/>
                </a:ext>
              </a:extLst>
            </p:cNvPr>
            <p:cNvSpPr/>
            <p:nvPr/>
          </p:nvSpPr>
          <p:spPr>
            <a:xfrm>
              <a:off x="3640757" y="1516731"/>
              <a:ext cx="744450" cy="11534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Times New Roman"/>
                  <a:cs typeface="Times New Roman"/>
                </a:rPr>
                <a:t>Hospital Costs</a:t>
              </a:r>
            </a:p>
          </p:txBody>
        </p:sp>
        <p:sp>
          <p:nvSpPr>
            <p:cNvPr id="620" name="tx138">
              <a:extLst>
                <a:ext uri="{FF2B5EF4-FFF2-40B4-BE49-F238E27FC236}">
                  <a16:creationId xmlns:a16="http://schemas.microsoft.com/office/drawing/2014/main" id="{FC098995-76DE-CF46-B0D1-5F7BC9F3394B}"/>
                </a:ext>
              </a:extLst>
            </p:cNvPr>
            <p:cNvSpPr/>
            <p:nvPr/>
          </p:nvSpPr>
          <p:spPr>
            <a:xfrm>
              <a:off x="3640757" y="1696483"/>
              <a:ext cx="737319" cy="115589"/>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Times New Roman"/>
                  <a:cs typeface="Times New Roman"/>
                </a:rPr>
                <a:t>Hospital Stays</a:t>
              </a:r>
            </a:p>
          </p:txBody>
        </p:sp>
        <p:sp>
          <p:nvSpPr>
            <p:cNvPr id="621" name="tx139">
              <a:extLst>
                <a:ext uri="{FF2B5EF4-FFF2-40B4-BE49-F238E27FC236}">
                  <a16:creationId xmlns:a16="http://schemas.microsoft.com/office/drawing/2014/main" id="{EE865183-E2A0-C041-9A8D-476A6CE89090}"/>
                </a:ext>
              </a:extLst>
            </p:cNvPr>
            <p:cNvSpPr/>
            <p:nvPr/>
          </p:nvSpPr>
          <p:spPr>
            <a:xfrm>
              <a:off x="914400" y="1042722"/>
              <a:ext cx="2246461" cy="161825"/>
            </a:xfrm>
            <a:prstGeom prst="rect">
              <a:avLst/>
            </a:prstGeom>
            <a:noFill/>
          </p:spPr>
          <p:txBody>
            <a:bodyPr wrap="none" lIns="0" tIns="0" rIns="0" bIns="0" anchor="ctr" anchorCtr="1"/>
            <a:lstStyle/>
            <a:p>
              <a:pPr marL="0" marR="0" indent="0" algn="l">
                <a:lnSpc>
                  <a:spcPts val="1400"/>
                </a:lnSpc>
                <a:spcBef>
                  <a:spcPts val="0"/>
                </a:spcBef>
                <a:spcAft>
                  <a:spcPts val="0"/>
                </a:spcAft>
              </a:pPr>
              <a:r>
                <a:rPr sz="1400" dirty="0">
                  <a:solidFill>
                    <a:srgbClr val="000000">
                      <a:alpha val="100000"/>
                    </a:srgbClr>
                  </a:solidFill>
                  <a:latin typeface="Times New Roman"/>
                  <a:cs typeface="Times New Roman"/>
                </a:rPr>
                <a:t>*Healthcare Data By Diagnosis</a:t>
              </a:r>
            </a:p>
          </p:txBody>
        </p:sp>
      </p:grpSp>
      <p:sp>
        <p:nvSpPr>
          <p:cNvPr id="4" name="TextBox 3">
            <a:extLst>
              <a:ext uri="{FF2B5EF4-FFF2-40B4-BE49-F238E27FC236}">
                <a16:creationId xmlns:a16="http://schemas.microsoft.com/office/drawing/2014/main" id="{584AE66C-B2CD-614D-B990-183A2DCBCFEE}"/>
              </a:ext>
            </a:extLst>
          </p:cNvPr>
          <p:cNvSpPr txBox="1"/>
          <p:nvPr/>
        </p:nvSpPr>
        <p:spPr>
          <a:xfrm>
            <a:off x="133350" y="592805"/>
            <a:ext cx="11925300" cy="830997"/>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dirty="0"/>
              <a:t>*** Conclusion: Part I***The diagnosis associated with APRDRG = 640 makes up more than half ( ~ 53.4% ) of total hospital visits, making it the diagnosis related group  associated with the most hospital visits. APRDRG 640 also accounts for the diagnosis with the most costs, accounting for almost a third, or roughly ~32% of all costs.</a:t>
            </a:r>
          </a:p>
        </p:txBody>
      </p:sp>
      <p:sp>
        <p:nvSpPr>
          <p:cNvPr id="143" name="TextBox 142">
            <a:extLst>
              <a:ext uri="{FF2B5EF4-FFF2-40B4-BE49-F238E27FC236}">
                <a16:creationId xmlns:a16="http://schemas.microsoft.com/office/drawing/2014/main" id="{B69A797F-9ED7-2743-8AC2-01C0DAC0EADB}"/>
              </a:ext>
            </a:extLst>
          </p:cNvPr>
          <p:cNvSpPr txBox="1"/>
          <p:nvPr/>
        </p:nvSpPr>
        <p:spPr>
          <a:xfrm>
            <a:off x="0" y="1367150"/>
            <a:ext cx="8552985" cy="1169551"/>
          </a:xfrm>
          <a:prstGeom prst="rect">
            <a:avLst/>
          </a:prstGeom>
          <a:noFill/>
        </p:spPr>
        <p:txBody>
          <a:bodyPr wrap="square" rtlCol="0">
            <a:spAutoFit/>
          </a:bodyPr>
          <a:lstStyle/>
          <a:p>
            <a:r>
              <a:rPr lang="en-US" sz="1400" dirty="0"/>
              <a:t>h_drg_dml &lt;- rvg::dml(ggobj = h_drg)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officer::ph_with(h_drg_dml, ph_location()) %&gt;% 			</a:t>
            </a:r>
            <a:r>
              <a:rPr lang="en-US" sz="1400" dirty="0">
                <a:solidFill>
                  <a:schemeClr val="accent6">
                    <a:lumMod val="60000"/>
                    <a:lumOff val="40000"/>
                  </a:schemeClr>
                </a:solidFill>
              </a:rPr>
              <a:t>#specify object and location of object </a:t>
            </a:r>
            <a:r>
              <a:rPr lang="en-US" sz="1400" dirty="0"/>
              <a:t>base::print(target = here::here("_posts", "h_drg.pptx")) 		</a:t>
            </a:r>
            <a:r>
              <a:rPr lang="en-US" sz="1400" dirty="0">
                <a:solidFill>
                  <a:schemeClr val="accent6">
                    <a:lumMod val="60000"/>
                    <a:lumOff val="40000"/>
                  </a:schemeClr>
                </a:solidFill>
              </a:rPr>
              <a:t>#export slide</a:t>
            </a:r>
          </a:p>
        </p:txBody>
      </p:sp>
    </p:spTree>
    <p:extLst>
      <p:ext uri="{BB962C8B-B14F-4D97-AF65-F5344CB8AC3E}">
        <p14:creationId xmlns:p14="http://schemas.microsoft.com/office/powerpoint/2010/main" val="397913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0"/>
            <a:ext cx="11746261" cy="1025911"/>
          </a:xfrm>
        </p:spPr>
        <p:txBody>
          <a:bodyPr>
            <a:normAutofit fontScale="90000"/>
          </a:bodyPr>
          <a:lstStyle/>
          <a:p>
            <a:br>
              <a:rPr lang="en-US" sz="2400" b="1" dirty="0">
                <a:solidFill>
                  <a:schemeClr val="accent1">
                    <a:lumMod val="50000"/>
                  </a:schemeClr>
                </a:solidFill>
              </a:rPr>
            </a:br>
            <a:r>
              <a:rPr lang="en-US" sz="2800" b="1" dirty="0">
                <a:solidFill>
                  <a:schemeClr val="accent1">
                    <a:lumMod val="50000"/>
                  </a:schemeClr>
                </a:solidFill>
              </a:rPr>
              <a:t>Costly Diseases: </a:t>
            </a:r>
            <a:r>
              <a:rPr lang="en-US" sz="2400" dirty="0">
                <a:solidFill>
                  <a:schemeClr val="accent1">
                    <a:lumMod val="50000"/>
                  </a:schemeClr>
                </a:solidFill>
              </a:rPr>
              <a:t>Average Costs per Hospital Visit. Diagnosis with most costly treatment plans. </a:t>
            </a:r>
            <a:br>
              <a:rPr lang="en-US" sz="2400" dirty="0">
                <a:solidFill>
                  <a:schemeClr val="accent1">
                    <a:lumMod val="50000"/>
                  </a:schemeClr>
                </a:solidFill>
              </a:rPr>
            </a:br>
            <a:endParaRPr lang="en-US" sz="2400" dirty="0">
              <a:solidFill>
                <a:schemeClr val="accent1">
                  <a:lumMod val="50000"/>
                </a:schemeClr>
              </a:solidFill>
            </a:endParaRPr>
          </a:p>
        </p:txBody>
      </p:sp>
      <p:sp>
        <p:nvSpPr>
          <p:cNvPr id="4" name="TextBox 3">
            <a:extLst>
              <a:ext uri="{FF2B5EF4-FFF2-40B4-BE49-F238E27FC236}">
                <a16:creationId xmlns:a16="http://schemas.microsoft.com/office/drawing/2014/main" id="{2ECF250E-C34F-6A4E-9F18-922AC5295C56}"/>
              </a:ext>
            </a:extLst>
          </p:cNvPr>
          <p:cNvSpPr txBox="1"/>
          <p:nvPr/>
        </p:nvSpPr>
        <p:spPr>
          <a:xfrm>
            <a:off x="191974" y="1172203"/>
            <a:ext cx="10691410" cy="5447645"/>
          </a:xfrm>
          <a:prstGeom prst="rect">
            <a:avLst/>
          </a:prstGeom>
          <a:noFill/>
        </p:spPr>
        <p:txBody>
          <a:bodyPr wrap="square" rtlCol="0">
            <a:spAutoFit/>
          </a:bodyPr>
          <a:lstStyle/>
          <a:p>
            <a:r>
              <a:rPr lang="en-US" sz="1400" b="1" dirty="0">
                <a:solidFill>
                  <a:schemeClr val="accent6">
                    <a:lumMod val="60000"/>
                    <a:lumOff val="40000"/>
                  </a:schemeClr>
                </a:solidFill>
              </a:rPr>
              <a:t>#To find the most expensive treatments we need to look at Average Cost Per Diagnosis</a:t>
            </a:r>
          </a:p>
          <a:p>
            <a:r>
              <a:rPr lang="en-US" sz="1200" dirty="0"/>
              <a:t>costly_drg &lt;- (DRG_Summary[c(-2,-3,-5,-6)] %&gt;%  				</a:t>
            </a:r>
            <a:r>
              <a:rPr lang="en-US" sz="1200" b="1" dirty="0">
                <a:solidFill>
                  <a:schemeClr val="accent6">
                    <a:lumMod val="60000"/>
                    <a:lumOff val="40000"/>
                  </a:schemeClr>
                </a:solidFill>
              </a:rPr>
              <a:t>#Exclude columns from data not part of analysis</a:t>
            </a:r>
          </a:p>
          <a:p>
            <a:r>
              <a:rPr lang="en-US" sz="1200" dirty="0"/>
              <a:t>  filter(Avg_Cost_Per_Visit &gt; 10000) %&gt;%  					</a:t>
            </a:r>
            <a:r>
              <a:rPr lang="en-US" sz="1200" b="1" dirty="0">
                <a:solidFill>
                  <a:schemeClr val="accent6">
                    <a:lumMod val="60000"/>
                    <a:lumOff val="40000"/>
                  </a:schemeClr>
                </a:solidFill>
              </a:rPr>
              <a:t>#Filter for those APRDRG that Average over $10,000 per visit</a:t>
            </a:r>
          </a:p>
          <a:p>
            <a:r>
              <a:rPr lang="en-US" sz="1200" dirty="0"/>
              <a:t>  gather("Type", "Value",-Diagnosis) %&gt;%</a:t>
            </a:r>
          </a:p>
          <a:p>
            <a:r>
              <a:rPr lang="en-US" sz="1200" dirty="0"/>
              <a:t>  ggplot(aes(x= reorder(as.factor(Diagnosis), Value), Value, fill = Type)) 		+</a:t>
            </a:r>
          </a:p>
          <a:p>
            <a:r>
              <a:rPr lang="en-US" sz="1200" dirty="0"/>
              <a:t>  geom_bar(stat = "identity", width = 0.7) 				+</a:t>
            </a:r>
          </a:p>
          <a:p>
            <a:r>
              <a:rPr lang="en-US" sz="1200" dirty="0"/>
              <a:t>  geom_text(aes(label = dollar(Value)),  size = 4, hjust = -.1, family="Times New Roman", fontface="bold")	+</a:t>
            </a:r>
          </a:p>
          <a:p>
            <a:r>
              <a:rPr lang="en-US" sz="1200" dirty="0"/>
              <a:t>  ggtitle("Diagnosis with Highest Average Cost Per Hospital Visit")				+</a:t>
            </a:r>
          </a:p>
          <a:p>
            <a:r>
              <a:rPr lang="en-US" sz="1200" dirty="0"/>
              <a:t>  ylab("$'s") 								+</a:t>
            </a:r>
          </a:p>
          <a:p>
            <a:r>
              <a:rPr lang="en-US" sz="1200" dirty="0"/>
              <a:t>  xlab("Diagnosis (APRDRG)") 							+</a:t>
            </a:r>
          </a:p>
          <a:p>
            <a:r>
              <a:rPr lang="en-US" sz="1200" dirty="0"/>
              <a:t>  scale_fill_manual(values = c("darkseagreen"), labels = c("Average Cost Per Visit ($)")) 			+ </a:t>
            </a:r>
          </a:p>
          <a:p>
            <a:r>
              <a:rPr lang="en-US" sz="1200" dirty="0"/>
              <a:t>  theme_bw() 								+</a:t>
            </a:r>
          </a:p>
          <a:p>
            <a:r>
              <a:rPr lang="en-US" sz="1200" dirty="0"/>
              <a:t>  theme(legend.title = element_blank(), legend.key.size = unit(0.4,"cm"),</a:t>
            </a:r>
          </a:p>
          <a:p>
            <a:r>
              <a:rPr lang="en-US" sz="1200" dirty="0"/>
              <a:t>        	text = element_text(size = 6,family="Times New Roman"),</a:t>
            </a:r>
          </a:p>
          <a:p>
            <a:r>
              <a:rPr lang="en-US" sz="1200" dirty="0"/>
              <a:t>        	axis.text=element_text(size=13),</a:t>
            </a:r>
          </a:p>
          <a:p>
            <a:r>
              <a:rPr lang="en-US" sz="1200" dirty="0"/>
              <a:t>        	axis.title=element_text(size=12,face="bold"),</a:t>
            </a:r>
          </a:p>
          <a:p>
            <a:r>
              <a:rPr lang="en-US" sz="1200" dirty="0"/>
              <a:t>        	axis.title.x = element_text(margin = margin(t = 20)),</a:t>
            </a:r>
          </a:p>
          <a:p>
            <a:r>
              <a:rPr lang="en-US" sz="1200" dirty="0"/>
              <a:t>        	axis.title.y = element_text(margin = margin(r = 20)),</a:t>
            </a:r>
          </a:p>
          <a:p>
            <a:r>
              <a:rPr lang="en-US" sz="1200" dirty="0"/>
              <a:t>        	legend.position=c(.75,.74),</a:t>
            </a:r>
          </a:p>
          <a:p>
            <a:r>
              <a:rPr lang="en-US" sz="1200" dirty="0"/>
              <a:t>        	plot.title = element_text(family = "Times New Roman", size = 15, margin=margin(0,0,5,0)),</a:t>
            </a:r>
          </a:p>
          <a:p>
            <a:r>
              <a:rPr lang="en-US" sz="1200" dirty="0"/>
              <a:t>        	legend.text = element_text( size=10))					+</a:t>
            </a:r>
          </a:p>
          <a:p>
            <a:r>
              <a:rPr lang="en-US" sz="1200" dirty="0"/>
              <a:t>  scale_y_continuous(labels=scales::dollar_format(),limits = c(0,60000))				+</a:t>
            </a:r>
          </a:p>
          <a:p>
            <a:r>
              <a:rPr lang="en-US" sz="1200" dirty="0"/>
              <a:t>  annotate("rect", xmin=7.0, xmax=10.5, ymin=35000 , ymax=57000,  alpha=0.2, fill="lightsteelblue4") 		+</a:t>
            </a:r>
          </a:p>
          <a:p>
            <a:r>
              <a:rPr lang="en-US" sz="1200" dirty="0"/>
              <a:t>  annotate('text', x = 9.5, y = 45500, label = 'Top costing Diagnosis make up 23.8%', color='black',family="Times New Roman",size=3.7) +</a:t>
            </a:r>
          </a:p>
          <a:p>
            <a:r>
              <a:rPr lang="en-US" sz="1200" dirty="0"/>
              <a:t>  annotate('text', x = 8.7, y = 45500, label = 'of total costs($330.7K of the $1.39M)', color='black',family="Times New Roman",size=3.7) +</a:t>
            </a:r>
          </a:p>
          <a:p>
            <a:r>
              <a:rPr lang="en-US" sz="1200" dirty="0"/>
              <a:t>  annotate('text', x = 7.9, y = 45000, label = 'and only 4.0% of visits (20 of 500).  ', color='black',family="Times New Roman",size=3.7)     +</a:t>
            </a:r>
          </a:p>
          <a:p>
            <a:r>
              <a:rPr lang="en-US" sz="1200" dirty="0"/>
              <a:t>  coord_flip())</a:t>
            </a:r>
          </a:p>
          <a:p>
            <a:endParaRPr lang="en-US" sz="1200" dirty="0"/>
          </a:p>
          <a:p>
            <a:r>
              <a:rPr lang="en-US" sz="1200" dirty="0"/>
              <a:t>costly_drg </a:t>
            </a:r>
          </a:p>
        </p:txBody>
      </p:sp>
      <p:sp>
        <p:nvSpPr>
          <p:cNvPr id="5" name="TextBox 4">
            <a:extLst>
              <a:ext uri="{FF2B5EF4-FFF2-40B4-BE49-F238E27FC236}">
                <a16:creationId xmlns:a16="http://schemas.microsoft.com/office/drawing/2014/main" id="{B17EC700-A29D-0E47-ACC3-260F12F6AD5B}"/>
              </a:ext>
            </a:extLst>
          </p:cNvPr>
          <p:cNvSpPr txBox="1"/>
          <p:nvPr/>
        </p:nvSpPr>
        <p:spPr>
          <a:xfrm>
            <a:off x="140526" y="802871"/>
            <a:ext cx="9879980" cy="369332"/>
          </a:xfrm>
          <a:prstGeom prst="rect">
            <a:avLst/>
          </a:prstGeom>
          <a:noFill/>
        </p:spPr>
        <p:txBody>
          <a:bodyPr wrap="square" rtlCol="0">
            <a:spAutoFit/>
          </a:bodyPr>
          <a:lstStyle/>
          <a:p>
            <a:r>
              <a:rPr lang="en-US" dirty="0">
                <a:solidFill>
                  <a:srgbClr val="C00000"/>
                </a:solidFill>
              </a:rPr>
              <a:t>However, to find the most expensive treatments we need to look at Average Cost Per Diagnosis.</a:t>
            </a:r>
          </a:p>
        </p:txBody>
      </p:sp>
    </p:spTree>
    <p:extLst>
      <p:ext uri="{BB962C8B-B14F-4D97-AF65-F5344CB8AC3E}">
        <p14:creationId xmlns:p14="http://schemas.microsoft.com/office/powerpoint/2010/main" val="234815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23022"/>
            <a:ext cx="11571899" cy="892846"/>
          </a:xfrm>
        </p:spPr>
        <p:txBody>
          <a:bodyPr>
            <a:normAutofit fontScale="90000"/>
          </a:bodyPr>
          <a:lstStyle/>
          <a:p>
            <a:br>
              <a:rPr lang="en-US" sz="2400" b="1" dirty="0">
                <a:solidFill>
                  <a:schemeClr val="accent1">
                    <a:lumMod val="50000"/>
                  </a:schemeClr>
                </a:solidFill>
              </a:rPr>
            </a:br>
            <a:r>
              <a:rPr lang="en-US" sz="3100" b="1" dirty="0">
                <a:solidFill>
                  <a:schemeClr val="accent1">
                    <a:lumMod val="50000"/>
                  </a:schemeClr>
                </a:solidFill>
              </a:rPr>
              <a:t>Costly Diseases: </a:t>
            </a:r>
            <a:r>
              <a:rPr lang="en-US" sz="2400" dirty="0">
                <a:solidFill>
                  <a:schemeClr val="accent1">
                    <a:lumMod val="50000"/>
                  </a:schemeClr>
                </a:solidFill>
              </a:rPr>
              <a:t>Average Costs per Hospital Visit. Diagnosis with most costly treatment plans. </a:t>
            </a:r>
            <a:br>
              <a:rPr lang="en-US" sz="2400" dirty="0">
                <a:solidFill>
                  <a:schemeClr val="accent1">
                    <a:lumMod val="50000"/>
                  </a:schemeClr>
                </a:solidFill>
              </a:rPr>
            </a:br>
            <a:endParaRPr lang="en-US" sz="2400" dirty="0">
              <a:solidFill>
                <a:schemeClr val="accent1">
                  <a:lumMod val="50000"/>
                </a:schemeClr>
              </a:solidFill>
            </a:endParaRPr>
          </a:p>
        </p:txBody>
      </p:sp>
      <p:grpSp>
        <p:nvGrpSpPr>
          <p:cNvPr id="756" name="Group 755">
            <a:extLst>
              <a:ext uri="{FF2B5EF4-FFF2-40B4-BE49-F238E27FC236}">
                <a16:creationId xmlns:a16="http://schemas.microsoft.com/office/drawing/2014/main" id="{381BB673-E7D9-5846-BA34-98DFAF43E1F7}"/>
              </a:ext>
            </a:extLst>
          </p:cNvPr>
          <p:cNvGrpSpPr/>
          <p:nvPr/>
        </p:nvGrpSpPr>
        <p:grpSpPr>
          <a:xfrm>
            <a:off x="190118" y="2337096"/>
            <a:ext cx="7802308" cy="4130606"/>
            <a:chOff x="1183535" y="1007878"/>
            <a:chExt cx="3606845" cy="2440824"/>
          </a:xfrm>
        </p:grpSpPr>
        <p:sp>
          <p:nvSpPr>
            <p:cNvPr id="759" name="rc5">
              <a:extLst>
                <a:ext uri="{FF2B5EF4-FFF2-40B4-BE49-F238E27FC236}">
                  <a16:creationId xmlns:a16="http://schemas.microsoft.com/office/drawing/2014/main" id="{0575E0DF-C416-DD49-B798-6ACF9DB22304}"/>
                </a:ext>
              </a:extLst>
            </p:cNvPr>
            <p:cNvSpPr/>
            <p:nvPr/>
          </p:nvSpPr>
          <p:spPr>
            <a:xfrm>
              <a:off x="1681116" y="1214497"/>
              <a:ext cx="2821294" cy="2069969"/>
            </a:xfrm>
            <a:prstGeom prst="rect">
              <a:avLst/>
            </a:prstGeom>
            <a:solidFill>
              <a:srgbClr val="FFFFFF">
                <a:alpha val="100000"/>
              </a:srgbClr>
            </a:solidFill>
          </p:spPr>
          <p:txBody>
            <a:bodyPr/>
            <a:lstStyle/>
            <a:p>
              <a:endParaRPr dirty="0"/>
            </a:p>
          </p:txBody>
        </p:sp>
        <p:sp>
          <p:nvSpPr>
            <p:cNvPr id="760" name="pl6">
              <a:extLst>
                <a:ext uri="{FF2B5EF4-FFF2-40B4-BE49-F238E27FC236}">
                  <a16:creationId xmlns:a16="http://schemas.microsoft.com/office/drawing/2014/main" id="{64A73D67-9BB1-6745-8641-476B57E5B133}"/>
                </a:ext>
              </a:extLst>
            </p:cNvPr>
            <p:cNvSpPr/>
            <p:nvPr/>
          </p:nvSpPr>
          <p:spPr>
            <a:xfrm>
              <a:off x="2236826" y="1214497"/>
              <a:ext cx="0" cy="1779089"/>
            </a:xfrm>
            <a:custGeom>
              <a:avLst/>
              <a:gdLst/>
              <a:ahLst/>
              <a:cxnLst/>
              <a:rect l="0" t="0" r="0" b="0"/>
              <a:pathLst>
                <a:path h="1779089">
                  <a:moveTo>
                    <a:pt x="0" y="1779089"/>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761" name="pl7">
              <a:extLst>
                <a:ext uri="{FF2B5EF4-FFF2-40B4-BE49-F238E27FC236}">
                  <a16:creationId xmlns:a16="http://schemas.microsoft.com/office/drawing/2014/main" id="{2535256F-8C4F-A445-A22F-CDA13AB9582D}"/>
                </a:ext>
              </a:extLst>
            </p:cNvPr>
            <p:cNvSpPr/>
            <p:nvPr/>
          </p:nvSpPr>
          <p:spPr>
            <a:xfrm>
              <a:off x="3091763" y="1214497"/>
              <a:ext cx="0" cy="1779089"/>
            </a:xfrm>
            <a:custGeom>
              <a:avLst/>
              <a:gdLst/>
              <a:ahLst/>
              <a:cxnLst/>
              <a:rect l="0" t="0" r="0" b="0"/>
              <a:pathLst>
                <a:path h="1779089">
                  <a:moveTo>
                    <a:pt x="0" y="1779089"/>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762" name="pl8">
              <a:extLst>
                <a:ext uri="{FF2B5EF4-FFF2-40B4-BE49-F238E27FC236}">
                  <a16:creationId xmlns:a16="http://schemas.microsoft.com/office/drawing/2014/main" id="{CA0ABC68-44EA-1A42-9A45-01C1DEE04842}"/>
                </a:ext>
              </a:extLst>
            </p:cNvPr>
            <p:cNvSpPr/>
            <p:nvPr/>
          </p:nvSpPr>
          <p:spPr>
            <a:xfrm>
              <a:off x="3946701" y="1214497"/>
              <a:ext cx="0" cy="1779089"/>
            </a:xfrm>
            <a:custGeom>
              <a:avLst/>
              <a:gdLst/>
              <a:ahLst/>
              <a:cxnLst/>
              <a:rect l="0" t="0" r="0" b="0"/>
              <a:pathLst>
                <a:path h="1779089">
                  <a:moveTo>
                    <a:pt x="0" y="1779089"/>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763" name="pl9">
              <a:extLst>
                <a:ext uri="{FF2B5EF4-FFF2-40B4-BE49-F238E27FC236}">
                  <a16:creationId xmlns:a16="http://schemas.microsoft.com/office/drawing/2014/main" id="{F105F527-7FC7-CA47-9E5B-BB09177E640E}"/>
                </a:ext>
              </a:extLst>
            </p:cNvPr>
            <p:cNvSpPr/>
            <p:nvPr/>
          </p:nvSpPr>
          <p:spPr>
            <a:xfrm>
              <a:off x="1681116" y="2931525"/>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4" name="pl10">
              <a:extLst>
                <a:ext uri="{FF2B5EF4-FFF2-40B4-BE49-F238E27FC236}">
                  <a16:creationId xmlns:a16="http://schemas.microsoft.com/office/drawing/2014/main" id="{678A3FC3-310F-964F-8A91-AD26D018A31C}"/>
                </a:ext>
              </a:extLst>
            </p:cNvPr>
            <p:cNvSpPr/>
            <p:nvPr/>
          </p:nvSpPr>
          <p:spPr>
            <a:xfrm>
              <a:off x="1681116" y="2828090"/>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5" name="pl11">
              <a:extLst>
                <a:ext uri="{FF2B5EF4-FFF2-40B4-BE49-F238E27FC236}">
                  <a16:creationId xmlns:a16="http://schemas.microsoft.com/office/drawing/2014/main" id="{1CC32CB6-AF27-B24D-B9B4-5D9B39FA786C}"/>
                </a:ext>
              </a:extLst>
            </p:cNvPr>
            <p:cNvSpPr/>
            <p:nvPr/>
          </p:nvSpPr>
          <p:spPr>
            <a:xfrm>
              <a:off x="1681116" y="2724654"/>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6" name="pl12">
              <a:extLst>
                <a:ext uri="{FF2B5EF4-FFF2-40B4-BE49-F238E27FC236}">
                  <a16:creationId xmlns:a16="http://schemas.microsoft.com/office/drawing/2014/main" id="{8ADC5258-D6ED-C243-9DE8-C1AEF86317D8}"/>
                </a:ext>
              </a:extLst>
            </p:cNvPr>
            <p:cNvSpPr/>
            <p:nvPr/>
          </p:nvSpPr>
          <p:spPr>
            <a:xfrm>
              <a:off x="1681116" y="2621219"/>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7" name="pl13">
              <a:extLst>
                <a:ext uri="{FF2B5EF4-FFF2-40B4-BE49-F238E27FC236}">
                  <a16:creationId xmlns:a16="http://schemas.microsoft.com/office/drawing/2014/main" id="{554F1F1C-FBC7-1D42-8C57-4DF2760B33CF}"/>
                </a:ext>
              </a:extLst>
            </p:cNvPr>
            <p:cNvSpPr/>
            <p:nvPr/>
          </p:nvSpPr>
          <p:spPr>
            <a:xfrm>
              <a:off x="1681116" y="2517784"/>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8" name="pl14">
              <a:extLst>
                <a:ext uri="{FF2B5EF4-FFF2-40B4-BE49-F238E27FC236}">
                  <a16:creationId xmlns:a16="http://schemas.microsoft.com/office/drawing/2014/main" id="{2CBB3542-002B-F447-BA47-AA5A37FEFA5B}"/>
                </a:ext>
              </a:extLst>
            </p:cNvPr>
            <p:cNvSpPr/>
            <p:nvPr/>
          </p:nvSpPr>
          <p:spPr>
            <a:xfrm>
              <a:off x="1681116" y="2414348"/>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69" name="pl15">
              <a:extLst>
                <a:ext uri="{FF2B5EF4-FFF2-40B4-BE49-F238E27FC236}">
                  <a16:creationId xmlns:a16="http://schemas.microsoft.com/office/drawing/2014/main" id="{D6506B48-857A-4046-982F-3A4DE14AD285}"/>
                </a:ext>
              </a:extLst>
            </p:cNvPr>
            <p:cNvSpPr/>
            <p:nvPr/>
          </p:nvSpPr>
          <p:spPr>
            <a:xfrm>
              <a:off x="1681116" y="2310913"/>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0" name="pl16">
              <a:extLst>
                <a:ext uri="{FF2B5EF4-FFF2-40B4-BE49-F238E27FC236}">
                  <a16:creationId xmlns:a16="http://schemas.microsoft.com/office/drawing/2014/main" id="{2C2F8811-D7BA-2D41-A620-6F302704E416}"/>
                </a:ext>
              </a:extLst>
            </p:cNvPr>
            <p:cNvSpPr/>
            <p:nvPr/>
          </p:nvSpPr>
          <p:spPr>
            <a:xfrm>
              <a:off x="1681116" y="2207477"/>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1" name="pl17">
              <a:extLst>
                <a:ext uri="{FF2B5EF4-FFF2-40B4-BE49-F238E27FC236}">
                  <a16:creationId xmlns:a16="http://schemas.microsoft.com/office/drawing/2014/main" id="{49CDCD01-EDB2-224A-A53E-C224FCD27423}"/>
                </a:ext>
              </a:extLst>
            </p:cNvPr>
            <p:cNvSpPr/>
            <p:nvPr/>
          </p:nvSpPr>
          <p:spPr>
            <a:xfrm>
              <a:off x="1681116" y="2104042"/>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2" name="pl18">
              <a:extLst>
                <a:ext uri="{FF2B5EF4-FFF2-40B4-BE49-F238E27FC236}">
                  <a16:creationId xmlns:a16="http://schemas.microsoft.com/office/drawing/2014/main" id="{6701F660-FE12-6341-94CB-D6D5A93900FF}"/>
                </a:ext>
              </a:extLst>
            </p:cNvPr>
            <p:cNvSpPr/>
            <p:nvPr/>
          </p:nvSpPr>
          <p:spPr>
            <a:xfrm>
              <a:off x="1681116" y="2000606"/>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3" name="pl19">
              <a:extLst>
                <a:ext uri="{FF2B5EF4-FFF2-40B4-BE49-F238E27FC236}">
                  <a16:creationId xmlns:a16="http://schemas.microsoft.com/office/drawing/2014/main" id="{3918C0D4-0F0F-364A-A4FE-87A6EDE89737}"/>
                </a:ext>
              </a:extLst>
            </p:cNvPr>
            <p:cNvSpPr/>
            <p:nvPr/>
          </p:nvSpPr>
          <p:spPr>
            <a:xfrm>
              <a:off x="1681116" y="1897171"/>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4" name="pl20">
              <a:extLst>
                <a:ext uri="{FF2B5EF4-FFF2-40B4-BE49-F238E27FC236}">
                  <a16:creationId xmlns:a16="http://schemas.microsoft.com/office/drawing/2014/main" id="{34CF196D-229F-1449-8D4E-FC44A92BD850}"/>
                </a:ext>
              </a:extLst>
            </p:cNvPr>
            <p:cNvSpPr/>
            <p:nvPr/>
          </p:nvSpPr>
          <p:spPr>
            <a:xfrm>
              <a:off x="1681116" y="1793735"/>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5" name="pl21">
              <a:extLst>
                <a:ext uri="{FF2B5EF4-FFF2-40B4-BE49-F238E27FC236}">
                  <a16:creationId xmlns:a16="http://schemas.microsoft.com/office/drawing/2014/main" id="{AF2F7003-6846-4C40-A9B8-AA0BB8C5B559}"/>
                </a:ext>
              </a:extLst>
            </p:cNvPr>
            <p:cNvSpPr/>
            <p:nvPr/>
          </p:nvSpPr>
          <p:spPr>
            <a:xfrm>
              <a:off x="1681116" y="1690300"/>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6" name="pl22">
              <a:extLst>
                <a:ext uri="{FF2B5EF4-FFF2-40B4-BE49-F238E27FC236}">
                  <a16:creationId xmlns:a16="http://schemas.microsoft.com/office/drawing/2014/main" id="{E2936619-4072-CE4E-ADFD-634DCDAE3175}"/>
                </a:ext>
              </a:extLst>
            </p:cNvPr>
            <p:cNvSpPr/>
            <p:nvPr/>
          </p:nvSpPr>
          <p:spPr>
            <a:xfrm>
              <a:off x="1681116" y="1586865"/>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7" name="pl23">
              <a:extLst>
                <a:ext uri="{FF2B5EF4-FFF2-40B4-BE49-F238E27FC236}">
                  <a16:creationId xmlns:a16="http://schemas.microsoft.com/office/drawing/2014/main" id="{17E7CEEA-89DB-F64A-A264-1DE68FF048F7}"/>
                </a:ext>
              </a:extLst>
            </p:cNvPr>
            <p:cNvSpPr/>
            <p:nvPr/>
          </p:nvSpPr>
          <p:spPr>
            <a:xfrm>
              <a:off x="1681116" y="1483429"/>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8" name="pl24">
              <a:extLst>
                <a:ext uri="{FF2B5EF4-FFF2-40B4-BE49-F238E27FC236}">
                  <a16:creationId xmlns:a16="http://schemas.microsoft.com/office/drawing/2014/main" id="{F851AFC2-DCC9-8C42-8E1F-C4A6F5F17623}"/>
                </a:ext>
              </a:extLst>
            </p:cNvPr>
            <p:cNvSpPr/>
            <p:nvPr/>
          </p:nvSpPr>
          <p:spPr>
            <a:xfrm>
              <a:off x="1681116" y="1379994"/>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79" name="pl25">
              <a:extLst>
                <a:ext uri="{FF2B5EF4-FFF2-40B4-BE49-F238E27FC236}">
                  <a16:creationId xmlns:a16="http://schemas.microsoft.com/office/drawing/2014/main" id="{67F45B7D-C364-DD48-AE6D-AE1B2CE14235}"/>
                </a:ext>
              </a:extLst>
            </p:cNvPr>
            <p:cNvSpPr/>
            <p:nvPr/>
          </p:nvSpPr>
          <p:spPr>
            <a:xfrm>
              <a:off x="1681116" y="1276558"/>
              <a:ext cx="2821294" cy="0"/>
            </a:xfrm>
            <a:custGeom>
              <a:avLst/>
              <a:gdLst/>
              <a:ahLst/>
              <a:cxnLst/>
              <a:rect l="0" t="0" r="0" b="0"/>
              <a:pathLst>
                <a:path w="2821294">
                  <a:moveTo>
                    <a:pt x="0" y="0"/>
                  </a:moveTo>
                  <a:lnTo>
                    <a:pt x="2821294" y="0"/>
                  </a:lnTo>
                  <a:lnTo>
                    <a:pt x="2821294" y="0"/>
                  </a:lnTo>
                </a:path>
              </a:pathLst>
            </a:custGeom>
            <a:ln w="13550" cap="flat">
              <a:solidFill>
                <a:srgbClr val="EBEBEB">
                  <a:alpha val="100000"/>
                </a:srgbClr>
              </a:solidFill>
              <a:prstDash val="solid"/>
              <a:round/>
            </a:ln>
          </p:spPr>
          <p:txBody>
            <a:bodyPr/>
            <a:lstStyle/>
            <a:p>
              <a:endParaRPr dirty="0"/>
            </a:p>
          </p:txBody>
        </p:sp>
        <p:sp>
          <p:nvSpPr>
            <p:cNvPr id="780" name="pl26">
              <a:extLst>
                <a:ext uri="{FF2B5EF4-FFF2-40B4-BE49-F238E27FC236}">
                  <a16:creationId xmlns:a16="http://schemas.microsoft.com/office/drawing/2014/main" id="{6835CC7B-9132-6B47-905E-87500B145E2C}"/>
                </a:ext>
              </a:extLst>
            </p:cNvPr>
            <p:cNvSpPr/>
            <p:nvPr/>
          </p:nvSpPr>
          <p:spPr>
            <a:xfrm>
              <a:off x="1809357" y="1214497"/>
              <a:ext cx="0" cy="1779089"/>
            </a:xfrm>
            <a:custGeom>
              <a:avLst/>
              <a:gdLst/>
              <a:ahLst/>
              <a:cxnLst/>
              <a:rect l="0" t="0" r="0" b="0"/>
              <a:pathLst>
                <a:path h="1779089">
                  <a:moveTo>
                    <a:pt x="0" y="1779089"/>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781" name="pl27">
              <a:extLst>
                <a:ext uri="{FF2B5EF4-FFF2-40B4-BE49-F238E27FC236}">
                  <a16:creationId xmlns:a16="http://schemas.microsoft.com/office/drawing/2014/main" id="{9432DCE7-2932-054D-A20B-93C9A01B959A}"/>
                </a:ext>
              </a:extLst>
            </p:cNvPr>
            <p:cNvSpPr/>
            <p:nvPr/>
          </p:nvSpPr>
          <p:spPr>
            <a:xfrm>
              <a:off x="2664295" y="1214497"/>
              <a:ext cx="0" cy="1779089"/>
            </a:xfrm>
            <a:custGeom>
              <a:avLst/>
              <a:gdLst/>
              <a:ahLst/>
              <a:cxnLst/>
              <a:rect l="0" t="0" r="0" b="0"/>
              <a:pathLst>
                <a:path h="1779089">
                  <a:moveTo>
                    <a:pt x="0" y="1779089"/>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782" name="pl28">
              <a:extLst>
                <a:ext uri="{FF2B5EF4-FFF2-40B4-BE49-F238E27FC236}">
                  <a16:creationId xmlns:a16="http://schemas.microsoft.com/office/drawing/2014/main" id="{071DF4EA-9EBE-4C47-BB58-4AC41D829F61}"/>
                </a:ext>
              </a:extLst>
            </p:cNvPr>
            <p:cNvSpPr/>
            <p:nvPr/>
          </p:nvSpPr>
          <p:spPr>
            <a:xfrm>
              <a:off x="3519232" y="1214497"/>
              <a:ext cx="0" cy="1779089"/>
            </a:xfrm>
            <a:custGeom>
              <a:avLst/>
              <a:gdLst/>
              <a:ahLst/>
              <a:cxnLst/>
              <a:rect l="0" t="0" r="0" b="0"/>
              <a:pathLst>
                <a:path h="1779089">
                  <a:moveTo>
                    <a:pt x="0" y="1779089"/>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783" name="pl29">
              <a:extLst>
                <a:ext uri="{FF2B5EF4-FFF2-40B4-BE49-F238E27FC236}">
                  <a16:creationId xmlns:a16="http://schemas.microsoft.com/office/drawing/2014/main" id="{68D77408-0D13-0D43-886D-E4A72AF9AA0F}"/>
                </a:ext>
              </a:extLst>
            </p:cNvPr>
            <p:cNvSpPr/>
            <p:nvPr/>
          </p:nvSpPr>
          <p:spPr>
            <a:xfrm>
              <a:off x="4374170" y="1214497"/>
              <a:ext cx="0" cy="1779089"/>
            </a:xfrm>
            <a:custGeom>
              <a:avLst/>
              <a:gdLst/>
              <a:ahLst/>
              <a:cxnLst/>
              <a:rect l="0" t="0" r="0" b="0"/>
              <a:pathLst>
                <a:path h="1779089">
                  <a:moveTo>
                    <a:pt x="0" y="1779089"/>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784" name="rc30">
              <a:extLst>
                <a:ext uri="{FF2B5EF4-FFF2-40B4-BE49-F238E27FC236}">
                  <a16:creationId xmlns:a16="http://schemas.microsoft.com/office/drawing/2014/main" id="{784F66F6-7A52-3647-B475-35C2D62C87B9}"/>
                </a:ext>
              </a:extLst>
            </p:cNvPr>
            <p:cNvSpPr/>
            <p:nvPr/>
          </p:nvSpPr>
          <p:spPr>
            <a:xfrm>
              <a:off x="1809357" y="1240356"/>
              <a:ext cx="2068436" cy="72404"/>
            </a:xfrm>
            <a:prstGeom prst="rect">
              <a:avLst/>
            </a:prstGeom>
            <a:solidFill>
              <a:srgbClr val="8FBC8F">
                <a:alpha val="100000"/>
              </a:srgbClr>
            </a:solidFill>
          </p:spPr>
          <p:txBody>
            <a:bodyPr/>
            <a:lstStyle/>
            <a:p>
              <a:endParaRPr dirty="0"/>
            </a:p>
          </p:txBody>
        </p:sp>
        <p:sp>
          <p:nvSpPr>
            <p:cNvPr id="785" name="rc31">
              <a:extLst>
                <a:ext uri="{FF2B5EF4-FFF2-40B4-BE49-F238E27FC236}">
                  <a16:creationId xmlns:a16="http://schemas.microsoft.com/office/drawing/2014/main" id="{2C67E994-3B18-494D-9E17-7946E741E522}"/>
                </a:ext>
              </a:extLst>
            </p:cNvPr>
            <p:cNvSpPr/>
            <p:nvPr/>
          </p:nvSpPr>
          <p:spPr>
            <a:xfrm>
              <a:off x="1809357" y="1343791"/>
              <a:ext cx="1247696" cy="72404"/>
            </a:xfrm>
            <a:prstGeom prst="rect">
              <a:avLst/>
            </a:prstGeom>
            <a:solidFill>
              <a:srgbClr val="8FBC8F">
                <a:alpha val="100000"/>
              </a:srgbClr>
            </a:solidFill>
          </p:spPr>
          <p:txBody>
            <a:bodyPr/>
            <a:lstStyle/>
            <a:p>
              <a:endParaRPr dirty="0"/>
            </a:p>
          </p:txBody>
        </p:sp>
        <p:sp>
          <p:nvSpPr>
            <p:cNvPr id="786" name="rc32">
              <a:extLst>
                <a:ext uri="{FF2B5EF4-FFF2-40B4-BE49-F238E27FC236}">
                  <a16:creationId xmlns:a16="http://schemas.microsoft.com/office/drawing/2014/main" id="{BC3D292D-B3D3-774F-BD68-E6C3DD2CF646}"/>
                </a:ext>
              </a:extLst>
            </p:cNvPr>
            <p:cNvSpPr/>
            <p:nvPr/>
          </p:nvSpPr>
          <p:spPr>
            <a:xfrm>
              <a:off x="1809357" y="2067839"/>
              <a:ext cx="569687" cy="72404"/>
            </a:xfrm>
            <a:prstGeom prst="rect">
              <a:avLst/>
            </a:prstGeom>
            <a:solidFill>
              <a:srgbClr val="8FBC8F">
                <a:alpha val="100000"/>
              </a:srgbClr>
            </a:solidFill>
          </p:spPr>
          <p:txBody>
            <a:bodyPr/>
            <a:lstStyle/>
            <a:p>
              <a:endParaRPr dirty="0"/>
            </a:p>
          </p:txBody>
        </p:sp>
        <p:sp>
          <p:nvSpPr>
            <p:cNvPr id="787" name="rc33">
              <a:extLst>
                <a:ext uri="{FF2B5EF4-FFF2-40B4-BE49-F238E27FC236}">
                  <a16:creationId xmlns:a16="http://schemas.microsoft.com/office/drawing/2014/main" id="{541D6DCA-6232-334F-B4B1-0826689D3E6C}"/>
                </a:ext>
              </a:extLst>
            </p:cNvPr>
            <p:cNvSpPr/>
            <p:nvPr/>
          </p:nvSpPr>
          <p:spPr>
            <a:xfrm>
              <a:off x="1809357" y="1447227"/>
              <a:ext cx="1126636" cy="72404"/>
            </a:xfrm>
            <a:prstGeom prst="rect">
              <a:avLst/>
            </a:prstGeom>
            <a:solidFill>
              <a:srgbClr val="8FBC8F">
                <a:alpha val="100000"/>
              </a:srgbClr>
            </a:solidFill>
          </p:spPr>
          <p:txBody>
            <a:bodyPr/>
            <a:lstStyle/>
            <a:p>
              <a:endParaRPr dirty="0"/>
            </a:p>
          </p:txBody>
        </p:sp>
        <p:sp>
          <p:nvSpPr>
            <p:cNvPr id="788" name="rc34">
              <a:extLst>
                <a:ext uri="{FF2B5EF4-FFF2-40B4-BE49-F238E27FC236}">
                  <a16:creationId xmlns:a16="http://schemas.microsoft.com/office/drawing/2014/main" id="{10E6E8C3-5F87-534A-8B1B-50AFA7525ABE}"/>
                </a:ext>
              </a:extLst>
            </p:cNvPr>
            <p:cNvSpPr/>
            <p:nvPr/>
          </p:nvSpPr>
          <p:spPr>
            <a:xfrm>
              <a:off x="1809357" y="2274710"/>
              <a:ext cx="552118" cy="72404"/>
            </a:xfrm>
            <a:prstGeom prst="rect">
              <a:avLst/>
            </a:prstGeom>
            <a:solidFill>
              <a:srgbClr val="8FBC8F">
                <a:alpha val="100000"/>
              </a:srgbClr>
            </a:solidFill>
          </p:spPr>
          <p:txBody>
            <a:bodyPr/>
            <a:lstStyle/>
            <a:p>
              <a:endParaRPr dirty="0"/>
            </a:p>
          </p:txBody>
        </p:sp>
        <p:sp>
          <p:nvSpPr>
            <p:cNvPr id="789" name="rc35">
              <a:extLst>
                <a:ext uri="{FF2B5EF4-FFF2-40B4-BE49-F238E27FC236}">
                  <a16:creationId xmlns:a16="http://schemas.microsoft.com/office/drawing/2014/main" id="{16CDF53B-FD23-9C4B-923C-D95D1964C12E}"/>
                </a:ext>
              </a:extLst>
            </p:cNvPr>
            <p:cNvSpPr/>
            <p:nvPr/>
          </p:nvSpPr>
          <p:spPr>
            <a:xfrm>
              <a:off x="1809357" y="2378146"/>
              <a:ext cx="548228" cy="72404"/>
            </a:xfrm>
            <a:prstGeom prst="rect">
              <a:avLst/>
            </a:prstGeom>
            <a:solidFill>
              <a:srgbClr val="8FBC8F">
                <a:alpha val="100000"/>
              </a:srgbClr>
            </a:solidFill>
          </p:spPr>
          <p:txBody>
            <a:bodyPr/>
            <a:lstStyle/>
            <a:p>
              <a:endParaRPr dirty="0"/>
            </a:p>
          </p:txBody>
        </p:sp>
        <p:sp>
          <p:nvSpPr>
            <p:cNvPr id="790" name="rc36">
              <a:extLst>
                <a:ext uri="{FF2B5EF4-FFF2-40B4-BE49-F238E27FC236}">
                  <a16:creationId xmlns:a16="http://schemas.microsoft.com/office/drawing/2014/main" id="{685C84B9-6CF4-7B4D-AAE7-1F65E036E70B}"/>
                </a:ext>
              </a:extLst>
            </p:cNvPr>
            <p:cNvSpPr/>
            <p:nvPr/>
          </p:nvSpPr>
          <p:spPr>
            <a:xfrm>
              <a:off x="1809357" y="1550662"/>
              <a:ext cx="863273" cy="72404"/>
            </a:xfrm>
            <a:prstGeom prst="rect">
              <a:avLst/>
            </a:prstGeom>
            <a:solidFill>
              <a:srgbClr val="8FBC8F">
                <a:alpha val="100000"/>
              </a:srgbClr>
            </a:solidFill>
          </p:spPr>
          <p:txBody>
            <a:bodyPr/>
            <a:lstStyle/>
            <a:p>
              <a:endParaRPr dirty="0"/>
            </a:p>
          </p:txBody>
        </p:sp>
        <p:sp>
          <p:nvSpPr>
            <p:cNvPr id="791" name="rc37">
              <a:extLst>
                <a:ext uri="{FF2B5EF4-FFF2-40B4-BE49-F238E27FC236}">
                  <a16:creationId xmlns:a16="http://schemas.microsoft.com/office/drawing/2014/main" id="{8B43689A-1A3F-7E44-A261-5E0B567AADD8}"/>
                </a:ext>
              </a:extLst>
            </p:cNvPr>
            <p:cNvSpPr/>
            <p:nvPr/>
          </p:nvSpPr>
          <p:spPr>
            <a:xfrm>
              <a:off x="1809357" y="1654098"/>
              <a:ext cx="749096" cy="72404"/>
            </a:xfrm>
            <a:prstGeom prst="rect">
              <a:avLst/>
            </a:prstGeom>
            <a:solidFill>
              <a:srgbClr val="8FBC8F">
                <a:alpha val="100000"/>
              </a:srgbClr>
            </a:solidFill>
          </p:spPr>
          <p:txBody>
            <a:bodyPr/>
            <a:lstStyle/>
            <a:p>
              <a:endParaRPr dirty="0"/>
            </a:p>
          </p:txBody>
        </p:sp>
        <p:sp>
          <p:nvSpPr>
            <p:cNvPr id="792" name="rc38">
              <a:extLst>
                <a:ext uri="{FF2B5EF4-FFF2-40B4-BE49-F238E27FC236}">
                  <a16:creationId xmlns:a16="http://schemas.microsoft.com/office/drawing/2014/main" id="{E69B5721-C193-2948-AFC7-169919361A23}"/>
                </a:ext>
              </a:extLst>
            </p:cNvPr>
            <p:cNvSpPr/>
            <p:nvPr/>
          </p:nvSpPr>
          <p:spPr>
            <a:xfrm>
              <a:off x="1809357" y="1757533"/>
              <a:ext cx="646717" cy="72404"/>
            </a:xfrm>
            <a:prstGeom prst="rect">
              <a:avLst/>
            </a:prstGeom>
            <a:solidFill>
              <a:srgbClr val="8FBC8F">
                <a:alpha val="100000"/>
              </a:srgbClr>
            </a:solidFill>
          </p:spPr>
          <p:txBody>
            <a:bodyPr/>
            <a:lstStyle/>
            <a:p>
              <a:endParaRPr dirty="0"/>
            </a:p>
          </p:txBody>
        </p:sp>
        <p:sp>
          <p:nvSpPr>
            <p:cNvPr id="793" name="rc39">
              <a:extLst>
                <a:ext uri="{FF2B5EF4-FFF2-40B4-BE49-F238E27FC236}">
                  <a16:creationId xmlns:a16="http://schemas.microsoft.com/office/drawing/2014/main" id="{B75A524A-F87D-D84B-865E-65BA49F0B336}"/>
                </a:ext>
              </a:extLst>
            </p:cNvPr>
            <p:cNvSpPr/>
            <p:nvPr/>
          </p:nvSpPr>
          <p:spPr>
            <a:xfrm>
              <a:off x="1809357" y="1860968"/>
              <a:ext cx="608843" cy="72404"/>
            </a:xfrm>
            <a:prstGeom prst="rect">
              <a:avLst/>
            </a:prstGeom>
            <a:solidFill>
              <a:srgbClr val="8FBC8F">
                <a:alpha val="100000"/>
              </a:srgbClr>
            </a:solidFill>
          </p:spPr>
          <p:txBody>
            <a:bodyPr/>
            <a:lstStyle/>
            <a:p>
              <a:endParaRPr dirty="0"/>
            </a:p>
          </p:txBody>
        </p:sp>
        <p:sp>
          <p:nvSpPr>
            <p:cNvPr id="794" name="rc40">
              <a:extLst>
                <a:ext uri="{FF2B5EF4-FFF2-40B4-BE49-F238E27FC236}">
                  <a16:creationId xmlns:a16="http://schemas.microsoft.com/office/drawing/2014/main" id="{665C2D56-332B-3E4F-A3AE-406B7AFB89BE}"/>
                </a:ext>
              </a:extLst>
            </p:cNvPr>
            <p:cNvSpPr/>
            <p:nvPr/>
          </p:nvSpPr>
          <p:spPr>
            <a:xfrm>
              <a:off x="1809357" y="1964404"/>
              <a:ext cx="605894" cy="72404"/>
            </a:xfrm>
            <a:prstGeom prst="rect">
              <a:avLst/>
            </a:prstGeom>
            <a:solidFill>
              <a:srgbClr val="8FBC8F">
                <a:alpha val="100000"/>
              </a:srgbClr>
            </a:solidFill>
          </p:spPr>
          <p:txBody>
            <a:bodyPr/>
            <a:lstStyle/>
            <a:p>
              <a:endParaRPr dirty="0"/>
            </a:p>
          </p:txBody>
        </p:sp>
        <p:sp>
          <p:nvSpPr>
            <p:cNvPr id="795" name="rc41">
              <a:extLst>
                <a:ext uri="{FF2B5EF4-FFF2-40B4-BE49-F238E27FC236}">
                  <a16:creationId xmlns:a16="http://schemas.microsoft.com/office/drawing/2014/main" id="{68EAFE13-0426-7040-B37A-0732B3B35040}"/>
                </a:ext>
              </a:extLst>
            </p:cNvPr>
            <p:cNvSpPr/>
            <p:nvPr/>
          </p:nvSpPr>
          <p:spPr>
            <a:xfrm>
              <a:off x="1809357" y="2171275"/>
              <a:ext cx="557419" cy="72404"/>
            </a:xfrm>
            <a:prstGeom prst="rect">
              <a:avLst/>
            </a:prstGeom>
            <a:solidFill>
              <a:srgbClr val="8FBC8F">
                <a:alpha val="100000"/>
              </a:srgbClr>
            </a:solidFill>
          </p:spPr>
          <p:txBody>
            <a:bodyPr/>
            <a:lstStyle/>
            <a:p>
              <a:endParaRPr dirty="0"/>
            </a:p>
          </p:txBody>
        </p:sp>
        <p:sp>
          <p:nvSpPr>
            <p:cNvPr id="796" name="rc42">
              <a:extLst>
                <a:ext uri="{FF2B5EF4-FFF2-40B4-BE49-F238E27FC236}">
                  <a16:creationId xmlns:a16="http://schemas.microsoft.com/office/drawing/2014/main" id="{E72EB1E6-0352-EC4B-BC2B-B4A9BCA76D72}"/>
                </a:ext>
              </a:extLst>
            </p:cNvPr>
            <p:cNvSpPr/>
            <p:nvPr/>
          </p:nvSpPr>
          <p:spPr>
            <a:xfrm>
              <a:off x="1809357" y="2481581"/>
              <a:ext cx="513988" cy="72404"/>
            </a:xfrm>
            <a:prstGeom prst="rect">
              <a:avLst/>
            </a:prstGeom>
            <a:solidFill>
              <a:srgbClr val="8FBC8F">
                <a:alpha val="100000"/>
              </a:srgbClr>
            </a:solidFill>
          </p:spPr>
          <p:txBody>
            <a:bodyPr/>
            <a:lstStyle/>
            <a:p>
              <a:endParaRPr dirty="0"/>
            </a:p>
          </p:txBody>
        </p:sp>
        <p:sp>
          <p:nvSpPr>
            <p:cNvPr id="797" name="rc43">
              <a:extLst>
                <a:ext uri="{FF2B5EF4-FFF2-40B4-BE49-F238E27FC236}">
                  <a16:creationId xmlns:a16="http://schemas.microsoft.com/office/drawing/2014/main" id="{7C0B754D-5068-7443-8235-C9BFD5289562}"/>
                </a:ext>
              </a:extLst>
            </p:cNvPr>
            <p:cNvSpPr/>
            <p:nvPr/>
          </p:nvSpPr>
          <p:spPr>
            <a:xfrm>
              <a:off x="1809357" y="2585017"/>
              <a:ext cx="475559" cy="72404"/>
            </a:xfrm>
            <a:prstGeom prst="rect">
              <a:avLst/>
            </a:prstGeom>
            <a:solidFill>
              <a:srgbClr val="8FBC8F">
                <a:alpha val="100000"/>
              </a:srgbClr>
            </a:solidFill>
          </p:spPr>
          <p:txBody>
            <a:bodyPr/>
            <a:lstStyle/>
            <a:p>
              <a:endParaRPr dirty="0"/>
            </a:p>
          </p:txBody>
        </p:sp>
        <p:sp>
          <p:nvSpPr>
            <p:cNvPr id="798" name="rc44">
              <a:extLst>
                <a:ext uri="{FF2B5EF4-FFF2-40B4-BE49-F238E27FC236}">
                  <a16:creationId xmlns:a16="http://schemas.microsoft.com/office/drawing/2014/main" id="{C8FF5F7C-3B08-124A-926D-11178B5A9643}"/>
                </a:ext>
              </a:extLst>
            </p:cNvPr>
            <p:cNvSpPr/>
            <p:nvPr/>
          </p:nvSpPr>
          <p:spPr>
            <a:xfrm>
              <a:off x="1809357" y="2688452"/>
              <a:ext cx="452475" cy="72404"/>
            </a:xfrm>
            <a:prstGeom prst="rect">
              <a:avLst/>
            </a:prstGeom>
            <a:solidFill>
              <a:srgbClr val="8FBC8F">
                <a:alpha val="100000"/>
              </a:srgbClr>
            </a:solidFill>
          </p:spPr>
          <p:txBody>
            <a:bodyPr/>
            <a:lstStyle/>
            <a:p>
              <a:endParaRPr dirty="0"/>
            </a:p>
          </p:txBody>
        </p:sp>
        <p:sp>
          <p:nvSpPr>
            <p:cNvPr id="799" name="rc45">
              <a:extLst>
                <a:ext uri="{FF2B5EF4-FFF2-40B4-BE49-F238E27FC236}">
                  <a16:creationId xmlns:a16="http://schemas.microsoft.com/office/drawing/2014/main" id="{E0B93727-479E-D842-8468-5B9A45E28D3E}"/>
                </a:ext>
              </a:extLst>
            </p:cNvPr>
            <p:cNvSpPr/>
            <p:nvPr/>
          </p:nvSpPr>
          <p:spPr>
            <a:xfrm>
              <a:off x="1809357" y="2791887"/>
              <a:ext cx="451492" cy="72404"/>
            </a:xfrm>
            <a:prstGeom prst="rect">
              <a:avLst/>
            </a:prstGeom>
            <a:solidFill>
              <a:srgbClr val="8FBC8F">
                <a:alpha val="100000"/>
              </a:srgbClr>
            </a:solidFill>
          </p:spPr>
          <p:txBody>
            <a:bodyPr/>
            <a:lstStyle/>
            <a:p>
              <a:endParaRPr dirty="0"/>
            </a:p>
          </p:txBody>
        </p:sp>
        <p:sp>
          <p:nvSpPr>
            <p:cNvPr id="800" name="rc46">
              <a:extLst>
                <a:ext uri="{FF2B5EF4-FFF2-40B4-BE49-F238E27FC236}">
                  <a16:creationId xmlns:a16="http://schemas.microsoft.com/office/drawing/2014/main" id="{F1D63E57-80DA-144B-8A08-6FBCF942E355}"/>
                </a:ext>
              </a:extLst>
            </p:cNvPr>
            <p:cNvSpPr/>
            <p:nvPr/>
          </p:nvSpPr>
          <p:spPr>
            <a:xfrm>
              <a:off x="1809357" y="2895323"/>
              <a:ext cx="427554" cy="72404"/>
            </a:xfrm>
            <a:prstGeom prst="rect">
              <a:avLst/>
            </a:prstGeom>
            <a:solidFill>
              <a:srgbClr val="8FBC8F">
                <a:alpha val="100000"/>
              </a:srgbClr>
            </a:solidFill>
          </p:spPr>
          <p:txBody>
            <a:bodyPr/>
            <a:lstStyle/>
            <a:p>
              <a:endParaRPr dirty="0"/>
            </a:p>
          </p:txBody>
        </p:sp>
        <p:sp>
          <p:nvSpPr>
            <p:cNvPr id="801" name="tx47">
              <a:extLst>
                <a:ext uri="{FF2B5EF4-FFF2-40B4-BE49-F238E27FC236}">
                  <a16:creationId xmlns:a16="http://schemas.microsoft.com/office/drawing/2014/main" id="{B61B44FA-FEAB-624D-8823-7C646A61D4CC}"/>
                </a:ext>
              </a:extLst>
            </p:cNvPr>
            <p:cNvSpPr/>
            <p:nvPr/>
          </p:nvSpPr>
          <p:spPr>
            <a:xfrm>
              <a:off x="3924769" y="1200759"/>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$48,388</a:t>
              </a:r>
            </a:p>
          </p:txBody>
        </p:sp>
        <p:sp>
          <p:nvSpPr>
            <p:cNvPr id="802" name="tx48">
              <a:extLst>
                <a:ext uri="{FF2B5EF4-FFF2-40B4-BE49-F238E27FC236}">
                  <a16:creationId xmlns:a16="http://schemas.microsoft.com/office/drawing/2014/main" id="{861054F7-1CBA-D84B-A456-A5D42D5CF413}"/>
                </a:ext>
              </a:extLst>
            </p:cNvPr>
            <p:cNvSpPr/>
            <p:nvPr/>
          </p:nvSpPr>
          <p:spPr>
            <a:xfrm>
              <a:off x="3104028" y="1304195"/>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$29,188</a:t>
              </a:r>
            </a:p>
          </p:txBody>
        </p:sp>
        <p:sp>
          <p:nvSpPr>
            <p:cNvPr id="803" name="tx49">
              <a:extLst>
                <a:ext uri="{FF2B5EF4-FFF2-40B4-BE49-F238E27FC236}">
                  <a16:creationId xmlns:a16="http://schemas.microsoft.com/office/drawing/2014/main" id="{C1181C77-4843-7D40-BA1B-1D2F2E9406AE}"/>
                </a:ext>
              </a:extLst>
            </p:cNvPr>
            <p:cNvSpPr/>
            <p:nvPr/>
          </p:nvSpPr>
          <p:spPr>
            <a:xfrm>
              <a:off x="2426020" y="2028243"/>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$13,327</a:t>
              </a:r>
            </a:p>
          </p:txBody>
        </p:sp>
        <p:sp>
          <p:nvSpPr>
            <p:cNvPr id="804" name="tx50">
              <a:extLst>
                <a:ext uri="{FF2B5EF4-FFF2-40B4-BE49-F238E27FC236}">
                  <a16:creationId xmlns:a16="http://schemas.microsoft.com/office/drawing/2014/main" id="{88DF5CC0-2F16-0749-A69F-15622E9C806F}"/>
                </a:ext>
              </a:extLst>
            </p:cNvPr>
            <p:cNvSpPr/>
            <p:nvPr/>
          </p:nvSpPr>
          <p:spPr>
            <a:xfrm>
              <a:off x="2982969" y="1407630"/>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$26,356</a:t>
              </a:r>
            </a:p>
          </p:txBody>
        </p:sp>
        <p:sp>
          <p:nvSpPr>
            <p:cNvPr id="805" name="tx51">
              <a:extLst>
                <a:ext uri="{FF2B5EF4-FFF2-40B4-BE49-F238E27FC236}">
                  <a16:creationId xmlns:a16="http://schemas.microsoft.com/office/drawing/2014/main" id="{A95938FE-3947-EE45-8C13-27A367C198B1}"/>
                </a:ext>
              </a:extLst>
            </p:cNvPr>
            <p:cNvSpPr/>
            <p:nvPr/>
          </p:nvSpPr>
          <p:spPr>
            <a:xfrm>
              <a:off x="2408451" y="2235114"/>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$12,916</a:t>
              </a:r>
            </a:p>
          </p:txBody>
        </p:sp>
        <p:sp>
          <p:nvSpPr>
            <p:cNvPr id="806" name="tx52">
              <a:extLst>
                <a:ext uri="{FF2B5EF4-FFF2-40B4-BE49-F238E27FC236}">
                  <a16:creationId xmlns:a16="http://schemas.microsoft.com/office/drawing/2014/main" id="{4D9FF3C8-F263-2B46-A045-EC98A0C27AEF}"/>
                </a:ext>
              </a:extLst>
            </p:cNvPr>
            <p:cNvSpPr/>
            <p:nvPr/>
          </p:nvSpPr>
          <p:spPr>
            <a:xfrm>
              <a:off x="2404561" y="2338549"/>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$12,825</a:t>
              </a:r>
            </a:p>
          </p:txBody>
        </p:sp>
        <p:sp>
          <p:nvSpPr>
            <p:cNvPr id="807" name="tx53">
              <a:extLst>
                <a:ext uri="{FF2B5EF4-FFF2-40B4-BE49-F238E27FC236}">
                  <a16:creationId xmlns:a16="http://schemas.microsoft.com/office/drawing/2014/main" id="{472129FD-AB78-A843-BAB1-360B6359DA5B}"/>
                </a:ext>
              </a:extLst>
            </p:cNvPr>
            <p:cNvSpPr/>
            <p:nvPr/>
          </p:nvSpPr>
          <p:spPr>
            <a:xfrm>
              <a:off x="2719606" y="1511066"/>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$20,195</a:t>
              </a:r>
            </a:p>
          </p:txBody>
        </p:sp>
        <p:sp>
          <p:nvSpPr>
            <p:cNvPr id="808" name="tx54">
              <a:extLst>
                <a:ext uri="{FF2B5EF4-FFF2-40B4-BE49-F238E27FC236}">
                  <a16:creationId xmlns:a16="http://schemas.microsoft.com/office/drawing/2014/main" id="{35B824C4-91D5-5F4E-89EC-BBC257C51BCF}"/>
                </a:ext>
              </a:extLst>
            </p:cNvPr>
            <p:cNvSpPr/>
            <p:nvPr/>
          </p:nvSpPr>
          <p:spPr>
            <a:xfrm>
              <a:off x="2605429" y="1614501"/>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$17,524</a:t>
              </a:r>
            </a:p>
          </p:txBody>
        </p:sp>
        <p:sp>
          <p:nvSpPr>
            <p:cNvPr id="809" name="tx55">
              <a:extLst>
                <a:ext uri="{FF2B5EF4-FFF2-40B4-BE49-F238E27FC236}">
                  <a16:creationId xmlns:a16="http://schemas.microsoft.com/office/drawing/2014/main" id="{916E705B-E22D-464F-BC96-10E873762F09}"/>
                </a:ext>
              </a:extLst>
            </p:cNvPr>
            <p:cNvSpPr/>
            <p:nvPr/>
          </p:nvSpPr>
          <p:spPr>
            <a:xfrm>
              <a:off x="2503050" y="1717937"/>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$15,129</a:t>
              </a:r>
            </a:p>
          </p:txBody>
        </p:sp>
        <p:sp>
          <p:nvSpPr>
            <p:cNvPr id="810" name="tx56">
              <a:extLst>
                <a:ext uri="{FF2B5EF4-FFF2-40B4-BE49-F238E27FC236}">
                  <a16:creationId xmlns:a16="http://schemas.microsoft.com/office/drawing/2014/main" id="{F956F75C-FCCE-1747-BBC2-A745C879A38C}"/>
                </a:ext>
              </a:extLst>
            </p:cNvPr>
            <p:cNvSpPr/>
            <p:nvPr/>
          </p:nvSpPr>
          <p:spPr>
            <a:xfrm>
              <a:off x="2465176" y="1821372"/>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$14,243</a:t>
              </a:r>
            </a:p>
          </p:txBody>
        </p:sp>
        <p:sp>
          <p:nvSpPr>
            <p:cNvPr id="811" name="tx57">
              <a:extLst>
                <a:ext uri="{FF2B5EF4-FFF2-40B4-BE49-F238E27FC236}">
                  <a16:creationId xmlns:a16="http://schemas.microsoft.com/office/drawing/2014/main" id="{23FA2E63-1317-8947-8DBB-37F82D90E00B}"/>
                </a:ext>
              </a:extLst>
            </p:cNvPr>
            <p:cNvSpPr/>
            <p:nvPr/>
          </p:nvSpPr>
          <p:spPr>
            <a:xfrm>
              <a:off x="2462227" y="1924807"/>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$14,174</a:t>
              </a:r>
            </a:p>
          </p:txBody>
        </p:sp>
        <p:sp>
          <p:nvSpPr>
            <p:cNvPr id="812" name="tx58">
              <a:extLst>
                <a:ext uri="{FF2B5EF4-FFF2-40B4-BE49-F238E27FC236}">
                  <a16:creationId xmlns:a16="http://schemas.microsoft.com/office/drawing/2014/main" id="{7214DBD1-0451-B34B-8700-E55D3FC42F45}"/>
                </a:ext>
              </a:extLst>
            </p:cNvPr>
            <p:cNvSpPr/>
            <p:nvPr/>
          </p:nvSpPr>
          <p:spPr>
            <a:xfrm>
              <a:off x="2413752" y="2131678"/>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$13,040</a:t>
              </a:r>
            </a:p>
          </p:txBody>
        </p:sp>
        <p:sp>
          <p:nvSpPr>
            <p:cNvPr id="813" name="tx59">
              <a:extLst>
                <a:ext uri="{FF2B5EF4-FFF2-40B4-BE49-F238E27FC236}">
                  <a16:creationId xmlns:a16="http://schemas.microsoft.com/office/drawing/2014/main" id="{AB07831F-0EBE-4242-AB8D-751E345ADEDA}"/>
                </a:ext>
              </a:extLst>
            </p:cNvPr>
            <p:cNvSpPr/>
            <p:nvPr/>
          </p:nvSpPr>
          <p:spPr>
            <a:xfrm>
              <a:off x="2370321" y="2441985"/>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$12,024</a:t>
              </a:r>
            </a:p>
          </p:txBody>
        </p:sp>
        <p:sp>
          <p:nvSpPr>
            <p:cNvPr id="814" name="tx60">
              <a:extLst>
                <a:ext uri="{FF2B5EF4-FFF2-40B4-BE49-F238E27FC236}">
                  <a16:creationId xmlns:a16="http://schemas.microsoft.com/office/drawing/2014/main" id="{A41153AB-8D8F-6144-94AE-8F8E5105CDAF}"/>
                </a:ext>
              </a:extLst>
            </p:cNvPr>
            <p:cNvSpPr/>
            <p:nvPr/>
          </p:nvSpPr>
          <p:spPr>
            <a:xfrm>
              <a:off x="2331891" y="2545420"/>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$11,125</a:t>
              </a:r>
            </a:p>
          </p:txBody>
        </p:sp>
        <p:sp>
          <p:nvSpPr>
            <p:cNvPr id="815" name="tx61">
              <a:extLst>
                <a:ext uri="{FF2B5EF4-FFF2-40B4-BE49-F238E27FC236}">
                  <a16:creationId xmlns:a16="http://schemas.microsoft.com/office/drawing/2014/main" id="{66A61440-DFEF-134B-B483-D014769B7A66}"/>
                </a:ext>
              </a:extLst>
            </p:cNvPr>
            <p:cNvSpPr/>
            <p:nvPr/>
          </p:nvSpPr>
          <p:spPr>
            <a:xfrm>
              <a:off x="2308808" y="2648856"/>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$10,585</a:t>
              </a:r>
            </a:p>
          </p:txBody>
        </p:sp>
        <p:sp>
          <p:nvSpPr>
            <p:cNvPr id="816" name="tx62">
              <a:extLst>
                <a:ext uri="{FF2B5EF4-FFF2-40B4-BE49-F238E27FC236}">
                  <a16:creationId xmlns:a16="http://schemas.microsoft.com/office/drawing/2014/main" id="{C1564184-D2CA-934A-AD7F-F3924CF5D195}"/>
                </a:ext>
              </a:extLst>
            </p:cNvPr>
            <p:cNvSpPr/>
            <p:nvPr/>
          </p:nvSpPr>
          <p:spPr>
            <a:xfrm>
              <a:off x="2307825" y="2752291"/>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$10,562</a:t>
              </a:r>
            </a:p>
          </p:txBody>
        </p:sp>
        <p:sp>
          <p:nvSpPr>
            <p:cNvPr id="817" name="tx63">
              <a:extLst>
                <a:ext uri="{FF2B5EF4-FFF2-40B4-BE49-F238E27FC236}">
                  <a16:creationId xmlns:a16="http://schemas.microsoft.com/office/drawing/2014/main" id="{D77C82CA-9B5F-0547-B990-71E2249AD45A}"/>
                </a:ext>
              </a:extLst>
            </p:cNvPr>
            <p:cNvSpPr/>
            <p:nvPr/>
          </p:nvSpPr>
          <p:spPr>
            <a:xfrm>
              <a:off x="2283887" y="2855727"/>
              <a:ext cx="469755" cy="123649"/>
            </a:xfrm>
            <a:prstGeom prst="rect">
              <a:avLst/>
            </a:prstGeom>
            <a:noFill/>
          </p:spPr>
          <p:txBody>
            <a:bodyPr wrap="none" lIns="0" tIns="0" rIns="0" bIns="0" anchor="ctr" anchorCtr="1"/>
            <a:lstStyle/>
            <a:p>
              <a:pPr marL="0" marR="0" indent="0" algn="l">
                <a:lnSpc>
                  <a:spcPts val="1138"/>
                </a:lnSpc>
                <a:spcBef>
                  <a:spcPts val="0"/>
                </a:spcBef>
                <a:spcAft>
                  <a:spcPts val="0"/>
                </a:spcAft>
              </a:pPr>
              <a:r>
                <a:rPr sz="1138" b="1" dirty="0">
                  <a:solidFill>
                    <a:srgbClr val="000000">
                      <a:alpha val="100000"/>
                    </a:srgbClr>
                  </a:solidFill>
                  <a:latin typeface="Times New Roman"/>
                  <a:cs typeface="Times New Roman"/>
                </a:rPr>
                <a:t>$10,002</a:t>
              </a:r>
            </a:p>
          </p:txBody>
        </p:sp>
        <p:sp>
          <p:nvSpPr>
            <p:cNvPr id="818" name="rc64">
              <a:extLst>
                <a:ext uri="{FF2B5EF4-FFF2-40B4-BE49-F238E27FC236}">
                  <a16:creationId xmlns:a16="http://schemas.microsoft.com/office/drawing/2014/main" id="{F3E88C80-6D3E-5947-811C-EB22BD3014BA}"/>
                </a:ext>
              </a:extLst>
            </p:cNvPr>
            <p:cNvSpPr/>
            <p:nvPr/>
          </p:nvSpPr>
          <p:spPr>
            <a:xfrm>
              <a:off x="3267932" y="1948889"/>
              <a:ext cx="1085803" cy="362024"/>
            </a:xfrm>
            <a:prstGeom prst="rect">
              <a:avLst/>
            </a:prstGeom>
            <a:solidFill>
              <a:srgbClr val="6E7B8B">
                <a:alpha val="20000"/>
              </a:srgbClr>
            </a:solidFill>
          </p:spPr>
          <p:txBody>
            <a:bodyPr/>
            <a:lstStyle/>
            <a:p>
              <a:endParaRPr dirty="0"/>
            </a:p>
          </p:txBody>
        </p:sp>
        <p:sp>
          <p:nvSpPr>
            <p:cNvPr id="819" name="tx65">
              <a:extLst>
                <a:ext uri="{FF2B5EF4-FFF2-40B4-BE49-F238E27FC236}">
                  <a16:creationId xmlns:a16="http://schemas.microsoft.com/office/drawing/2014/main" id="{B54EBED5-17DA-984B-A7A1-82609236B97B}"/>
                </a:ext>
              </a:extLst>
            </p:cNvPr>
            <p:cNvSpPr/>
            <p:nvPr/>
          </p:nvSpPr>
          <p:spPr>
            <a:xfrm>
              <a:off x="2718299" y="1974898"/>
              <a:ext cx="2072081" cy="121687"/>
            </a:xfrm>
            <a:prstGeom prst="rect">
              <a:avLst/>
            </a:prstGeom>
            <a:noFill/>
          </p:spPr>
          <p:txBody>
            <a:bodyPr wrap="none" lIns="0" tIns="0" rIns="0" bIns="0" anchor="ctr" anchorCtr="1"/>
            <a:lstStyle/>
            <a:p>
              <a:pPr marL="0" marR="0" indent="0" algn="l">
                <a:lnSpc>
                  <a:spcPts val="1052"/>
                </a:lnSpc>
                <a:spcBef>
                  <a:spcPts val="0"/>
                </a:spcBef>
                <a:spcAft>
                  <a:spcPts val="0"/>
                </a:spcAft>
              </a:pPr>
              <a:r>
                <a:rPr sz="1052" dirty="0">
                  <a:solidFill>
                    <a:srgbClr val="000000">
                      <a:alpha val="100000"/>
                    </a:srgbClr>
                  </a:solidFill>
                  <a:latin typeface="Times New Roman"/>
                  <a:cs typeface="Times New Roman"/>
                </a:rPr>
                <a:t>Top costing Diagnosis make up 23.8%</a:t>
              </a:r>
            </a:p>
          </p:txBody>
        </p:sp>
        <p:sp>
          <p:nvSpPr>
            <p:cNvPr id="820" name="tx66">
              <a:extLst>
                <a:ext uri="{FF2B5EF4-FFF2-40B4-BE49-F238E27FC236}">
                  <a16:creationId xmlns:a16="http://schemas.microsoft.com/office/drawing/2014/main" id="{ACCC6F27-130C-7A4E-8B23-FD88FA07A72F}"/>
                </a:ext>
              </a:extLst>
            </p:cNvPr>
            <p:cNvSpPr/>
            <p:nvPr/>
          </p:nvSpPr>
          <p:spPr>
            <a:xfrm>
              <a:off x="2738733" y="2054774"/>
              <a:ext cx="2031213" cy="124559"/>
            </a:xfrm>
            <a:prstGeom prst="rect">
              <a:avLst/>
            </a:prstGeom>
            <a:noFill/>
          </p:spPr>
          <p:txBody>
            <a:bodyPr wrap="none" lIns="0" tIns="0" rIns="0" bIns="0" anchor="ctr" anchorCtr="1"/>
            <a:lstStyle/>
            <a:p>
              <a:pPr marL="0" marR="0" indent="0" algn="l">
                <a:lnSpc>
                  <a:spcPts val="1052"/>
                </a:lnSpc>
                <a:spcBef>
                  <a:spcPts val="0"/>
                </a:spcBef>
                <a:spcAft>
                  <a:spcPts val="0"/>
                </a:spcAft>
              </a:pPr>
              <a:r>
                <a:rPr sz="1052" dirty="0">
                  <a:solidFill>
                    <a:srgbClr val="000000">
                      <a:alpha val="100000"/>
                    </a:srgbClr>
                  </a:solidFill>
                  <a:latin typeface="Times New Roman"/>
                  <a:cs typeface="Times New Roman"/>
                </a:rPr>
                <a:t>of total costs($330.7K of the $1.39M)</a:t>
              </a:r>
            </a:p>
          </p:txBody>
        </p:sp>
        <p:sp>
          <p:nvSpPr>
            <p:cNvPr id="821" name="tx67">
              <a:extLst>
                <a:ext uri="{FF2B5EF4-FFF2-40B4-BE49-F238E27FC236}">
                  <a16:creationId xmlns:a16="http://schemas.microsoft.com/office/drawing/2014/main" id="{FBEE1BCF-C1E8-0140-AB47-97FE7B79D8C2}"/>
                </a:ext>
              </a:extLst>
            </p:cNvPr>
            <p:cNvSpPr/>
            <p:nvPr/>
          </p:nvSpPr>
          <p:spPr>
            <a:xfrm>
              <a:off x="2747031" y="2140395"/>
              <a:ext cx="1971871" cy="121687"/>
            </a:xfrm>
            <a:prstGeom prst="rect">
              <a:avLst/>
            </a:prstGeom>
            <a:noFill/>
          </p:spPr>
          <p:txBody>
            <a:bodyPr wrap="none" lIns="0" tIns="0" rIns="0" bIns="0" anchor="ctr" anchorCtr="1"/>
            <a:lstStyle/>
            <a:p>
              <a:pPr marL="0" marR="0" indent="0" algn="l">
                <a:lnSpc>
                  <a:spcPts val="1052"/>
                </a:lnSpc>
                <a:spcBef>
                  <a:spcPts val="0"/>
                </a:spcBef>
                <a:spcAft>
                  <a:spcPts val="0"/>
                </a:spcAft>
              </a:pPr>
              <a:r>
                <a:rPr sz="1052" dirty="0">
                  <a:solidFill>
                    <a:srgbClr val="000000">
                      <a:alpha val="100000"/>
                    </a:srgbClr>
                  </a:solidFill>
                  <a:latin typeface="Times New Roman"/>
                  <a:cs typeface="Times New Roman"/>
                </a:rPr>
                <a:t>and only 4.0% of visits (20 of 500).  </a:t>
              </a:r>
            </a:p>
          </p:txBody>
        </p:sp>
        <p:sp>
          <p:nvSpPr>
            <p:cNvPr id="822" name="rc68">
              <a:extLst>
                <a:ext uri="{FF2B5EF4-FFF2-40B4-BE49-F238E27FC236}">
                  <a16:creationId xmlns:a16="http://schemas.microsoft.com/office/drawing/2014/main" id="{E6B475D3-0E46-D04A-ADE6-4ACD7AC227AD}"/>
                </a:ext>
              </a:extLst>
            </p:cNvPr>
            <p:cNvSpPr/>
            <p:nvPr/>
          </p:nvSpPr>
          <p:spPr>
            <a:xfrm>
              <a:off x="1681116" y="1214497"/>
              <a:ext cx="2821294" cy="1779089"/>
            </a:xfrm>
            <a:prstGeom prst="rect">
              <a:avLst/>
            </a:prstGeom>
            <a:ln w="13550" cap="rnd">
              <a:solidFill>
                <a:srgbClr val="333333">
                  <a:alpha val="100000"/>
                </a:srgbClr>
              </a:solidFill>
              <a:prstDash val="solid"/>
              <a:round/>
            </a:ln>
          </p:spPr>
          <p:txBody>
            <a:bodyPr/>
            <a:lstStyle/>
            <a:p>
              <a:endParaRPr dirty="0"/>
            </a:p>
          </p:txBody>
        </p:sp>
        <p:sp>
          <p:nvSpPr>
            <p:cNvPr id="823" name="tx69">
              <a:extLst>
                <a:ext uri="{FF2B5EF4-FFF2-40B4-BE49-F238E27FC236}">
                  <a16:creationId xmlns:a16="http://schemas.microsoft.com/office/drawing/2014/main" id="{77857187-9477-3B4B-B66D-16408CA87002}"/>
                </a:ext>
              </a:extLst>
            </p:cNvPr>
            <p:cNvSpPr/>
            <p:nvPr/>
          </p:nvSpPr>
          <p:spPr>
            <a:xfrm>
              <a:off x="1418022" y="2866477"/>
              <a:ext cx="165100" cy="111571"/>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21</a:t>
              </a:r>
            </a:p>
          </p:txBody>
        </p:sp>
        <p:sp>
          <p:nvSpPr>
            <p:cNvPr id="824" name="tx70">
              <a:extLst>
                <a:ext uri="{FF2B5EF4-FFF2-40B4-BE49-F238E27FC236}">
                  <a16:creationId xmlns:a16="http://schemas.microsoft.com/office/drawing/2014/main" id="{B3B3EA94-54A0-0041-8F41-027DBDC518C4}"/>
                </a:ext>
              </a:extLst>
            </p:cNvPr>
            <p:cNvSpPr/>
            <p:nvPr/>
          </p:nvSpPr>
          <p:spPr>
            <a:xfrm>
              <a:off x="1370836" y="2771176"/>
              <a:ext cx="247650" cy="111571"/>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114</a:t>
              </a:r>
            </a:p>
          </p:txBody>
        </p:sp>
        <p:sp>
          <p:nvSpPr>
            <p:cNvPr id="825" name="tx71">
              <a:extLst>
                <a:ext uri="{FF2B5EF4-FFF2-40B4-BE49-F238E27FC236}">
                  <a16:creationId xmlns:a16="http://schemas.microsoft.com/office/drawing/2014/main" id="{93D9351A-998F-044D-BA68-D29CD7E0BA5F}"/>
                </a:ext>
              </a:extLst>
            </p:cNvPr>
            <p:cNvSpPr/>
            <p:nvPr/>
          </p:nvSpPr>
          <p:spPr>
            <a:xfrm>
              <a:off x="1370836" y="2665805"/>
              <a:ext cx="247650" cy="113506"/>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308</a:t>
              </a:r>
            </a:p>
          </p:txBody>
        </p:sp>
        <p:sp>
          <p:nvSpPr>
            <p:cNvPr id="826" name="tx72">
              <a:extLst>
                <a:ext uri="{FF2B5EF4-FFF2-40B4-BE49-F238E27FC236}">
                  <a16:creationId xmlns:a16="http://schemas.microsoft.com/office/drawing/2014/main" id="{D4B5E829-0FE3-DB48-9761-09C87C00CADE}"/>
                </a:ext>
              </a:extLst>
            </p:cNvPr>
            <p:cNvSpPr/>
            <p:nvPr/>
          </p:nvSpPr>
          <p:spPr>
            <a:xfrm>
              <a:off x="1370836" y="2562047"/>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740</a:t>
              </a:r>
            </a:p>
          </p:txBody>
        </p:sp>
        <p:sp>
          <p:nvSpPr>
            <p:cNvPr id="827" name="tx73">
              <a:extLst>
                <a:ext uri="{FF2B5EF4-FFF2-40B4-BE49-F238E27FC236}">
                  <a16:creationId xmlns:a16="http://schemas.microsoft.com/office/drawing/2014/main" id="{1E6DF6AD-04D7-2A4E-9E4D-5D9A787D9D99}"/>
                </a:ext>
              </a:extLst>
            </p:cNvPr>
            <p:cNvSpPr/>
            <p:nvPr/>
          </p:nvSpPr>
          <p:spPr>
            <a:xfrm>
              <a:off x="1429812" y="2457482"/>
              <a:ext cx="16510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92</a:t>
              </a:r>
            </a:p>
          </p:txBody>
        </p:sp>
        <p:sp>
          <p:nvSpPr>
            <p:cNvPr id="828" name="tx74">
              <a:extLst>
                <a:ext uri="{FF2B5EF4-FFF2-40B4-BE49-F238E27FC236}">
                  <a16:creationId xmlns:a16="http://schemas.microsoft.com/office/drawing/2014/main" id="{E1EFB99F-73E7-AF44-A522-0A4F127D3F58}"/>
                </a:ext>
              </a:extLst>
            </p:cNvPr>
            <p:cNvSpPr/>
            <p:nvPr/>
          </p:nvSpPr>
          <p:spPr>
            <a:xfrm>
              <a:off x="1370836" y="2355499"/>
              <a:ext cx="247650" cy="113506"/>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225</a:t>
              </a:r>
            </a:p>
          </p:txBody>
        </p:sp>
        <p:sp>
          <p:nvSpPr>
            <p:cNvPr id="829" name="tx75">
              <a:extLst>
                <a:ext uri="{FF2B5EF4-FFF2-40B4-BE49-F238E27FC236}">
                  <a16:creationId xmlns:a16="http://schemas.microsoft.com/office/drawing/2014/main" id="{0A1E2AED-629B-7741-9BE2-2A9EFD8FC16C}"/>
                </a:ext>
              </a:extLst>
            </p:cNvPr>
            <p:cNvSpPr/>
            <p:nvPr/>
          </p:nvSpPr>
          <p:spPr>
            <a:xfrm>
              <a:off x="1370836" y="2252064"/>
              <a:ext cx="247650" cy="113506"/>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115</a:t>
              </a:r>
            </a:p>
          </p:txBody>
        </p:sp>
        <p:sp>
          <p:nvSpPr>
            <p:cNvPr id="830" name="tx76">
              <a:extLst>
                <a:ext uri="{FF2B5EF4-FFF2-40B4-BE49-F238E27FC236}">
                  <a16:creationId xmlns:a16="http://schemas.microsoft.com/office/drawing/2014/main" id="{77E0484F-DD58-7149-B6FA-A9FFAE3D628E}"/>
                </a:ext>
              </a:extLst>
            </p:cNvPr>
            <p:cNvSpPr/>
            <p:nvPr/>
          </p:nvSpPr>
          <p:spPr>
            <a:xfrm>
              <a:off x="1370836" y="2148628"/>
              <a:ext cx="247650" cy="113506"/>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863</a:t>
              </a:r>
            </a:p>
          </p:txBody>
        </p:sp>
        <p:sp>
          <p:nvSpPr>
            <p:cNvPr id="831" name="tx77">
              <a:extLst>
                <a:ext uri="{FF2B5EF4-FFF2-40B4-BE49-F238E27FC236}">
                  <a16:creationId xmlns:a16="http://schemas.microsoft.com/office/drawing/2014/main" id="{B86FF79F-2857-4B4B-94F7-7D12AF1EEECC}"/>
                </a:ext>
              </a:extLst>
            </p:cNvPr>
            <p:cNvSpPr/>
            <p:nvPr/>
          </p:nvSpPr>
          <p:spPr>
            <a:xfrm>
              <a:off x="1370836" y="2044870"/>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930</a:t>
              </a:r>
            </a:p>
          </p:txBody>
        </p:sp>
        <p:sp>
          <p:nvSpPr>
            <p:cNvPr id="832" name="tx78">
              <a:extLst>
                <a:ext uri="{FF2B5EF4-FFF2-40B4-BE49-F238E27FC236}">
                  <a16:creationId xmlns:a16="http://schemas.microsoft.com/office/drawing/2014/main" id="{5B3B9ED1-8F21-534A-8AAF-A43ADEE3B832}"/>
                </a:ext>
              </a:extLst>
            </p:cNvPr>
            <p:cNvSpPr/>
            <p:nvPr/>
          </p:nvSpPr>
          <p:spPr>
            <a:xfrm>
              <a:off x="1423737" y="1931386"/>
              <a:ext cx="165100" cy="110242"/>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23</a:t>
              </a:r>
            </a:p>
          </p:txBody>
        </p:sp>
        <p:sp>
          <p:nvSpPr>
            <p:cNvPr id="833" name="tx79">
              <a:extLst>
                <a:ext uri="{FF2B5EF4-FFF2-40B4-BE49-F238E27FC236}">
                  <a16:creationId xmlns:a16="http://schemas.microsoft.com/office/drawing/2014/main" id="{299E2215-C8D2-B34E-AEED-2EF1B81E1531}"/>
                </a:ext>
              </a:extLst>
            </p:cNvPr>
            <p:cNvSpPr/>
            <p:nvPr/>
          </p:nvSpPr>
          <p:spPr>
            <a:xfrm>
              <a:off x="1370836" y="1837999"/>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720</a:t>
              </a:r>
            </a:p>
          </p:txBody>
        </p:sp>
        <p:sp>
          <p:nvSpPr>
            <p:cNvPr id="834" name="tx80">
              <a:extLst>
                <a:ext uri="{FF2B5EF4-FFF2-40B4-BE49-F238E27FC236}">
                  <a16:creationId xmlns:a16="http://schemas.microsoft.com/office/drawing/2014/main" id="{26735776-4FE4-8B46-95B1-DDE380FD1919}"/>
                </a:ext>
              </a:extLst>
            </p:cNvPr>
            <p:cNvSpPr/>
            <p:nvPr/>
          </p:nvSpPr>
          <p:spPr>
            <a:xfrm>
              <a:off x="1370836" y="1734564"/>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137</a:t>
              </a:r>
            </a:p>
          </p:txBody>
        </p:sp>
        <p:sp>
          <p:nvSpPr>
            <p:cNvPr id="835" name="tx81">
              <a:extLst>
                <a:ext uri="{FF2B5EF4-FFF2-40B4-BE49-F238E27FC236}">
                  <a16:creationId xmlns:a16="http://schemas.microsoft.com/office/drawing/2014/main" id="{D4E5167C-8247-E54C-ACCF-80C1E4C4ACF4}"/>
                </a:ext>
              </a:extLst>
            </p:cNvPr>
            <p:cNvSpPr/>
            <p:nvPr/>
          </p:nvSpPr>
          <p:spPr>
            <a:xfrm>
              <a:off x="1370836" y="1631128"/>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317</a:t>
              </a:r>
            </a:p>
          </p:txBody>
        </p:sp>
        <p:sp>
          <p:nvSpPr>
            <p:cNvPr id="836" name="tx82">
              <a:extLst>
                <a:ext uri="{FF2B5EF4-FFF2-40B4-BE49-F238E27FC236}">
                  <a16:creationId xmlns:a16="http://schemas.microsoft.com/office/drawing/2014/main" id="{00E3E0F8-7B21-084B-AB44-BA35AD743BCD}"/>
                </a:ext>
              </a:extLst>
            </p:cNvPr>
            <p:cNvSpPr/>
            <p:nvPr/>
          </p:nvSpPr>
          <p:spPr>
            <a:xfrm>
              <a:off x="1425045" y="1528143"/>
              <a:ext cx="16510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49</a:t>
              </a:r>
            </a:p>
          </p:txBody>
        </p:sp>
        <p:sp>
          <p:nvSpPr>
            <p:cNvPr id="837" name="tx83">
              <a:extLst>
                <a:ext uri="{FF2B5EF4-FFF2-40B4-BE49-F238E27FC236}">
                  <a16:creationId xmlns:a16="http://schemas.microsoft.com/office/drawing/2014/main" id="{36051566-C0DD-E24A-A3C8-2948C8E4E204}"/>
                </a:ext>
              </a:extLst>
            </p:cNvPr>
            <p:cNvSpPr/>
            <p:nvPr/>
          </p:nvSpPr>
          <p:spPr>
            <a:xfrm>
              <a:off x="1370836" y="1426515"/>
              <a:ext cx="247650" cy="111571"/>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421</a:t>
              </a:r>
            </a:p>
          </p:txBody>
        </p:sp>
        <p:sp>
          <p:nvSpPr>
            <p:cNvPr id="838" name="tx84">
              <a:extLst>
                <a:ext uri="{FF2B5EF4-FFF2-40B4-BE49-F238E27FC236}">
                  <a16:creationId xmlns:a16="http://schemas.microsoft.com/office/drawing/2014/main" id="{211DD2D7-4A69-CB4B-A8D5-1E9538454006}"/>
                </a:ext>
              </a:extLst>
            </p:cNvPr>
            <p:cNvSpPr/>
            <p:nvPr/>
          </p:nvSpPr>
          <p:spPr>
            <a:xfrm>
              <a:off x="1370836" y="1321145"/>
              <a:ext cx="247650" cy="113506"/>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602</a:t>
              </a:r>
            </a:p>
          </p:txBody>
        </p:sp>
        <p:sp>
          <p:nvSpPr>
            <p:cNvPr id="839" name="tx85">
              <a:extLst>
                <a:ext uri="{FF2B5EF4-FFF2-40B4-BE49-F238E27FC236}">
                  <a16:creationId xmlns:a16="http://schemas.microsoft.com/office/drawing/2014/main" id="{B3BB688D-A622-E041-90D7-73BFB49497F4}"/>
                </a:ext>
              </a:extLst>
            </p:cNvPr>
            <p:cNvSpPr/>
            <p:nvPr/>
          </p:nvSpPr>
          <p:spPr>
            <a:xfrm>
              <a:off x="1370836" y="1217387"/>
              <a:ext cx="247650" cy="113828"/>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911</a:t>
              </a:r>
            </a:p>
          </p:txBody>
        </p:sp>
        <p:sp>
          <p:nvSpPr>
            <p:cNvPr id="840" name="pl86">
              <a:extLst>
                <a:ext uri="{FF2B5EF4-FFF2-40B4-BE49-F238E27FC236}">
                  <a16:creationId xmlns:a16="http://schemas.microsoft.com/office/drawing/2014/main" id="{EB914B38-8213-354B-9AB8-0220CCEB2856}"/>
                </a:ext>
              </a:extLst>
            </p:cNvPr>
            <p:cNvSpPr/>
            <p:nvPr/>
          </p:nvSpPr>
          <p:spPr>
            <a:xfrm>
              <a:off x="1646322" y="293152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1" name="pl87">
              <a:extLst>
                <a:ext uri="{FF2B5EF4-FFF2-40B4-BE49-F238E27FC236}">
                  <a16:creationId xmlns:a16="http://schemas.microsoft.com/office/drawing/2014/main" id="{6C8F1B49-D14F-CB44-81B0-CF06EA147AEA}"/>
                </a:ext>
              </a:extLst>
            </p:cNvPr>
            <p:cNvSpPr/>
            <p:nvPr/>
          </p:nvSpPr>
          <p:spPr>
            <a:xfrm>
              <a:off x="1646322" y="282809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2" name="pl88">
              <a:extLst>
                <a:ext uri="{FF2B5EF4-FFF2-40B4-BE49-F238E27FC236}">
                  <a16:creationId xmlns:a16="http://schemas.microsoft.com/office/drawing/2014/main" id="{1F1E50D6-0FFA-A94D-84B9-3C0AB4C413B4}"/>
                </a:ext>
              </a:extLst>
            </p:cNvPr>
            <p:cNvSpPr/>
            <p:nvPr/>
          </p:nvSpPr>
          <p:spPr>
            <a:xfrm>
              <a:off x="1646322" y="272465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3" name="pl89">
              <a:extLst>
                <a:ext uri="{FF2B5EF4-FFF2-40B4-BE49-F238E27FC236}">
                  <a16:creationId xmlns:a16="http://schemas.microsoft.com/office/drawing/2014/main" id="{70B88CA7-D189-2846-B291-A93DCF1F6FBA}"/>
                </a:ext>
              </a:extLst>
            </p:cNvPr>
            <p:cNvSpPr/>
            <p:nvPr/>
          </p:nvSpPr>
          <p:spPr>
            <a:xfrm>
              <a:off x="1646322" y="262121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4" name="pl90">
              <a:extLst>
                <a:ext uri="{FF2B5EF4-FFF2-40B4-BE49-F238E27FC236}">
                  <a16:creationId xmlns:a16="http://schemas.microsoft.com/office/drawing/2014/main" id="{DFA55111-C525-C44C-A3B5-C326A84E4909}"/>
                </a:ext>
              </a:extLst>
            </p:cNvPr>
            <p:cNvSpPr/>
            <p:nvPr/>
          </p:nvSpPr>
          <p:spPr>
            <a:xfrm>
              <a:off x="1646322" y="251778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5" name="pl91">
              <a:extLst>
                <a:ext uri="{FF2B5EF4-FFF2-40B4-BE49-F238E27FC236}">
                  <a16:creationId xmlns:a16="http://schemas.microsoft.com/office/drawing/2014/main" id="{0A476001-D05F-6D49-BDC2-21E1A7879A98}"/>
                </a:ext>
              </a:extLst>
            </p:cNvPr>
            <p:cNvSpPr/>
            <p:nvPr/>
          </p:nvSpPr>
          <p:spPr>
            <a:xfrm>
              <a:off x="1646322" y="241434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6" name="pl92">
              <a:extLst>
                <a:ext uri="{FF2B5EF4-FFF2-40B4-BE49-F238E27FC236}">
                  <a16:creationId xmlns:a16="http://schemas.microsoft.com/office/drawing/2014/main" id="{E2B0065E-AC15-C042-971F-FDD8D4CC6A79}"/>
                </a:ext>
              </a:extLst>
            </p:cNvPr>
            <p:cNvSpPr/>
            <p:nvPr/>
          </p:nvSpPr>
          <p:spPr>
            <a:xfrm>
              <a:off x="1646322" y="231091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7" name="pl93">
              <a:extLst>
                <a:ext uri="{FF2B5EF4-FFF2-40B4-BE49-F238E27FC236}">
                  <a16:creationId xmlns:a16="http://schemas.microsoft.com/office/drawing/2014/main" id="{8D2A33F7-855A-AC47-A4C6-EC603D001EEF}"/>
                </a:ext>
              </a:extLst>
            </p:cNvPr>
            <p:cNvSpPr/>
            <p:nvPr/>
          </p:nvSpPr>
          <p:spPr>
            <a:xfrm>
              <a:off x="1646322" y="220747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8" name="pl94">
              <a:extLst>
                <a:ext uri="{FF2B5EF4-FFF2-40B4-BE49-F238E27FC236}">
                  <a16:creationId xmlns:a16="http://schemas.microsoft.com/office/drawing/2014/main" id="{73B543A1-113A-A44E-8F30-B4491C421322}"/>
                </a:ext>
              </a:extLst>
            </p:cNvPr>
            <p:cNvSpPr/>
            <p:nvPr/>
          </p:nvSpPr>
          <p:spPr>
            <a:xfrm>
              <a:off x="1646322" y="210404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49" name="pl95">
              <a:extLst>
                <a:ext uri="{FF2B5EF4-FFF2-40B4-BE49-F238E27FC236}">
                  <a16:creationId xmlns:a16="http://schemas.microsoft.com/office/drawing/2014/main" id="{D5A94EAE-5752-3A42-8B1F-677A0D786D41}"/>
                </a:ext>
              </a:extLst>
            </p:cNvPr>
            <p:cNvSpPr/>
            <p:nvPr/>
          </p:nvSpPr>
          <p:spPr>
            <a:xfrm>
              <a:off x="1646322" y="200060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0" name="pl96">
              <a:extLst>
                <a:ext uri="{FF2B5EF4-FFF2-40B4-BE49-F238E27FC236}">
                  <a16:creationId xmlns:a16="http://schemas.microsoft.com/office/drawing/2014/main" id="{CC9704D3-C20A-4E4E-ABDB-724F8BCE5045}"/>
                </a:ext>
              </a:extLst>
            </p:cNvPr>
            <p:cNvSpPr/>
            <p:nvPr/>
          </p:nvSpPr>
          <p:spPr>
            <a:xfrm>
              <a:off x="1646322" y="189717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1" name="pl97">
              <a:extLst>
                <a:ext uri="{FF2B5EF4-FFF2-40B4-BE49-F238E27FC236}">
                  <a16:creationId xmlns:a16="http://schemas.microsoft.com/office/drawing/2014/main" id="{DC8E18E3-37E2-374C-ABBA-9890B7640E58}"/>
                </a:ext>
              </a:extLst>
            </p:cNvPr>
            <p:cNvSpPr/>
            <p:nvPr/>
          </p:nvSpPr>
          <p:spPr>
            <a:xfrm>
              <a:off x="1646322" y="179373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2" name="pl98">
              <a:extLst>
                <a:ext uri="{FF2B5EF4-FFF2-40B4-BE49-F238E27FC236}">
                  <a16:creationId xmlns:a16="http://schemas.microsoft.com/office/drawing/2014/main" id="{75C80D18-EC21-F04F-A0E5-0AF4EB5F33D7}"/>
                </a:ext>
              </a:extLst>
            </p:cNvPr>
            <p:cNvSpPr/>
            <p:nvPr/>
          </p:nvSpPr>
          <p:spPr>
            <a:xfrm>
              <a:off x="1646322" y="169030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3" name="pl99">
              <a:extLst>
                <a:ext uri="{FF2B5EF4-FFF2-40B4-BE49-F238E27FC236}">
                  <a16:creationId xmlns:a16="http://schemas.microsoft.com/office/drawing/2014/main" id="{5231C248-07DC-F246-B8A4-32097320CFB2}"/>
                </a:ext>
              </a:extLst>
            </p:cNvPr>
            <p:cNvSpPr/>
            <p:nvPr/>
          </p:nvSpPr>
          <p:spPr>
            <a:xfrm>
              <a:off x="1646322" y="158686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4" name="pl100">
              <a:extLst>
                <a:ext uri="{FF2B5EF4-FFF2-40B4-BE49-F238E27FC236}">
                  <a16:creationId xmlns:a16="http://schemas.microsoft.com/office/drawing/2014/main" id="{30A79DB7-922D-BD4C-A58D-AC8DAEDE4B0D}"/>
                </a:ext>
              </a:extLst>
            </p:cNvPr>
            <p:cNvSpPr/>
            <p:nvPr/>
          </p:nvSpPr>
          <p:spPr>
            <a:xfrm>
              <a:off x="1646322" y="148342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5" name="pl101">
              <a:extLst>
                <a:ext uri="{FF2B5EF4-FFF2-40B4-BE49-F238E27FC236}">
                  <a16:creationId xmlns:a16="http://schemas.microsoft.com/office/drawing/2014/main" id="{7424F573-9770-6547-BC08-46933B1631B3}"/>
                </a:ext>
              </a:extLst>
            </p:cNvPr>
            <p:cNvSpPr/>
            <p:nvPr/>
          </p:nvSpPr>
          <p:spPr>
            <a:xfrm>
              <a:off x="1646322" y="137999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6" name="pl102">
              <a:extLst>
                <a:ext uri="{FF2B5EF4-FFF2-40B4-BE49-F238E27FC236}">
                  <a16:creationId xmlns:a16="http://schemas.microsoft.com/office/drawing/2014/main" id="{8DF86840-6803-C145-8240-28714AE6498C}"/>
                </a:ext>
              </a:extLst>
            </p:cNvPr>
            <p:cNvSpPr/>
            <p:nvPr/>
          </p:nvSpPr>
          <p:spPr>
            <a:xfrm>
              <a:off x="1646322" y="127655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857" name="pl103">
              <a:extLst>
                <a:ext uri="{FF2B5EF4-FFF2-40B4-BE49-F238E27FC236}">
                  <a16:creationId xmlns:a16="http://schemas.microsoft.com/office/drawing/2014/main" id="{F4FFF0BD-5605-D547-8C61-982867E3F88B}"/>
                </a:ext>
              </a:extLst>
            </p:cNvPr>
            <p:cNvSpPr/>
            <p:nvPr/>
          </p:nvSpPr>
          <p:spPr>
            <a:xfrm>
              <a:off x="1809357" y="299358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858" name="pl104">
              <a:extLst>
                <a:ext uri="{FF2B5EF4-FFF2-40B4-BE49-F238E27FC236}">
                  <a16:creationId xmlns:a16="http://schemas.microsoft.com/office/drawing/2014/main" id="{8A7666CC-4955-114B-91EE-265C724B46B0}"/>
                </a:ext>
              </a:extLst>
            </p:cNvPr>
            <p:cNvSpPr/>
            <p:nvPr/>
          </p:nvSpPr>
          <p:spPr>
            <a:xfrm>
              <a:off x="2664295" y="299358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859" name="pl105">
              <a:extLst>
                <a:ext uri="{FF2B5EF4-FFF2-40B4-BE49-F238E27FC236}">
                  <a16:creationId xmlns:a16="http://schemas.microsoft.com/office/drawing/2014/main" id="{4EEE0148-10B0-2D43-AE90-498C944496D9}"/>
                </a:ext>
              </a:extLst>
            </p:cNvPr>
            <p:cNvSpPr/>
            <p:nvPr/>
          </p:nvSpPr>
          <p:spPr>
            <a:xfrm>
              <a:off x="3519232" y="299358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860" name="pl106">
              <a:extLst>
                <a:ext uri="{FF2B5EF4-FFF2-40B4-BE49-F238E27FC236}">
                  <a16:creationId xmlns:a16="http://schemas.microsoft.com/office/drawing/2014/main" id="{A7A5164D-5BEC-6040-BC1D-B41DE4993CD4}"/>
                </a:ext>
              </a:extLst>
            </p:cNvPr>
            <p:cNvSpPr/>
            <p:nvPr/>
          </p:nvSpPr>
          <p:spPr>
            <a:xfrm>
              <a:off x="4374170" y="2993587"/>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861" name="tx107">
              <a:extLst>
                <a:ext uri="{FF2B5EF4-FFF2-40B4-BE49-F238E27FC236}">
                  <a16:creationId xmlns:a16="http://schemas.microsoft.com/office/drawing/2014/main" id="{2DA44FC8-1F79-8B4D-BDD5-F12C4707211D}"/>
                </a:ext>
              </a:extLst>
            </p:cNvPr>
            <p:cNvSpPr/>
            <p:nvPr/>
          </p:nvSpPr>
          <p:spPr>
            <a:xfrm>
              <a:off x="1726807" y="3034451"/>
              <a:ext cx="165100" cy="131080"/>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$0</a:t>
              </a:r>
            </a:p>
          </p:txBody>
        </p:sp>
        <p:sp>
          <p:nvSpPr>
            <p:cNvPr id="862" name="tx108">
              <a:extLst>
                <a:ext uri="{FF2B5EF4-FFF2-40B4-BE49-F238E27FC236}">
                  <a16:creationId xmlns:a16="http://schemas.microsoft.com/office/drawing/2014/main" id="{853659DC-AE61-E146-8DD0-AAB2BA79134D}"/>
                </a:ext>
              </a:extLst>
            </p:cNvPr>
            <p:cNvSpPr/>
            <p:nvPr/>
          </p:nvSpPr>
          <p:spPr>
            <a:xfrm>
              <a:off x="2396007" y="3019537"/>
              <a:ext cx="536575" cy="145994"/>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$20,000</a:t>
              </a:r>
            </a:p>
          </p:txBody>
        </p:sp>
        <p:sp>
          <p:nvSpPr>
            <p:cNvPr id="863" name="tx109">
              <a:extLst>
                <a:ext uri="{FF2B5EF4-FFF2-40B4-BE49-F238E27FC236}">
                  <a16:creationId xmlns:a16="http://schemas.microsoft.com/office/drawing/2014/main" id="{10E655E2-B46D-A04A-867E-6FC629F1B3E5}"/>
                </a:ext>
              </a:extLst>
            </p:cNvPr>
            <p:cNvSpPr/>
            <p:nvPr/>
          </p:nvSpPr>
          <p:spPr>
            <a:xfrm>
              <a:off x="3250945" y="3019537"/>
              <a:ext cx="536575" cy="145994"/>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$40,000</a:t>
              </a:r>
            </a:p>
          </p:txBody>
        </p:sp>
        <p:sp>
          <p:nvSpPr>
            <p:cNvPr id="864" name="tx110">
              <a:extLst>
                <a:ext uri="{FF2B5EF4-FFF2-40B4-BE49-F238E27FC236}">
                  <a16:creationId xmlns:a16="http://schemas.microsoft.com/office/drawing/2014/main" id="{1031B6A9-8F8E-694F-9F1E-20DBC73987ED}"/>
                </a:ext>
              </a:extLst>
            </p:cNvPr>
            <p:cNvSpPr/>
            <p:nvPr/>
          </p:nvSpPr>
          <p:spPr>
            <a:xfrm>
              <a:off x="4105882" y="3019537"/>
              <a:ext cx="536575" cy="145994"/>
            </a:xfrm>
            <a:prstGeom prst="rect">
              <a:avLst/>
            </a:prstGeom>
            <a:noFill/>
          </p:spPr>
          <p:txBody>
            <a:bodyPr wrap="none" lIns="0" tIns="0" rIns="0" bIns="0" anchor="ctr" anchorCtr="1"/>
            <a:lstStyle/>
            <a:p>
              <a:pPr marL="0" marR="0" indent="0" algn="l">
                <a:lnSpc>
                  <a:spcPts val="1300"/>
                </a:lnSpc>
                <a:spcBef>
                  <a:spcPts val="0"/>
                </a:spcBef>
                <a:spcAft>
                  <a:spcPts val="0"/>
                </a:spcAft>
              </a:pPr>
              <a:r>
                <a:rPr sz="1300" dirty="0">
                  <a:solidFill>
                    <a:srgbClr val="4D4D4D">
                      <a:alpha val="100000"/>
                    </a:srgbClr>
                  </a:solidFill>
                  <a:latin typeface="Times New Roman"/>
                  <a:cs typeface="Times New Roman"/>
                </a:rPr>
                <a:t>$60,000</a:t>
              </a:r>
            </a:p>
          </p:txBody>
        </p:sp>
        <p:sp>
          <p:nvSpPr>
            <p:cNvPr id="865" name="tx111">
              <a:extLst>
                <a:ext uri="{FF2B5EF4-FFF2-40B4-BE49-F238E27FC236}">
                  <a16:creationId xmlns:a16="http://schemas.microsoft.com/office/drawing/2014/main" id="{046E3FF6-2226-9A49-BDC0-3B7FF44ACA59}"/>
                </a:ext>
              </a:extLst>
            </p:cNvPr>
            <p:cNvSpPr/>
            <p:nvPr/>
          </p:nvSpPr>
          <p:spPr>
            <a:xfrm flipH="1">
              <a:off x="2856818" y="3097385"/>
              <a:ext cx="305188" cy="351317"/>
            </a:xfrm>
            <a:prstGeom prst="rect">
              <a:avLst/>
            </a:prstGeom>
            <a:noFill/>
          </p:spPr>
          <p:txBody>
            <a:bodyPr wrap="none" lIns="0" tIns="0" rIns="0" bIns="0" anchor="ctr" anchorCtr="1"/>
            <a:lstStyle/>
            <a:p>
              <a:pPr marL="0" marR="0" indent="0" algn="l">
                <a:lnSpc>
                  <a:spcPts val="1200"/>
                </a:lnSpc>
                <a:spcBef>
                  <a:spcPts val="0"/>
                </a:spcBef>
                <a:spcAft>
                  <a:spcPts val="0"/>
                </a:spcAft>
              </a:pPr>
              <a:r>
                <a:rPr sz="1400" b="1" dirty="0">
                  <a:solidFill>
                    <a:srgbClr val="000000">
                      <a:alpha val="100000"/>
                    </a:srgbClr>
                  </a:solidFill>
                  <a:latin typeface="Times New Roman"/>
                  <a:cs typeface="Times New Roman"/>
                </a:rPr>
                <a:t>$'s</a:t>
              </a:r>
            </a:p>
          </p:txBody>
        </p:sp>
        <p:sp>
          <p:nvSpPr>
            <p:cNvPr id="866" name="tx112">
              <a:extLst>
                <a:ext uri="{FF2B5EF4-FFF2-40B4-BE49-F238E27FC236}">
                  <a16:creationId xmlns:a16="http://schemas.microsoft.com/office/drawing/2014/main" id="{2E13A00D-EFF4-4245-99AC-8C324434A653}"/>
                </a:ext>
              </a:extLst>
            </p:cNvPr>
            <p:cNvSpPr/>
            <p:nvPr/>
          </p:nvSpPr>
          <p:spPr>
            <a:xfrm rot="16200000">
              <a:off x="542532" y="1999750"/>
              <a:ext cx="1418183" cy="136177"/>
            </a:xfrm>
            <a:prstGeom prst="rect">
              <a:avLst/>
            </a:prstGeom>
            <a:noFill/>
          </p:spPr>
          <p:txBody>
            <a:bodyPr wrap="none" lIns="0" tIns="0" rIns="0" bIns="0" anchor="ctr" anchorCtr="1"/>
            <a:lstStyle/>
            <a:p>
              <a:pPr marL="0" marR="0" indent="0" algn="l">
                <a:lnSpc>
                  <a:spcPts val="1200"/>
                </a:lnSpc>
                <a:spcBef>
                  <a:spcPts val="0"/>
                </a:spcBef>
                <a:spcAft>
                  <a:spcPts val="0"/>
                </a:spcAft>
              </a:pPr>
              <a:r>
                <a:rPr sz="1400" b="1" dirty="0">
                  <a:solidFill>
                    <a:srgbClr val="000000">
                      <a:alpha val="100000"/>
                    </a:srgbClr>
                  </a:solidFill>
                  <a:latin typeface="Times New Roman"/>
                  <a:cs typeface="Times New Roman"/>
                </a:rPr>
                <a:t>Diagnosis (APRDRG)</a:t>
              </a:r>
            </a:p>
          </p:txBody>
        </p:sp>
        <p:sp>
          <p:nvSpPr>
            <p:cNvPr id="867" name="rc113">
              <a:extLst>
                <a:ext uri="{FF2B5EF4-FFF2-40B4-BE49-F238E27FC236}">
                  <a16:creationId xmlns:a16="http://schemas.microsoft.com/office/drawing/2014/main" id="{A3606219-C6DE-9E4C-ABFF-3B4C73F059C4}"/>
                </a:ext>
              </a:extLst>
            </p:cNvPr>
            <p:cNvSpPr/>
            <p:nvPr/>
          </p:nvSpPr>
          <p:spPr>
            <a:xfrm>
              <a:off x="3320740" y="1613534"/>
              <a:ext cx="1050284" cy="249098"/>
            </a:xfrm>
            <a:prstGeom prst="rect">
              <a:avLst/>
            </a:prstGeom>
            <a:solidFill>
              <a:srgbClr val="FFFFFF">
                <a:alpha val="100000"/>
              </a:srgbClr>
            </a:solidFill>
          </p:spPr>
          <p:txBody>
            <a:bodyPr/>
            <a:lstStyle/>
            <a:p>
              <a:endParaRPr dirty="0"/>
            </a:p>
          </p:txBody>
        </p:sp>
        <p:sp>
          <p:nvSpPr>
            <p:cNvPr id="868" name="rc114">
              <a:extLst>
                <a:ext uri="{FF2B5EF4-FFF2-40B4-BE49-F238E27FC236}">
                  <a16:creationId xmlns:a16="http://schemas.microsoft.com/office/drawing/2014/main" id="{D497C3A0-E27B-1641-A4C9-F8354E0EE596}"/>
                </a:ext>
              </a:extLst>
            </p:cNvPr>
            <p:cNvSpPr/>
            <p:nvPr/>
          </p:nvSpPr>
          <p:spPr>
            <a:xfrm>
              <a:off x="3028909" y="1624039"/>
              <a:ext cx="144000" cy="144000"/>
            </a:xfrm>
            <a:prstGeom prst="rect">
              <a:avLst/>
            </a:prstGeom>
            <a:solidFill>
              <a:srgbClr val="FFFFFF">
                <a:alpha val="100000"/>
              </a:srgbClr>
            </a:solidFill>
          </p:spPr>
          <p:txBody>
            <a:bodyPr/>
            <a:lstStyle/>
            <a:p>
              <a:endParaRPr dirty="0"/>
            </a:p>
          </p:txBody>
        </p:sp>
        <p:sp>
          <p:nvSpPr>
            <p:cNvPr id="869" name="rc115">
              <a:extLst>
                <a:ext uri="{FF2B5EF4-FFF2-40B4-BE49-F238E27FC236}">
                  <a16:creationId xmlns:a16="http://schemas.microsoft.com/office/drawing/2014/main" id="{F5F40986-AB92-BF4A-9CAE-456905EF4E1E}"/>
                </a:ext>
              </a:extLst>
            </p:cNvPr>
            <p:cNvSpPr/>
            <p:nvPr/>
          </p:nvSpPr>
          <p:spPr>
            <a:xfrm>
              <a:off x="3405512" y="1625042"/>
              <a:ext cx="125999" cy="126000"/>
            </a:xfrm>
            <a:prstGeom prst="rect">
              <a:avLst/>
            </a:prstGeom>
            <a:solidFill>
              <a:srgbClr val="8FBC8F">
                <a:alpha val="100000"/>
              </a:srgbClr>
            </a:solidFill>
          </p:spPr>
          <p:txBody>
            <a:bodyPr/>
            <a:lstStyle/>
            <a:p>
              <a:endParaRPr dirty="0"/>
            </a:p>
          </p:txBody>
        </p:sp>
        <p:sp>
          <p:nvSpPr>
            <p:cNvPr id="870" name="tx116">
              <a:extLst>
                <a:ext uri="{FF2B5EF4-FFF2-40B4-BE49-F238E27FC236}">
                  <a16:creationId xmlns:a16="http://schemas.microsoft.com/office/drawing/2014/main" id="{34ADE8E6-347D-734F-BFCA-BE458D578BBB}"/>
                </a:ext>
              </a:extLst>
            </p:cNvPr>
            <p:cNvSpPr/>
            <p:nvPr/>
          </p:nvSpPr>
          <p:spPr>
            <a:xfrm>
              <a:off x="3210867" y="1619517"/>
              <a:ext cx="1354397" cy="118566"/>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000000">
                      <a:alpha val="100000"/>
                    </a:srgbClr>
                  </a:solidFill>
                  <a:latin typeface="Times New Roman"/>
                  <a:cs typeface="Times New Roman"/>
                </a:rPr>
                <a:t>Average Cost Per Visit ($)</a:t>
              </a:r>
            </a:p>
          </p:txBody>
        </p:sp>
        <p:sp>
          <p:nvSpPr>
            <p:cNvPr id="871" name="tx117">
              <a:extLst>
                <a:ext uri="{FF2B5EF4-FFF2-40B4-BE49-F238E27FC236}">
                  <a16:creationId xmlns:a16="http://schemas.microsoft.com/office/drawing/2014/main" id="{C6B465B8-79AC-5C41-A8A8-530ACE9E5765}"/>
                </a:ext>
              </a:extLst>
            </p:cNvPr>
            <p:cNvSpPr/>
            <p:nvPr/>
          </p:nvSpPr>
          <p:spPr>
            <a:xfrm>
              <a:off x="1284588" y="1007878"/>
              <a:ext cx="2821294" cy="173384"/>
            </a:xfrm>
            <a:prstGeom prst="rect">
              <a:avLst/>
            </a:prstGeom>
            <a:noFill/>
          </p:spPr>
          <p:txBody>
            <a:bodyPr wrap="none" lIns="0" tIns="0" rIns="0" bIns="0" anchor="ctr" anchorCtr="1"/>
            <a:lstStyle/>
            <a:p>
              <a:pPr marL="0" marR="0" indent="0" algn="l">
                <a:lnSpc>
                  <a:spcPts val="1500"/>
                </a:lnSpc>
                <a:spcBef>
                  <a:spcPts val="0"/>
                </a:spcBef>
                <a:spcAft>
                  <a:spcPts val="0"/>
                </a:spcAft>
              </a:pPr>
              <a:r>
                <a:rPr sz="1500" dirty="0">
                  <a:solidFill>
                    <a:srgbClr val="000000">
                      <a:alpha val="100000"/>
                    </a:srgbClr>
                  </a:solidFill>
                  <a:latin typeface="Times New Roman"/>
                  <a:cs typeface="Times New Roman"/>
                </a:rPr>
                <a:t>Diagnosis with Highest Average Cost Per Hospital Visit</a:t>
              </a:r>
            </a:p>
          </p:txBody>
        </p:sp>
      </p:grpSp>
      <p:sp>
        <p:nvSpPr>
          <p:cNvPr id="3" name="TextBox 2">
            <a:extLst>
              <a:ext uri="{FF2B5EF4-FFF2-40B4-BE49-F238E27FC236}">
                <a16:creationId xmlns:a16="http://schemas.microsoft.com/office/drawing/2014/main" id="{D6A3A035-E6E2-CD49-916B-C447D13ED6D1}"/>
              </a:ext>
            </a:extLst>
          </p:cNvPr>
          <p:cNvSpPr txBox="1"/>
          <p:nvPr/>
        </p:nvSpPr>
        <p:spPr>
          <a:xfrm>
            <a:off x="7966173" y="3350398"/>
            <a:ext cx="4035710" cy="2062103"/>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dirty="0"/>
              <a:t>*** Conclusion: Part II***</a:t>
            </a:r>
          </a:p>
          <a:p>
            <a:r>
              <a:rPr lang="en-US" dirty="0"/>
              <a:t>The Top costing Diagnoses make up 23.8% of total costs($330.7K of the $1.39M), </a:t>
            </a:r>
          </a:p>
          <a:p>
            <a:r>
              <a:rPr lang="en-US" dirty="0"/>
              <a:t>and 4.0% of visits (20 of 500).  Diagnosis associated with APRDRG of 911 is the most expensive Diagnosis with an Average Cost Per Hospital Visit of ~ $48K. </a:t>
            </a:r>
          </a:p>
          <a:p>
            <a:endParaRPr lang="en-US" dirty="0"/>
          </a:p>
        </p:txBody>
      </p:sp>
      <p:sp>
        <p:nvSpPr>
          <p:cNvPr id="6" name="TextBox 5">
            <a:extLst>
              <a:ext uri="{FF2B5EF4-FFF2-40B4-BE49-F238E27FC236}">
                <a16:creationId xmlns:a16="http://schemas.microsoft.com/office/drawing/2014/main" id="{4AAF1B1E-5A8C-A94C-B22A-9E04BEB1ADE2}"/>
              </a:ext>
            </a:extLst>
          </p:cNvPr>
          <p:cNvSpPr txBox="1"/>
          <p:nvPr/>
        </p:nvSpPr>
        <p:spPr>
          <a:xfrm>
            <a:off x="6373946" y="2296343"/>
            <a:ext cx="3148554" cy="307777"/>
          </a:xfrm>
          <a:prstGeom prst="rect">
            <a:avLst/>
          </a:prstGeom>
          <a:noFill/>
        </p:spPr>
        <p:txBody>
          <a:bodyPr wrap="none" rtlCol="0">
            <a:spAutoFit/>
          </a:bodyPr>
          <a:lstStyle/>
          <a:p>
            <a:r>
              <a:rPr lang="en-US" sz="1400" b="1" dirty="0"/>
              <a:t>Diagnosis with a Cost Per Visit &gt;$10,000</a:t>
            </a:r>
          </a:p>
        </p:txBody>
      </p:sp>
      <p:sp>
        <p:nvSpPr>
          <p:cNvPr id="120" name="TextBox 119">
            <a:extLst>
              <a:ext uri="{FF2B5EF4-FFF2-40B4-BE49-F238E27FC236}">
                <a16:creationId xmlns:a16="http://schemas.microsoft.com/office/drawing/2014/main" id="{3325025F-F3D8-0542-B31F-F052EBBC2C89}"/>
              </a:ext>
            </a:extLst>
          </p:cNvPr>
          <p:cNvSpPr txBox="1"/>
          <p:nvPr/>
        </p:nvSpPr>
        <p:spPr>
          <a:xfrm>
            <a:off x="73531" y="761770"/>
            <a:ext cx="8552985" cy="1384995"/>
          </a:xfrm>
          <a:prstGeom prst="rect">
            <a:avLst/>
          </a:prstGeom>
          <a:noFill/>
        </p:spPr>
        <p:txBody>
          <a:bodyPr wrap="square" rtlCol="0">
            <a:spAutoFit/>
          </a:bodyPr>
          <a:lstStyle/>
          <a:p>
            <a:r>
              <a:rPr lang="en-US" sz="1400" dirty="0"/>
              <a:t>costly_drg_dml &lt;- rvg::dml(ggobj = costly_drg)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officer::ph_with(costly_drg_dml, ph_location()) %&gt;% 		</a:t>
            </a:r>
            <a:r>
              <a:rPr lang="en-US" sz="1400" dirty="0">
                <a:solidFill>
                  <a:schemeClr val="accent6">
                    <a:lumMod val="60000"/>
                    <a:lumOff val="40000"/>
                  </a:schemeClr>
                </a:solidFill>
              </a:rPr>
              <a:t>#specify object and location of object </a:t>
            </a:r>
            <a:r>
              <a:rPr lang="en-US" sz="1400" dirty="0"/>
              <a:t>base::print(target = here::here("_posts", "costly_drg.pptx")) 		</a:t>
            </a:r>
            <a:r>
              <a:rPr lang="en-US" sz="1400" dirty="0">
                <a:solidFill>
                  <a:schemeClr val="accent6">
                    <a:lumMod val="60000"/>
                    <a:lumOff val="40000"/>
                  </a:schemeClr>
                </a:solidFill>
              </a:rPr>
              <a:t>#export slide</a:t>
            </a:r>
          </a:p>
          <a:p>
            <a:endParaRPr lang="en-US" sz="1400" dirty="0"/>
          </a:p>
        </p:txBody>
      </p:sp>
    </p:spTree>
    <p:extLst>
      <p:ext uri="{BB962C8B-B14F-4D97-AF65-F5344CB8AC3E}">
        <p14:creationId xmlns:p14="http://schemas.microsoft.com/office/powerpoint/2010/main" val="2467260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24041"/>
            <a:ext cx="11324240" cy="738664"/>
          </a:xfrm>
        </p:spPr>
        <p:txBody>
          <a:bodyPr>
            <a:noAutofit/>
          </a:bodyPr>
          <a:lstStyle/>
          <a:p>
            <a:br>
              <a:rPr lang="en-US" sz="2400" b="1" dirty="0">
                <a:solidFill>
                  <a:schemeClr val="accent1">
                    <a:lumMod val="50000"/>
                  </a:schemeClr>
                </a:solidFill>
              </a:rPr>
            </a:br>
            <a:r>
              <a:rPr lang="en-US" sz="2800" b="1" dirty="0">
                <a:solidFill>
                  <a:schemeClr val="accent1">
                    <a:lumMod val="50000"/>
                  </a:schemeClr>
                </a:solidFill>
              </a:rPr>
              <a:t>Malpractice Risks: </a:t>
            </a:r>
            <a:r>
              <a:rPr lang="en-US" sz="2400" dirty="0">
                <a:solidFill>
                  <a:schemeClr val="accent1">
                    <a:lumMod val="50000"/>
                  </a:schemeClr>
                </a:solidFill>
              </a:rPr>
              <a:t>Analysis of patient Race and Hospital Costs.</a:t>
            </a:r>
          </a:p>
        </p:txBody>
      </p:sp>
      <p:sp>
        <p:nvSpPr>
          <p:cNvPr id="5" name="TextBox 4">
            <a:extLst>
              <a:ext uri="{FF2B5EF4-FFF2-40B4-BE49-F238E27FC236}">
                <a16:creationId xmlns:a16="http://schemas.microsoft.com/office/drawing/2014/main" id="{376EEBB3-B686-ED40-A32C-A1949ADE3A66}"/>
              </a:ext>
            </a:extLst>
          </p:cNvPr>
          <p:cNvSpPr txBox="1"/>
          <p:nvPr/>
        </p:nvSpPr>
        <p:spPr>
          <a:xfrm>
            <a:off x="0" y="755121"/>
            <a:ext cx="11708779" cy="646331"/>
          </a:xfrm>
          <a:prstGeom prst="rect">
            <a:avLst/>
          </a:prstGeom>
          <a:noFill/>
        </p:spPr>
        <p:txBody>
          <a:bodyPr wrap="square" rtlCol="0">
            <a:spAutoFit/>
          </a:bodyPr>
          <a:lstStyle/>
          <a:p>
            <a:r>
              <a:rPr lang="en-US" dirty="0">
                <a:solidFill>
                  <a:srgbClr val="002060"/>
                </a:solidFill>
              </a:rPr>
              <a:t>Problem Statement #3: Let us next analyze the RACE data to answer the question - Is the RACE of a patient associated with higher hospital costs?  </a:t>
            </a:r>
          </a:p>
        </p:txBody>
      </p:sp>
      <p:sp>
        <p:nvSpPr>
          <p:cNvPr id="9" name="TextBox 8">
            <a:extLst>
              <a:ext uri="{FF2B5EF4-FFF2-40B4-BE49-F238E27FC236}">
                <a16:creationId xmlns:a16="http://schemas.microsoft.com/office/drawing/2014/main" id="{D57D3C71-339B-4D43-A88E-3B4991E0EF18}"/>
              </a:ext>
            </a:extLst>
          </p:cNvPr>
          <p:cNvSpPr txBox="1"/>
          <p:nvPr/>
        </p:nvSpPr>
        <p:spPr>
          <a:xfrm>
            <a:off x="0" y="1401452"/>
            <a:ext cx="10299700" cy="307777"/>
          </a:xfrm>
          <a:prstGeom prst="rect">
            <a:avLst/>
          </a:prstGeom>
          <a:noFill/>
        </p:spPr>
        <p:txBody>
          <a:bodyPr wrap="square" rtlCol="0">
            <a:spAutoFit/>
          </a:bodyPr>
          <a:lstStyle/>
          <a:p>
            <a:r>
              <a:rPr lang="en-US" sz="1400" dirty="0"/>
              <a:t>Using R:</a:t>
            </a:r>
          </a:p>
        </p:txBody>
      </p:sp>
      <p:sp>
        <p:nvSpPr>
          <p:cNvPr id="11" name="TextBox 10">
            <a:extLst>
              <a:ext uri="{FF2B5EF4-FFF2-40B4-BE49-F238E27FC236}">
                <a16:creationId xmlns:a16="http://schemas.microsoft.com/office/drawing/2014/main" id="{847268FC-13AA-984A-AABD-4E2481E5547B}"/>
              </a:ext>
            </a:extLst>
          </p:cNvPr>
          <p:cNvSpPr txBox="1"/>
          <p:nvPr/>
        </p:nvSpPr>
        <p:spPr>
          <a:xfrm>
            <a:off x="0" y="1828993"/>
            <a:ext cx="11222640" cy="738664"/>
          </a:xfrm>
          <a:prstGeom prst="rect">
            <a:avLst/>
          </a:prstGeom>
          <a:noFill/>
        </p:spPr>
        <p:txBody>
          <a:bodyPr wrap="square" rtlCol="0">
            <a:spAutoFit/>
          </a:bodyPr>
          <a:lstStyle/>
          <a:p>
            <a:r>
              <a:rPr lang="en-US" sz="1400" dirty="0"/>
              <a:t>summary(HospitalData)                                                                        </a:t>
            </a:r>
            <a:r>
              <a:rPr lang="en-US" sz="1400" dirty="0">
                <a:solidFill>
                  <a:schemeClr val="accent6">
                    <a:lumMod val="60000"/>
                    <a:lumOff val="40000"/>
                  </a:schemeClr>
                </a:solidFill>
              </a:rPr>
              <a:t>#review summary of the data</a:t>
            </a:r>
          </a:p>
          <a:p>
            <a:r>
              <a:rPr lang="en-US" sz="1400" dirty="0"/>
              <a:t>HospitalData$RACE &lt;- as.factor(HospitalData$RACE)  	</a:t>
            </a:r>
            <a:r>
              <a:rPr lang="en-US" sz="1400" dirty="0">
                <a:solidFill>
                  <a:schemeClr val="accent6">
                    <a:lumMod val="60000"/>
                    <a:lumOff val="40000"/>
                  </a:schemeClr>
                </a:solidFill>
              </a:rPr>
              <a:t>#convert RACE from int to a factor variable</a:t>
            </a:r>
          </a:p>
          <a:p>
            <a:r>
              <a:rPr lang="en-US" sz="1400" dirty="0"/>
              <a:t>table(HospitalData$RACE)                             		</a:t>
            </a:r>
            <a:r>
              <a:rPr lang="en-US" sz="1400" dirty="0">
                <a:solidFill>
                  <a:schemeClr val="accent6">
                    <a:lumMod val="60000"/>
                    <a:lumOff val="40000"/>
                  </a:schemeClr>
                </a:solidFill>
              </a:rPr>
              <a:t>#determine how many Race groups for our Null Hypothesis</a:t>
            </a:r>
          </a:p>
        </p:txBody>
      </p:sp>
      <p:sp>
        <p:nvSpPr>
          <p:cNvPr id="3" name="TextBox 2">
            <a:extLst>
              <a:ext uri="{FF2B5EF4-FFF2-40B4-BE49-F238E27FC236}">
                <a16:creationId xmlns:a16="http://schemas.microsoft.com/office/drawing/2014/main" id="{CD7D3978-1C8B-3D46-973A-227A2CF64C46}"/>
              </a:ext>
            </a:extLst>
          </p:cNvPr>
          <p:cNvSpPr txBox="1"/>
          <p:nvPr/>
        </p:nvSpPr>
        <p:spPr>
          <a:xfrm>
            <a:off x="126020" y="2436462"/>
            <a:ext cx="1686680" cy="738664"/>
          </a:xfrm>
          <a:prstGeom prst="rect">
            <a:avLst/>
          </a:prstGeom>
          <a:noFill/>
        </p:spPr>
        <p:txBody>
          <a:bodyPr wrap="none" rtlCol="0">
            <a:spAutoFit/>
          </a:bodyPr>
          <a:lstStyle/>
          <a:p>
            <a:endParaRPr lang="en-US" sz="1400" dirty="0">
              <a:solidFill>
                <a:schemeClr val="accent6">
                  <a:lumMod val="60000"/>
                  <a:lumOff val="40000"/>
                </a:schemeClr>
              </a:solidFill>
            </a:endParaRPr>
          </a:p>
          <a:p>
            <a:r>
              <a:rPr lang="en-US" sz="1400" dirty="0">
                <a:solidFill>
                  <a:schemeClr val="accent6">
                    <a:lumMod val="60000"/>
                    <a:lumOff val="40000"/>
                  </a:schemeClr>
                </a:solidFill>
              </a:rPr>
              <a:t>#     1   2   3   4   5   6 </a:t>
            </a:r>
          </a:p>
          <a:p>
            <a:r>
              <a:rPr lang="en-US" sz="1400" dirty="0">
                <a:solidFill>
                  <a:schemeClr val="accent6">
                    <a:lumMod val="60000"/>
                    <a:lumOff val="40000"/>
                  </a:schemeClr>
                </a:solidFill>
              </a:rPr>
              <a:t># 485   6   1   3   3   2 </a:t>
            </a:r>
          </a:p>
        </p:txBody>
      </p:sp>
      <p:sp>
        <p:nvSpPr>
          <p:cNvPr id="8" name="TextBox 7">
            <a:extLst>
              <a:ext uri="{FF2B5EF4-FFF2-40B4-BE49-F238E27FC236}">
                <a16:creationId xmlns:a16="http://schemas.microsoft.com/office/drawing/2014/main" id="{ADD5BC09-FA5B-E841-9E52-0957F90C9D8F}"/>
              </a:ext>
            </a:extLst>
          </p:cNvPr>
          <p:cNvSpPr txBox="1"/>
          <p:nvPr/>
        </p:nvSpPr>
        <p:spPr>
          <a:xfrm>
            <a:off x="0" y="3258300"/>
            <a:ext cx="5173789" cy="738664"/>
          </a:xfrm>
          <a:prstGeom prst="rect">
            <a:avLst/>
          </a:prstGeom>
          <a:noFill/>
        </p:spPr>
        <p:txBody>
          <a:bodyPr wrap="none" rtlCol="0">
            <a:spAutoFit/>
          </a:bodyPr>
          <a:lstStyle/>
          <a:p>
            <a:r>
              <a:rPr lang="en-US" sz="1400" dirty="0"/>
              <a:t>Testing the Null Hypothesis for the six RACE groups where:</a:t>
            </a:r>
          </a:p>
          <a:p>
            <a:r>
              <a:rPr lang="en-US" sz="1400" dirty="0"/>
              <a:t>H</a:t>
            </a:r>
            <a:r>
              <a:rPr lang="en-US" sz="1400" baseline="-25000" dirty="0"/>
              <a:t>0</a:t>
            </a:r>
            <a:r>
              <a:rPr lang="en-US" sz="1400" dirty="0"/>
              <a:t>: µ</a:t>
            </a:r>
            <a:r>
              <a:rPr lang="en-US" sz="1400" baseline="-25000" dirty="0"/>
              <a:t>1</a:t>
            </a:r>
            <a:r>
              <a:rPr lang="en-US" sz="1400" dirty="0"/>
              <a:t>= µ</a:t>
            </a:r>
            <a:r>
              <a:rPr lang="en-US" sz="1400" baseline="-25000" dirty="0"/>
              <a:t>2</a:t>
            </a:r>
            <a:r>
              <a:rPr lang="en-US" sz="1400" dirty="0"/>
              <a:t>=µ</a:t>
            </a:r>
            <a:r>
              <a:rPr lang="en-US" sz="1400" baseline="-25000" dirty="0"/>
              <a:t>3</a:t>
            </a:r>
            <a:r>
              <a:rPr lang="en-US" sz="1400" dirty="0"/>
              <a:t>= µ</a:t>
            </a:r>
            <a:r>
              <a:rPr lang="en-US" sz="1400" baseline="-25000" dirty="0"/>
              <a:t>4</a:t>
            </a:r>
            <a:r>
              <a:rPr lang="en-US" sz="1400" dirty="0"/>
              <a:t>=µ</a:t>
            </a:r>
            <a:r>
              <a:rPr lang="en-US" sz="1400" baseline="-25000" dirty="0"/>
              <a:t>5</a:t>
            </a:r>
            <a:r>
              <a:rPr lang="en-US" sz="1400" dirty="0"/>
              <a:t>= µ</a:t>
            </a:r>
            <a:r>
              <a:rPr lang="en-US" sz="1400" baseline="-25000" dirty="0"/>
              <a:t>6</a:t>
            </a:r>
            <a:r>
              <a:rPr lang="en-US" sz="1400" dirty="0"/>
              <a:t> (mean hospital costs for all races are equal)</a:t>
            </a:r>
          </a:p>
          <a:p>
            <a:r>
              <a:rPr lang="en-US" sz="1400" dirty="0"/>
              <a:t>H</a:t>
            </a:r>
            <a:r>
              <a:rPr lang="en-US" sz="1400" baseline="-25000" dirty="0"/>
              <a:t>1</a:t>
            </a:r>
            <a:r>
              <a:rPr lang="en-US" sz="1400" dirty="0"/>
              <a:t>: At least one of the means (µ</a:t>
            </a:r>
            <a:r>
              <a:rPr lang="en-US" sz="1400" baseline="-25000" dirty="0"/>
              <a:t>1,</a:t>
            </a:r>
            <a:r>
              <a:rPr lang="en-US" sz="1400" dirty="0"/>
              <a:t>µ</a:t>
            </a:r>
            <a:r>
              <a:rPr lang="en-US" sz="1400" baseline="-25000" dirty="0"/>
              <a:t>2,</a:t>
            </a:r>
            <a:r>
              <a:rPr lang="en-US" sz="1400" dirty="0"/>
              <a:t>µ</a:t>
            </a:r>
            <a:r>
              <a:rPr lang="en-US" sz="1400" baseline="-25000" dirty="0"/>
              <a:t>3,</a:t>
            </a:r>
            <a:r>
              <a:rPr lang="en-US" sz="1400" dirty="0"/>
              <a:t>µ</a:t>
            </a:r>
            <a:r>
              <a:rPr lang="en-US" sz="1400" baseline="-25000" dirty="0"/>
              <a:t>4,</a:t>
            </a:r>
            <a:r>
              <a:rPr lang="en-US" sz="1400" dirty="0"/>
              <a:t>µ</a:t>
            </a:r>
            <a:r>
              <a:rPr lang="en-US" sz="1400" baseline="-25000" dirty="0"/>
              <a:t>5,</a:t>
            </a:r>
            <a:r>
              <a:rPr lang="en-US" sz="1400" dirty="0"/>
              <a:t> µ</a:t>
            </a:r>
            <a:r>
              <a:rPr lang="en-US" sz="1400" baseline="-25000" dirty="0"/>
              <a:t>6 </a:t>
            </a:r>
            <a:r>
              <a:rPr lang="en-US" sz="1400" dirty="0"/>
              <a:t>) is not equal</a:t>
            </a:r>
          </a:p>
        </p:txBody>
      </p:sp>
      <p:sp>
        <p:nvSpPr>
          <p:cNvPr id="12" name="TextBox 11">
            <a:extLst>
              <a:ext uri="{FF2B5EF4-FFF2-40B4-BE49-F238E27FC236}">
                <a16:creationId xmlns:a16="http://schemas.microsoft.com/office/drawing/2014/main" id="{B77885BD-6F8A-FD49-AC31-010FE5DE64B9}"/>
              </a:ext>
            </a:extLst>
          </p:cNvPr>
          <p:cNvSpPr txBox="1"/>
          <p:nvPr/>
        </p:nvSpPr>
        <p:spPr>
          <a:xfrm>
            <a:off x="0" y="4171085"/>
            <a:ext cx="11222640" cy="1169551"/>
          </a:xfrm>
          <a:prstGeom prst="rect">
            <a:avLst/>
          </a:prstGeom>
          <a:noFill/>
        </p:spPr>
        <p:txBody>
          <a:bodyPr wrap="square" rtlCol="0">
            <a:spAutoFit/>
          </a:bodyPr>
          <a:lstStyle/>
          <a:p>
            <a:r>
              <a:rPr lang="en-US" sz="1400" dirty="0"/>
              <a:t>More than two group means to analyze. Employ ANOVA. ANOVA tests whether any of the group means are different from the </a:t>
            </a:r>
          </a:p>
          <a:p>
            <a:r>
              <a:rPr lang="en-US" sz="1400" dirty="0"/>
              <a:t>overall mean of the data by checking the variance of each individual group against the overall variance of the data. </a:t>
            </a:r>
          </a:p>
          <a:p>
            <a:endParaRPr lang="en-US" sz="1400" dirty="0"/>
          </a:p>
          <a:p>
            <a:r>
              <a:rPr lang="en-US" sz="1400" dirty="0"/>
              <a:t>If one or more groups falls outside the range of variation predicted by the null hypothesis (that all group means are equal), then the test is statistically significant.</a:t>
            </a:r>
          </a:p>
        </p:txBody>
      </p:sp>
    </p:spTree>
    <p:extLst>
      <p:ext uri="{BB962C8B-B14F-4D97-AF65-F5344CB8AC3E}">
        <p14:creationId xmlns:p14="http://schemas.microsoft.com/office/powerpoint/2010/main" val="368722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235061"/>
            <a:ext cx="10515600" cy="758282"/>
          </a:xfrm>
        </p:spPr>
        <p:txBody>
          <a:bodyPr>
            <a:normAutofit fontScale="90000"/>
          </a:bodyPr>
          <a:lstStyle/>
          <a:p>
            <a:br>
              <a:rPr lang="en-US" sz="2400" b="1" dirty="0">
                <a:solidFill>
                  <a:schemeClr val="accent1">
                    <a:lumMod val="50000"/>
                  </a:schemeClr>
                </a:solidFill>
              </a:rPr>
            </a:br>
            <a:r>
              <a:rPr lang="en-US" sz="2800" b="1" dirty="0">
                <a:solidFill>
                  <a:schemeClr val="accent1">
                    <a:lumMod val="50000"/>
                  </a:schemeClr>
                </a:solidFill>
              </a:rPr>
              <a:t>Malpractice Risks: </a:t>
            </a:r>
            <a:r>
              <a:rPr lang="en-US" sz="2400" dirty="0">
                <a:solidFill>
                  <a:schemeClr val="accent1">
                    <a:lumMod val="50000"/>
                  </a:schemeClr>
                </a:solidFill>
              </a:rPr>
              <a:t>Analysis of patient Race and Hospital Costs.</a:t>
            </a:r>
          </a:p>
        </p:txBody>
      </p:sp>
      <p:sp>
        <p:nvSpPr>
          <p:cNvPr id="4" name="TextBox 3">
            <a:extLst>
              <a:ext uri="{FF2B5EF4-FFF2-40B4-BE49-F238E27FC236}">
                <a16:creationId xmlns:a16="http://schemas.microsoft.com/office/drawing/2014/main" id="{C66F4461-6575-6744-A71F-74A80377AFCC}"/>
              </a:ext>
            </a:extLst>
          </p:cNvPr>
          <p:cNvSpPr txBox="1"/>
          <p:nvPr/>
        </p:nvSpPr>
        <p:spPr>
          <a:xfrm>
            <a:off x="78059" y="1330921"/>
            <a:ext cx="4256935" cy="2677656"/>
          </a:xfrm>
          <a:prstGeom prst="rect">
            <a:avLst/>
          </a:prstGeom>
          <a:noFill/>
        </p:spPr>
        <p:txBody>
          <a:bodyPr wrap="none" rtlCol="0">
            <a:spAutoFit/>
          </a:bodyPr>
          <a:lstStyle/>
          <a:p>
            <a:r>
              <a:rPr lang="en-US" sz="1400" b="1" dirty="0">
                <a:solidFill>
                  <a:schemeClr val="accent6">
                    <a:lumMod val="75000"/>
                  </a:schemeClr>
                </a:solidFill>
              </a:rPr>
              <a:t># &gt; race_anova</a:t>
            </a:r>
          </a:p>
          <a:p>
            <a:r>
              <a:rPr lang="en-US" sz="1400" b="1" dirty="0">
                <a:solidFill>
                  <a:schemeClr val="accent6">
                    <a:lumMod val="75000"/>
                  </a:schemeClr>
                </a:solidFill>
              </a:rPr>
              <a:t># Call:</a:t>
            </a:r>
          </a:p>
          <a:p>
            <a:r>
              <a:rPr lang="en-US" sz="1400" b="1" dirty="0">
                <a:solidFill>
                  <a:schemeClr val="accent6">
                    <a:lumMod val="75000"/>
                  </a:schemeClr>
                </a:solidFill>
              </a:rPr>
              <a:t>#   aov(formula = TOTCHG ~ RACE, data = HospitalData)</a:t>
            </a:r>
          </a:p>
          <a:p>
            <a:r>
              <a:rPr lang="en-US" sz="1400" b="1" dirty="0">
                <a:solidFill>
                  <a:schemeClr val="accent6">
                    <a:lumMod val="75000"/>
                  </a:schemeClr>
                </a:solidFill>
              </a:rPr>
              <a:t># </a:t>
            </a:r>
          </a:p>
          <a:p>
            <a:r>
              <a:rPr lang="en-US" sz="1400" b="1" dirty="0">
                <a:solidFill>
                  <a:schemeClr val="accent6">
                    <a:lumMod val="75000"/>
                  </a:schemeClr>
                </a:solidFill>
              </a:rPr>
              <a:t># Terms:</a:t>
            </a:r>
          </a:p>
          <a:p>
            <a:r>
              <a:rPr lang="en-US" sz="1400" b="1" dirty="0">
                <a:solidFill>
                  <a:schemeClr val="accent6">
                    <a:lumMod val="75000"/>
                  </a:schemeClr>
                </a:solidFill>
              </a:rPr>
              <a:t>#   RACE  Residuals</a:t>
            </a:r>
          </a:p>
          <a:p>
            <a:r>
              <a:rPr lang="en-US" sz="1400" b="1" dirty="0">
                <a:solidFill>
                  <a:schemeClr val="accent6">
                    <a:lumMod val="75000"/>
                  </a:schemeClr>
                </a:solidFill>
              </a:rPr>
              <a:t># Sum of Squares    18609476 7526126736</a:t>
            </a:r>
          </a:p>
          <a:p>
            <a:r>
              <a:rPr lang="en-US" sz="1400" b="1" dirty="0">
                <a:solidFill>
                  <a:schemeClr val="accent6">
                    <a:lumMod val="75000"/>
                  </a:schemeClr>
                </a:solidFill>
              </a:rPr>
              <a:t># Deg. of Freedom          5        494</a:t>
            </a:r>
          </a:p>
          <a:p>
            <a:r>
              <a:rPr lang="en-US" sz="1400" b="1" dirty="0">
                <a:solidFill>
                  <a:schemeClr val="accent6">
                    <a:lumMod val="75000"/>
                  </a:schemeClr>
                </a:solidFill>
              </a:rPr>
              <a:t># </a:t>
            </a:r>
          </a:p>
          <a:p>
            <a:r>
              <a:rPr lang="en-US" sz="1400" b="1" dirty="0">
                <a:solidFill>
                  <a:schemeClr val="accent6">
                    <a:lumMod val="75000"/>
                  </a:schemeClr>
                </a:solidFill>
              </a:rPr>
              <a:t># Residual standard error: 3903.213</a:t>
            </a:r>
          </a:p>
          <a:p>
            <a:r>
              <a:rPr lang="en-US" sz="1400" b="1" dirty="0">
                <a:solidFill>
                  <a:schemeClr val="accent6">
                    <a:lumMod val="75000"/>
                  </a:schemeClr>
                </a:solidFill>
              </a:rPr>
              <a:t># Estimated effects may be unbalanced</a:t>
            </a:r>
          </a:p>
          <a:p>
            <a:r>
              <a:rPr lang="en-US" sz="1400" b="1" dirty="0">
                <a:solidFill>
                  <a:schemeClr val="accent6">
                    <a:lumMod val="75000"/>
                  </a:schemeClr>
                </a:solidFill>
              </a:rPr>
              <a:t># &gt; </a:t>
            </a:r>
          </a:p>
        </p:txBody>
      </p:sp>
      <p:sp>
        <p:nvSpPr>
          <p:cNvPr id="11" name="TextBox 10">
            <a:extLst>
              <a:ext uri="{FF2B5EF4-FFF2-40B4-BE49-F238E27FC236}">
                <a16:creationId xmlns:a16="http://schemas.microsoft.com/office/drawing/2014/main" id="{1C2C7E3C-96B5-E247-A615-EEDC1D6B003C}"/>
              </a:ext>
            </a:extLst>
          </p:cNvPr>
          <p:cNvSpPr txBox="1"/>
          <p:nvPr/>
        </p:nvSpPr>
        <p:spPr>
          <a:xfrm>
            <a:off x="0" y="621162"/>
            <a:ext cx="11861800" cy="523220"/>
          </a:xfrm>
          <a:prstGeom prst="rect">
            <a:avLst/>
          </a:prstGeom>
          <a:noFill/>
        </p:spPr>
        <p:txBody>
          <a:bodyPr wrap="square" rtlCol="0">
            <a:spAutoFit/>
          </a:bodyPr>
          <a:lstStyle/>
          <a:p>
            <a:r>
              <a:rPr lang="en-US" sz="1400" dirty="0"/>
              <a:t>race_anova &lt;- aov(TOTCHG ~ RACE, HospitalData) 	</a:t>
            </a:r>
            <a:r>
              <a:rPr lang="en-US" sz="1400" dirty="0">
                <a:solidFill>
                  <a:schemeClr val="accent6">
                    <a:lumMod val="60000"/>
                    <a:lumOff val="40000"/>
                  </a:schemeClr>
                </a:solidFill>
              </a:rPr>
              <a:t>#run ANOVA model using Costs (TOTCHG) as dependent variable, RACE group as the independent variable</a:t>
            </a:r>
          </a:p>
          <a:p>
            <a:r>
              <a:rPr lang="en-US" sz="1400" dirty="0"/>
              <a:t>race_anova</a:t>
            </a:r>
            <a:endParaRPr lang="en-US" sz="1400" dirty="0">
              <a:solidFill>
                <a:schemeClr val="accent6">
                  <a:lumMod val="60000"/>
                  <a:lumOff val="40000"/>
                </a:schemeClr>
              </a:solidFill>
            </a:endParaRPr>
          </a:p>
        </p:txBody>
      </p:sp>
      <p:sp>
        <p:nvSpPr>
          <p:cNvPr id="12" name="TextBox 11">
            <a:extLst>
              <a:ext uri="{FF2B5EF4-FFF2-40B4-BE49-F238E27FC236}">
                <a16:creationId xmlns:a16="http://schemas.microsoft.com/office/drawing/2014/main" id="{F076C56A-98F9-B24C-B1B3-5E1E3843E443}"/>
              </a:ext>
            </a:extLst>
          </p:cNvPr>
          <p:cNvSpPr txBox="1"/>
          <p:nvPr/>
        </p:nvSpPr>
        <p:spPr>
          <a:xfrm>
            <a:off x="0" y="4072253"/>
            <a:ext cx="11861800" cy="307777"/>
          </a:xfrm>
          <a:prstGeom prst="rect">
            <a:avLst/>
          </a:prstGeom>
          <a:noFill/>
        </p:spPr>
        <p:txBody>
          <a:bodyPr wrap="square" rtlCol="0">
            <a:spAutoFit/>
          </a:bodyPr>
          <a:lstStyle/>
          <a:p>
            <a:r>
              <a:rPr lang="en-US" sz="1400" dirty="0"/>
              <a:t>summary(race_anova)		  	</a:t>
            </a:r>
            <a:r>
              <a:rPr lang="en-US" sz="1400" dirty="0">
                <a:solidFill>
                  <a:schemeClr val="accent6">
                    <a:lumMod val="60000"/>
                    <a:lumOff val="40000"/>
                  </a:schemeClr>
                </a:solidFill>
              </a:rPr>
              <a:t># get summary statistics </a:t>
            </a:r>
          </a:p>
        </p:txBody>
      </p:sp>
      <p:sp>
        <p:nvSpPr>
          <p:cNvPr id="6" name="TextBox 5">
            <a:extLst>
              <a:ext uri="{FF2B5EF4-FFF2-40B4-BE49-F238E27FC236}">
                <a16:creationId xmlns:a16="http://schemas.microsoft.com/office/drawing/2014/main" id="{435E06E5-5F11-2846-97FC-35D823A3344E}"/>
              </a:ext>
            </a:extLst>
          </p:cNvPr>
          <p:cNvSpPr txBox="1"/>
          <p:nvPr/>
        </p:nvSpPr>
        <p:spPr>
          <a:xfrm>
            <a:off x="0" y="4507383"/>
            <a:ext cx="6558893" cy="1384995"/>
          </a:xfrm>
          <a:prstGeom prst="rect">
            <a:avLst/>
          </a:prstGeom>
          <a:noFill/>
        </p:spPr>
        <p:txBody>
          <a:bodyPr wrap="square" rtlCol="0">
            <a:spAutoFit/>
          </a:bodyPr>
          <a:lstStyle/>
          <a:p>
            <a:endParaRPr lang="en-US" sz="1400" b="1" dirty="0">
              <a:solidFill>
                <a:schemeClr val="accent6">
                  <a:lumMod val="75000"/>
                </a:schemeClr>
              </a:solidFill>
            </a:endParaRPr>
          </a:p>
          <a:p>
            <a:r>
              <a:rPr lang="en-US" sz="1400" b="1" dirty="0">
                <a:solidFill>
                  <a:schemeClr val="accent6">
                    <a:lumMod val="75000"/>
                  </a:schemeClr>
                </a:solidFill>
              </a:rPr>
              <a:t># &gt; summary(race_anova)</a:t>
            </a:r>
          </a:p>
          <a:p>
            <a:r>
              <a:rPr lang="en-US" sz="1400" b="1" dirty="0">
                <a:solidFill>
                  <a:schemeClr val="accent6">
                    <a:lumMod val="75000"/>
                  </a:schemeClr>
                </a:solidFill>
              </a:rPr>
              <a:t>	# Df    	Sum Sq  	Mean Sq   F value Pr(&gt;F)</a:t>
            </a:r>
          </a:p>
          <a:p>
            <a:r>
              <a:rPr lang="en-US" sz="1400" b="1" dirty="0">
                <a:solidFill>
                  <a:schemeClr val="accent6">
                    <a:lumMod val="75000"/>
                  </a:schemeClr>
                </a:solidFill>
              </a:rPr>
              <a:t># RACE          5 	1.861e+07  	3721895   0.244    0.943</a:t>
            </a:r>
          </a:p>
          <a:p>
            <a:r>
              <a:rPr lang="en-US" sz="1400" b="1" dirty="0">
                <a:solidFill>
                  <a:schemeClr val="accent6">
                    <a:lumMod val="75000"/>
                  </a:schemeClr>
                </a:solidFill>
              </a:rPr>
              <a:t># Residuals   494   	7.526e+09 	15235074               </a:t>
            </a:r>
          </a:p>
          <a:p>
            <a:r>
              <a:rPr lang="en-US" sz="1400" b="1" dirty="0">
                <a:solidFill>
                  <a:schemeClr val="accent6">
                    <a:lumMod val="75000"/>
                  </a:schemeClr>
                </a:solidFill>
              </a:rPr>
              <a:t># &gt; </a:t>
            </a:r>
          </a:p>
        </p:txBody>
      </p:sp>
    </p:spTree>
    <p:extLst>
      <p:ext uri="{BB962C8B-B14F-4D97-AF65-F5344CB8AC3E}">
        <p14:creationId xmlns:p14="http://schemas.microsoft.com/office/powerpoint/2010/main" val="74619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241299" y="88184"/>
            <a:ext cx="10515600" cy="613316"/>
          </a:xfrm>
        </p:spPr>
        <p:txBody>
          <a:bodyPr>
            <a:normAutofit/>
          </a:bodyPr>
          <a:lstStyle/>
          <a:p>
            <a:r>
              <a:rPr lang="en-US" sz="2800" b="1" dirty="0">
                <a:solidFill>
                  <a:schemeClr val="accent1">
                    <a:lumMod val="50000"/>
                  </a:schemeClr>
                </a:solidFill>
              </a:rPr>
              <a:t>Malpractice Risks: </a:t>
            </a:r>
            <a:r>
              <a:rPr lang="en-US" sz="2400" dirty="0">
                <a:solidFill>
                  <a:schemeClr val="accent1">
                    <a:lumMod val="50000"/>
                  </a:schemeClr>
                </a:solidFill>
              </a:rPr>
              <a:t>Analysis of patient Race and Hospital Costs.</a:t>
            </a:r>
          </a:p>
        </p:txBody>
      </p:sp>
      <p:sp>
        <p:nvSpPr>
          <p:cNvPr id="5" name="TextBox 4">
            <a:extLst>
              <a:ext uri="{FF2B5EF4-FFF2-40B4-BE49-F238E27FC236}">
                <a16:creationId xmlns:a16="http://schemas.microsoft.com/office/drawing/2014/main" id="{1AC1C26E-6B87-4C46-9B3A-103E7A6327F4}"/>
              </a:ext>
            </a:extLst>
          </p:cNvPr>
          <p:cNvSpPr txBox="1"/>
          <p:nvPr/>
        </p:nvSpPr>
        <p:spPr>
          <a:xfrm>
            <a:off x="241300" y="1002678"/>
            <a:ext cx="11172936" cy="523220"/>
          </a:xfrm>
          <a:prstGeom prst="rect">
            <a:avLst/>
          </a:prstGeom>
          <a:noFill/>
        </p:spPr>
        <p:txBody>
          <a:bodyPr wrap="square" rtlCol="0">
            <a:spAutoFit/>
          </a:bodyPr>
          <a:lstStyle/>
          <a:p>
            <a:r>
              <a:rPr lang="en-US" sz="1400" dirty="0">
                <a:solidFill>
                  <a:schemeClr val="accent1">
                    <a:lumMod val="75000"/>
                  </a:schemeClr>
                </a:solidFill>
              </a:rPr>
              <a:t>The F-value column is the test statistic from the F test. This is the mean square of each independent variable (RACE) divided by the mean square of </a:t>
            </a:r>
          </a:p>
          <a:p>
            <a:r>
              <a:rPr lang="en-US" sz="1400" dirty="0">
                <a:solidFill>
                  <a:schemeClr val="accent1">
                    <a:lumMod val="75000"/>
                  </a:schemeClr>
                </a:solidFill>
              </a:rPr>
              <a:t>the residuals. The larger the F value, the more likely it is that the variation caused by the independent variable is real and not due to chance.</a:t>
            </a:r>
          </a:p>
        </p:txBody>
      </p:sp>
      <p:sp>
        <p:nvSpPr>
          <p:cNvPr id="7" name="TextBox 6">
            <a:extLst>
              <a:ext uri="{FF2B5EF4-FFF2-40B4-BE49-F238E27FC236}">
                <a16:creationId xmlns:a16="http://schemas.microsoft.com/office/drawing/2014/main" id="{299A3045-BF02-1344-8A1F-AE48BF9BCE0E}"/>
              </a:ext>
            </a:extLst>
          </p:cNvPr>
          <p:cNvSpPr txBox="1"/>
          <p:nvPr/>
        </p:nvSpPr>
        <p:spPr>
          <a:xfrm>
            <a:off x="241300" y="1760169"/>
            <a:ext cx="11278040" cy="523220"/>
          </a:xfrm>
          <a:prstGeom prst="rect">
            <a:avLst/>
          </a:prstGeom>
          <a:noFill/>
        </p:spPr>
        <p:txBody>
          <a:bodyPr wrap="square" rtlCol="0">
            <a:spAutoFit/>
          </a:bodyPr>
          <a:lstStyle/>
          <a:p>
            <a:r>
              <a:rPr lang="en-US" sz="1400" dirty="0">
                <a:solidFill>
                  <a:schemeClr val="accent1">
                    <a:lumMod val="75000"/>
                  </a:schemeClr>
                </a:solidFill>
              </a:rPr>
              <a:t>The Pr(&gt;F) column is the p-value of the F-statistic. This shows how likely it is that the F-value calculated from the test would have occurred if the null </a:t>
            </a:r>
          </a:p>
          <a:p>
            <a:r>
              <a:rPr lang="en-US" sz="1400" dirty="0">
                <a:solidFill>
                  <a:schemeClr val="accent1">
                    <a:lumMod val="75000"/>
                  </a:schemeClr>
                </a:solidFill>
              </a:rPr>
              <a:t>hypothesis of no difference among group means were true.</a:t>
            </a:r>
          </a:p>
        </p:txBody>
      </p:sp>
      <p:sp>
        <p:nvSpPr>
          <p:cNvPr id="9" name="TextBox 8">
            <a:extLst>
              <a:ext uri="{FF2B5EF4-FFF2-40B4-BE49-F238E27FC236}">
                <a16:creationId xmlns:a16="http://schemas.microsoft.com/office/drawing/2014/main" id="{23C4EFFA-9DBB-B549-B978-D06E4BFE7CE2}"/>
              </a:ext>
            </a:extLst>
          </p:cNvPr>
          <p:cNvSpPr txBox="1"/>
          <p:nvPr/>
        </p:nvSpPr>
        <p:spPr>
          <a:xfrm>
            <a:off x="241300" y="2437197"/>
            <a:ext cx="11588093" cy="1323439"/>
          </a:xfrm>
          <a:prstGeom prst="rect">
            <a:avLst/>
          </a:prstGeom>
          <a:noFill/>
          <a:ln w="28575">
            <a:solidFill>
              <a:schemeClr val="accent5">
                <a:lumMod val="75000"/>
              </a:schemeClr>
            </a:solidFill>
          </a:ln>
        </p:spPr>
        <p:txBody>
          <a:bodyPr wrap="square" rtlCol="0">
            <a:spAutoFit/>
          </a:bodyPr>
          <a:lstStyle/>
          <a:p>
            <a:r>
              <a:rPr lang="en-US" sz="1600" dirty="0">
                <a:solidFill>
                  <a:schemeClr val="accent1">
                    <a:lumMod val="75000"/>
                  </a:schemeClr>
                </a:solidFill>
              </a:rPr>
              <a:t>**** Conclusion/Inferences we can make from the data****</a:t>
            </a:r>
          </a:p>
          <a:p>
            <a:r>
              <a:rPr lang="en-US" sz="1600" dirty="0">
                <a:solidFill>
                  <a:schemeClr val="accent1">
                    <a:lumMod val="75000"/>
                  </a:schemeClr>
                </a:solidFill>
              </a:rPr>
              <a:t>The null hypothesis states that the mean cost values of the six different race groups are equal. Because the p-value is 0.943, </a:t>
            </a:r>
          </a:p>
          <a:p>
            <a:r>
              <a:rPr lang="en-US" sz="1600" dirty="0">
                <a:solidFill>
                  <a:schemeClr val="accent1">
                    <a:lumMod val="75000"/>
                  </a:schemeClr>
                </a:solidFill>
              </a:rPr>
              <a:t>which is more than the significance level of 0.05, we can conclude that there is not enough evidence to reject the Null Hypothesis </a:t>
            </a:r>
          </a:p>
          <a:p>
            <a:r>
              <a:rPr lang="en-US" sz="1600" dirty="0">
                <a:solidFill>
                  <a:schemeClr val="accent1">
                    <a:lumMod val="75000"/>
                  </a:schemeClr>
                </a:solidFill>
              </a:rPr>
              <a:t>that all means are equal. In accepting the Null Hypothesis that all the group means are equal, we can conclude that RACE is not a likely </a:t>
            </a:r>
          </a:p>
          <a:p>
            <a:r>
              <a:rPr lang="en-US" sz="1600" dirty="0">
                <a:solidFill>
                  <a:schemeClr val="accent1">
                    <a:lumMod val="75000"/>
                  </a:schemeClr>
                </a:solidFill>
              </a:rPr>
              <a:t>driver for Hospital Costs.</a:t>
            </a:r>
          </a:p>
        </p:txBody>
      </p:sp>
      <p:sp>
        <p:nvSpPr>
          <p:cNvPr id="3" name="TextBox 2">
            <a:extLst>
              <a:ext uri="{FF2B5EF4-FFF2-40B4-BE49-F238E27FC236}">
                <a16:creationId xmlns:a16="http://schemas.microsoft.com/office/drawing/2014/main" id="{E064F76F-2CA1-F24F-9708-4153F009DD48}"/>
              </a:ext>
            </a:extLst>
          </p:cNvPr>
          <p:cNvSpPr txBox="1"/>
          <p:nvPr/>
        </p:nvSpPr>
        <p:spPr>
          <a:xfrm>
            <a:off x="241299" y="3914444"/>
            <a:ext cx="11588093" cy="584775"/>
          </a:xfrm>
          <a:prstGeom prst="rect">
            <a:avLst/>
          </a:prstGeom>
          <a:noFill/>
        </p:spPr>
        <p:txBody>
          <a:bodyPr wrap="square" rtlCol="0">
            <a:spAutoFit/>
          </a:bodyPr>
          <a:lstStyle/>
          <a:p>
            <a:r>
              <a:rPr lang="en-US" sz="1600" dirty="0">
                <a:solidFill>
                  <a:srgbClr val="C00000"/>
                </a:solidFill>
              </a:rPr>
              <a:t># However, running an ANOVA assumes our data is normally distributed. Let us test if the residuals from the ANOVA test are normally </a:t>
            </a:r>
          </a:p>
          <a:p>
            <a:r>
              <a:rPr lang="en-US" sz="1600" dirty="0">
                <a:solidFill>
                  <a:srgbClr val="C00000"/>
                </a:solidFill>
              </a:rPr>
              <a:t># distributed.</a:t>
            </a:r>
          </a:p>
        </p:txBody>
      </p:sp>
    </p:spTree>
    <p:extLst>
      <p:ext uri="{BB962C8B-B14F-4D97-AF65-F5344CB8AC3E}">
        <p14:creationId xmlns:p14="http://schemas.microsoft.com/office/powerpoint/2010/main" val="122839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85183" y="182916"/>
            <a:ext cx="10515600" cy="365830"/>
          </a:xfrm>
        </p:spPr>
        <p:txBody>
          <a:bodyPr>
            <a:noAutofit/>
          </a:bodyPr>
          <a:lstStyle/>
          <a:p>
            <a:r>
              <a:rPr lang="en-US" sz="2800" b="1" dirty="0">
                <a:solidFill>
                  <a:schemeClr val="accent1">
                    <a:lumMod val="50000"/>
                  </a:schemeClr>
                </a:solidFill>
              </a:rPr>
              <a:t>Malpractice Risks: </a:t>
            </a:r>
            <a:r>
              <a:rPr lang="en-US" sz="2400" dirty="0">
                <a:solidFill>
                  <a:schemeClr val="accent1">
                    <a:lumMod val="50000"/>
                  </a:schemeClr>
                </a:solidFill>
              </a:rPr>
              <a:t>Analysis of patient Race and Hospital Costs.</a:t>
            </a:r>
          </a:p>
        </p:txBody>
      </p:sp>
      <p:sp>
        <p:nvSpPr>
          <p:cNvPr id="9" name="TextBox 8">
            <a:extLst>
              <a:ext uri="{FF2B5EF4-FFF2-40B4-BE49-F238E27FC236}">
                <a16:creationId xmlns:a16="http://schemas.microsoft.com/office/drawing/2014/main" id="{23C4EFFA-9DBB-B549-B978-D06E4BFE7CE2}"/>
              </a:ext>
            </a:extLst>
          </p:cNvPr>
          <p:cNvSpPr txBox="1"/>
          <p:nvPr/>
        </p:nvSpPr>
        <p:spPr>
          <a:xfrm>
            <a:off x="85183" y="990382"/>
            <a:ext cx="11078341" cy="523220"/>
          </a:xfrm>
          <a:prstGeom prst="rect">
            <a:avLst/>
          </a:prstGeom>
          <a:noFill/>
        </p:spPr>
        <p:txBody>
          <a:bodyPr wrap="square" rtlCol="0">
            <a:spAutoFit/>
          </a:bodyPr>
          <a:lstStyle/>
          <a:p>
            <a:r>
              <a:rPr lang="en-US" sz="1400" b="1" dirty="0">
                <a:solidFill>
                  <a:schemeClr val="accent6">
                    <a:lumMod val="75000"/>
                  </a:schemeClr>
                </a:solidFill>
              </a:rPr>
              <a:t>A Q-Q plot of the residuals produced from the ANOVA leads us to believe that our data does not pass the normality test. Visually, we can see the data points form a curve away from the normal distribution line. </a:t>
            </a:r>
          </a:p>
        </p:txBody>
      </p:sp>
      <p:sp>
        <p:nvSpPr>
          <p:cNvPr id="6" name="TextBox 5">
            <a:extLst>
              <a:ext uri="{FF2B5EF4-FFF2-40B4-BE49-F238E27FC236}">
                <a16:creationId xmlns:a16="http://schemas.microsoft.com/office/drawing/2014/main" id="{0EBC40E7-DF20-B74F-A397-9EB169681B61}"/>
              </a:ext>
            </a:extLst>
          </p:cNvPr>
          <p:cNvSpPr txBox="1"/>
          <p:nvPr/>
        </p:nvSpPr>
        <p:spPr>
          <a:xfrm>
            <a:off x="85182" y="1735645"/>
            <a:ext cx="7569060" cy="2462213"/>
          </a:xfrm>
          <a:prstGeom prst="rect">
            <a:avLst/>
          </a:prstGeom>
          <a:noFill/>
        </p:spPr>
        <p:txBody>
          <a:bodyPr wrap="none" rtlCol="0">
            <a:spAutoFit/>
          </a:bodyPr>
          <a:lstStyle/>
          <a:p>
            <a:r>
              <a:rPr lang="en-US" sz="1400" dirty="0">
                <a:solidFill>
                  <a:schemeClr val="accent6">
                    <a:lumMod val="60000"/>
                    <a:lumOff val="40000"/>
                  </a:schemeClr>
                </a:solidFill>
              </a:rPr>
              <a:t>#Q-Q Plot data to visually inspect distribution of the data</a:t>
            </a:r>
          </a:p>
          <a:p>
            <a:r>
              <a:rPr lang="en-US" sz="1400" dirty="0"/>
              <a:t>res_anova2&lt;-(ggqqplot(race_anova$residuals)  +</a:t>
            </a:r>
          </a:p>
          <a:p>
            <a:r>
              <a:rPr lang="en-US" sz="1400" dirty="0"/>
              <a:t>              	labs(title = 'Q-Q Plot of Residuals', x = 'Theoretical', y = 'Sample') + </a:t>
            </a:r>
          </a:p>
          <a:p>
            <a:r>
              <a:rPr lang="en-US" sz="1400" dirty="0"/>
              <a:t>              	theme_bw())</a:t>
            </a:r>
          </a:p>
          <a:p>
            <a:r>
              <a:rPr lang="en-US" sz="1400" dirty="0"/>
              <a:t>res_anova2</a:t>
            </a:r>
          </a:p>
          <a:p>
            <a:endParaRPr lang="en-US" sz="1400" dirty="0"/>
          </a:p>
          <a:p>
            <a:r>
              <a:rPr lang="en-US" sz="1400" dirty="0"/>
              <a:t>res_anova2_dml &lt;- rvg::dml(ggobj = res_anova2)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#initialize PowerPoint slide</a:t>
            </a:r>
          </a:p>
          <a:p>
            <a:r>
              <a:rPr lang="en-US" sz="1400" dirty="0"/>
              <a:t>officer::add_slide() %&gt;%				</a:t>
            </a:r>
            <a:r>
              <a:rPr lang="en-US" sz="1400" dirty="0">
                <a:solidFill>
                  <a:schemeClr val="accent6">
                    <a:lumMod val="60000"/>
                    <a:lumOff val="40000"/>
                  </a:schemeClr>
                </a:solidFill>
              </a:rPr>
              <a:t>#add slide</a:t>
            </a:r>
          </a:p>
          <a:p>
            <a:r>
              <a:rPr lang="en-US" sz="1400" dirty="0"/>
              <a:t>officer::ph_with(res_anova2_dml, ph_location()) %&gt;% 	</a:t>
            </a:r>
            <a:r>
              <a:rPr lang="en-US" sz="1400" dirty="0">
                <a:solidFill>
                  <a:schemeClr val="accent6">
                    <a:lumMod val="60000"/>
                    <a:lumOff val="40000"/>
                  </a:schemeClr>
                </a:solidFill>
              </a:rPr>
              <a:t>#specify object and location of object </a:t>
            </a:r>
          </a:p>
          <a:p>
            <a:r>
              <a:rPr lang="en-US" sz="1400" dirty="0"/>
              <a:t>base::print(target = here::here("_posts", "res_anova2.pptx")) 	</a:t>
            </a:r>
            <a:r>
              <a:rPr lang="en-US" sz="1400" dirty="0">
                <a:solidFill>
                  <a:schemeClr val="accent6">
                    <a:lumMod val="60000"/>
                    <a:lumOff val="40000"/>
                  </a:schemeClr>
                </a:solidFill>
              </a:rPr>
              <a:t>#export slide</a:t>
            </a:r>
          </a:p>
        </p:txBody>
      </p:sp>
      <p:sp>
        <p:nvSpPr>
          <p:cNvPr id="628" name="TextBox 627">
            <a:extLst>
              <a:ext uri="{FF2B5EF4-FFF2-40B4-BE49-F238E27FC236}">
                <a16:creationId xmlns:a16="http://schemas.microsoft.com/office/drawing/2014/main" id="{D3DA0071-76B3-D24C-8A08-6F11898954A8}"/>
              </a:ext>
            </a:extLst>
          </p:cNvPr>
          <p:cNvSpPr txBox="1"/>
          <p:nvPr/>
        </p:nvSpPr>
        <p:spPr>
          <a:xfrm>
            <a:off x="85182" y="4197858"/>
            <a:ext cx="6474373" cy="1600438"/>
          </a:xfrm>
          <a:prstGeom prst="rect">
            <a:avLst/>
          </a:prstGeom>
          <a:noFill/>
        </p:spPr>
        <p:txBody>
          <a:bodyPr wrap="square" rtlCol="0">
            <a:spAutoFit/>
          </a:bodyPr>
          <a:lstStyle/>
          <a:p>
            <a:endParaRPr lang="en-US" sz="1400" dirty="0"/>
          </a:p>
          <a:p>
            <a:r>
              <a:rPr lang="en-US" sz="1400" dirty="0">
                <a:solidFill>
                  <a:schemeClr val="accent6">
                    <a:lumMod val="60000"/>
                    <a:lumOff val="40000"/>
                  </a:schemeClr>
                </a:solidFill>
              </a:rPr>
              <a:t>#Run Shaprio-Wilk test to compliment the visual observation </a:t>
            </a:r>
          </a:p>
          <a:p>
            <a:r>
              <a:rPr lang="en-US" sz="1400" dirty="0"/>
              <a:t>shapiro.test(race_anova$residuals)</a:t>
            </a:r>
          </a:p>
          <a:p>
            <a:endParaRPr lang="en-US" sz="1400" dirty="0"/>
          </a:p>
          <a:p>
            <a:r>
              <a:rPr lang="en-US" sz="1400" dirty="0">
                <a:solidFill>
                  <a:schemeClr val="accent6">
                    <a:lumMod val="60000"/>
                    <a:lumOff val="40000"/>
                  </a:schemeClr>
                </a:solidFill>
              </a:rPr>
              <a:t># Shapiro-Wilk normality test</a:t>
            </a:r>
          </a:p>
          <a:p>
            <a:r>
              <a:rPr lang="en-US" sz="1400" dirty="0">
                <a:solidFill>
                  <a:schemeClr val="accent6">
                    <a:lumMod val="60000"/>
                    <a:lumOff val="40000"/>
                  </a:schemeClr>
                </a:solidFill>
              </a:rPr>
              <a:t># data:  race_anova$residuals</a:t>
            </a:r>
          </a:p>
          <a:p>
            <a:r>
              <a:rPr lang="en-US" sz="1400" dirty="0">
                <a:solidFill>
                  <a:schemeClr val="accent6">
                    <a:lumMod val="60000"/>
                    <a:lumOff val="40000"/>
                  </a:schemeClr>
                </a:solidFill>
              </a:rPr>
              <a:t># W = 0.47558, p-value &lt; 2.2e-16</a:t>
            </a:r>
          </a:p>
        </p:txBody>
      </p:sp>
      <p:grpSp>
        <p:nvGrpSpPr>
          <p:cNvPr id="1175" name="Group 1174">
            <a:extLst>
              <a:ext uri="{FF2B5EF4-FFF2-40B4-BE49-F238E27FC236}">
                <a16:creationId xmlns:a16="http://schemas.microsoft.com/office/drawing/2014/main" id="{CF54348A-C415-1C4C-B562-0D9E34BBFBB2}"/>
              </a:ext>
            </a:extLst>
          </p:cNvPr>
          <p:cNvGrpSpPr/>
          <p:nvPr/>
        </p:nvGrpSpPr>
        <p:grpSpPr>
          <a:xfrm>
            <a:off x="7847263" y="1618405"/>
            <a:ext cx="3657600" cy="2743200"/>
            <a:chOff x="914400" y="914400"/>
            <a:chExt cx="3657600" cy="2743200"/>
          </a:xfrm>
        </p:grpSpPr>
        <p:sp>
          <p:nvSpPr>
            <p:cNvPr id="1176" name="rc3">
              <a:extLst>
                <a:ext uri="{FF2B5EF4-FFF2-40B4-BE49-F238E27FC236}">
                  <a16:creationId xmlns:a16="http://schemas.microsoft.com/office/drawing/2014/main" id="{C2E827C5-AFD7-4547-8AC9-172B8F6D4C54}"/>
                </a:ext>
              </a:extLst>
            </p:cNvPr>
            <p:cNvSpPr/>
            <p:nvPr/>
          </p:nvSpPr>
          <p:spPr>
            <a:xfrm>
              <a:off x="914400" y="914400"/>
              <a:ext cx="3657600" cy="2743200"/>
            </a:xfrm>
            <a:prstGeom prst="rect">
              <a:avLst/>
            </a:prstGeom>
            <a:solidFill>
              <a:srgbClr val="FFFFFF">
                <a:alpha val="100000"/>
              </a:srgbClr>
            </a:solidFill>
            <a:ln w="9525" cap="rnd">
              <a:solidFill>
                <a:srgbClr val="FFFFFF">
                  <a:alpha val="100000"/>
                </a:srgbClr>
              </a:solidFill>
              <a:prstDash val="solid"/>
              <a:round/>
            </a:ln>
          </p:spPr>
          <p:txBody>
            <a:bodyPr/>
            <a:lstStyle/>
            <a:p>
              <a:endParaRPr dirty="0"/>
            </a:p>
          </p:txBody>
        </p:sp>
        <p:sp>
          <p:nvSpPr>
            <p:cNvPr id="1177" name="rc4">
              <a:extLst>
                <a:ext uri="{FF2B5EF4-FFF2-40B4-BE49-F238E27FC236}">
                  <a16:creationId xmlns:a16="http://schemas.microsoft.com/office/drawing/2014/main" id="{EF03EC13-04E8-D54C-B94A-6B87B87BA94A}"/>
                </a:ext>
              </a:extLst>
            </p:cNvPr>
            <p:cNvSpPr/>
            <p:nvPr/>
          </p:nvSpPr>
          <p:spPr>
            <a:xfrm>
              <a:off x="914400" y="914400"/>
              <a:ext cx="3657600" cy="2743200"/>
            </a:xfrm>
            <a:prstGeom prst="rect">
              <a:avLst/>
            </a:prstGeom>
            <a:solidFill>
              <a:srgbClr val="FFFFFF">
                <a:alpha val="100000"/>
              </a:srgbClr>
            </a:solidFill>
            <a:ln w="13550" cap="rnd">
              <a:solidFill>
                <a:srgbClr val="FFFFFF">
                  <a:alpha val="100000"/>
                </a:srgbClr>
              </a:solidFill>
              <a:prstDash val="solid"/>
              <a:round/>
            </a:ln>
          </p:spPr>
          <p:txBody>
            <a:bodyPr/>
            <a:lstStyle/>
            <a:p>
              <a:endParaRPr dirty="0"/>
            </a:p>
          </p:txBody>
        </p:sp>
        <p:sp>
          <p:nvSpPr>
            <p:cNvPr id="1178" name="rc5">
              <a:extLst>
                <a:ext uri="{FF2B5EF4-FFF2-40B4-BE49-F238E27FC236}">
                  <a16:creationId xmlns:a16="http://schemas.microsoft.com/office/drawing/2014/main" id="{D1C1EB73-067C-894D-8BBA-5E66EE70BCC4}"/>
                </a:ext>
              </a:extLst>
            </p:cNvPr>
            <p:cNvSpPr/>
            <p:nvPr/>
          </p:nvSpPr>
          <p:spPr>
            <a:xfrm>
              <a:off x="1523296" y="1210904"/>
              <a:ext cx="2979114" cy="2043692"/>
            </a:xfrm>
            <a:prstGeom prst="rect">
              <a:avLst/>
            </a:prstGeom>
            <a:solidFill>
              <a:srgbClr val="FFFFFF">
                <a:alpha val="100000"/>
              </a:srgbClr>
            </a:solidFill>
          </p:spPr>
          <p:txBody>
            <a:bodyPr/>
            <a:lstStyle/>
            <a:p>
              <a:endParaRPr dirty="0"/>
            </a:p>
          </p:txBody>
        </p:sp>
        <p:sp>
          <p:nvSpPr>
            <p:cNvPr id="1179" name="pl6">
              <a:extLst>
                <a:ext uri="{FF2B5EF4-FFF2-40B4-BE49-F238E27FC236}">
                  <a16:creationId xmlns:a16="http://schemas.microsoft.com/office/drawing/2014/main" id="{E52F025C-E5DF-ED41-AF69-B01E477875B3}"/>
                </a:ext>
              </a:extLst>
            </p:cNvPr>
            <p:cNvSpPr/>
            <p:nvPr/>
          </p:nvSpPr>
          <p:spPr>
            <a:xfrm>
              <a:off x="1523296" y="3172690"/>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0" name="pl7">
              <a:extLst>
                <a:ext uri="{FF2B5EF4-FFF2-40B4-BE49-F238E27FC236}">
                  <a16:creationId xmlns:a16="http://schemas.microsoft.com/office/drawing/2014/main" id="{FE763223-7E79-F245-85B6-837C726F5A57}"/>
                </a:ext>
              </a:extLst>
            </p:cNvPr>
            <p:cNvSpPr/>
            <p:nvPr/>
          </p:nvSpPr>
          <p:spPr>
            <a:xfrm>
              <a:off x="1523296" y="2803456"/>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1" name="pl8">
              <a:extLst>
                <a:ext uri="{FF2B5EF4-FFF2-40B4-BE49-F238E27FC236}">
                  <a16:creationId xmlns:a16="http://schemas.microsoft.com/office/drawing/2014/main" id="{0F1EE9FD-AE93-D544-83BB-84FD3AFE19B2}"/>
                </a:ext>
              </a:extLst>
            </p:cNvPr>
            <p:cNvSpPr/>
            <p:nvPr/>
          </p:nvSpPr>
          <p:spPr>
            <a:xfrm>
              <a:off x="1523296" y="2434222"/>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2" name="pl9">
              <a:extLst>
                <a:ext uri="{FF2B5EF4-FFF2-40B4-BE49-F238E27FC236}">
                  <a16:creationId xmlns:a16="http://schemas.microsoft.com/office/drawing/2014/main" id="{FB815900-072D-984C-A0F8-0C8F77A88C63}"/>
                </a:ext>
              </a:extLst>
            </p:cNvPr>
            <p:cNvSpPr/>
            <p:nvPr/>
          </p:nvSpPr>
          <p:spPr>
            <a:xfrm>
              <a:off x="1523296" y="2064988"/>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3" name="pl10">
              <a:extLst>
                <a:ext uri="{FF2B5EF4-FFF2-40B4-BE49-F238E27FC236}">
                  <a16:creationId xmlns:a16="http://schemas.microsoft.com/office/drawing/2014/main" id="{9272894A-9DCC-5749-B97D-64A30B9BA070}"/>
                </a:ext>
              </a:extLst>
            </p:cNvPr>
            <p:cNvSpPr/>
            <p:nvPr/>
          </p:nvSpPr>
          <p:spPr>
            <a:xfrm>
              <a:off x="1523296" y="1695753"/>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4" name="pl11">
              <a:extLst>
                <a:ext uri="{FF2B5EF4-FFF2-40B4-BE49-F238E27FC236}">
                  <a16:creationId xmlns:a16="http://schemas.microsoft.com/office/drawing/2014/main" id="{2FC8494E-CA61-A64A-8412-7BAF02F9A64D}"/>
                </a:ext>
              </a:extLst>
            </p:cNvPr>
            <p:cNvSpPr/>
            <p:nvPr/>
          </p:nvSpPr>
          <p:spPr>
            <a:xfrm>
              <a:off x="1523296" y="1326519"/>
              <a:ext cx="2979114" cy="0"/>
            </a:xfrm>
            <a:custGeom>
              <a:avLst/>
              <a:gdLst/>
              <a:ahLst/>
              <a:cxnLst/>
              <a:rect l="0" t="0" r="0" b="0"/>
              <a:pathLst>
                <a:path w="2979114">
                  <a:moveTo>
                    <a:pt x="0" y="0"/>
                  </a:moveTo>
                  <a:lnTo>
                    <a:pt x="2979114" y="0"/>
                  </a:lnTo>
                  <a:lnTo>
                    <a:pt x="2979114" y="0"/>
                  </a:lnTo>
                </a:path>
              </a:pathLst>
            </a:custGeom>
            <a:ln w="6775" cap="flat">
              <a:solidFill>
                <a:srgbClr val="EBEBEB">
                  <a:alpha val="100000"/>
                </a:srgbClr>
              </a:solidFill>
              <a:prstDash val="solid"/>
              <a:round/>
            </a:ln>
          </p:spPr>
          <p:txBody>
            <a:bodyPr/>
            <a:lstStyle/>
            <a:p>
              <a:endParaRPr dirty="0"/>
            </a:p>
          </p:txBody>
        </p:sp>
        <p:sp>
          <p:nvSpPr>
            <p:cNvPr id="1185" name="pl12">
              <a:extLst>
                <a:ext uri="{FF2B5EF4-FFF2-40B4-BE49-F238E27FC236}">
                  <a16:creationId xmlns:a16="http://schemas.microsoft.com/office/drawing/2014/main" id="{097FED01-E936-E841-9708-CBC414AC1BF9}"/>
                </a:ext>
              </a:extLst>
            </p:cNvPr>
            <p:cNvSpPr/>
            <p:nvPr/>
          </p:nvSpPr>
          <p:spPr>
            <a:xfrm>
              <a:off x="1697997" y="1210904"/>
              <a:ext cx="0" cy="2043692"/>
            </a:xfrm>
            <a:custGeom>
              <a:avLst/>
              <a:gdLst/>
              <a:ahLst/>
              <a:cxnLst/>
              <a:rect l="0" t="0" r="0" b="0"/>
              <a:pathLst>
                <a:path h="2043692">
                  <a:moveTo>
                    <a:pt x="0" y="2043692"/>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186" name="pl13">
              <a:extLst>
                <a:ext uri="{FF2B5EF4-FFF2-40B4-BE49-F238E27FC236}">
                  <a16:creationId xmlns:a16="http://schemas.microsoft.com/office/drawing/2014/main" id="{85C8557D-C292-FC4B-8055-581E30BD16AB}"/>
                </a:ext>
              </a:extLst>
            </p:cNvPr>
            <p:cNvSpPr/>
            <p:nvPr/>
          </p:nvSpPr>
          <p:spPr>
            <a:xfrm>
              <a:off x="2574568" y="1210904"/>
              <a:ext cx="0" cy="2043692"/>
            </a:xfrm>
            <a:custGeom>
              <a:avLst/>
              <a:gdLst/>
              <a:ahLst/>
              <a:cxnLst/>
              <a:rect l="0" t="0" r="0" b="0"/>
              <a:pathLst>
                <a:path h="2043692">
                  <a:moveTo>
                    <a:pt x="0" y="2043692"/>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187" name="pl14">
              <a:extLst>
                <a:ext uri="{FF2B5EF4-FFF2-40B4-BE49-F238E27FC236}">
                  <a16:creationId xmlns:a16="http://schemas.microsoft.com/office/drawing/2014/main" id="{4EC6A6C8-FDA1-3C44-864C-6172B7DE3671}"/>
                </a:ext>
              </a:extLst>
            </p:cNvPr>
            <p:cNvSpPr/>
            <p:nvPr/>
          </p:nvSpPr>
          <p:spPr>
            <a:xfrm>
              <a:off x="3451139" y="1210904"/>
              <a:ext cx="0" cy="2043692"/>
            </a:xfrm>
            <a:custGeom>
              <a:avLst/>
              <a:gdLst/>
              <a:ahLst/>
              <a:cxnLst/>
              <a:rect l="0" t="0" r="0" b="0"/>
              <a:pathLst>
                <a:path h="2043692">
                  <a:moveTo>
                    <a:pt x="0" y="2043692"/>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188" name="pl15">
              <a:extLst>
                <a:ext uri="{FF2B5EF4-FFF2-40B4-BE49-F238E27FC236}">
                  <a16:creationId xmlns:a16="http://schemas.microsoft.com/office/drawing/2014/main" id="{1140CC51-87CC-3C45-8B87-6360300E7195}"/>
                </a:ext>
              </a:extLst>
            </p:cNvPr>
            <p:cNvSpPr/>
            <p:nvPr/>
          </p:nvSpPr>
          <p:spPr>
            <a:xfrm>
              <a:off x="4327709" y="1210904"/>
              <a:ext cx="0" cy="2043692"/>
            </a:xfrm>
            <a:custGeom>
              <a:avLst/>
              <a:gdLst/>
              <a:ahLst/>
              <a:cxnLst/>
              <a:rect l="0" t="0" r="0" b="0"/>
              <a:pathLst>
                <a:path h="2043692">
                  <a:moveTo>
                    <a:pt x="0" y="2043692"/>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189" name="pl16">
              <a:extLst>
                <a:ext uri="{FF2B5EF4-FFF2-40B4-BE49-F238E27FC236}">
                  <a16:creationId xmlns:a16="http://schemas.microsoft.com/office/drawing/2014/main" id="{B7137953-7205-1C40-94AD-9AC656D4EA20}"/>
                </a:ext>
              </a:extLst>
            </p:cNvPr>
            <p:cNvSpPr/>
            <p:nvPr/>
          </p:nvSpPr>
          <p:spPr>
            <a:xfrm>
              <a:off x="1523296" y="2988073"/>
              <a:ext cx="2979114" cy="0"/>
            </a:xfrm>
            <a:custGeom>
              <a:avLst/>
              <a:gdLst/>
              <a:ahLst/>
              <a:cxnLst/>
              <a:rect l="0" t="0" r="0" b="0"/>
              <a:pathLst>
                <a:path w="2979114">
                  <a:moveTo>
                    <a:pt x="0" y="0"/>
                  </a:moveTo>
                  <a:lnTo>
                    <a:pt x="2979114" y="0"/>
                  </a:lnTo>
                  <a:lnTo>
                    <a:pt x="2979114" y="0"/>
                  </a:lnTo>
                </a:path>
              </a:pathLst>
            </a:custGeom>
            <a:ln w="13550" cap="flat">
              <a:solidFill>
                <a:srgbClr val="EBEBEB">
                  <a:alpha val="100000"/>
                </a:srgbClr>
              </a:solidFill>
              <a:prstDash val="solid"/>
              <a:round/>
            </a:ln>
          </p:spPr>
          <p:txBody>
            <a:bodyPr/>
            <a:lstStyle/>
            <a:p>
              <a:endParaRPr dirty="0"/>
            </a:p>
          </p:txBody>
        </p:sp>
        <p:sp>
          <p:nvSpPr>
            <p:cNvPr id="1190" name="pl17">
              <a:extLst>
                <a:ext uri="{FF2B5EF4-FFF2-40B4-BE49-F238E27FC236}">
                  <a16:creationId xmlns:a16="http://schemas.microsoft.com/office/drawing/2014/main" id="{D759BDF3-0120-B845-9312-D9217EDE2031}"/>
                </a:ext>
              </a:extLst>
            </p:cNvPr>
            <p:cNvSpPr/>
            <p:nvPr/>
          </p:nvSpPr>
          <p:spPr>
            <a:xfrm>
              <a:off x="1523296" y="2618839"/>
              <a:ext cx="2979114" cy="0"/>
            </a:xfrm>
            <a:custGeom>
              <a:avLst/>
              <a:gdLst/>
              <a:ahLst/>
              <a:cxnLst/>
              <a:rect l="0" t="0" r="0" b="0"/>
              <a:pathLst>
                <a:path w="2979114">
                  <a:moveTo>
                    <a:pt x="0" y="0"/>
                  </a:moveTo>
                  <a:lnTo>
                    <a:pt x="2979114" y="0"/>
                  </a:lnTo>
                  <a:lnTo>
                    <a:pt x="2979114" y="0"/>
                  </a:lnTo>
                </a:path>
              </a:pathLst>
            </a:custGeom>
            <a:ln w="13550" cap="flat">
              <a:solidFill>
                <a:srgbClr val="EBEBEB">
                  <a:alpha val="100000"/>
                </a:srgbClr>
              </a:solidFill>
              <a:prstDash val="solid"/>
              <a:round/>
            </a:ln>
          </p:spPr>
          <p:txBody>
            <a:bodyPr/>
            <a:lstStyle/>
            <a:p>
              <a:endParaRPr dirty="0"/>
            </a:p>
          </p:txBody>
        </p:sp>
        <p:sp>
          <p:nvSpPr>
            <p:cNvPr id="1191" name="pl18">
              <a:extLst>
                <a:ext uri="{FF2B5EF4-FFF2-40B4-BE49-F238E27FC236}">
                  <a16:creationId xmlns:a16="http://schemas.microsoft.com/office/drawing/2014/main" id="{4FE5898C-8FDC-5F42-861A-D00A25D7B15D}"/>
                </a:ext>
              </a:extLst>
            </p:cNvPr>
            <p:cNvSpPr/>
            <p:nvPr/>
          </p:nvSpPr>
          <p:spPr>
            <a:xfrm>
              <a:off x="1523296" y="2249605"/>
              <a:ext cx="2979114" cy="0"/>
            </a:xfrm>
            <a:custGeom>
              <a:avLst/>
              <a:gdLst/>
              <a:ahLst/>
              <a:cxnLst/>
              <a:rect l="0" t="0" r="0" b="0"/>
              <a:pathLst>
                <a:path w="2979114">
                  <a:moveTo>
                    <a:pt x="0" y="0"/>
                  </a:moveTo>
                  <a:lnTo>
                    <a:pt x="2979114" y="0"/>
                  </a:lnTo>
                  <a:lnTo>
                    <a:pt x="2979114" y="0"/>
                  </a:lnTo>
                </a:path>
              </a:pathLst>
            </a:custGeom>
            <a:ln w="13550" cap="flat">
              <a:solidFill>
                <a:srgbClr val="EBEBEB">
                  <a:alpha val="100000"/>
                </a:srgbClr>
              </a:solidFill>
              <a:prstDash val="solid"/>
              <a:round/>
            </a:ln>
          </p:spPr>
          <p:txBody>
            <a:bodyPr/>
            <a:lstStyle/>
            <a:p>
              <a:endParaRPr dirty="0"/>
            </a:p>
          </p:txBody>
        </p:sp>
        <p:sp>
          <p:nvSpPr>
            <p:cNvPr id="1192" name="pl19">
              <a:extLst>
                <a:ext uri="{FF2B5EF4-FFF2-40B4-BE49-F238E27FC236}">
                  <a16:creationId xmlns:a16="http://schemas.microsoft.com/office/drawing/2014/main" id="{96C39610-3F5D-2845-9FAB-CE46B479EC4E}"/>
                </a:ext>
              </a:extLst>
            </p:cNvPr>
            <p:cNvSpPr/>
            <p:nvPr/>
          </p:nvSpPr>
          <p:spPr>
            <a:xfrm>
              <a:off x="1523296" y="1880370"/>
              <a:ext cx="2979114" cy="0"/>
            </a:xfrm>
            <a:custGeom>
              <a:avLst/>
              <a:gdLst/>
              <a:ahLst/>
              <a:cxnLst/>
              <a:rect l="0" t="0" r="0" b="0"/>
              <a:pathLst>
                <a:path w="2979114">
                  <a:moveTo>
                    <a:pt x="0" y="0"/>
                  </a:moveTo>
                  <a:lnTo>
                    <a:pt x="2979114" y="0"/>
                  </a:lnTo>
                  <a:lnTo>
                    <a:pt x="2979114" y="0"/>
                  </a:lnTo>
                </a:path>
              </a:pathLst>
            </a:custGeom>
            <a:ln w="13550" cap="flat">
              <a:solidFill>
                <a:srgbClr val="EBEBEB">
                  <a:alpha val="100000"/>
                </a:srgbClr>
              </a:solidFill>
              <a:prstDash val="solid"/>
              <a:round/>
            </a:ln>
          </p:spPr>
          <p:txBody>
            <a:bodyPr/>
            <a:lstStyle/>
            <a:p>
              <a:endParaRPr dirty="0"/>
            </a:p>
          </p:txBody>
        </p:sp>
        <p:sp>
          <p:nvSpPr>
            <p:cNvPr id="1193" name="pl20">
              <a:extLst>
                <a:ext uri="{FF2B5EF4-FFF2-40B4-BE49-F238E27FC236}">
                  <a16:creationId xmlns:a16="http://schemas.microsoft.com/office/drawing/2014/main" id="{8F07DB82-35E8-0F41-B8EF-44661A22DB12}"/>
                </a:ext>
              </a:extLst>
            </p:cNvPr>
            <p:cNvSpPr/>
            <p:nvPr/>
          </p:nvSpPr>
          <p:spPr>
            <a:xfrm>
              <a:off x="1523296" y="1511136"/>
              <a:ext cx="2979114" cy="0"/>
            </a:xfrm>
            <a:custGeom>
              <a:avLst/>
              <a:gdLst/>
              <a:ahLst/>
              <a:cxnLst/>
              <a:rect l="0" t="0" r="0" b="0"/>
              <a:pathLst>
                <a:path w="2979114">
                  <a:moveTo>
                    <a:pt x="0" y="0"/>
                  </a:moveTo>
                  <a:lnTo>
                    <a:pt x="2979114" y="0"/>
                  </a:lnTo>
                  <a:lnTo>
                    <a:pt x="2979114" y="0"/>
                  </a:lnTo>
                </a:path>
              </a:pathLst>
            </a:custGeom>
            <a:ln w="13550" cap="flat">
              <a:solidFill>
                <a:srgbClr val="EBEBEB">
                  <a:alpha val="100000"/>
                </a:srgbClr>
              </a:solidFill>
              <a:prstDash val="solid"/>
              <a:round/>
            </a:ln>
          </p:spPr>
          <p:txBody>
            <a:bodyPr/>
            <a:lstStyle/>
            <a:p>
              <a:endParaRPr dirty="0"/>
            </a:p>
          </p:txBody>
        </p:sp>
        <p:sp>
          <p:nvSpPr>
            <p:cNvPr id="1194" name="pl21">
              <a:extLst>
                <a:ext uri="{FF2B5EF4-FFF2-40B4-BE49-F238E27FC236}">
                  <a16:creationId xmlns:a16="http://schemas.microsoft.com/office/drawing/2014/main" id="{A8E48C79-49BD-0745-810E-F26599946D50}"/>
                </a:ext>
              </a:extLst>
            </p:cNvPr>
            <p:cNvSpPr/>
            <p:nvPr/>
          </p:nvSpPr>
          <p:spPr>
            <a:xfrm>
              <a:off x="2136283" y="1210904"/>
              <a:ext cx="0" cy="2043692"/>
            </a:xfrm>
            <a:custGeom>
              <a:avLst/>
              <a:gdLst/>
              <a:ahLst/>
              <a:cxnLst/>
              <a:rect l="0" t="0" r="0" b="0"/>
              <a:pathLst>
                <a:path h="2043692">
                  <a:moveTo>
                    <a:pt x="0" y="204369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195" name="pl22">
              <a:extLst>
                <a:ext uri="{FF2B5EF4-FFF2-40B4-BE49-F238E27FC236}">
                  <a16:creationId xmlns:a16="http://schemas.microsoft.com/office/drawing/2014/main" id="{CC7ADFCC-1277-894B-8469-E8BCC38B0503}"/>
                </a:ext>
              </a:extLst>
            </p:cNvPr>
            <p:cNvSpPr/>
            <p:nvPr/>
          </p:nvSpPr>
          <p:spPr>
            <a:xfrm>
              <a:off x="3012853" y="1210904"/>
              <a:ext cx="0" cy="2043692"/>
            </a:xfrm>
            <a:custGeom>
              <a:avLst/>
              <a:gdLst/>
              <a:ahLst/>
              <a:cxnLst/>
              <a:rect l="0" t="0" r="0" b="0"/>
              <a:pathLst>
                <a:path h="2043692">
                  <a:moveTo>
                    <a:pt x="0" y="204369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196" name="pl23">
              <a:extLst>
                <a:ext uri="{FF2B5EF4-FFF2-40B4-BE49-F238E27FC236}">
                  <a16:creationId xmlns:a16="http://schemas.microsoft.com/office/drawing/2014/main" id="{1B6AF631-BC01-0047-A112-1E2110A09063}"/>
                </a:ext>
              </a:extLst>
            </p:cNvPr>
            <p:cNvSpPr/>
            <p:nvPr/>
          </p:nvSpPr>
          <p:spPr>
            <a:xfrm>
              <a:off x="3889424" y="1210904"/>
              <a:ext cx="0" cy="2043692"/>
            </a:xfrm>
            <a:custGeom>
              <a:avLst/>
              <a:gdLst/>
              <a:ahLst/>
              <a:cxnLst/>
              <a:rect l="0" t="0" r="0" b="0"/>
              <a:pathLst>
                <a:path h="2043692">
                  <a:moveTo>
                    <a:pt x="0" y="2043692"/>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1197" name="pt24">
              <a:extLst>
                <a:ext uri="{FF2B5EF4-FFF2-40B4-BE49-F238E27FC236}">
                  <a16:creationId xmlns:a16="http://schemas.microsoft.com/office/drawing/2014/main" id="{00BCC9A3-6D71-9F4E-B691-874CCA8D695A}"/>
                </a:ext>
              </a:extLst>
            </p:cNvPr>
            <p:cNvSpPr/>
            <p:nvPr/>
          </p:nvSpPr>
          <p:spPr>
            <a:xfrm>
              <a:off x="1633885" y="30758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198" name="pt25">
              <a:extLst>
                <a:ext uri="{FF2B5EF4-FFF2-40B4-BE49-F238E27FC236}">
                  <a16:creationId xmlns:a16="http://schemas.microsoft.com/office/drawing/2014/main" id="{3A7CA3BF-3BF6-0D47-AB4A-82319C36EF59}"/>
                </a:ext>
              </a:extLst>
            </p:cNvPr>
            <p:cNvSpPr/>
            <p:nvPr/>
          </p:nvSpPr>
          <p:spPr>
            <a:xfrm>
              <a:off x="1784003" y="30707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199" name="pt26">
              <a:extLst>
                <a:ext uri="{FF2B5EF4-FFF2-40B4-BE49-F238E27FC236}">
                  <a16:creationId xmlns:a16="http://schemas.microsoft.com/office/drawing/2014/main" id="{5A1AD951-A720-4344-9BAA-7DD3A1309A7F}"/>
                </a:ext>
              </a:extLst>
            </p:cNvPr>
            <p:cNvSpPr/>
            <p:nvPr/>
          </p:nvSpPr>
          <p:spPr>
            <a:xfrm>
              <a:off x="1859383" y="30617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0" name="pt27">
              <a:extLst>
                <a:ext uri="{FF2B5EF4-FFF2-40B4-BE49-F238E27FC236}">
                  <a16:creationId xmlns:a16="http://schemas.microsoft.com/office/drawing/2014/main" id="{CF56771B-6607-1D49-B0B9-B7F32918D240}"/>
                </a:ext>
              </a:extLst>
            </p:cNvPr>
            <p:cNvSpPr/>
            <p:nvPr/>
          </p:nvSpPr>
          <p:spPr>
            <a:xfrm>
              <a:off x="1911360" y="304598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1" name="pt28">
              <a:extLst>
                <a:ext uri="{FF2B5EF4-FFF2-40B4-BE49-F238E27FC236}">
                  <a16:creationId xmlns:a16="http://schemas.microsoft.com/office/drawing/2014/main" id="{FBFDC266-3827-254C-8AE4-0F3363675EFD}"/>
                </a:ext>
              </a:extLst>
            </p:cNvPr>
            <p:cNvSpPr/>
            <p:nvPr/>
          </p:nvSpPr>
          <p:spPr>
            <a:xfrm>
              <a:off x="1951537" y="304598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2" name="pt29">
              <a:extLst>
                <a:ext uri="{FF2B5EF4-FFF2-40B4-BE49-F238E27FC236}">
                  <a16:creationId xmlns:a16="http://schemas.microsoft.com/office/drawing/2014/main" id="{6798F12D-D7DE-8C49-B2F4-30708960910F}"/>
                </a:ext>
              </a:extLst>
            </p:cNvPr>
            <p:cNvSpPr/>
            <p:nvPr/>
          </p:nvSpPr>
          <p:spPr>
            <a:xfrm>
              <a:off x="1984526" y="30454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3" name="pt30">
              <a:extLst>
                <a:ext uri="{FF2B5EF4-FFF2-40B4-BE49-F238E27FC236}">
                  <a16:creationId xmlns:a16="http://schemas.microsoft.com/office/drawing/2014/main" id="{98F63E0F-8840-5A42-95BE-37DE330F17DC}"/>
                </a:ext>
              </a:extLst>
            </p:cNvPr>
            <p:cNvSpPr/>
            <p:nvPr/>
          </p:nvSpPr>
          <p:spPr>
            <a:xfrm>
              <a:off x="2012652" y="30453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4" name="pt31">
              <a:extLst>
                <a:ext uri="{FF2B5EF4-FFF2-40B4-BE49-F238E27FC236}">
                  <a16:creationId xmlns:a16="http://schemas.microsoft.com/office/drawing/2014/main" id="{3F4ECF1D-F46B-024D-820F-846D076433FC}"/>
                </a:ext>
              </a:extLst>
            </p:cNvPr>
            <p:cNvSpPr/>
            <p:nvPr/>
          </p:nvSpPr>
          <p:spPr>
            <a:xfrm>
              <a:off x="2037256" y="30453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5" name="pt32">
              <a:extLst>
                <a:ext uri="{FF2B5EF4-FFF2-40B4-BE49-F238E27FC236}">
                  <a16:creationId xmlns:a16="http://schemas.microsoft.com/office/drawing/2014/main" id="{3819B95F-9060-884F-8457-6551983328F3}"/>
                </a:ext>
              </a:extLst>
            </p:cNvPr>
            <p:cNvSpPr/>
            <p:nvPr/>
          </p:nvSpPr>
          <p:spPr>
            <a:xfrm>
              <a:off x="2059185" y="30432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6" name="pt33">
              <a:extLst>
                <a:ext uri="{FF2B5EF4-FFF2-40B4-BE49-F238E27FC236}">
                  <a16:creationId xmlns:a16="http://schemas.microsoft.com/office/drawing/2014/main" id="{F54A84D1-8A10-324A-8437-09450662E8CA}"/>
                </a:ext>
              </a:extLst>
            </p:cNvPr>
            <p:cNvSpPr/>
            <p:nvPr/>
          </p:nvSpPr>
          <p:spPr>
            <a:xfrm>
              <a:off x="2079009" y="30432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7" name="pt34">
              <a:extLst>
                <a:ext uri="{FF2B5EF4-FFF2-40B4-BE49-F238E27FC236}">
                  <a16:creationId xmlns:a16="http://schemas.microsoft.com/office/drawing/2014/main" id="{9A2A000F-E7A7-3646-AC64-E3EFCC14E234}"/>
                </a:ext>
              </a:extLst>
            </p:cNvPr>
            <p:cNvSpPr/>
            <p:nvPr/>
          </p:nvSpPr>
          <p:spPr>
            <a:xfrm>
              <a:off x="2097131" y="30432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8" name="pt35">
              <a:extLst>
                <a:ext uri="{FF2B5EF4-FFF2-40B4-BE49-F238E27FC236}">
                  <a16:creationId xmlns:a16="http://schemas.microsoft.com/office/drawing/2014/main" id="{AB26266B-266A-0C44-825C-A1700585DDB8}"/>
                </a:ext>
              </a:extLst>
            </p:cNvPr>
            <p:cNvSpPr/>
            <p:nvPr/>
          </p:nvSpPr>
          <p:spPr>
            <a:xfrm>
              <a:off x="2113846" y="304310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09" name="pt36">
              <a:extLst>
                <a:ext uri="{FF2B5EF4-FFF2-40B4-BE49-F238E27FC236}">
                  <a16:creationId xmlns:a16="http://schemas.microsoft.com/office/drawing/2014/main" id="{2A24546C-D9BC-6A4E-B1C0-34AC2C51B863}"/>
                </a:ext>
              </a:extLst>
            </p:cNvPr>
            <p:cNvSpPr/>
            <p:nvPr/>
          </p:nvSpPr>
          <p:spPr>
            <a:xfrm>
              <a:off x="2129379" y="30428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0" name="pt37">
              <a:extLst>
                <a:ext uri="{FF2B5EF4-FFF2-40B4-BE49-F238E27FC236}">
                  <a16:creationId xmlns:a16="http://schemas.microsoft.com/office/drawing/2014/main" id="{33327935-BE6D-044D-B553-12AD61E67B3F}"/>
                </a:ext>
              </a:extLst>
            </p:cNvPr>
            <p:cNvSpPr/>
            <p:nvPr/>
          </p:nvSpPr>
          <p:spPr>
            <a:xfrm>
              <a:off x="2143903" y="3042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1" name="pt38">
              <a:extLst>
                <a:ext uri="{FF2B5EF4-FFF2-40B4-BE49-F238E27FC236}">
                  <a16:creationId xmlns:a16="http://schemas.microsoft.com/office/drawing/2014/main" id="{51F1AE73-D9A0-A447-B9F0-C70AEB8E4F2F}"/>
                </a:ext>
              </a:extLst>
            </p:cNvPr>
            <p:cNvSpPr/>
            <p:nvPr/>
          </p:nvSpPr>
          <p:spPr>
            <a:xfrm>
              <a:off x="2157556" y="3042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2" name="pt39">
              <a:extLst>
                <a:ext uri="{FF2B5EF4-FFF2-40B4-BE49-F238E27FC236}">
                  <a16:creationId xmlns:a16="http://schemas.microsoft.com/office/drawing/2014/main" id="{4A4A9A85-85A2-A742-997F-F06A1CE91015}"/>
                </a:ext>
              </a:extLst>
            </p:cNvPr>
            <p:cNvSpPr/>
            <p:nvPr/>
          </p:nvSpPr>
          <p:spPr>
            <a:xfrm>
              <a:off x="2170447" y="3042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3" name="pt40">
              <a:extLst>
                <a:ext uri="{FF2B5EF4-FFF2-40B4-BE49-F238E27FC236}">
                  <a16:creationId xmlns:a16="http://schemas.microsoft.com/office/drawing/2014/main" id="{14553D3E-BDB1-0343-90FD-1B9D021C2288}"/>
                </a:ext>
              </a:extLst>
            </p:cNvPr>
            <p:cNvSpPr/>
            <p:nvPr/>
          </p:nvSpPr>
          <p:spPr>
            <a:xfrm>
              <a:off x="2182667" y="3042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4" name="pt41">
              <a:extLst>
                <a:ext uri="{FF2B5EF4-FFF2-40B4-BE49-F238E27FC236}">
                  <a16:creationId xmlns:a16="http://schemas.microsoft.com/office/drawing/2014/main" id="{1F19EA3F-F63D-0242-BA1D-717AF24763A9}"/>
                </a:ext>
              </a:extLst>
            </p:cNvPr>
            <p:cNvSpPr/>
            <p:nvPr/>
          </p:nvSpPr>
          <p:spPr>
            <a:xfrm>
              <a:off x="2194291" y="304254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5" name="pt42">
              <a:extLst>
                <a:ext uri="{FF2B5EF4-FFF2-40B4-BE49-F238E27FC236}">
                  <a16:creationId xmlns:a16="http://schemas.microsoft.com/office/drawing/2014/main" id="{30E9ADB0-39DC-354E-A1FA-D78A8A3E0AC3}"/>
                </a:ext>
              </a:extLst>
            </p:cNvPr>
            <p:cNvSpPr/>
            <p:nvPr/>
          </p:nvSpPr>
          <p:spPr>
            <a:xfrm>
              <a:off x="2205383" y="304254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6" name="pt43">
              <a:extLst>
                <a:ext uri="{FF2B5EF4-FFF2-40B4-BE49-F238E27FC236}">
                  <a16:creationId xmlns:a16="http://schemas.microsoft.com/office/drawing/2014/main" id="{95B5F707-2912-804D-AAC4-96B8A9741D0F}"/>
                </a:ext>
              </a:extLst>
            </p:cNvPr>
            <p:cNvSpPr/>
            <p:nvPr/>
          </p:nvSpPr>
          <p:spPr>
            <a:xfrm>
              <a:off x="2215994" y="30425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7" name="pt44">
              <a:extLst>
                <a:ext uri="{FF2B5EF4-FFF2-40B4-BE49-F238E27FC236}">
                  <a16:creationId xmlns:a16="http://schemas.microsoft.com/office/drawing/2014/main" id="{214DB46D-CD3C-F546-9D49-011C4E32E18A}"/>
                </a:ext>
              </a:extLst>
            </p:cNvPr>
            <p:cNvSpPr/>
            <p:nvPr/>
          </p:nvSpPr>
          <p:spPr>
            <a:xfrm>
              <a:off x="2226172" y="30424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8" name="pt45">
              <a:extLst>
                <a:ext uri="{FF2B5EF4-FFF2-40B4-BE49-F238E27FC236}">
                  <a16:creationId xmlns:a16="http://schemas.microsoft.com/office/drawing/2014/main" id="{9DAB0B0B-6B14-C647-B220-3042FC5799FF}"/>
                </a:ext>
              </a:extLst>
            </p:cNvPr>
            <p:cNvSpPr/>
            <p:nvPr/>
          </p:nvSpPr>
          <p:spPr>
            <a:xfrm>
              <a:off x="2235955" y="30424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19" name="pt46">
              <a:extLst>
                <a:ext uri="{FF2B5EF4-FFF2-40B4-BE49-F238E27FC236}">
                  <a16:creationId xmlns:a16="http://schemas.microsoft.com/office/drawing/2014/main" id="{336591E9-39FD-8243-AF45-459ED8FFAD8E}"/>
                </a:ext>
              </a:extLst>
            </p:cNvPr>
            <p:cNvSpPr/>
            <p:nvPr/>
          </p:nvSpPr>
          <p:spPr>
            <a:xfrm>
              <a:off x="2245376" y="30424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0" name="pt47">
              <a:extLst>
                <a:ext uri="{FF2B5EF4-FFF2-40B4-BE49-F238E27FC236}">
                  <a16:creationId xmlns:a16="http://schemas.microsoft.com/office/drawing/2014/main" id="{AEFD02C9-F23E-BE42-AF68-B90A11AD84C5}"/>
                </a:ext>
              </a:extLst>
            </p:cNvPr>
            <p:cNvSpPr/>
            <p:nvPr/>
          </p:nvSpPr>
          <p:spPr>
            <a:xfrm>
              <a:off x="2254467" y="30423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1" name="pt48">
              <a:extLst>
                <a:ext uri="{FF2B5EF4-FFF2-40B4-BE49-F238E27FC236}">
                  <a16:creationId xmlns:a16="http://schemas.microsoft.com/office/drawing/2014/main" id="{E20E01A8-73A8-C144-9582-34EB30372B46}"/>
                </a:ext>
              </a:extLst>
            </p:cNvPr>
            <p:cNvSpPr/>
            <p:nvPr/>
          </p:nvSpPr>
          <p:spPr>
            <a:xfrm>
              <a:off x="2263252" y="30422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2" name="pt49">
              <a:extLst>
                <a:ext uri="{FF2B5EF4-FFF2-40B4-BE49-F238E27FC236}">
                  <a16:creationId xmlns:a16="http://schemas.microsoft.com/office/drawing/2014/main" id="{4F0C70D6-56B8-5B45-82F1-83438843AD55}"/>
                </a:ext>
              </a:extLst>
            </p:cNvPr>
            <p:cNvSpPr/>
            <p:nvPr/>
          </p:nvSpPr>
          <p:spPr>
            <a:xfrm>
              <a:off x="2271756" y="30421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3" name="pt50">
              <a:extLst>
                <a:ext uri="{FF2B5EF4-FFF2-40B4-BE49-F238E27FC236}">
                  <a16:creationId xmlns:a16="http://schemas.microsoft.com/office/drawing/2014/main" id="{135DFBB5-1676-A544-A8CA-B6493F3F1F88}"/>
                </a:ext>
              </a:extLst>
            </p:cNvPr>
            <p:cNvSpPr/>
            <p:nvPr/>
          </p:nvSpPr>
          <p:spPr>
            <a:xfrm>
              <a:off x="2279998" y="30415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4" name="pt51">
              <a:extLst>
                <a:ext uri="{FF2B5EF4-FFF2-40B4-BE49-F238E27FC236}">
                  <a16:creationId xmlns:a16="http://schemas.microsoft.com/office/drawing/2014/main" id="{11372AAD-CA6D-CA48-B004-753EE192BE52}"/>
                </a:ext>
              </a:extLst>
            </p:cNvPr>
            <p:cNvSpPr/>
            <p:nvPr/>
          </p:nvSpPr>
          <p:spPr>
            <a:xfrm>
              <a:off x="2287997" y="30405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5" name="pt52">
              <a:extLst>
                <a:ext uri="{FF2B5EF4-FFF2-40B4-BE49-F238E27FC236}">
                  <a16:creationId xmlns:a16="http://schemas.microsoft.com/office/drawing/2014/main" id="{4420E12C-56FD-4544-A35D-99116DEE2DF3}"/>
                </a:ext>
              </a:extLst>
            </p:cNvPr>
            <p:cNvSpPr/>
            <p:nvPr/>
          </p:nvSpPr>
          <p:spPr>
            <a:xfrm>
              <a:off x="2295769" y="30395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6" name="pt53">
              <a:extLst>
                <a:ext uri="{FF2B5EF4-FFF2-40B4-BE49-F238E27FC236}">
                  <a16:creationId xmlns:a16="http://schemas.microsoft.com/office/drawing/2014/main" id="{05DA04D8-C23D-7C4D-A1E0-51A20EC5B1E2}"/>
                </a:ext>
              </a:extLst>
            </p:cNvPr>
            <p:cNvSpPr/>
            <p:nvPr/>
          </p:nvSpPr>
          <p:spPr>
            <a:xfrm>
              <a:off x="2303330" y="30392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7" name="pt54">
              <a:extLst>
                <a:ext uri="{FF2B5EF4-FFF2-40B4-BE49-F238E27FC236}">
                  <a16:creationId xmlns:a16="http://schemas.microsoft.com/office/drawing/2014/main" id="{8333EB95-194A-7848-A9AF-6792BE00F237}"/>
                </a:ext>
              </a:extLst>
            </p:cNvPr>
            <p:cNvSpPr/>
            <p:nvPr/>
          </p:nvSpPr>
          <p:spPr>
            <a:xfrm>
              <a:off x="2310692" y="30384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8" name="pt55">
              <a:extLst>
                <a:ext uri="{FF2B5EF4-FFF2-40B4-BE49-F238E27FC236}">
                  <a16:creationId xmlns:a16="http://schemas.microsoft.com/office/drawing/2014/main" id="{3B5BEA5F-1D36-C347-8FAD-5BA3B5C4C2FE}"/>
                </a:ext>
              </a:extLst>
            </p:cNvPr>
            <p:cNvSpPr/>
            <p:nvPr/>
          </p:nvSpPr>
          <p:spPr>
            <a:xfrm>
              <a:off x="2317868" y="30384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29" name="pt56">
              <a:extLst>
                <a:ext uri="{FF2B5EF4-FFF2-40B4-BE49-F238E27FC236}">
                  <a16:creationId xmlns:a16="http://schemas.microsoft.com/office/drawing/2014/main" id="{D6268BF5-990F-2F43-99E5-9D43E80AE784}"/>
                </a:ext>
              </a:extLst>
            </p:cNvPr>
            <p:cNvSpPr/>
            <p:nvPr/>
          </p:nvSpPr>
          <p:spPr>
            <a:xfrm>
              <a:off x="2324869" y="30381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0" name="pt57">
              <a:extLst>
                <a:ext uri="{FF2B5EF4-FFF2-40B4-BE49-F238E27FC236}">
                  <a16:creationId xmlns:a16="http://schemas.microsoft.com/office/drawing/2014/main" id="{C2CC77B6-B822-784D-9865-39582471C057}"/>
                </a:ext>
              </a:extLst>
            </p:cNvPr>
            <p:cNvSpPr/>
            <p:nvPr/>
          </p:nvSpPr>
          <p:spPr>
            <a:xfrm>
              <a:off x="2331704" y="30374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1" name="pt58">
              <a:extLst>
                <a:ext uri="{FF2B5EF4-FFF2-40B4-BE49-F238E27FC236}">
                  <a16:creationId xmlns:a16="http://schemas.microsoft.com/office/drawing/2014/main" id="{6F6A79B1-7D03-F14B-B6A5-11CD23392EB2}"/>
                </a:ext>
              </a:extLst>
            </p:cNvPr>
            <p:cNvSpPr/>
            <p:nvPr/>
          </p:nvSpPr>
          <p:spPr>
            <a:xfrm>
              <a:off x="2338384" y="30374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2" name="pt59">
              <a:extLst>
                <a:ext uri="{FF2B5EF4-FFF2-40B4-BE49-F238E27FC236}">
                  <a16:creationId xmlns:a16="http://schemas.microsoft.com/office/drawing/2014/main" id="{B19219EA-6BAC-CC45-AE27-D62B09746C1A}"/>
                </a:ext>
              </a:extLst>
            </p:cNvPr>
            <p:cNvSpPr/>
            <p:nvPr/>
          </p:nvSpPr>
          <p:spPr>
            <a:xfrm>
              <a:off x="2344915" y="30373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3" name="pt60">
              <a:extLst>
                <a:ext uri="{FF2B5EF4-FFF2-40B4-BE49-F238E27FC236}">
                  <a16:creationId xmlns:a16="http://schemas.microsoft.com/office/drawing/2014/main" id="{ABD1B612-C320-C846-AF43-18F5649572BC}"/>
                </a:ext>
              </a:extLst>
            </p:cNvPr>
            <p:cNvSpPr/>
            <p:nvPr/>
          </p:nvSpPr>
          <p:spPr>
            <a:xfrm>
              <a:off x="2351308" y="303686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4" name="pt61">
              <a:extLst>
                <a:ext uri="{FF2B5EF4-FFF2-40B4-BE49-F238E27FC236}">
                  <a16:creationId xmlns:a16="http://schemas.microsoft.com/office/drawing/2014/main" id="{912627A2-80D9-4646-B453-3183C2C929BE}"/>
                </a:ext>
              </a:extLst>
            </p:cNvPr>
            <p:cNvSpPr/>
            <p:nvPr/>
          </p:nvSpPr>
          <p:spPr>
            <a:xfrm>
              <a:off x="2357567" y="30367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5" name="pt62">
              <a:extLst>
                <a:ext uri="{FF2B5EF4-FFF2-40B4-BE49-F238E27FC236}">
                  <a16:creationId xmlns:a16="http://schemas.microsoft.com/office/drawing/2014/main" id="{39B12A8D-1449-F744-8C3C-5D200689597D}"/>
                </a:ext>
              </a:extLst>
            </p:cNvPr>
            <p:cNvSpPr/>
            <p:nvPr/>
          </p:nvSpPr>
          <p:spPr>
            <a:xfrm>
              <a:off x="2363700" y="303586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6" name="pt63">
              <a:extLst>
                <a:ext uri="{FF2B5EF4-FFF2-40B4-BE49-F238E27FC236}">
                  <a16:creationId xmlns:a16="http://schemas.microsoft.com/office/drawing/2014/main" id="{1B123874-2BA8-E14E-BDC7-8CD98FEF107D}"/>
                </a:ext>
              </a:extLst>
            </p:cNvPr>
            <p:cNvSpPr/>
            <p:nvPr/>
          </p:nvSpPr>
          <p:spPr>
            <a:xfrm>
              <a:off x="2369714" y="30351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7" name="pt64">
              <a:extLst>
                <a:ext uri="{FF2B5EF4-FFF2-40B4-BE49-F238E27FC236}">
                  <a16:creationId xmlns:a16="http://schemas.microsoft.com/office/drawing/2014/main" id="{AC3E16CD-F763-194E-ABB9-551F62A9F2D3}"/>
                </a:ext>
              </a:extLst>
            </p:cNvPr>
            <p:cNvSpPr/>
            <p:nvPr/>
          </p:nvSpPr>
          <p:spPr>
            <a:xfrm>
              <a:off x="2375613" y="30348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8" name="pt65">
              <a:extLst>
                <a:ext uri="{FF2B5EF4-FFF2-40B4-BE49-F238E27FC236}">
                  <a16:creationId xmlns:a16="http://schemas.microsoft.com/office/drawing/2014/main" id="{C21036A4-D08E-3C4A-B066-D199771F44F3}"/>
                </a:ext>
              </a:extLst>
            </p:cNvPr>
            <p:cNvSpPr/>
            <p:nvPr/>
          </p:nvSpPr>
          <p:spPr>
            <a:xfrm>
              <a:off x="2381404" y="30346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39" name="pt66">
              <a:extLst>
                <a:ext uri="{FF2B5EF4-FFF2-40B4-BE49-F238E27FC236}">
                  <a16:creationId xmlns:a16="http://schemas.microsoft.com/office/drawing/2014/main" id="{D854E2B9-2290-3248-88A6-58FC00A26E9D}"/>
                </a:ext>
              </a:extLst>
            </p:cNvPr>
            <p:cNvSpPr/>
            <p:nvPr/>
          </p:nvSpPr>
          <p:spPr>
            <a:xfrm>
              <a:off x="2387090" y="30342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0" name="pt67">
              <a:extLst>
                <a:ext uri="{FF2B5EF4-FFF2-40B4-BE49-F238E27FC236}">
                  <a16:creationId xmlns:a16="http://schemas.microsoft.com/office/drawing/2014/main" id="{5383D4A8-A243-AB4C-9FC2-63DEA2311E11}"/>
                </a:ext>
              </a:extLst>
            </p:cNvPr>
            <p:cNvSpPr/>
            <p:nvPr/>
          </p:nvSpPr>
          <p:spPr>
            <a:xfrm>
              <a:off x="2392677" y="30335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1" name="pt68">
              <a:extLst>
                <a:ext uri="{FF2B5EF4-FFF2-40B4-BE49-F238E27FC236}">
                  <a16:creationId xmlns:a16="http://schemas.microsoft.com/office/drawing/2014/main" id="{393F24E4-381F-6B4D-BAD9-D7E4AA6BCFBA}"/>
                </a:ext>
              </a:extLst>
            </p:cNvPr>
            <p:cNvSpPr/>
            <p:nvPr/>
          </p:nvSpPr>
          <p:spPr>
            <a:xfrm>
              <a:off x="2398169" y="303346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2" name="pt69">
              <a:extLst>
                <a:ext uri="{FF2B5EF4-FFF2-40B4-BE49-F238E27FC236}">
                  <a16:creationId xmlns:a16="http://schemas.microsoft.com/office/drawing/2014/main" id="{FB89D2BF-31FF-C54D-9448-891D5DB98F42}"/>
                </a:ext>
              </a:extLst>
            </p:cNvPr>
            <p:cNvSpPr/>
            <p:nvPr/>
          </p:nvSpPr>
          <p:spPr>
            <a:xfrm>
              <a:off x="2403570" y="30333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3" name="pt70">
              <a:extLst>
                <a:ext uri="{FF2B5EF4-FFF2-40B4-BE49-F238E27FC236}">
                  <a16:creationId xmlns:a16="http://schemas.microsoft.com/office/drawing/2014/main" id="{DA3CD521-845D-E543-9858-578E86F065E4}"/>
                </a:ext>
              </a:extLst>
            </p:cNvPr>
            <p:cNvSpPr/>
            <p:nvPr/>
          </p:nvSpPr>
          <p:spPr>
            <a:xfrm>
              <a:off x="2408883" y="30332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4" name="pt71">
              <a:extLst>
                <a:ext uri="{FF2B5EF4-FFF2-40B4-BE49-F238E27FC236}">
                  <a16:creationId xmlns:a16="http://schemas.microsoft.com/office/drawing/2014/main" id="{BF9E85EE-0EFF-D243-AB57-A7AA24545B57}"/>
                </a:ext>
              </a:extLst>
            </p:cNvPr>
            <p:cNvSpPr/>
            <p:nvPr/>
          </p:nvSpPr>
          <p:spPr>
            <a:xfrm>
              <a:off x="2414113" y="30330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5" name="pt72">
              <a:extLst>
                <a:ext uri="{FF2B5EF4-FFF2-40B4-BE49-F238E27FC236}">
                  <a16:creationId xmlns:a16="http://schemas.microsoft.com/office/drawing/2014/main" id="{A17E8E6B-7347-EB4A-AB68-8F7356D358F2}"/>
                </a:ext>
              </a:extLst>
            </p:cNvPr>
            <p:cNvSpPr/>
            <p:nvPr/>
          </p:nvSpPr>
          <p:spPr>
            <a:xfrm>
              <a:off x="2419262" y="30328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6" name="pt73">
              <a:extLst>
                <a:ext uri="{FF2B5EF4-FFF2-40B4-BE49-F238E27FC236}">
                  <a16:creationId xmlns:a16="http://schemas.microsoft.com/office/drawing/2014/main" id="{D7930546-ACF2-3343-83CE-F516986A1144}"/>
                </a:ext>
              </a:extLst>
            </p:cNvPr>
            <p:cNvSpPr/>
            <p:nvPr/>
          </p:nvSpPr>
          <p:spPr>
            <a:xfrm>
              <a:off x="2424334" y="30328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7" name="pt74">
              <a:extLst>
                <a:ext uri="{FF2B5EF4-FFF2-40B4-BE49-F238E27FC236}">
                  <a16:creationId xmlns:a16="http://schemas.microsoft.com/office/drawing/2014/main" id="{5C28079C-11FC-8041-AAA2-F86EA29B6461}"/>
                </a:ext>
              </a:extLst>
            </p:cNvPr>
            <p:cNvSpPr/>
            <p:nvPr/>
          </p:nvSpPr>
          <p:spPr>
            <a:xfrm>
              <a:off x="2429332" y="30320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8" name="pt75">
              <a:extLst>
                <a:ext uri="{FF2B5EF4-FFF2-40B4-BE49-F238E27FC236}">
                  <a16:creationId xmlns:a16="http://schemas.microsoft.com/office/drawing/2014/main" id="{E3561143-5DEC-3742-8587-E0B1089644EC}"/>
                </a:ext>
              </a:extLst>
            </p:cNvPr>
            <p:cNvSpPr/>
            <p:nvPr/>
          </p:nvSpPr>
          <p:spPr>
            <a:xfrm>
              <a:off x="2434258" y="30316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49" name="pt76">
              <a:extLst>
                <a:ext uri="{FF2B5EF4-FFF2-40B4-BE49-F238E27FC236}">
                  <a16:creationId xmlns:a16="http://schemas.microsoft.com/office/drawing/2014/main" id="{CC66FCC5-DAD4-294D-AD5F-2D120922A116}"/>
                </a:ext>
              </a:extLst>
            </p:cNvPr>
            <p:cNvSpPr/>
            <p:nvPr/>
          </p:nvSpPr>
          <p:spPr>
            <a:xfrm>
              <a:off x="2439115" y="30311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0" name="pt77">
              <a:extLst>
                <a:ext uri="{FF2B5EF4-FFF2-40B4-BE49-F238E27FC236}">
                  <a16:creationId xmlns:a16="http://schemas.microsoft.com/office/drawing/2014/main" id="{F85D176B-9C5E-E34A-916E-97AFCBBA4414}"/>
                </a:ext>
              </a:extLst>
            </p:cNvPr>
            <p:cNvSpPr/>
            <p:nvPr/>
          </p:nvSpPr>
          <p:spPr>
            <a:xfrm>
              <a:off x="2443905" y="30297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1" name="pt78">
              <a:extLst>
                <a:ext uri="{FF2B5EF4-FFF2-40B4-BE49-F238E27FC236}">
                  <a16:creationId xmlns:a16="http://schemas.microsoft.com/office/drawing/2014/main" id="{BCCD0B7A-C725-2D4D-94A8-78E67F461EB8}"/>
                </a:ext>
              </a:extLst>
            </p:cNvPr>
            <p:cNvSpPr/>
            <p:nvPr/>
          </p:nvSpPr>
          <p:spPr>
            <a:xfrm>
              <a:off x="2448632" y="30274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2" name="pt79">
              <a:extLst>
                <a:ext uri="{FF2B5EF4-FFF2-40B4-BE49-F238E27FC236}">
                  <a16:creationId xmlns:a16="http://schemas.microsoft.com/office/drawing/2014/main" id="{DDD910A9-C1A2-264E-81AE-39B9788930B4}"/>
                </a:ext>
              </a:extLst>
            </p:cNvPr>
            <p:cNvSpPr/>
            <p:nvPr/>
          </p:nvSpPr>
          <p:spPr>
            <a:xfrm>
              <a:off x="2453296" y="30272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3" name="pt80">
              <a:extLst>
                <a:ext uri="{FF2B5EF4-FFF2-40B4-BE49-F238E27FC236}">
                  <a16:creationId xmlns:a16="http://schemas.microsoft.com/office/drawing/2014/main" id="{12668A4A-7A2B-C546-A203-36B491897588}"/>
                </a:ext>
              </a:extLst>
            </p:cNvPr>
            <p:cNvSpPr/>
            <p:nvPr/>
          </p:nvSpPr>
          <p:spPr>
            <a:xfrm>
              <a:off x="2457901" y="30268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4" name="pt81">
              <a:extLst>
                <a:ext uri="{FF2B5EF4-FFF2-40B4-BE49-F238E27FC236}">
                  <a16:creationId xmlns:a16="http://schemas.microsoft.com/office/drawing/2014/main" id="{78B713A2-1D3F-0643-8061-1304A6484773}"/>
                </a:ext>
              </a:extLst>
            </p:cNvPr>
            <p:cNvSpPr/>
            <p:nvPr/>
          </p:nvSpPr>
          <p:spPr>
            <a:xfrm>
              <a:off x="2462448" y="30263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5" name="pt82">
              <a:extLst>
                <a:ext uri="{FF2B5EF4-FFF2-40B4-BE49-F238E27FC236}">
                  <a16:creationId xmlns:a16="http://schemas.microsoft.com/office/drawing/2014/main" id="{43F11416-4D57-8A43-8FEC-BC9FAF43363E}"/>
                </a:ext>
              </a:extLst>
            </p:cNvPr>
            <p:cNvSpPr/>
            <p:nvPr/>
          </p:nvSpPr>
          <p:spPr>
            <a:xfrm>
              <a:off x="2466939" y="30258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6" name="pt83">
              <a:extLst>
                <a:ext uri="{FF2B5EF4-FFF2-40B4-BE49-F238E27FC236}">
                  <a16:creationId xmlns:a16="http://schemas.microsoft.com/office/drawing/2014/main" id="{0CB56874-2EB1-9644-8666-3501B4A50176}"/>
                </a:ext>
              </a:extLst>
            </p:cNvPr>
            <p:cNvSpPr/>
            <p:nvPr/>
          </p:nvSpPr>
          <p:spPr>
            <a:xfrm>
              <a:off x="2471376" y="30256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7" name="pt84">
              <a:extLst>
                <a:ext uri="{FF2B5EF4-FFF2-40B4-BE49-F238E27FC236}">
                  <a16:creationId xmlns:a16="http://schemas.microsoft.com/office/drawing/2014/main" id="{5C00BB64-3FA7-1F4F-97DE-B600EE50F25F}"/>
                </a:ext>
              </a:extLst>
            </p:cNvPr>
            <p:cNvSpPr/>
            <p:nvPr/>
          </p:nvSpPr>
          <p:spPr>
            <a:xfrm>
              <a:off x="2475760" y="30256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8" name="pt85">
              <a:extLst>
                <a:ext uri="{FF2B5EF4-FFF2-40B4-BE49-F238E27FC236}">
                  <a16:creationId xmlns:a16="http://schemas.microsoft.com/office/drawing/2014/main" id="{36889C71-92D3-384F-85FA-B7041FAE70BE}"/>
                </a:ext>
              </a:extLst>
            </p:cNvPr>
            <p:cNvSpPr/>
            <p:nvPr/>
          </p:nvSpPr>
          <p:spPr>
            <a:xfrm>
              <a:off x="2480094" y="30256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59" name="pt86">
              <a:extLst>
                <a:ext uri="{FF2B5EF4-FFF2-40B4-BE49-F238E27FC236}">
                  <a16:creationId xmlns:a16="http://schemas.microsoft.com/office/drawing/2014/main" id="{44C670F8-1DEF-464C-90E3-ACFF07BE874A}"/>
                </a:ext>
              </a:extLst>
            </p:cNvPr>
            <p:cNvSpPr/>
            <p:nvPr/>
          </p:nvSpPr>
          <p:spPr>
            <a:xfrm>
              <a:off x="2484379" y="30255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0" name="pt87">
              <a:extLst>
                <a:ext uri="{FF2B5EF4-FFF2-40B4-BE49-F238E27FC236}">
                  <a16:creationId xmlns:a16="http://schemas.microsoft.com/office/drawing/2014/main" id="{37D82CF4-AA65-EF48-852D-6CE67521C390}"/>
                </a:ext>
              </a:extLst>
            </p:cNvPr>
            <p:cNvSpPr/>
            <p:nvPr/>
          </p:nvSpPr>
          <p:spPr>
            <a:xfrm>
              <a:off x="2488616" y="30255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1" name="pt88">
              <a:extLst>
                <a:ext uri="{FF2B5EF4-FFF2-40B4-BE49-F238E27FC236}">
                  <a16:creationId xmlns:a16="http://schemas.microsoft.com/office/drawing/2014/main" id="{D6BE3B12-69DA-594D-9798-ADC9C09CED67}"/>
                </a:ext>
              </a:extLst>
            </p:cNvPr>
            <p:cNvSpPr/>
            <p:nvPr/>
          </p:nvSpPr>
          <p:spPr>
            <a:xfrm>
              <a:off x="2492807" y="30252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2" name="pt89">
              <a:extLst>
                <a:ext uri="{FF2B5EF4-FFF2-40B4-BE49-F238E27FC236}">
                  <a16:creationId xmlns:a16="http://schemas.microsoft.com/office/drawing/2014/main" id="{9DFE3F30-CBF1-CB4B-A00F-0660FC3FAD5E}"/>
                </a:ext>
              </a:extLst>
            </p:cNvPr>
            <p:cNvSpPr/>
            <p:nvPr/>
          </p:nvSpPr>
          <p:spPr>
            <a:xfrm>
              <a:off x="2496954"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3" name="pt90">
              <a:extLst>
                <a:ext uri="{FF2B5EF4-FFF2-40B4-BE49-F238E27FC236}">
                  <a16:creationId xmlns:a16="http://schemas.microsoft.com/office/drawing/2014/main" id="{0BE15C36-B790-D946-817B-E8C56F187101}"/>
                </a:ext>
              </a:extLst>
            </p:cNvPr>
            <p:cNvSpPr/>
            <p:nvPr/>
          </p:nvSpPr>
          <p:spPr>
            <a:xfrm>
              <a:off x="2501057"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4" name="pt91">
              <a:extLst>
                <a:ext uri="{FF2B5EF4-FFF2-40B4-BE49-F238E27FC236}">
                  <a16:creationId xmlns:a16="http://schemas.microsoft.com/office/drawing/2014/main" id="{AC8B3C7C-7615-6B4E-BF69-47E6B7B036F8}"/>
                </a:ext>
              </a:extLst>
            </p:cNvPr>
            <p:cNvSpPr/>
            <p:nvPr/>
          </p:nvSpPr>
          <p:spPr>
            <a:xfrm>
              <a:off x="2505117"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5" name="pt92">
              <a:extLst>
                <a:ext uri="{FF2B5EF4-FFF2-40B4-BE49-F238E27FC236}">
                  <a16:creationId xmlns:a16="http://schemas.microsoft.com/office/drawing/2014/main" id="{C9DA5DC0-ED8C-0142-9B8A-9BAFD8D7F65E}"/>
                </a:ext>
              </a:extLst>
            </p:cNvPr>
            <p:cNvSpPr/>
            <p:nvPr/>
          </p:nvSpPr>
          <p:spPr>
            <a:xfrm>
              <a:off x="2509137"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6" name="pt93">
              <a:extLst>
                <a:ext uri="{FF2B5EF4-FFF2-40B4-BE49-F238E27FC236}">
                  <a16:creationId xmlns:a16="http://schemas.microsoft.com/office/drawing/2014/main" id="{379476D6-05FC-C745-BCA3-7228650B58ED}"/>
                </a:ext>
              </a:extLst>
            </p:cNvPr>
            <p:cNvSpPr/>
            <p:nvPr/>
          </p:nvSpPr>
          <p:spPr>
            <a:xfrm>
              <a:off x="2513116"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7" name="pt94">
              <a:extLst>
                <a:ext uri="{FF2B5EF4-FFF2-40B4-BE49-F238E27FC236}">
                  <a16:creationId xmlns:a16="http://schemas.microsoft.com/office/drawing/2014/main" id="{3389B855-C523-194D-8721-D856B447F3FE}"/>
                </a:ext>
              </a:extLst>
            </p:cNvPr>
            <p:cNvSpPr/>
            <p:nvPr/>
          </p:nvSpPr>
          <p:spPr>
            <a:xfrm>
              <a:off x="2517057"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8" name="pt95">
              <a:extLst>
                <a:ext uri="{FF2B5EF4-FFF2-40B4-BE49-F238E27FC236}">
                  <a16:creationId xmlns:a16="http://schemas.microsoft.com/office/drawing/2014/main" id="{BD62B87F-0319-4A40-9D79-BDA4C33F9FC3}"/>
                </a:ext>
              </a:extLst>
            </p:cNvPr>
            <p:cNvSpPr/>
            <p:nvPr/>
          </p:nvSpPr>
          <p:spPr>
            <a:xfrm>
              <a:off x="2520960"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69" name="pt96">
              <a:extLst>
                <a:ext uri="{FF2B5EF4-FFF2-40B4-BE49-F238E27FC236}">
                  <a16:creationId xmlns:a16="http://schemas.microsoft.com/office/drawing/2014/main" id="{BC24BC4B-57E7-5C49-BE2E-D97C49A05966}"/>
                </a:ext>
              </a:extLst>
            </p:cNvPr>
            <p:cNvSpPr/>
            <p:nvPr/>
          </p:nvSpPr>
          <p:spPr>
            <a:xfrm>
              <a:off x="2524827" y="30251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0" name="pt97">
              <a:extLst>
                <a:ext uri="{FF2B5EF4-FFF2-40B4-BE49-F238E27FC236}">
                  <a16:creationId xmlns:a16="http://schemas.microsoft.com/office/drawing/2014/main" id="{0351CBD1-2AD0-1B41-B815-E4DC16753B7D}"/>
                </a:ext>
              </a:extLst>
            </p:cNvPr>
            <p:cNvSpPr/>
            <p:nvPr/>
          </p:nvSpPr>
          <p:spPr>
            <a:xfrm>
              <a:off x="2528657" y="30251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1" name="pt98">
              <a:extLst>
                <a:ext uri="{FF2B5EF4-FFF2-40B4-BE49-F238E27FC236}">
                  <a16:creationId xmlns:a16="http://schemas.microsoft.com/office/drawing/2014/main" id="{EC59CCA9-537A-DA42-B5CE-B1AF69D84C5B}"/>
                </a:ext>
              </a:extLst>
            </p:cNvPr>
            <p:cNvSpPr/>
            <p:nvPr/>
          </p:nvSpPr>
          <p:spPr>
            <a:xfrm>
              <a:off x="2532453" y="30250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2" name="pt99">
              <a:extLst>
                <a:ext uri="{FF2B5EF4-FFF2-40B4-BE49-F238E27FC236}">
                  <a16:creationId xmlns:a16="http://schemas.microsoft.com/office/drawing/2014/main" id="{4DE95833-282D-E844-BDC9-351F4C619AED}"/>
                </a:ext>
              </a:extLst>
            </p:cNvPr>
            <p:cNvSpPr/>
            <p:nvPr/>
          </p:nvSpPr>
          <p:spPr>
            <a:xfrm>
              <a:off x="2536215" y="30250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3" name="pt100">
              <a:extLst>
                <a:ext uri="{FF2B5EF4-FFF2-40B4-BE49-F238E27FC236}">
                  <a16:creationId xmlns:a16="http://schemas.microsoft.com/office/drawing/2014/main" id="{60EE629E-774C-DE4A-809B-A2B5D2496E93}"/>
                </a:ext>
              </a:extLst>
            </p:cNvPr>
            <p:cNvSpPr/>
            <p:nvPr/>
          </p:nvSpPr>
          <p:spPr>
            <a:xfrm>
              <a:off x="2539945" y="30250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4" name="pt101">
              <a:extLst>
                <a:ext uri="{FF2B5EF4-FFF2-40B4-BE49-F238E27FC236}">
                  <a16:creationId xmlns:a16="http://schemas.microsoft.com/office/drawing/2014/main" id="{C1D73CA2-D801-A147-A87B-0DD4531FBA98}"/>
                </a:ext>
              </a:extLst>
            </p:cNvPr>
            <p:cNvSpPr/>
            <p:nvPr/>
          </p:nvSpPr>
          <p:spPr>
            <a:xfrm>
              <a:off x="2543641" y="30249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5" name="pt102">
              <a:extLst>
                <a:ext uri="{FF2B5EF4-FFF2-40B4-BE49-F238E27FC236}">
                  <a16:creationId xmlns:a16="http://schemas.microsoft.com/office/drawing/2014/main" id="{0D061FA5-13DE-F343-8295-07774B7D170B}"/>
                </a:ext>
              </a:extLst>
            </p:cNvPr>
            <p:cNvSpPr/>
            <p:nvPr/>
          </p:nvSpPr>
          <p:spPr>
            <a:xfrm>
              <a:off x="2547307" y="30248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6" name="pt103">
              <a:extLst>
                <a:ext uri="{FF2B5EF4-FFF2-40B4-BE49-F238E27FC236}">
                  <a16:creationId xmlns:a16="http://schemas.microsoft.com/office/drawing/2014/main" id="{9CA963F7-39BE-F643-9E81-B4F44AD09DC8}"/>
                </a:ext>
              </a:extLst>
            </p:cNvPr>
            <p:cNvSpPr/>
            <p:nvPr/>
          </p:nvSpPr>
          <p:spPr>
            <a:xfrm>
              <a:off x="2550942" y="30248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7" name="pt104">
              <a:extLst>
                <a:ext uri="{FF2B5EF4-FFF2-40B4-BE49-F238E27FC236}">
                  <a16:creationId xmlns:a16="http://schemas.microsoft.com/office/drawing/2014/main" id="{D995ED24-3688-7045-AC65-2B3F6F5CBC6C}"/>
                </a:ext>
              </a:extLst>
            </p:cNvPr>
            <p:cNvSpPr/>
            <p:nvPr/>
          </p:nvSpPr>
          <p:spPr>
            <a:xfrm>
              <a:off x="2554547" y="30247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8" name="pt105">
              <a:extLst>
                <a:ext uri="{FF2B5EF4-FFF2-40B4-BE49-F238E27FC236}">
                  <a16:creationId xmlns:a16="http://schemas.microsoft.com/office/drawing/2014/main" id="{D72CD373-D8F2-C84C-82E5-40B9B35B9F32}"/>
                </a:ext>
              </a:extLst>
            </p:cNvPr>
            <p:cNvSpPr/>
            <p:nvPr/>
          </p:nvSpPr>
          <p:spPr>
            <a:xfrm>
              <a:off x="2558123" y="30247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79" name="pt106">
              <a:extLst>
                <a:ext uri="{FF2B5EF4-FFF2-40B4-BE49-F238E27FC236}">
                  <a16:creationId xmlns:a16="http://schemas.microsoft.com/office/drawing/2014/main" id="{72779939-659B-F14D-AAD0-4F8B43AAE614}"/>
                </a:ext>
              </a:extLst>
            </p:cNvPr>
            <p:cNvSpPr/>
            <p:nvPr/>
          </p:nvSpPr>
          <p:spPr>
            <a:xfrm>
              <a:off x="2561671" y="30246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0" name="pt107">
              <a:extLst>
                <a:ext uri="{FF2B5EF4-FFF2-40B4-BE49-F238E27FC236}">
                  <a16:creationId xmlns:a16="http://schemas.microsoft.com/office/drawing/2014/main" id="{58470671-F260-B04A-A30B-186E5B4A8D44}"/>
                </a:ext>
              </a:extLst>
            </p:cNvPr>
            <p:cNvSpPr/>
            <p:nvPr/>
          </p:nvSpPr>
          <p:spPr>
            <a:xfrm>
              <a:off x="2565191" y="30244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1" name="pt108">
              <a:extLst>
                <a:ext uri="{FF2B5EF4-FFF2-40B4-BE49-F238E27FC236}">
                  <a16:creationId xmlns:a16="http://schemas.microsoft.com/office/drawing/2014/main" id="{B6617405-4B56-8846-834D-FAC13F46D736}"/>
                </a:ext>
              </a:extLst>
            </p:cNvPr>
            <p:cNvSpPr/>
            <p:nvPr/>
          </p:nvSpPr>
          <p:spPr>
            <a:xfrm>
              <a:off x="2568684" y="30243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2" name="pt109">
              <a:extLst>
                <a:ext uri="{FF2B5EF4-FFF2-40B4-BE49-F238E27FC236}">
                  <a16:creationId xmlns:a16="http://schemas.microsoft.com/office/drawing/2014/main" id="{6DD7614F-0AEB-744E-BA61-A87325194B4D}"/>
                </a:ext>
              </a:extLst>
            </p:cNvPr>
            <p:cNvSpPr/>
            <p:nvPr/>
          </p:nvSpPr>
          <p:spPr>
            <a:xfrm>
              <a:off x="2572150" y="30242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3" name="pt110">
              <a:extLst>
                <a:ext uri="{FF2B5EF4-FFF2-40B4-BE49-F238E27FC236}">
                  <a16:creationId xmlns:a16="http://schemas.microsoft.com/office/drawing/2014/main" id="{07167177-8ED5-AA44-B00C-D0758CB487DC}"/>
                </a:ext>
              </a:extLst>
            </p:cNvPr>
            <p:cNvSpPr/>
            <p:nvPr/>
          </p:nvSpPr>
          <p:spPr>
            <a:xfrm>
              <a:off x="2575591" y="30241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4" name="pt111">
              <a:extLst>
                <a:ext uri="{FF2B5EF4-FFF2-40B4-BE49-F238E27FC236}">
                  <a16:creationId xmlns:a16="http://schemas.microsoft.com/office/drawing/2014/main" id="{10582FF8-0935-5742-9B1F-38BA54EE94F8}"/>
                </a:ext>
              </a:extLst>
            </p:cNvPr>
            <p:cNvSpPr/>
            <p:nvPr/>
          </p:nvSpPr>
          <p:spPr>
            <a:xfrm>
              <a:off x="2579007" y="30240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5" name="pt112">
              <a:extLst>
                <a:ext uri="{FF2B5EF4-FFF2-40B4-BE49-F238E27FC236}">
                  <a16:creationId xmlns:a16="http://schemas.microsoft.com/office/drawing/2014/main" id="{6DA716F9-BF4D-D44C-B4BF-A3BEFD827884}"/>
                </a:ext>
              </a:extLst>
            </p:cNvPr>
            <p:cNvSpPr/>
            <p:nvPr/>
          </p:nvSpPr>
          <p:spPr>
            <a:xfrm>
              <a:off x="2582397" y="30239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6" name="pt113">
              <a:extLst>
                <a:ext uri="{FF2B5EF4-FFF2-40B4-BE49-F238E27FC236}">
                  <a16:creationId xmlns:a16="http://schemas.microsoft.com/office/drawing/2014/main" id="{9784929E-750F-6046-89D7-468FFF548170}"/>
                </a:ext>
              </a:extLst>
            </p:cNvPr>
            <p:cNvSpPr/>
            <p:nvPr/>
          </p:nvSpPr>
          <p:spPr>
            <a:xfrm>
              <a:off x="2585764" y="30239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7" name="pt114">
              <a:extLst>
                <a:ext uri="{FF2B5EF4-FFF2-40B4-BE49-F238E27FC236}">
                  <a16:creationId xmlns:a16="http://schemas.microsoft.com/office/drawing/2014/main" id="{2C4DC36C-569C-CC4D-BA43-E1BF1ADC4BC0}"/>
                </a:ext>
              </a:extLst>
            </p:cNvPr>
            <p:cNvSpPr/>
            <p:nvPr/>
          </p:nvSpPr>
          <p:spPr>
            <a:xfrm>
              <a:off x="2589107" y="30238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8" name="pt115">
              <a:extLst>
                <a:ext uri="{FF2B5EF4-FFF2-40B4-BE49-F238E27FC236}">
                  <a16:creationId xmlns:a16="http://schemas.microsoft.com/office/drawing/2014/main" id="{8CC292D4-2200-774C-84A5-B53AEB2644DD}"/>
                </a:ext>
              </a:extLst>
            </p:cNvPr>
            <p:cNvSpPr/>
            <p:nvPr/>
          </p:nvSpPr>
          <p:spPr>
            <a:xfrm>
              <a:off x="2592427" y="30237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89" name="pt116">
              <a:extLst>
                <a:ext uri="{FF2B5EF4-FFF2-40B4-BE49-F238E27FC236}">
                  <a16:creationId xmlns:a16="http://schemas.microsoft.com/office/drawing/2014/main" id="{40F8A4FC-2B35-8C44-809F-AEF002BF61D4}"/>
                </a:ext>
              </a:extLst>
            </p:cNvPr>
            <p:cNvSpPr/>
            <p:nvPr/>
          </p:nvSpPr>
          <p:spPr>
            <a:xfrm>
              <a:off x="2595725" y="30237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0" name="pt117">
              <a:extLst>
                <a:ext uri="{FF2B5EF4-FFF2-40B4-BE49-F238E27FC236}">
                  <a16:creationId xmlns:a16="http://schemas.microsoft.com/office/drawing/2014/main" id="{D5A63143-3282-8D46-BADD-3FA7EDF9A1C8}"/>
                </a:ext>
              </a:extLst>
            </p:cNvPr>
            <p:cNvSpPr/>
            <p:nvPr/>
          </p:nvSpPr>
          <p:spPr>
            <a:xfrm>
              <a:off x="2599000" y="30236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1" name="pt118">
              <a:extLst>
                <a:ext uri="{FF2B5EF4-FFF2-40B4-BE49-F238E27FC236}">
                  <a16:creationId xmlns:a16="http://schemas.microsoft.com/office/drawing/2014/main" id="{91127FEE-B13E-7040-82DD-0133BC683B0B}"/>
                </a:ext>
              </a:extLst>
            </p:cNvPr>
            <p:cNvSpPr/>
            <p:nvPr/>
          </p:nvSpPr>
          <p:spPr>
            <a:xfrm>
              <a:off x="2602254" y="30235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2" name="pt119">
              <a:extLst>
                <a:ext uri="{FF2B5EF4-FFF2-40B4-BE49-F238E27FC236}">
                  <a16:creationId xmlns:a16="http://schemas.microsoft.com/office/drawing/2014/main" id="{9FDF5BE1-6980-974A-941A-0BDA7867E2A0}"/>
                </a:ext>
              </a:extLst>
            </p:cNvPr>
            <p:cNvSpPr/>
            <p:nvPr/>
          </p:nvSpPr>
          <p:spPr>
            <a:xfrm>
              <a:off x="2605487" y="30234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3" name="pt120">
              <a:extLst>
                <a:ext uri="{FF2B5EF4-FFF2-40B4-BE49-F238E27FC236}">
                  <a16:creationId xmlns:a16="http://schemas.microsoft.com/office/drawing/2014/main" id="{47EF54A0-6BCB-E443-8435-0EC8927FFA35}"/>
                </a:ext>
              </a:extLst>
            </p:cNvPr>
            <p:cNvSpPr/>
            <p:nvPr/>
          </p:nvSpPr>
          <p:spPr>
            <a:xfrm>
              <a:off x="2608699" y="30229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4" name="pt121">
              <a:extLst>
                <a:ext uri="{FF2B5EF4-FFF2-40B4-BE49-F238E27FC236}">
                  <a16:creationId xmlns:a16="http://schemas.microsoft.com/office/drawing/2014/main" id="{525E3528-B78D-4646-8184-C44C1D8A43E6}"/>
                </a:ext>
              </a:extLst>
            </p:cNvPr>
            <p:cNvSpPr/>
            <p:nvPr/>
          </p:nvSpPr>
          <p:spPr>
            <a:xfrm>
              <a:off x="2611891" y="30229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5" name="pt122">
              <a:extLst>
                <a:ext uri="{FF2B5EF4-FFF2-40B4-BE49-F238E27FC236}">
                  <a16:creationId xmlns:a16="http://schemas.microsoft.com/office/drawing/2014/main" id="{0208E979-2055-4748-92B3-553B1CDB3C38}"/>
                </a:ext>
              </a:extLst>
            </p:cNvPr>
            <p:cNvSpPr/>
            <p:nvPr/>
          </p:nvSpPr>
          <p:spPr>
            <a:xfrm>
              <a:off x="2615063" y="30229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6" name="pt123">
              <a:extLst>
                <a:ext uri="{FF2B5EF4-FFF2-40B4-BE49-F238E27FC236}">
                  <a16:creationId xmlns:a16="http://schemas.microsoft.com/office/drawing/2014/main" id="{C2C3A1DF-6708-D741-B0DD-2F8E4D5F6679}"/>
                </a:ext>
              </a:extLst>
            </p:cNvPr>
            <p:cNvSpPr/>
            <p:nvPr/>
          </p:nvSpPr>
          <p:spPr>
            <a:xfrm>
              <a:off x="2618215" y="30229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7" name="pt124">
              <a:extLst>
                <a:ext uri="{FF2B5EF4-FFF2-40B4-BE49-F238E27FC236}">
                  <a16:creationId xmlns:a16="http://schemas.microsoft.com/office/drawing/2014/main" id="{6206F7F2-3C88-E443-829C-4E8D3115EF13}"/>
                </a:ext>
              </a:extLst>
            </p:cNvPr>
            <p:cNvSpPr/>
            <p:nvPr/>
          </p:nvSpPr>
          <p:spPr>
            <a:xfrm>
              <a:off x="2621349" y="30229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8" name="pt125">
              <a:extLst>
                <a:ext uri="{FF2B5EF4-FFF2-40B4-BE49-F238E27FC236}">
                  <a16:creationId xmlns:a16="http://schemas.microsoft.com/office/drawing/2014/main" id="{5F391EDB-B10A-9B49-B9EF-1FF911AB5C7C}"/>
                </a:ext>
              </a:extLst>
            </p:cNvPr>
            <p:cNvSpPr/>
            <p:nvPr/>
          </p:nvSpPr>
          <p:spPr>
            <a:xfrm>
              <a:off x="2624464" y="30227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299" name="pt126">
              <a:extLst>
                <a:ext uri="{FF2B5EF4-FFF2-40B4-BE49-F238E27FC236}">
                  <a16:creationId xmlns:a16="http://schemas.microsoft.com/office/drawing/2014/main" id="{72D78779-04B1-1A41-9C99-A16EE8FAEE04}"/>
                </a:ext>
              </a:extLst>
            </p:cNvPr>
            <p:cNvSpPr/>
            <p:nvPr/>
          </p:nvSpPr>
          <p:spPr>
            <a:xfrm>
              <a:off x="2627560" y="30227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0" name="pt127">
              <a:extLst>
                <a:ext uri="{FF2B5EF4-FFF2-40B4-BE49-F238E27FC236}">
                  <a16:creationId xmlns:a16="http://schemas.microsoft.com/office/drawing/2014/main" id="{85C4ECDC-B5C3-A34B-9D44-613AB692F759}"/>
                </a:ext>
              </a:extLst>
            </p:cNvPr>
            <p:cNvSpPr/>
            <p:nvPr/>
          </p:nvSpPr>
          <p:spPr>
            <a:xfrm>
              <a:off x="2630639" y="30226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1" name="pt128">
              <a:extLst>
                <a:ext uri="{FF2B5EF4-FFF2-40B4-BE49-F238E27FC236}">
                  <a16:creationId xmlns:a16="http://schemas.microsoft.com/office/drawing/2014/main" id="{BFC53ECC-C8FE-8D4F-9607-6B4DBF6A911D}"/>
                </a:ext>
              </a:extLst>
            </p:cNvPr>
            <p:cNvSpPr/>
            <p:nvPr/>
          </p:nvSpPr>
          <p:spPr>
            <a:xfrm>
              <a:off x="2633700" y="30225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2" name="pt129">
              <a:extLst>
                <a:ext uri="{FF2B5EF4-FFF2-40B4-BE49-F238E27FC236}">
                  <a16:creationId xmlns:a16="http://schemas.microsoft.com/office/drawing/2014/main" id="{886FFB29-1302-B44A-AE6C-B28D1FFE72E3}"/>
                </a:ext>
              </a:extLst>
            </p:cNvPr>
            <p:cNvSpPr/>
            <p:nvPr/>
          </p:nvSpPr>
          <p:spPr>
            <a:xfrm>
              <a:off x="2636744" y="30223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3" name="pt130">
              <a:extLst>
                <a:ext uri="{FF2B5EF4-FFF2-40B4-BE49-F238E27FC236}">
                  <a16:creationId xmlns:a16="http://schemas.microsoft.com/office/drawing/2014/main" id="{87AD30D7-7F4F-FE40-864E-F621228CFE6C}"/>
                </a:ext>
              </a:extLst>
            </p:cNvPr>
            <p:cNvSpPr/>
            <p:nvPr/>
          </p:nvSpPr>
          <p:spPr>
            <a:xfrm>
              <a:off x="2639772" y="30223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4" name="pt131">
              <a:extLst>
                <a:ext uri="{FF2B5EF4-FFF2-40B4-BE49-F238E27FC236}">
                  <a16:creationId xmlns:a16="http://schemas.microsoft.com/office/drawing/2014/main" id="{7A4ED50B-88DB-344E-B562-37EE3ED88363}"/>
                </a:ext>
              </a:extLst>
            </p:cNvPr>
            <p:cNvSpPr/>
            <p:nvPr/>
          </p:nvSpPr>
          <p:spPr>
            <a:xfrm>
              <a:off x="2642782" y="30223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5" name="pt132">
              <a:extLst>
                <a:ext uri="{FF2B5EF4-FFF2-40B4-BE49-F238E27FC236}">
                  <a16:creationId xmlns:a16="http://schemas.microsoft.com/office/drawing/2014/main" id="{E6E1D123-0850-C843-B47E-E80E59EFF82E}"/>
                </a:ext>
              </a:extLst>
            </p:cNvPr>
            <p:cNvSpPr/>
            <p:nvPr/>
          </p:nvSpPr>
          <p:spPr>
            <a:xfrm>
              <a:off x="2645777" y="30222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6" name="pt133">
              <a:extLst>
                <a:ext uri="{FF2B5EF4-FFF2-40B4-BE49-F238E27FC236}">
                  <a16:creationId xmlns:a16="http://schemas.microsoft.com/office/drawing/2014/main" id="{3C7250A2-AD31-804D-BB1A-E19796F088A2}"/>
                </a:ext>
              </a:extLst>
            </p:cNvPr>
            <p:cNvSpPr/>
            <p:nvPr/>
          </p:nvSpPr>
          <p:spPr>
            <a:xfrm>
              <a:off x="2648755" y="30222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7" name="pt134">
              <a:extLst>
                <a:ext uri="{FF2B5EF4-FFF2-40B4-BE49-F238E27FC236}">
                  <a16:creationId xmlns:a16="http://schemas.microsoft.com/office/drawing/2014/main" id="{503589F0-4EC9-6142-90FC-7EA4EC0EED8C}"/>
                </a:ext>
              </a:extLst>
            </p:cNvPr>
            <p:cNvSpPr/>
            <p:nvPr/>
          </p:nvSpPr>
          <p:spPr>
            <a:xfrm>
              <a:off x="2651718" y="30222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8" name="pt135">
              <a:extLst>
                <a:ext uri="{FF2B5EF4-FFF2-40B4-BE49-F238E27FC236}">
                  <a16:creationId xmlns:a16="http://schemas.microsoft.com/office/drawing/2014/main" id="{06F79F3B-0044-2B44-8544-DAB6F2322383}"/>
                </a:ext>
              </a:extLst>
            </p:cNvPr>
            <p:cNvSpPr/>
            <p:nvPr/>
          </p:nvSpPr>
          <p:spPr>
            <a:xfrm>
              <a:off x="2654666" y="30221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09" name="pt136">
              <a:extLst>
                <a:ext uri="{FF2B5EF4-FFF2-40B4-BE49-F238E27FC236}">
                  <a16:creationId xmlns:a16="http://schemas.microsoft.com/office/drawing/2014/main" id="{6E4D5EFF-8982-F544-99C4-6021C097CFF9}"/>
                </a:ext>
              </a:extLst>
            </p:cNvPr>
            <p:cNvSpPr/>
            <p:nvPr/>
          </p:nvSpPr>
          <p:spPr>
            <a:xfrm>
              <a:off x="2657599" y="30221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0" name="pt137">
              <a:extLst>
                <a:ext uri="{FF2B5EF4-FFF2-40B4-BE49-F238E27FC236}">
                  <a16:creationId xmlns:a16="http://schemas.microsoft.com/office/drawing/2014/main" id="{78C8283D-DE32-DF42-85CE-DC46D1FF5ED0}"/>
                </a:ext>
              </a:extLst>
            </p:cNvPr>
            <p:cNvSpPr/>
            <p:nvPr/>
          </p:nvSpPr>
          <p:spPr>
            <a:xfrm>
              <a:off x="2660517" y="30219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1" name="pt138">
              <a:extLst>
                <a:ext uri="{FF2B5EF4-FFF2-40B4-BE49-F238E27FC236}">
                  <a16:creationId xmlns:a16="http://schemas.microsoft.com/office/drawing/2014/main" id="{ED531D0C-80BD-D84A-937E-B6BFD943874A}"/>
                </a:ext>
              </a:extLst>
            </p:cNvPr>
            <p:cNvSpPr/>
            <p:nvPr/>
          </p:nvSpPr>
          <p:spPr>
            <a:xfrm>
              <a:off x="2663420" y="30216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2" name="pt139">
              <a:extLst>
                <a:ext uri="{FF2B5EF4-FFF2-40B4-BE49-F238E27FC236}">
                  <a16:creationId xmlns:a16="http://schemas.microsoft.com/office/drawing/2014/main" id="{D69942C8-BEE3-114F-B4F4-810BF038752D}"/>
                </a:ext>
              </a:extLst>
            </p:cNvPr>
            <p:cNvSpPr/>
            <p:nvPr/>
          </p:nvSpPr>
          <p:spPr>
            <a:xfrm>
              <a:off x="2666310" y="30216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3" name="pt140">
              <a:extLst>
                <a:ext uri="{FF2B5EF4-FFF2-40B4-BE49-F238E27FC236}">
                  <a16:creationId xmlns:a16="http://schemas.microsoft.com/office/drawing/2014/main" id="{FF721158-7BC1-D842-8FAC-0B42471C915E}"/>
                </a:ext>
              </a:extLst>
            </p:cNvPr>
            <p:cNvSpPr/>
            <p:nvPr/>
          </p:nvSpPr>
          <p:spPr>
            <a:xfrm>
              <a:off x="2669185" y="30215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4" name="pt141">
              <a:extLst>
                <a:ext uri="{FF2B5EF4-FFF2-40B4-BE49-F238E27FC236}">
                  <a16:creationId xmlns:a16="http://schemas.microsoft.com/office/drawing/2014/main" id="{C4975E3E-4B85-7242-A182-3B4F1592F08A}"/>
                </a:ext>
              </a:extLst>
            </p:cNvPr>
            <p:cNvSpPr/>
            <p:nvPr/>
          </p:nvSpPr>
          <p:spPr>
            <a:xfrm>
              <a:off x="2672047" y="30215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5" name="pt142">
              <a:extLst>
                <a:ext uri="{FF2B5EF4-FFF2-40B4-BE49-F238E27FC236}">
                  <a16:creationId xmlns:a16="http://schemas.microsoft.com/office/drawing/2014/main" id="{F5A10D73-3E23-8B41-8C8C-302928D8D8F3}"/>
                </a:ext>
              </a:extLst>
            </p:cNvPr>
            <p:cNvSpPr/>
            <p:nvPr/>
          </p:nvSpPr>
          <p:spPr>
            <a:xfrm>
              <a:off x="2674895" y="30213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6" name="pt143">
              <a:extLst>
                <a:ext uri="{FF2B5EF4-FFF2-40B4-BE49-F238E27FC236}">
                  <a16:creationId xmlns:a16="http://schemas.microsoft.com/office/drawing/2014/main" id="{8DE68D74-0152-D142-B484-260EB46A2738}"/>
                </a:ext>
              </a:extLst>
            </p:cNvPr>
            <p:cNvSpPr/>
            <p:nvPr/>
          </p:nvSpPr>
          <p:spPr>
            <a:xfrm>
              <a:off x="2677730" y="30213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7" name="pt144">
              <a:extLst>
                <a:ext uri="{FF2B5EF4-FFF2-40B4-BE49-F238E27FC236}">
                  <a16:creationId xmlns:a16="http://schemas.microsoft.com/office/drawing/2014/main" id="{E3D72663-B574-F148-964A-16E283B8F675}"/>
                </a:ext>
              </a:extLst>
            </p:cNvPr>
            <p:cNvSpPr/>
            <p:nvPr/>
          </p:nvSpPr>
          <p:spPr>
            <a:xfrm>
              <a:off x="2680553" y="30209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8" name="pt145">
              <a:extLst>
                <a:ext uri="{FF2B5EF4-FFF2-40B4-BE49-F238E27FC236}">
                  <a16:creationId xmlns:a16="http://schemas.microsoft.com/office/drawing/2014/main" id="{739929A3-2C6E-D54C-B848-455394F1234D}"/>
                </a:ext>
              </a:extLst>
            </p:cNvPr>
            <p:cNvSpPr/>
            <p:nvPr/>
          </p:nvSpPr>
          <p:spPr>
            <a:xfrm>
              <a:off x="2683362" y="302091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19" name="pt146">
              <a:extLst>
                <a:ext uri="{FF2B5EF4-FFF2-40B4-BE49-F238E27FC236}">
                  <a16:creationId xmlns:a16="http://schemas.microsoft.com/office/drawing/2014/main" id="{8B44D58F-20F4-584B-8FF9-655AD3320329}"/>
                </a:ext>
              </a:extLst>
            </p:cNvPr>
            <p:cNvSpPr/>
            <p:nvPr/>
          </p:nvSpPr>
          <p:spPr>
            <a:xfrm>
              <a:off x="2686159" y="30207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0" name="pt147">
              <a:extLst>
                <a:ext uri="{FF2B5EF4-FFF2-40B4-BE49-F238E27FC236}">
                  <a16:creationId xmlns:a16="http://schemas.microsoft.com/office/drawing/2014/main" id="{9C9C9297-6A5A-704F-8854-928C668CF475}"/>
                </a:ext>
              </a:extLst>
            </p:cNvPr>
            <p:cNvSpPr/>
            <p:nvPr/>
          </p:nvSpPr>
          <p:spPr>
            <a:xfrm>
              <a:off x="2688944" y="30206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1" name="pt148">
              <a:extLst>
                <a:ext uri="{FF2B5EF4-FFF2-40B4-BE49-F238E27FC236}">
                  <a16:creationId xmlns:a16="http://schemas.microsoft.com/office/drawing/2014/main" id="{F986E5A2-CBA6-3F4A-B2D1-E522F7364F2A}"/>
                </a:ext>
              </a:extLst>
            </p:cNvPr>
            <p:cNvSpPr/>
            <p:nvPr/>
          </p:nvSpPr>
          <p:spPr>
            <a:xfrm>
              <a:off x="2691717" y="30205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2" name="pt149">
              <a:extLst>
                <a:ext uri="{FF2B5EF4-FFF2-40B4-BE49-F238E27FC236}">
                  <a16:creationId xmlns:a16="http://schemas.microsoft.com/office/drawing/2014/main" id="{BD06E110-0FFE-1746-9845-911628618676}"/>
                </a:ext>
              </a:extLst>
            </p:cNvPr>
            <p:cNvSpPr/>
            <p:nvPr/>
          </p:nvSpPr>
          <p:spPr>
            <a:xfrm>
              <a:off x="2694478" y="30204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3" name="pt150">
              <a:extLst>
                <a:ext uri="{FF2B5EF4-FFF2-40B4-BE49-F238E27FC236}">
                  <a16:creationId xmlns:a16="http://schemas.microsoft.com/office/drawing/2014/main" id="{377C5263-55AA-704B-89B7-168FAAD13375}"/>
                </a:ext>
              </a:extLst>
            </p:cNvPr>
            <p:cNvSpPr/>
            <p:nvPr/>
          </p:nvSpPr>
          <p:spPr>
            <a:xfrm>
              <a:off x="2697228" y="30203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4" name="pt151">
              <a:extLst>
                <a:ext uri="{FF2B5EF4-FFF2-40B4-BE49-F238E27FC236}">
                  <a16:creationId xmlns:a16="http://schemas.microsoft.com/office/drawing/2014/main" id="{AF6FEC4C-C78C-6C43-B243-1FC2447BB16D}"/>
                </a:ext>
              </a:extLst>
            </p:cNvPr>
            <p:cNvSpPr/>
            <p:nvPr/>
          </p:nvSpPr>
          <p:spPr>
            <a:xfrm>
              <a:off x="2699966" y="30201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5" name="pt152">
              <a:extLst>
                <a:ext uri="{FF2B5EF4-FFF2-40B4-BE49-F238E27FC236}">
                  <a16:creationId xmlns:a16="http://schemas.microsoft.com/office/drawing/2014/main" id="{E173DDFD-0A72-2544-97FD-75D64E9BF313}"/>
                </a:ext>
              </a:extLst>
            </p:cNvPr>
            <p:cNvSpPr/>
            <p:nvPr/>
          </p:nvSpPr>
          <p:spPr>
            <a:xfrm>
              <a:off x="2702693" y="30200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6" name="pt153">
              <a:extLst>
                <a:ext uri="{FF2B5EF4-FFF2-40B4-BE49-F238E27FC236}">
                  <a16:creationId xmlns:a16="http://schemas.microsoft.com/office/drawing/2014/main" id="{E5627FC2-AB5D-684D-A619-70F15E503B61}"/>
                </a:ext>
              </a:extLst>
            </p:cNvPr>
            <p:cNvSpPr/>
            <p:nvPr/>
          </p:nvSpPr>
          <p:spPr>
            <a:xfrm>
              <a:off x="2705408" y="301998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7" name="pt154">
              <a:extLst>
                <a:ext uri="{FF2B5EF4-FFF2-40B4-BE49-F238E27FC236}">
                  <a16:creationId xmlns:a16="http://schemas.microsoft.com/office/drawing/2014/main" id="{6478D3AF-932E-9A42-869F-40550E26BD18}"/>
                </a:ext>
              </a:extLst>
            </p:cNvPr>
            <p:cNvSpPr/>
            <p:nvPr/>
          </p:nvSpPr>
          <p:spPr>
            <a:xfrm>
              <a:off x="2708113" y="30199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8" name="pt155">
              <a:extLst>
                <a:ext uri="{FF2B5EF4-FFF2-40B4-BE49-F238E27FC236}">
                  <a16:creationId xmlns:a16="http://schemas.microsoft.com/office/drawing/2014/main" id="{ED9D8413-8A1E-F044-8071-4F3E378AF774}"/>
                </a:ext>
              </a:extLst>
            </p:cNvPr>
            <p:cNvSpPr/>
            <p:nvPr/>
          </p:nvSpPr>
          <p:spPr>
            <a:xfrm>
              <a:off x="2710808" y="30196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29" name="pt156">
              <a:extLst>
                <a:ext uri="{FF2B5EF4-FFF2-40B4-BE49-F238E27FC236}">
                  <a16:creationId xmlns:a16="http://schemas.microsoft.com/office/drawing/2014/main" id="{F2FA451F-464E-4740-87D4-B9676193EB2B}"/>
                </a:ext>
              </a:extLst>
            </p:cNvPr>
            <p:cNvSpPr/>
            <p:nvPr/>
          </p:nvSpPr>
          <p:spPr>
            <a:xfrm>
              <a:off x="2713492" y="30196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0" name="pt157">
              <a:extLst>
                <a:ext uri="{FF2B5EF4-FFF2-40B4-BE49-F238E27FC236}">
                  <a16:creationId xmlns:a16="http://schemas.microsoft.com/office/drawing/2014/main" id="{9FB3FF1F-1083-DD41-87E1-D6C1945F404E}"/>
                </a:ext>
              </a:extLst>
            </p:cNvPr>
            <p:cNvSpPr/>
            <p:nvPr/>
          </p:nvSpPr>
          <p:spPr>
            <a:xfrm>
              <a:off x="2716166" y="30196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1" name="pt158">
              <a:extLst>
                <a:ext uri="{FF2B5EF4-FFF2-40B4-BE49-F238E27FC236}">
                  <a16:creationId xmlns:a16="http://schemas.microsoft.com/office/drawing/2014/main" id="{061DBB64-FB4F-8A47-8C7B-5C9F1F2AA631}"/>
                </a:ext>
              </a:extLst>
            </p:cNvPr>
            <p:cNvSpPr/>
            <p:nvPr/>
          </p:nvSpPr>
          <p:spPr>
            <a:xfrm>
              <a:off x="2718829" y="30194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2" name="pt159">
              <a:extLst>
                <a:ext uri="{FF2B5EF4-FFF2-40B4-BE49-F238E27FC236}">
                  <a16:creationId xmlns:a16="http://schemas.microsoft.com/office/drawing/2014/main" id="{C6A6AC15-7184-0D46-A449-2008AF206D7B}"/>
                </a:ext>
              </a:extLst>
            </p:cNvPr>
            <p:cNvSpPr/>
            <p:nvPr/>
          </p:nvSpPr>
          <p:spPr>
            <a:xfrm>
              <a:off x="2721483" y="30194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3" name="pt160">
              <a:extLst>
                <a:ext uri="{FF2B5EF4-FFF2-40B4-BE49-F238E27FC236}">
                  <a16:creationId xmlns:a16="http://schemas.microsoft.com/office/drawing/2014/main" id="{9AAEDF3F-B03F-BE4D-966A-78503E65A40B}"/>
                </a:ext>
              </a:extLst>
            </p:cNvPr>
            <p:cNvSpPr/>
            <p:nvPr/>
          </p:nvSpPr>
          <p:spPr>
            <a:xfrm>
              <a:off x="2724127" y="30189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4" name="pt161">
              <a:extLst>
                <a:ext uri="{FF2B5EF4-FFF2-40B4-BE49-F238E27FC236}">
                  <a16:creationId xmlns:a16="http://schemas.microsoft.com/office/drawing/2014/main" id="{64231E27-F400-264C-B73B-CA3B60898628}"/>
                </a:ext>
              </a:extLst>
            </p:cNvPr>
            <p:cNvSpPr/>
            <p:nvPr/>
          </p:nvSpPr>
          <p:spPr>
            <a:xfrm>
              <a:off x="2726761" y="30189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5" name="pt162">
              <a:extLst>
                <a:ext uri="{FF2B5EF4-FFF2-40B4-BE49-F238E27FC236}">
                  <a16:creationId xmlns:a16="http://schemas.microsoft.com/office/drawing/2014/main" id="{BFC37F04-779A-F84E-B65A-F3B9A3E128CB}"/>
                </a:ext>
              </a:extLst>
            </p:cNvPr>
            <p:cNvSpPr/>
            <p:nvPr/>
          </p:nvSpPr>
          <p:spPr>
            <a:xfrm>
              <a:off x="2729387" y="301895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6" name="pt163">
              <a:extLst>
                <a:ext uri="{FF2B5EF4-FFF2-40B4-BE49-F238E27FC236}">
                  <a16:creationId xmlns:a16="http://schemas.microsoft.com/office/drawing/2014/main" id="{B1301837-2A5C-C84B-BB87-5D88A9ED6D96}"/>
                </a:ext>
              </a:extLst>
            </p:cNvPr>
            <p:cNvSpPr/>
            <p:nvPr/>
          </p:nvSpPr>
          <p:spPr>
            <a:xfrm>
              <a:off x="2732002" y="30189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7" name="pt164">
              <a:extLst>
                <a:ext uri="{FF2B5EF4-FFF2-40B4-BE49-F238E27FC236}">
                  <a16:creationId xmlns:a16="http://schemas.microsoft.com/office/drawing/2014/main" id="{76A9F364-9D67-2446-96EB-217EB0A945F8}"/>
                </a:ext>
              </a:extLst>
            </p:cNvPr>
            <p:cNvSpPr/>
            <p:nvPr/>
          </p:nvSpPr>
          <p:spPr>
            <a:xfrm>
              <a:off x="2734609" y="30188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8" name="pt165">
              <a:extLst>
                <a:ext uri="{FF2B5EF4-FFF2-40B4-BE49-F238E27FC236}">
                  <a16:creationId xmlns:a16="http://schemas.microsoft.com/office/drawing/2014/main" id="{E4A2E53A-EC91-CE46-877E-1A2E3EBEC3FD}"/>
                </a:ext>
              </a:extLst>
            </p:cNvPr>
            <p:cNvSpPr/>
            <p:nvPr/>
          </p:nvSpPr>
          <p:spPr>
            <a:xfrm>
              <a:off x="2737207" y="30188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39" name="pt166">
              <a:extLst>
                <a:ext uri="{FF2B5EF4-FFF2-40B4-BE49-F238E27FC236}">
                  <a16:creationId xmlns:a16="http://schemas.microsoft.com/office/drawing/2014/main" id="{5E16FCA2-3C3B-DF42-A1CB-6E83FFDDC4CB}"/>
                </a:ext>
              </a:extLst>
            </p:cNvPr>
            <p:cNvSpPr/>
            <p:nvPr/>
          </p:nvSpPr>
          <p:spPr>
            <a:xfrm>
              <a:off x="2739796" y="30188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0" name="pt167">
              <a:extLst>
                <a:ext uri="{FF2B5EF4-FFF2-40B4-BE49-F238E27FC236}">
                  <a16:creationId xmlns:a16="http://schemas.microsoft.com/office/drawing/2014/main" id="{DA0306A7-ADFC-6F4D-92B0-D92C6DF84543}"/>
                </a:ext>
              </a:extLst>
            </p:cNvPr>
            <p:cNvSpPr/>
            <p:nvPr/>
          </p:nvSpPr>
          <p:spPr>
            <a:xfrm>
              <a:off x="2742376" y="30187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1" name="pt168">
              <a:extLst>
                <a:ext uri="{FF2B5EF4-FFF2-40B4-BE49-F238E27FC236}">
                  <a16:creationId xmlns:a16="http://schemas.microsoft.com/office/drawing/2014/main" id="{473463D6-521E-E640-B069-4A9DEC3CD860}"/>
                </a:ext>
              </a:extLst>
            </p:cNvPr>
            <p:cNvSpPr/>
            <p:nvPr/>
          </p:nvSpPr>
          <p:spPr>
            <a:xfrm>
              <a:off x="2744948" y="30187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2" name="pt169">
              <a:extLst>
                <a:ext uri="{FF2B5EF4-FFF2-40B4-BE49-F238E27FC236}">
                  <a16:creationId xmlns:a16="http://schemas.microsoft.com/office/drawing/2014/main" id="{7BA22456-A830-1D46-A613-5BCE69F6D29C}"/>
                </a:ext>
              </a:extLst>
            </p:cNvPr>
            <p:cNvSpPr/>
            <p:nvPr/>
          </p:nvSpPr>
          <p:spPr>
            <a:xfrm>
              <a:off x="2747512" y="3018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3" name="pt170">
              <a:extLst>
                <a:ext uri="{FF2B5EF4-FFF2-40B4-BE49-F238E27FC236}">
                  <a16:creationId xmlns:a16="http://schemas.microsoft.com/office/drawing/2014/main" id="{9C2D6D9E-C02B-654E-A41C-1C64966F5FC9}"/>
                </a:ext>
              </a:extLst>
            </p:cNvPr>
            <p:cNvSpPr/>
            <p:nvPr/>
          </p:nvSpPr>
          <p:spPr>
            <a:xfrm>
              <a:off x="2750067" y="30186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4" name="pt171">
              <a:extLst>
                <a:ext uri="{FF2B5EF4-FFF2-40B4-BE49-F238E27FC236}">
                  <a16:creationId xmlns:a16="http://schemas.microsoft.com/office/drawing/2014/main" id="{DA940147-3812-4B46-AA03-2D982597692C}"/>
                </a:ext>
              </a:extLst>
            </p:cNvPr>
            <p:cNvSpPr/>
            <p:nvPr/>
          </p:nvSpPr>
          <p:spPr>
            <a:xfrm>
              <a:off x="2752614" y="30186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5" name="pt172">
              <a:extLst>
                <a:ext uri="{FF2B5EF4-FFF2-40B4-BE49-F238E27FC236}">
                  <a16:creationId xmlns:a16="http://schemas.microsoft.com/office/drawing/2014/main" id="{66F1D24F-634C-6E45-B05B-2DF761B52CB1}"/>
                </a:ext>
              </a:extLst>
            </p:cNvPr>
            <p:cNvSpPr/>
            <p:nvPr/>
          </p:nvSpPr>
          <p:spPr>
            <a:xfrm>
              <a:off x="2755153" y="30185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6" name="pt173">
              <a:extLst>
                <a:ext uri="{FF2B5EF4-FFF2-40B4-BE49-F238E27FC236}">
                  <a16:creationId xmlns:a16="http://schemas.microsoft.com/office/drawing/2014/main" id="{1E0E7FED-79E9-C140-8C15-D041DA9ED56F}"/>
                </a:ext>
              </a:extLst>
            </p:cNvPr>
            <p:cNvSpPr/>
            <p:nvPr/>
          </p:nvSpPr>
          <p:spPr>
            <a:xfrm>
              <a:off x="2757685" y="30184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7" name="pt174">
              <a:extLst>
                <a:ext uri="{FF2B5EF4-FFF2-40B4-BE49-F238E27FC236}">
                  <a16:creationId xmlns:a16="http://schemas.microsoft.com/office/drawing/2014/main" id="{3DE983C6-DF7E-804B-8B2B-EA72CC199391}"/>
                </a:ext>
              </a:extLst>
            </p:cNvPr>
            <p:cNvSpPr/>
            <p:nvPr/>
          </p:nvSpPr>
          <p:spPr>
            <a:xfrm>
              <a:off x="2760209" y="30184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8" name="pt175">
              <a:extLst>
                <a:ext uri="{FF2B5EF4-FFF2-40B4-BE49-F238E27FC236}">
                  <a16:creationId xmlns:a16="http://schemas.microsoft.com/office/drawing/2014/main" id="{0E77F0EF-32A2-9844-83A9-0C4E8829B4D8}"/>
                </a:ext>
              </a:extLst>
            </p:cNvPr>
            <p:cNvSpPr/>
            <p:nvPr/>
          </p:nvSpPr>
          <p:spPr>
            <a:xfrm>
              <a:off x="2762725" y="30184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49" name="pt176">
              <a:extLst>
                <a:ext uri="{FF2B5EF4-FFF2-40B4-BE49-F238E27FC236}">
                  <a16:creationId xmlns:a16="http://schemas.microsoft.com/office/drawing/2014/main" id="{E0376184-5A92-874C-845C-1329ADB0BA15}"/>
                </a:ext>
              </a:extLst>
            </p:cNvPr>
            <p:cNvSpPr/>
            <p:nvPr/>
          </p:nvSpPr>
          <p:spPr>
            <a:xfrm>
              <a:off x="2765234" y="30183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0" name="pt177">
              <a:extLst>
                <a:ext uri="{FF2B5EF4-FFF2-40B4-BE49-F238E27FC236}">
                  <a16:creationId xmlns:a16="http://schemas.microsoft.com/office/drawing/2014/main" id="{3E5D0867-F485-4445-828D-D8DBE95B735D}"/>
                </a:ext>
              </a:extLst>
            </p:cNvPr>
            <p:cNvSpPr/>
            <p:nvPr/>
          </p:nvSpPr>
          <p:spPr>
            <a:xfrm>
              <a:off x="2767736" y="30183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1" name="pt178">
              <a:extLst>
                <a:ext uri="{FF2B5EF4-FFF2-40B4-BE49-F238E27FC236}">
                  <a16:creationId xmlns:a16="http://schemas.microsoft.com/office/drawing/2014/main" id="{CBA18B17-1336-AE40-AB36-9F0C834106AC}"/>
                </a:ext>
              </a:extLst>
            </p:cNvPr>
            <p:cNvSpPr/>
            <p:nvPr/>
          </p:nvSpPr>
          <p:spPr>
            <a:xfrm>
              <a:off x="2770230" y="30183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2" name="pt179">
              <a:extLst>
                <a:ext uri="{FF2B5EF4-FFF2-40B4-BE49-F238E27FC236}">
                  <a16:creationId xmlns:a16="http://schemas.microsoft.com/office/drawing/2014/main" id="{E54DBF63-6BF3-9B45-BA1E-76DC6F61B297}"/>
                </a:ext>
              </a:extLst>
            </p:cNvPr>
            <p:cNvSpPr/>
            <p:nvPr/>
          </p:nvSpPr>
          <p:spPr>
            <a:xfrm>
              <a:off x="2772718" y="30183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3" name="pt180">
              <a:extLst>
                <a:ext uri="{FF2B5EF4-FFF2-40B4-BE49-F238E27FC236}">
                  <a16:creationId xmlns:a16="http://schemas.microsoft.com/office/drawing/2014/main" id="{237F9CA9-4122-0343-B901-0F01A077A15A}"/>
                </a:ext>
              </a:extLst>
            </p:cNvPr>
            <p:cNvSpPr/>
            <p:nvPr/>
          </p:nvSpPr>
          <p:spPr>
            <a:xfrm>
              <a:off x="2775198" y="30183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4" name="pt181">
              <a:extLst>
                <a:ext uri="{FF2B5EF4-FFF2-40B4-BE49-F238E27FC236}">
                  <a16:creationId xmlns:a16="http://schemas.microsoft.com/office/drawing/2014/main" id="{2EF522EF-231F-2646-A6EE-06E2177AFB8C}"/>
                </a:ext>
              </a:extLst>
            </p:cNvPr>
            <p:cNvSpPr/>
            <p:nvPr/>
          </p:nvSpPr>
          <p:spPr>
            <a:xfrm>
              <a:off x="2777672" y="30183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5" name="pt182">
              <a:extLst>
                <a:ext uri="{FF2B5EF4-FFF2-40B4-BE49-F238E27FC236}">
                  <a16:creationId xmlns:a16="http://schemas.microsoft.com/office/drawing/2014/main" id="{F0DE2660-910D-3844-9D1F-45A87DBA4DDF}"/>
                </a:ext>
              </a:extLst>
            </p:cNvPr>
            <p:cNvSpPr/>
            <p:nvPr/>
          </p:nvSpPr>
          <p:spPr>
            <a:xfrm>
              <a:off x="2780139" y="30183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6" name="pt183">
              <a:extLst>
                <a:ext uri="{FF2B5EF4-FFF2-40B4-BE49-F238E27FC236}">
                  <a16:creationId xmlns:a16="http://schemas.microsoft.com/office/drawing/2014/main" id="{18D1E114-42FB-E343-9BC5-4777132051B5}"/>
                </a:ext>
              </a:extLst>
            </p:cNvPr>
            <p:cNvSpPr/>
            <p:nvPr/>
          </p:nvSpPr>
          <p:spPr>
            <a:xfrm>
              <a:off x="2782600" y="30182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7" name="pt184">
              <a:extLst>
                <a:ext uri="{FF2B5EF4-FFF2-40B4-BE49-F238E27FC236}">
                  <a16:creationId xmlns:a16="http://schemas.microsoft.com/office/drawing/2014/main" id="{83AB1C9A-4978-1347-8C54-988AF44258D0}"/>
                </a:ext>
              </a:extLst>
            </p:cNvPr>
            <p:cNvSpPr/>
            <p:nvPr/>
          </p:nvSpPr>
          <p:spPr>
            <a:xfrm>
              <a:off x="2785054" y="30182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8" name="pt185">
              <a:extLst>
                <a:ext uri="{FF2B5EF4-FFF2-40B4-BE49-F238E27FC236}">
                  <a16:creationId xmlns:a16="http://schemas.microsoft.com/office/drawing/2014/main" id="{4E6CD410-5F1E-834C-B728-62C61305B5DB}"/>
                </a:ext>
              </a:extLst>
            </p:cNvPr>
            <p:cNvSpPr/>
            <p:nvPr/>
          </p:nvSpPr>
          <p:spPr>
            <a:xfrm>
              <a:off x="2787501" y="30182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59" name="pt186">
              <a:extLst>
                <a:ext uri="{FF2B5EF4-FFF2-40B4-BE49-F238E27FC236}">
                  <a16:creationId xmlns:a16="http://schemas.microsoft.com/office/drawing/2014/main" id="{E510D687-E3A5-CF4B-A4D4-6FBC9DC26FF9}"/>
                </a:ext>
              </a:extLst>
            </p:cNvPr>
            <p:cNvSpPr/>
            <p:nvPr/>
          </p:nvSpPr>
          <p:spPr>
            <a:xfrm>
              <a:off x="2789943" y="30182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0" name="pt187">
              <a:extLst>
                <a:ext uri="{FF2B5EF4-FFF2-40B4-BE49-F238E27FC236}">
                  <a16:creationId xmlns:a16="http://schemas.microsoft.com/office/drawing/2014/main" id="{89976CFE-7FE1-B54C-92A4-13E09C4520AC}"/>
                </a:ext>
              </a:extLst>
            </p:cNvPr>
            <p:cNvSpPr/>
            <p:nvPr/>
          </p:nvSpPr>
          <p:spPr>
            <a:xfrm>
              <a:off x="2792378" y="30181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1" name="pt188">
              <a:extLst>
                <a:ext uri="{FF2B5EF4-FFF2-40B4-BE49-F238E27FC236}">
                  <a16:creationId xmlns:a16="http://schemas.microsoft.com/office/drawing/2014/main" id="{D10B7B78-F5BC-DA4E-B6A1-A25910818B23}"/>
                </a:ext>
              </a:extLst>
            </p:cNvPr>
            <p:cNvSpPr/>
            <p:nvPr/>
          </p:nvSpPr>
          <p:spPr>
            <a:xfrm>
              <a:off x="2794808" y="30181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2" name="pt189">
              <a:extLst>
                <a:ext uri="{FF2B5EF4-FFF2-40B4-BE49-F238E27FC236}">
                  <a16:creationId xmlns:a16="http://schemas.microsoft.com/office/drawing/2014/main" id="{13018F95-1C9B-D94B-B952-F482E977F539}"/>
                </a:ext>
              </a:extLst>
            </p:cNvPr>
            <p:cNvSpPr/>
            <p:nvPr/>
          </p:nvSpPr>
          <p:spPr>
            <a:xfrm>
              <a:off x="2797231" y="30181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3" name="pt190">
              <a:extLst>
                <a:ext uri="{FF2B5EF4-FFF2-40B4-BE49-F238E27FC236}">
                  <a16:creationId xmlns:a16="http://schemas.microsoft.com/office/drawing/2014/main" id="{F2AC094C-9E50-EF4B-A3B5-0755AF45FC10}"/>
                </a:ext>
              </a:extLst>
            </p:cNvPr>
            <p:cNvSpPr/>
            <p:nvPr/>
          </p:nvSpPr>
          <p:spPr>
            <a:xfrm>
              <a:off x="2799649" y="30181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4" name="pt191">
              <a:extLst>
                <a:ext uri="{FF2B5EF4-FFF2-40B4-BE49-F238E27FC236}">
                  <a16:creationId xmlns:a16="http://schemas.microsoft.com/office/drawing/2014/main" id="{8E1E2419-D83C-774B-B7FD-E3490322987D}"/>
                </a:ext>
              </a:extLst>
            </p:cNvPr>
            <p:cNvSpPr/>
            <p:nvPr/>
          </p:nvSpPr>
          <p:spPr>
            <a:xfrm>
              <a:off x="2802060" y="30179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5" name="pt192">
              <a:extLst>
                <a:ext uri="{FF2B5EF4-FFF2-40B4-BE49-F238E27FC236}">
                  <a16:creationId xmlns:a16="http://schemas.microsoft.com/office/drawing/2014/main" id="{4E2B0E54-83DC-5F4D-9C8E-F2B660F199B2}"/>
                </a:ext>
              </a:extLst>
            </p:cNvPr>
            <p:cNvSpPr/>
            <p:nvPr/>
          </p:nvSpPr>
          <p:spPr>
            <a:xfrm>
              <a:off x="2804467" y="30178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6" name="pt193">
              <a:extLst>
                <a:ext uri="{FF2B5EF4-FFF2-40B4-BE49-F238E27FC236}">
                  <a16:creationId xmlns:a16="http://schemas.microsoft.com/office/drawing/2014/main" id="{9C1B8CF6-79EC-A944-B95B-0D3B78CF1730}"/>
                </a:ext>
              </a:extLst>
            </p:cNvPr>
            <p:cNvSpPr/>
            <p:nvPr/>
          </p:nvSpPr>
          <p:spPr>
            <a:xfrm>
              <a:off x="2806867" y="30176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7" name="pt194">
              <a:extLst>
                <a:ext uri="{FF2B5EF4-FFF2-40B4-BE49-F238E27FC236}">
                  <a16:creationId xmlns:a16="http://schemas.microsoft.com/office/drawing/2014/main" id="{034C49AA-FEE0-2042-B3B4-74F594C319AC}"/>
                </a:ext>
              </a:extLst>
            </p:cNvPr>
            <p:cNvSpPr/>
            <p:nvPr/>
          </p:nvSpPr>
          <p:spPr>
            <a:xfrm>
              <a:off x="2809263" y="30176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8" name="pt195">
              <a:extLst>
                <a:ext uri="{FF2B5EF4-FFF2-40B4-BE49-F238E27FC236}">
                  <a16:creationId xmlns:a16="http://schemas.microsoft.com/office/drawing/2014/main" id="{4F429A90-5C70-524E-B5CC-CD64DE4B3C0B}"/>
                </a:ext>
              </a:extLst>
            </p:cNvPr>
            <p:cNvSpPr/>
            <p:nvPr/>
          </p:nvSpPr>
          <p:spPr>
            <a:xfrm>
              <a:off x="2811653" y="30175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69" name="pt196">
              <a:extLst>
                <a:ext uri="{FF2B5EF4-FFF2-40B4-BE49-F238E27FC236}">
                  <a16:creationId xmlns:a16="http://schemas.microsoft.com/office/drawing/2014/main" id="{AF240AA3-553A-B146-A3B8-6441A4F1E6CF}"/>
                </a:ext>
              </a:extLst>
            </p:cNvPr>
            <p:cNvSpPr/>
            <p:nvPr/>
          </p:nvSpPr>
          <p:spPr>
            <a:xfrm>
              <a:off x="2814037" y="30175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0" name="pt197">
              <a:extLst>
                <a:ext uri="{FF2B5EF4-FFF2-40B4-BE49-F238E27FC236}">
                  <a16:creationId xmlns:a16="http://schemas.microsoft.com/office/drawing/2014/main" id="{33657B53-41B3-6147-9FD1-D47CB511510A}"/>
                </a:ext>
              </a:extLst>
            </p:cNvPr>
            <p:cNvSpPr/>
            <p:nvPr/>
          </p:nvSpPr>
          <p:spPr>
            <a:xfrm>
              <a:off x="2816417" y="30174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1" name="pt198">
              <a:extLst>
                <a:ext uri="{FF2B5EF4-FFF2-40B4-BE49-F238E27FC236}">
                  <a16:creationId xmlns:a16="http://schemas.microsoft.com/office/drawing/2014/main" id="{0EC72122-542E-9B40-B871-E43852E717D5}"/>
                </a:ext>
              </a:extLst>
            </p:cNvPr>
            <p:cNvSpPr/>
            <p:nvPr/>
          </p:nvSpPr>
          <p:spPr>
            <a:xfrm>
              <a:off x="2818791" y="30174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2" name="pt199">
              <a:extLst>
                <a:ext uri="{FF2B5EF4-FFF2-40B4-BE49-F238E27FC236}">
                  <a16:creationId xmlns:a16="http://schemas.microsoft.com/office/drawing/2014/main" id="{65EE7CD2-AAD6-2D46-8276-87F3D2805382}"/>
                </a:ext>
              </a:extLst>
            </p:cNvPr>
            <p:cNvSpPr/>
            <p:nvPr/>
          </p:nvSpPr>
          <p:spPr>
            <a:xfrm>
              <a:off x="2821161" y="30173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3" name="pt200">
              <a:extLst>
                <a:ext uri="{FF2B5EF4-FFF2-40B4-BE49-F238E27FC236}">
                  <a16:creationId xmlns:a16="http://schemas.microsoft.com/office/drawing/2014/main" id="{67C08F18-CF85-D444-A39F-EC2D4631A5A3}"/>
                </a:ext>
              </a:extLst>
            </p:cNvPr>
            <p:cNvSpPr/>
            <p:nvPr/>
          </p:nvSpPr>
          <p:spPr>
            <a:xfrm>
              <a:off x="2823526" y="30172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4" name="pt201">
              <a:extLst>
                <a:ext uri="{FF2B5EF4-FFF2-40B4-BE49-F238E27FC236}">
                  <a16:creationId xmlns:a16="http://schemas.microsoft.com/office/drawing/2014/main" id="{A7D82A5C-2F48-AE4A-9181-5FEEE55FA717}"/>
                </a:ext>
              </a:extLst>
            </p:cNvPr>
            <p:cNvSpPr/>
            <p:nvPr/>
          </p:nvSpPr>
          <p:spPr>
            <a:xfrm>
              <a:off x="2825886" y="30172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5" name="pt202">
              <a:extLst>
                <a:ext uri="{FF2B5EF4-FFF2-40B4-BE49-F238E27FC236}">
                  <a16:creationId xmlns:a16="http://schemas.microsoft.com/office/drawing/2014/main" id="{7BB11EF4-D784-9E4C-8CB3-BAD2B64A454B}"/>
                </a:ext>
              </a:extLst>
            </p:cNvPr>
            <p:cNvSpPr/>
            <p:nvPr/>
          </p:nvSpPr>
          <p:spPr>
            <a:xfrm>
              <a:off x="2828241" y="30169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6" name="pt203">
              <a:extLst>
                <a:ext uri="{FF2B5EF4-FFF2-40B4-BE49-F238E27FC236}">
                  <a16:creationId xmlns:a16="http://schemas.microsoft.com/office/drawing/2014/main" id="{2EB8C713-1B74-F74F-A570-028EC2953592}"/>
                </a:ext>
              </a:extLst>
            </p:cNvPr>
            <p:cNvSpPr/>
            <p:nvPr/>
          </p:nvSpPr>
          <p:spPr>
            <a:xfrm>
              <a:off x="2830591" y="30168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7" name="pt204">
              <a:extLst>
                <a:ext uri="{FF2B5EF4-FFF2-40B4-BE49-F238E27FC236}">
                  <a16:creationId xmlns:a16="http://schemas.microsoft.com/office/drawing/2014/main" id="{C55928BB-D8EC-694B-9A7B-98B9C654EE12}"/>
                </a:ext>
              </a:extLst>
            </p:cNvPr>
            <p:cNvSpPr/>
            <p:nvPr/>
          </p:nvSpPr>
          <p:spPr>
            <a:xfrm>
              <a:off x="2832938" y="30168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8" name="pt205">
              <a:extLst>
                <a:ext uri="{FF2B5EF4-FFF2-40B4-BE49-F238E27FC236}">
                  <a16:creationId xmlns:a16="http://schemas.microsoft.com/office/drawing/2014/main" id="{C3D5F9A3-BA56-114D-A016-65CEE8FB068E}"/>
                </a:ext>
              </a:extLst>
            </p:cNvPr>
            <p:cNvSpPr/>
            <p:nvPr/>
          </p:nvSpPr>
          <p:spPr>
            <a:xfrm>
              <a:off x="2835279" y="30168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79" name="pt206">
              <a:extLst>
                <a:ext uri="{FF2B5EF4-FFF2-40B4-BE49-F238E27FC236}">
                  <a16:creationId xmlns:a16="http://schemas.microsoft.com/office/drawing/2014/main" id="{19F5BD8B-5285-514C-A9A7-29933A443EC0}"/>
                </a:ext>
              </a:extLst>
            </p:cNvPr>
            <p:cNvSpPr/>
            <p:nvPr/>
          </p:nvSpPr>
          <p:spPr>
            <a:xfrm>
              <a:off x="2837617" y="30167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0" name="pt207">
              <a:extLst>
                <a:ext uri="{FF2B5EF4-FFF2-40B4-BE49-F238E27FC236}">
                  <a16:creationId xmlns:a16="http://schemas.microsoft.com/office/drawing/2014/main" id="{771C214A-3F98-E04E-BD92-1F01E4983B82}"/>
                </a:ext>
              </a:extLst>
            </p:cNvPr>
            <p:cNvSpPr/>
            <p:nvPr/>
          </p:nvSpPr>
          <p:spPr>
            <a:xfrm>
              <a:off x="2839950" y="30165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1" name="pt208">
              <a:extLst>
                <a:ext uri="{FF2B5EF4-FFF2-40B4-BE49-F238E27FC236}">
                  <a16:creationId xmlns:a16="http://schemas.microsoft.com/office/drawing/2014/main" id="{678CF63D-5B75-6142-8895-E84CFD063DA3}"/>
                </a:ext>
              </a:extLst>
            </p:cNvPr>
            <p:cNvSpPr/>
            <p:nvPr/>
          </p:nvSpPr>
          <p:spPr>
            <a:xfrm>
              <a:off x="2842279" y="30163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2" name="pt209">
              <a:extLst>
                <a:ext uri="{FF2B5EF4-FFF2-40B4-BE49-F238E27FC236}">
                  <a16:creationId xmlns:a16="http://schemas.microsoft.com/office/drawing/2014/main" id="{991A24B3-81D1-7B4C-8F38-D1DCE8FB46DD}"/>
                </a:ext>
              </a:extLst>
            </p:cNvPr>
            <p:cNvSpPr/>
            <p:nvPr/>
          </p:nvSpPr>
          <p:spPr>
            <a:xfrm>
              <a:off x="2844603" y="30162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3" name="pt210">
              <a:extLst>
                <a:ext uri="{FF2B5EF4-FFF2-40B4-BE49-F238E27FC236}">
                  <a16:creationId xmlns:a16="http://schemas.microsoft.com/office/drawing/2014/main" id="{A327D442-7529-5142-9E36-862A3F852758}"/>
                </a:ext>
              </a:extLst>
            </p:cNvPr>
            <p:cNvSpPr/>
            <p:nvPr/>
          </p:nvSpPr>
          <p:spPr>
            <a:xfrm>
              <a:off x="2846924" y="30161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4" name="pt211">
              <a:extLst>
                <a:ext uri="{FF2B5EF4-FFF2-40B4-BE49-F238E27FC236}">
                  <a16:creationId xmlns:a16="http://schemas.microsoft.com/office/drawing/2014/main" id="{6965F266-6F26-A947-BE44-5D3C6FECAECE}"/>
                </a:ext>
              </a:extLst>
            </p:cNvPr>
            <p:cNvSpPr/>
            <p:nvPr/>
          </p:nvSpPr>
          <p:spPr>
            <a:xfrm>
              <a:off x="2849241" y="30158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5" name="pt212">
              <a:extLst>
                <a:ext uri="{FF2B5EF4-FFF2-40B4-BE49-F238E27FC236}">
                  <a16:creationId xmlns:a16="http://schemas.microsoft.com/office/drawing/2014/main" id="{5A4C278B-151E-844C-AFD1-74D6F9DA6DDF}"/>
                </a:ext>
              </a:extLst>
            </p:cNvPr>
            <p:cNvSpPr/>
            <p:nvPr/>
          </p:nvSpPr>
          <p:spPr>
            <a:xfrm>
              <a:off x="2851554" y="30157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6" name="pt213">
              <a:extLst>
                <a:ext uri="{FF2B5EF4-FFF2-40B4-BE49-F238E27FC236}">
                  <a16:creationId xmlns:a16="http://schemas.microsoft.com/office/drawing/2014/main" id="{48E10DA4-642A-1548-B7AD-34D38C01E31E}"/>
                </a:ext>
              </a:extLst>
            </p:cNvPr>
            <p:cNvSpPr/>
            <p:nvPr/>
          </p:nvSpPr>
          <p:spPr>
            <a:xfrm>
              <a:off x="2853863" y="30153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7" name="pt214">
              <a:extLst>
                <a:ext uri="{FF2B5EF4-FFF2-40B4-BE49-F238E27FC236}">
                  <a16:creationId xmlns:a16="http://schemas.microsoft.com/office/drawing/2014/main" id="{8C44F526-3FA7-D44E-B4C4-4A4BAF5D84A7}"/>
                </a:ext>
              </a:extLst>
            </p:cNvPr>
            <p:cNvSpPr/>
            <p:nvPr/>
          </p:nvSpPr>
          <p:spPr>
            <a:xfrm>
              <a:off x="2856168" y="30153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8" name="pt215">
              <a:extLst>
                <a:ext uri="{FF2B5EF4-FFF2-40B4-BE49-F238E27FC236}">
                  <a16:creationId xmlns:a16="http://schemas.microsoft.com/office/drawing/2014/main" id="{A92ACAAA-D04F-0148-8759-B0F693746C45}"/>
                </a:ext>
              </a:extLst>
            </p:cNvPr>
            <p:cNvSpPr/>
            <p:nvPr/>
          </p:nvSpPr>
          <p:spPr>
            <a:xfrm>
              <a:off x="2858470" y="30152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89" name="pt216">
              <a:extLst>
                <a:ext uri="{FF2B5EF4-FFF2-40B4-BE49-F238E27FC236}">
                  <a16:creationId xmlns:a16="http://schemas.microsoft.com/office/drawing/2014/main" id="{D5EBC3D0-9789-2B4B-9476-13B516F23EEB}"/>
                </a:ext>
              </a:extLst>
            </p:cNvPr>
            <p:cNvSpPr/>
            <p:nvPr/>
          </p:nvSpPr>
          <p:spPr>
            <a:xfrm>
              <a:off x="2860768" y="30152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0" name="pt217">
              <a:extLst>
                <a:ext uri="{FF2B5EF4-FFF2-40B4-BE49-F238E27FC236}">
                  <a16:creationId xmlns:a16="http://schemas.microsoft.com/office/drawing/2014/main" id="{C9FC0352-3538-824D-8C64-B6F538D760B8}"/>
                </a:ext>
              </a:extLst>
            </p:cNvPr>
            <p:cNvSpPr/>
            <p:nvPr/>
          </p:nvSpPr>
          <p:spPr>
            <a:xfrm>
              <a:off x="2863063" y="30151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1" name="pt218">
              <a:extLst>
                <a:ext uri="{FF2B5EF4-FFF2-40B4-BE49-F238E27FC236}">
                  <a16:creationId xmlns:a16="http://schemas.microsoft.com/office/drawing/2014/main" id="{BE87F8C1-EC5D-BA48-9590-29E3DA97FFD2}"/>
                </a:ext>
              </a:extLst>
            </p:cNvPr>
            <p:cNvSpPr/>
            <p:nvPr/>
          </p:nvSpPr>
          <p:spPr>
            <a:xfrm>
              <a:off x="2865354" y="30150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2" name="pt219">
              <a:extLst>
                <a:ext uri="{FF2B5EF4-FFF2-40B4-BE49-F238E27FC236}">
                  <a16:creationId xmlns:a16="http://schemas.microsoft.com/office/drawing/2014/main" id="{43538AF8-2C9E-D84A-941D-D4DF8A059B90}"/>
                </a:ext>
              </a:extLst>
            </p:cNvPr>
            <p:cNvSpPr/>
            <p:nvPr/>
          </p:nvSpPr>
          <p:spPr>
            <a:xfrm>
              <a:off x="2867642" y="30148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3" name="pt220">
              <a:extLst>
                <a:ext uri="{FF2B5EF4-FFF2-40B4-BE49-F238E27FC236}">
                  <a16:creationId xmlns:a16="http://schemas.microsoft.com/office/drawing/2014/main" id="{72E24224-FFE0-1C46-9E4E-2DF5F8D22FDC}"/>
                </a:ext>
              </a:extLst>
            </p:cNvPr>
            <p:cNvSpPr/>
            <p:nvPr/>
          </p:nvSpPr>
          <p:spPr>
            <a:xfrm>
              <a:off x="2869927" y="30147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4" name="pt221">
              <a:extLst>
                <a:ext uri="{FF2B5EF4-FFF2-40B4-BE49-F238E27FC236}">
                  <a16:creationId xmlns:a16="http://schemas.microsoft.com/office/drawing/2014/main" id="{DACC3DBC-2D73-FA45-A677-9AE30F9DF0C3}"/>
                </a:ext>
              </a:extLst>
            </p:cNvPr>
            <p:cNvSpPr/>
            <p:nvPr/>
          </p:nvSpPr>
          <p:spPr>
            <a:xfrm>
              <a:off x="2872208" y="30146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5" name="pt222">
              <a:extLst>
                <a:ext uri="{FF2B5EF4-FFF2-40B4-BE49-F238E27FC236}">
                  <a16:creationId xmlns:a16="http://schemas.microsoft.com/office/drawing/2014/main" id="{5EB10800-D8C2-9C43-9B0B-3076AB045DB0}"/>
                </a:ext>
              </a:extLst>
            </p:cNvPr>
            <p:cNvSpPr/>
            <p:nvPr/>
          </p:nvSpPr>
          <p:spPr>
            <a:xfrm>
              <a:off x="2874487" y="30145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6" name="pt223">
              <a:extLst>
                <a:ext uri="{FF2B5EF4-FFF2-40B4-BE49-F238E27FC236}">
                  <a16:creationId xmlns:a16="http://schemas.microsoft.com/office/drawing/2014/main" id="{EF04FB17-B744-6143-8CEA-DF5AD39B5173}"/>
                </a:ext>
              </a:extLst>
            </p:cNvPr>
            <p:cNvSpPr/>
            <p:nvPr/>
          </p:nvSpPr>
          <p:spPr>
            <a:xfrm>
              <a:off x="2876762" y="30145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7" name="pt224">
              <a:extLst>
                <a:ext uri="{FF2B5EF4-FFF2-40B4-BE49-F238E27FC236}">
                  <a16:creationId xmlns:a16="http://schemas.microsoft.com/office/drawing/2014/main" id="{0C9E67AC-A85E-1049-8AB7-0B8BD547F9BE}"/>
                </a:ext>
              </a:extLst>
            </p:cNvPr>
            <p:cNvSpPr/>
            <p:nvPr/>
          </p:nvSpPr>
          <p:spPr>
            <a:xfrm>
              <a:off x="2879034" y="30144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8" name="pt225">
              <a:extLst>
                <a:ext uri="{FF2B5EF4-FFF2-40B4-BE49-F238E27FC236}">
                  <a16:creationId xmlns:a16="http://schemas.microsoft.com/office/drawing/2014/main" id="{EAF81EF9-F7A1-5E4E-A4FE-B02591FC8959}"/>
                </a:ext>
              </a:extLst>
            </p:cNvPr>
            <p:cNvSpPr/>
            <p:nvPr/>
          </p:nvSpPr>
          <p:spPr>
            <a:xfrm>
              <a:off x="2881303" y="30144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399" name="pt226">
              <a:extLst>
                <a:ext uri="{FF2B5EF4-FFF2-40B4-BE49-F238E27FC236}">
                  <a16:creationId xmlns:a16="http://schemas.microsoft.com/office/drawing/2014/main" id="{B92770D6-730A-B549-8391-7F552DDD328B}"/>
                </a:ext>
              </a:extLst>
            </p:cNvPr>
            <p:cNvSpPr/>
            <p:nvPr/>
          </p:nvSpPr>
          <p:spPr>
            <a:xfrm>
              <a:off x="2883570" y="30141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0" name="pt227">
              <a:extLst>
                <a:ext uri="{FF2B5EF4-FFF2-40B4-BE49-F238E27FC236}">
                  <a16:creationId xmlns:a16="http://schemas.microsoft.com/office/drawing/2014/main" id="{800A6BD4-D879-B04D-BC70-DB9CF8AB1293}"/>
                </a:ext>
              </a:extLst>
            </p:cNvPr>
            <p:cNvSpPr/>
            <p:nvPr/>
          </p:nvSpPr>
          <p:spPr>
            <a:xfrm>
              <a:off x="2885834" y="30141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1" name="pt228">
              <a:extLst>
                <a:ext uri="{FF2B5EF4-FFF2-40B4-BE49-F238E27FC236}">
                  <a16:creationId xmlns:a16="http://schemas.microsoft.com/office/drawing/2014/main" id="{8F15CE51-680A-BF4A-86F3-FAEFF8EF6309}"/>
                </a:ext>
              </a:extLst>
            </p:cNvPr>
            <p:cNvSpPr/>
            <p:nvPr/>
          </p:nvSpPr>
          <p:spPr>
            <a:xfrm>
              <a:off x="2888094" y="301411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2" name="pt229">
              <a:extLst>
                <a:ext uri="{FF2B5EF4-FFF2-40B4-BE49-F238E27FC236}">
                  <a16:creationId xmlns:a16="http://schemas.microsoft.com/office/drawing/2014/main" id="{459C58AE-816C-3544-811C-996857DA776D}"/>
                </a:ext>
              </a:extLst>
            </p:cNvPr>
            <p:cNvSpPr/>
            <p:nvPr/>
          </p:nvSpPr>
          <p:spPr>
            <a:xfrm>
              <a:off x="2890353" y="30140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3" name="pt230">
              <a:extLst>
                <a:ext uri="{FF2B5EF4-FFF2-40B4-BE49-F238E27FC236}">
                  <a16:creationId xmlns:a16="http://schemas.microsoft.com/office/drawing/2014/main" id="{472F9DAA-0034-DE47-9616-2BC5B9ED4C2F}"/>
                </a:ext>
              </a:extLst>
            </p:cNvPr>
            <p:cNvSpPr/>
            <p:nvPr/>
          </p:nvSpPr>
          <p:spPr>
            <a:xfrm>
              <a:off x="2892608" y="30137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4" name="pt231">
              <a:extLst>
                <a:ext uri="{FF2B5EF4-FFF2-40B4-BE49-F238E27FC236}">
                  <a16:creationId xmlns:a16="http://schemas.microsoft.com/office/drawing/2014/main" id="{E437EDBC-E215-DC41-9EB4-9AB439C6071D}"/>
                </a:ext>
              </a:extLst>
            </p:cNvPr>
            <p:cNvSpPr/>
            <p:nvPr/>
          </p:nvSpPr>
          <p:spPr>
            <a:xfrm>
              <a:off x="2894862" y="30136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5" name="pt232">
              <a:extLst>
                <a:ext uri="{FF2B5EF4-FFF2-40B4-BE49-F238E27FC236}">
                  <a16:creationId xmlns:a16="http://schemas.microsoft.com/office/drawing/2014/main" id="{09D801DD-52C8-D74C-B8E3-DB448616F977}"/>
                </a:ext>
              </a:extLst>
            </p:cNvPr>
            <p:cNvSpPr/>
            <p:nvPr/>
          </p:nvSpPr>
          <p:spPr>
            <a:xfrm>
              <a:off x="2897112" y="30136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6" name="pt233">
              <a:extLst>
                <a:ext uri="{FF2B5EF4-FFF2-40B4-BE49-F238E27FC236}">
                  <a16:creationId xmlns:a16="http://schemas.microsoft.com/office/drawing/2014/main" id="{00F3BDDA-E360-5F4A-9D23-37E51F5A756D}"/>
                </a:ext>
              </a:extLst>
            </p:cNvPr>
            <p:cNvSpPr/>
            <p:nvPr/>
          </p:nvSpPr>
          <p:spPr>
            <a:xfrm>
              <a:off x="2899361" y="30136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7" name="pt234">
              <a:extLst>
                <a:ext uri="{FF2B5EF4-FFF2-40B4-BE49-F238E27FC236}">
                  <a16:creationId xmlns:a16="http://schemas.microsoft.com/office/drawing/2014/main" id="{BFD6DF2B-7D50-3747-BD7D-D64DDFB16B7F}"/>
                </a:ext>
              </a:extLst>
            </p:cNvPr>
            <p:cNvSpPr/>
            <p:nvPr/>
          </p:nvSpPr>
          <p:spPr>
            <a:xfrm>
              <a:off x="2901607" y="30135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8" name="pt235">
              <a:extLst>
                <a:ext uri="{FF2B5EF4-FFF2-40B4-BE49-F238E27FC236}">
                  <a16:creationId xmlns:a16="http://schemas.microsoft.com/office/drawing/2014/main" id="{5DB080EF-10E0-DD44-85DE-CBA755D0D1BA}"/>
                </a:ext>
              </a:extLst>
            </p:cNvPr>
            <p:cNvSpPr/>
            <p:nvPr/>
          </p:nvSpPr>
          <p:spPr>
            <a:xfrm>
              <a:off x="2903850" y="30135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09" name="pt236">
              <a:extLst>
                <a:ext uri="{FF2B5EF4-FFF2-40B4-BE49-F238E27FC236}">
                  <a16:creationId xmlns:a16="http://schemas.microsoft.com/office/drawing/2014/main" id="{A428EB8F-5161-2D4D-ABDA-BF9BFE181643}"/>
                </a:ext>
              </a:extLst>
            </p:cNvPr>
            <p:cNvSpPr/>
            <p:nvPr/>
          </p:nvSpPr>
          <p:spPr>
            <a:xfrm>
              <a:off x="2906092" y="30135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0" name="pt237">
              <a:extLst>
                <a:ext uri="{FF2B5EF4-FFF2-40B4-BE49-F238E27FC236}">
                  <a16:creationId xmlns:a16="http://schemas.microsoft.com/office/drawing/2014/main" id="{DE097529-CECB-5B46-AC4C-CF6693785F6E}"/>
                </a:ext>
              </a:extLst>
            </p:cNvPr>
            <p:cNvSpPr/>
            <p:nvPr/>
          </p:nvSpPr>
          <p:spPr>
            <a:xfrm>
              <a:off x="2908331" y="30134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1" name="pt238">
              <a:extLst>
                <a:ext uri="{FF2B5EF4-FFF2-40B4-BE49-F238E27FC236}">
                  <a16:creationId xmlns:a16="http://schemas.microsoft.com/office/drawing/2014/main" id="{BF2392BF-5428-F549-AD40-A63E6D6735B4}"/>
                </a:ext>
              </a:extLst>
            </p:cNvPr>
            <p:cNvSpPr/>
            <p:nvPr/>
          </p:nvSpPr>
          <p:spPr>
            <a:xfrm>
              <a:off x="2910569" y="30133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2" name="pt239">
              <a:extLst>
                <a:ext uri="{FF2B5EF4-FFF2-40B4-BE49-F238E27FC236}">
                  <a16:creationId xmlns:a16="http://schemas.microsoft.com/office/drawing/2014/main" id="{5F4B53FF-87C9-624A-BE35-DC1D37247C87}"/>
                </a:ext>
              </a:extLst>
            </p:cNvPr>
            <p:cNvSpPr/>
            <p:nvPr/>
          </p:nvSpPr>
          <p:spPr>
            <a:xfrm>
              <a:off x="2912804" y="30132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3" name="pt240">
              <a:extLst>
                <a:ext uri="{FF2B5EF4-FFF2-40B4-BE49-F238E27FC236}">
                  <a16:creationId xmlns:a16="http://schemas.microsoft.com/office/drawing/2014/main" id="{655E6C3A-B896-5741-BD8F-75A2BF216F59}"/>
                </a:ext>
              </a:extLst>
            </p:cNvPr>
            <p:cNvSpPr/>
            <p:nvPr/>
          </p:nvSpPr>
          <p:spPr>
            <a:xfrm>
              <a:off x="2915037" y="30132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4" name="pt241">
              <a:extLst>
                <a:ext uri="{FF2B5EF4-FFF2-40B4-BE49-F238E27FC236}">
                  <a16:creationId xmlns:a16="http://schemas.microsoft.com/office/drawing/2014/main" id="{05FC0756-CD3D-D340-98F2-F2EC5F69EFB3}"/>
                </a:ext>
              </a:extLst>
            </p:cNvPr>
            <p:cNvSpPr/>
            <p:nvPr/>
          </p:nvSpPr>
          <p:spPr>
            <a:xfrm>
              <a:off x="2917269" y="30131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5" name="pt242">
              <a:extLst>
                <a:ext uri="{FF2B5EF4-FFF2-40B4-BE49-F238E27FC236}">
                  <a16:creationId xmlns:a16="http://schemas.microsoft.com/office/drawing/2014/main" id="{930190F2-E31C-C54B-8EF8-D414AB705131}"/>
                </a:ext>
              </a:extLst>
            </p:cNvPr>
            <p:cNvSpPr/>
            <p:nvPr/>
          </p:nvSpPr>
          <p:spPr>
            <a:xfrm>
              <a:off x="2919498" y="301311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6" name="pt243">
              <a:extLst>
                <a:ext uri="{FF2B5EF4-FFF2-40B4-BE49-F238E27FC236}">
                  <a16:creationId xmlns:a16="http://schemas.microsoft.com/office/drawing/2014/main" id="{3FC58193-6510-6547-ADF7-65F52620430B}"/>
                </a:ext>
              </a:extLst>
            </p:cNvPr>
            <p:cNvSpPr/>
            <p:nvPr/>
          </p:nvSpPr>
          <p:spPr>
            <a:xfrm>
              <a:off x="2921726" y="30129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7" name="pt244">
              <a:extLst>
                <a:ext uri="{FF2B5EF4-FFF2-40B4-BE49-F238E27FC236}">
                  <a16:creationId xmlns:a16="http://schemas.microsoft.com/office/drawing/2014/main" id="{056CFE7A-93F3-3B45-BF8E-EB2AB40D738A}"/>
                </a:ext>
              </a:extLst>
            </p:cNvPr>
            <p:cNvSpPr/>
            <p:nvPr/>
          </p:nvSpPr>
          <p:spPr>
            <a:xfrm>
              <a:off x="2923952" y="30128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8" name="pt245">
              <a:extLst>
                <a:ext uri="{FF2B5EF4-FFF2-40B4-BE49-F238E27FC236}">
                  <a16:creationId xmlns:a16="http://schemas.microsoft.com/office/drawing/2014/main" id="{22635900-5283-7841-8AE1-AD6BC2F225A3}"/>
                </a:ext>
              </a:extLst>
            </p:cNvPr>
            <p:cNvSpPr/>
            <p:nvPr/>
          </p:nvSpPr>
          <p:spPr>
            <a:xfrm>
              <a:off x="2926177" y="301278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19" name="pt246">
              <a:extLst>
                <a:ext uri="{FF2B5EF4-FFF2-40B4-BE49-F238E27FC236}">
                  <a16:creationId xmlns:a16="http://schemas.microsoft.com/office/drawing/2014/main" id="{59CAC637-634B-7D41-87FC-D5B7155FF9D2}"/>
                </a:ext>
              </a:extLst>
            </p:cNvPr>
            <p:cNvSpPr/>
            <p:nvPr/>
          </p:nvSpPr>
          <p:spPr>
            <a:xfrm>
              <a:off x="2928400" y="30126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0" name="pt247">
              <a:extLst>
                <a:ext uri="{FF2B5EF4-FFF2-40B4-BE49-F238E27FC236}">
                  <a16:creationId xmlns:a16="http://schemas.microsoft.com/office/drawing/2014/main" id="{F28C72D9-FAFC-8544-BE8E-19DA77419E06}"/>
                </a:ext>
              </a:extLst>
            </p:cNvPr>
            <p:cNvSpPr/>
            <p:nvPr/>
          </p:nvSpPr>
          <p:spPr>
            <a:xfrm>
              <a:off x="2930621" y="30126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1" name="pt248">
              <a:extLst>
                <a:ext uri="{FF2B5EF4-FFF2-40B4-BE49-F238E27FC236}">
                  <a16:creationId xmlns:a16="http://schemas.microsoft.com/office/drawing/2014/main" id="{93A4DFAA-FC4C-5940-9E69-C3E4F8FB3B0F}"/>
                </a:ext>
              </a:extLst>
            </p:cNvPr>
            <p:cNvSpPr/>
            <p:nvPr/>
          </p:nvSpPr>
          <p:spPr>
            <a:xfrm>
              <a:off x="2932841" y="30125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2" name="pt249">
              <a:extLst>
                <a:ext uri="{FF2B5EF4-FFF2-40B4-BE49-F238E27FC236}">
                  <a16:creationId xmlns:a16="http://schemas.microsoft.com/office/drawing/2014/main" id="{3F5201DC-D700-2741-9CCC-40F4C51C96F1}"/>
                </a:ext>
              </a:extLst>
            </p:cNvPr>
            <p:cNvSpPr/>
            <p:nvPr/>
          </p:nvSpPr>
          <p:spPr>
            <a:xfrm>
              <a:off x="2935059" y="30124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3" name="pt250">
              <a:extLst>
                <a:ext uri="{FF2B5EF4-FFF2-40B4-BE49-F238E27FC236}">
                  <a16:creationId xmlns:a16="http://schemas.microsoft.com/office/drawing/2014/main" id="{9526FA0B-71BB-7F4E-ACD4-9897ABE4C221}"/>
                </a:ext>
              </a:extLst>
            </p:cNvPr>
            <p:cNvSpPr/>
            <p:nvPr/>
          </p:nvSpPr>
          <p:spPr>
            <a:xfrm>
              <a:off x="2937277" y="30123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4" name="pt251">
              <a:extLst>
                <a:ext uri="{FF2B5EF4-FFF2-40B4-BE49-F238E27FC236}">
                  <a16:creationId xmlns:a16="http://schemas.microsoft.com/office/drawing/2014/main" id="{A45BECFD-A518-6E46-85CD-B9B2BC840175}"/>
                </a:ext>
              </a:extLst>
            </p:cNvPr>
            <p:cNvSpPr/>
            <p:nvPr/>
          </p:nvSpPr>
          <p:spPr>
            <a:xfrm>
              <a:off x="2939492" y="30122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5" name="pt252">
              <a:extLst>
                <a:ext uri="{FF2B5EF4-FFF2-40B4-BE49-F238E27FC236}">
                  <a16:creationId xmlns:a16="http://schemas.microsoft.com/office/drawing/2014/main" id="{5359202B-C8A3-7141-82C0-DE077F51A501}"/>
                </a:ext>
              </a:extLst>
            </p:cNvPr>
            <p:cNvSpPr/>
            <p:nvPr/>
          </p:nvSpPr>
          <p:spPr>
            <a:xfrm>
              <a:off x="2941707" y="30119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6" name="pt253">
              <a:extLst>
                <a:ext uri="{FF2B5EF4-FFF2-40B4-BE49-F238E27FC236}">
                  <a16:creationId xmlns:a16="http://schemas.microsoft.com/office/drawing/2014/main" id="{1EE933D9-0988-0049-8A7D-28AF9D6F8EE9}"/>
                </a:ext>
              </a:extLst>
            </p:cNvPr>
            <p:cNvSpPr/>
            <p:nvPr/>
          </p:nvSpPr>
          <p:spPr>
            <a:xfrm>
              <a:off x="2943920" y="30117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7" name="pt254">
              <a:extLst>
                <a:ext uri="{FF2B5EF4-FFF2-40B4-BE49-F238E27FC236}">
                  <a16:creationId xmlns:a16="http://schemas.microsoft.com/office/drawing/2014/main" id="{6E4611AC-C0A5-0548-BC9A-53EDF64BB5EA}"/>
                </a:ext>
              </a:extLst>
            </p:cNvPr>
            <p:cNvSpPr/>
            <p:nvPr/>
          </p:nvSpPr>
          <p:spPr>
            <a:xfrm>
              <a:off x="2946133" y="30116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8" name="pt255">
              <a:extLst>
                <a:ext uri="{FF2B5EF4-FFF2-40B4-BE49-F238E27FC236}">
                  <a16:creationId xmlns:a16="http://schemas.microsoft.com/office/drawing/2014/main" id="{F204ECB9-D2D0-8441-A8AC-D3F24B27B0FF}"/>
                </a:ext>
              </a:extLst>
            </p:cNvPr>
            <p:cNvSpPr/>
            <p:nvPr/>
          </p:nvSpPr>
          <p:spPr>
            <a:xfrm>
              <a:off x="2948344" y="30115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29" name="pt256">
              <a:extLst>
                <a:ext uri="{FF2B5EF4-FFF2-40B4-BE49-F238E27FC236}">
                  <a16:creationId xmlns:a16="http://schemas.microsoft.com/office/drawing/2014/main" id="{40EACDE3-AB81-FA48-B9D8-03249A36249C}"/>
                </a:ext>
              </a:extLst>
            </p:cNvPr>
            <p:cNvSpPr/>
            <p:nvPr/>
          </p:nvSpPr>
          <p:spPr>
            <a:xfrm>
              <a:off x="2950554" y="30111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0" name="pt257">
              <a:extLst>
                <a:ext uri="{FF2B5EF4-FFF2-40B4-BE49-F238E27FC236}">
                  <a16:creationId xmlns:a16="http://schemas.microsoft.com/office/drawing/2014/main" id="{4A202EF5-35BA-234C-A1D6-EA73BE91E3DF}"/>
                </a:ext>
              </a:extLst>
            </p:cNvPr>
            <p:cNvSpPr/>
            <p:nvPr/>
          </p:nvSpPr>
          <p:spPr>
            <a:xfrm>
              <a:off x="2952763" y="30110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1" name="pt258">
              <a:extLst>
                <a:ext uri="{FF2B5EF4-FFF2-40B4-BE49-F238E27FC236}">
                  <a16:creationId xmlns:a16="http://schemas.microsoft.com/office/drawing/2014/main" id="{FC1F807A-64F7-5B42-ACF7-CEF1A24BAFF5}"/>
                </a:ext>
              </a:extLst>
            </p:cNvPr>
            <p:cNvSpPr/>
            <p:nvPr/>
          </p:nvSpPr>
          <p:spPr>
            <a:xfrm>
              <a:off x="2954972" y="30108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2" name="pt259">
              <a:extLst>
                <a:ext uri="{FF2B5EF4-FFF2-40B4-BE49-F238E27FC236}">
                  <a16:creationId xmlns:a16="http://schemas.microsoft.com/office/drawing/2014/main" id="{2984BEFF-2813-B54B-8B5B-C2B3867C994E}"/>
                </a:ext>
              </a:extLst>
            </p:cNvPr>
            <p:cNvSpPr/>
            <p:nvPr/>
          </p:nvSpPr>
          <p:spPr>
            <a:xfrm>
              <a:off x="2957179" y="30105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3" name="pt260">
              <a:extLst>
                <a:ext uri="{FF2B5EF4-FFF2-40B4-BE49-F238E27FC236}">
                  <a16:creationId xmlns:a16="http://schemas.microsoft.com/office/drawing/2014/main" id="{73668C27-2250-8944-ADEE-C04FB47A74CD}"/>
                </a:ext>
              </a:extLst>
            </p:cNvPr>
            <p:cNvSpPr/>
            <p:nvPr/>
          </p:nvSpPr>
          <p:spPr>
            <a:xfrm>
              <a:off x="2959386" y="30102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4" name="pt261">
              <a:extLst>
                <a:ext uri="{FF2B5EF4-FFF2-40B4-BE49-F238E27FC236}">
                  <a16:creationId xmlns:a16="http://schemas.microsoft.com/office/drawing/2014/main" id="{797DD3FF-941B-5544-AF75-A1A4E4AC133F}"/>
                </a:ext>
              </a:extLst>
            </p:cNvPr>
            <p:cNvSpPr/>
            <p:nvPr/>
          </p:nvSpPr>
          <p:spPr>
            <a:xfrm>
              <a:off x="2961592" y="30102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5" name="pt262">
              <a:extLst>
                <a:ext uri="{FF2B5EF4-FFF2-40B4-BE49-F238E27FC236}">
                  <a16:creationId xmlns:a16="http://schemas.microsoft.com/office/drawing/2014/main" id="{57E691E2-CB0D-6141-9173-24DBA068BE4F}"/>
                </a:ext>
              </a:extLst>
            </p:cNvPr>
            <p:cNvSpPr/>
            <p:nvPr/>
          </p:nvSpPr>
          <p:spPr>
            <a:xfrm>
              <a:off x="2963797" y="30100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6" name="pt263">
              <a:extLst>
                <a:ext uri="{FF2B5EF4-FFF2-40B4-BE49-F238E27FC236}">
                  <a16:creationId xmlns:a16="http://schemas.microsoft.com/office/drawing/2014/main" id="{39B035AB-38D8-CC41-B5C8-3A8331C39E22}"/>
                </a:ext>
              </a:extLst>
            </p:cNvPr>
            <p:cNvSpPr/>
            <p:nvPr/>
          </p:nvSpPr>
          <p:spPr>
            <a:xfrm>
              <a:off x="2966002" y="30097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7" name="pt264">
              <a:extLst>
                <a:ext uri="{FF2B5EF4-FFF2-40B4-BE49-F238E27FC236}">
                  <a16:creationId xmlns:a16="http://schemas.microsoft.com/office/drawing/2014/main" id="{EE6442EA-6334-E341-967C-72B3ED461A75}"/>
                </a:ext>
              </a:extLst>
            </p:cNvPr>
            <p:cNvSpPr/>
            <p:nvPr/>
          </p:nvSpPr>
          <p:spPr>
            <a:xfrm>
              <a:off x="2968206" y="30096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8" name="pt265">
              <a:extLst>
                <a:ext uri="{FF2B5EF4-FFF2-40B4-BE49-F238E27FC236}">
                  <a16:creationId xmlns:a16="http://schemas.microsoft.com/office/drawing/2014/main" id="{6E27BAA3-C1D6-B346-88F0-56601CD44CC1}"/>
                </a:ext>
              </a:extLst>
            </p:cNvPr>
            <p:cNvSpPr/>
            <p:nvPr/>
          </p:nvSpPr>
          <p:spPr>
            <a:xfrm>
              <a:off x="2970410" y="30092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39" name="pt266">
              <a:extLst>
                <a:ext uri="{FF2B5EF4-FFF2-40B4-BE49-F238E27FC236}">
                  <a16:creationId xmlns:a16="http://schemas.microsoft.com/office/drawing/2014/main" id="{6C444071-0FB4-EC4C-899F-FD4A6633577C}"/>
                </a:ext>
              </a:extLst>
            </p:cNvPr>
            <p:cNvSpPr/>
            <p:nvPr/>
          </p:nvSpPr>
          <p:spPr>
            <a:xfrm>
              <a:off x="2972613" y="30092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0" name="pt267">
              <a:extLst>
                <a:ext uri="{FF2B5EF4-FFF2-40B4-BE49-F238E27FC236}">
                  <a16:creationId xmlns:a16="http://schemas.microsoft.com/office/drawing/2014/main" id="{D23AADFA-4B7B-D44D-A983-C9D7B59D0D6A}"/>
                </a:ext>
              </a:extLst>
            </p:cNvPr>
            <p:cNvSpPr/>
            <p:nvPr/>
          </p:nvSpPr>
          <p:spPr>
            <a:xfrm>
              <a:off x="2974816" y="30092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1" name="pt268">
              <a:extLst>
                <a:ext uri="{FF2B5EF4-FFF2-40B4-BE49-F238E27FC236}">
                  <a16:creationId xmlns:a16="http://schemas.microsoft.com/office/drawing/2014/main" id="{57DB2449-4808-0545-B38B-A60C0834FC1A}"/>
                </a:ext>
              </a:extLst>
            </p:cNvPr>
            <p:cNvSpPr/>
            <p:nvPr/>
          </p:nvSpPr>
          <p:spPr>
            <a:xfrm>
              <a:off x="2977018" y="30091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2" name="pt269">
              <a:extLst>
                <a:ext uri="{FF2B5EF4-FFF2-40B4-BE49-F238E27FC236}">
                  <a16:creationId xmlns:a16="http://schemas.microsoft.com/office/drawing/2014/main" id="{E89C9433-567B-7144-95B4-11904BD20CB5}"/>
                </a:ext>
              </a:extLst>
            </p:cNvPr>
            <p:cNvSpPr/>
            <p:nvPr/>
          </p:nvSpPr>
          <p:spPr>
            <a:xfrm>
              <a:off x="2979220" y="30088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3" name="pt270">
              <a:extLst>
                <a:ext uri="{FF2B5EF4-FFF2-40B4-BE49-F238E27FC236}">
                  <a16:creationId xmlns:a16="http://schemas.microsoft.com/office/drawing/2014/main" id="{6F0858F4-C9F5-B541-AFCF-132D82C71B6C}"/>
                </a:ext>
              </a:extLst>
            </p:cNvPr>
            <p:cNvSpPr/>
            <p:nvPr/>
          </p:nvSpPr>
          <p:spPr>
            <a:xfrm>
              <a:off x="2981422" y="30088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4" name="pt271">
              <a:extLst>
                <a:ext uri="{FF2B5EF4-FFF2-40B4-BE49-F238E27FC236}">
                  <a16:creationId xmlns:a16="http://schemas.microsoft.com/office/drawing/2014/main" id="{81D26D89-5660-DC46-A572-674A8B42C407}"/>
                </a:ext>
              </a:extLst>
            </p:cNvPr>
            <p:cNvSpPr/>
            <p:nvPr/>
          </p:nvSpPr>
          <p:spPr>
            <a:xfrm>
              <a:off x="2983624" y="30086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5" name="pt272">
              <a:extLst>
                <a:ext uri="{FF2B5EF4-FFF2-40B4-BE49-F238E27FC236}">
                  <a16:creationId xmlns:a16="http://schemas.microsoft.com/office/drawing/2014/main" id="{E48EC065-52C7-1B40-87A7-A05819F53849}"/>
                </a:ext>
              </a:extLst>
            </p:cNvPr>
            <p:cNvSpPr/>
            <p:nvPr/>
          </p:nvSpPr>
          <p:spPr>
            <a:xfrm>
              <a:off x="2985826" y="30086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6" name="pt273">
              <a:extLst>
                <a:ext uri="{FF2B5EF4-FFF2-40B4-BE49-F238E27FC236}">
                  <a16:creationId xmlns:a16="http://schemas.microsoft.com/office/drawing/2014/main" id="{B9BBDD83-D49E-084D-A1FE-4E0D39F42FE2}"/>
                </a:ext>
              </a:extLst>
            </p:cNvPr>
            <p:cNvSpPr/>
            <p:nvPr/>
          </p:nvSpPr>
          <p:spPr>
            <a:xfrm>
              <a:off x="2988027" y="300839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7" name="pt274">
              <a:extLst>
                <a:ext uri="{FF2B5EF4-FFF2-40B4-BE49-F238E27FC236}">
                  <a16:creationId xmlns:a16="http://schemas.microsoft.com/office/drawing/2014/main" id="{37F5D2E5-442E-1649-9F7B-D018C8083664}"/>
                </a:ext>
              </a:extLst>
            </p:cNvPr>
            <p:cNvSpPr/>
            <p:nvPr/>
          </p:nvSpPr>
          <p:spPr>
            <a:xfrm>
              <a:off x="2990229" y="300798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8" name="pt275">
              <a:extLst>
                <a:ext uri="{FF2B5EF4-FFF2-40B4-BE49-F238E27FC236}">
                  <a16:creationId xmlns:a16="http://schemas.microsoft.com/office/drawing/2014/main" id="{3C39CC8F-3782-344C-A3AF-14389E858A19}"/>
                </a:ext>
              </a:extLst>
            </p:cNvPr>
            <p:cNvSpPr/>
            <p:nvPr/>
          </p:nvSpPr>
          <p:spPr>
            <a:xfrm>
              <a:off x="2992431" y="30074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49" name="pt276">
              <a:extLst>
                <a:ext uri="{FF2B5EF4-FFF2-40B4-BE49-F238E27FC236}">
                  <a16:creationId xmlns:a16="http://schemas.microsoft.com/office/drawing/2014/main" id="{66416005-AC33-634E-8A56-5D9A45649F14}"/>
                </a:ext>
              </a:extLst>
            </p:cNvPr>
            <p:cNvSpPr/>
            <p:nvPr/>
          </p:nvSpPr>
          <p:spPr>
            <a:xfrm>
              <a:off x="2994633" y="300735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0" name="pt277">
              <a:extLst>
                <a:ext uri="{FF2B5EF4-FFF2-40B4-BE49-F238E27FC236}">
                  <a16:creationId xmlns:a16="http://schemas.microsoft.com/office/drawing/2014/main" id="{B010A63D-CFC2-8442-A5CC-773A0E9CB7C7}"/>
                </a:ext>
              </a:extLst>
            </p:cNvPr>
            <p:cNvSpPr/>
            <p:nvPr/>
          </p:nvSpPr>
          <p:spPr>
            <a:xfrm>
              <a:off x="2996835" y="30072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1" name="pt278">
              <a:extLst>
                <a:ext uri="{FF2B5EF4-FFF2-40B4-BE49-F238E27FC236}">
                  <a16:creationId xmlns:a16="http://schemas.microsoft.com/office/drawing/2014/main" id="{01C7735E-90AF-1B4F-9030-F396DD78EAE6}"/>
                </a:ext>
              </a:extLst>
            </p:cNvPr>
            <p:cNvSpPr/>
            <p:nvPr/>
          </p:nvSpPr>
          <p:spPr>
            <a:xfrm>
              <a:off x="2999037" y="30065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2" name="pt279">
              <a:extLst>
                <a:ext uri="{FF2B5EF4-FFF2-40B4-BE49-F238E27FC236}">
                  <a16:creationId xmlns:a16="http://schemas.microsoft.com/office/drawing/2014/main" id="{15C45484-D686-1744-8FF9-51711A3FC4A3}"/>
                </a:ext>
              </a:extLst>
            </p:cNvPr>
            <p:cNvSpPr/>
            <p:nvPr/>
          </p:nvSpPr>
          <p:spPr>
            <a:xfrm>
              <a:off x="3001239" y="300643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3" name="pt280">
              <a:extLst>
                <a:ext uri="{FF2B5EF4-FFF2-40B4-BE49-F238E27FC236}">
                  <a16:creationId xmlns:a16="http://schemas.microsoft.com/office/drawing/2014/main" id="{3A071613-564D-B449-8FFA-D6020295862B}"/>
                </a:ext>
              </a:extLst>
            </p:cNvPr>
            <p:cNvSpPr/>
            <p:nvPr/>
          </p:nvSpPr>
          <p:spPr>
            <a:xfrm>
              <a:off x="3003442" y="30062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4" name="pt281">
              <a:extLst>
                <a:ext uri="{FF2B5EF4-FFF2-40B4-BE49-F238E27FC236}">
                  <a16:creationId xmlns:a16="http://schemas.microsoft.com/office/drawing/2014/main" id="{D9D7198A-1550-6042-9952-DEB800F904F0}"/>
                </a:ext>
              </a:extLst>
            </p:cNvPr>
            <p:cNvSpPr/>
            <p:nvPr/>
          </p:nvSpPr>
          <p:spPr>
            <a:xfrm>
              <a:off x="3005645" y="30058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5" name="pt282">
              <a:extLst>
                <a:ext uri="{FF2B5EF4-FFF2-40B4-BE49-F238E27FC236}">
                  <a16:creationId xmlns:a16="http://schemas.microsoft.com/office/drawing/2014/main" id="{8A1AA752-A1E9-5B4D-BB45-EB6D273E64C3}"/>
                </a:ext>
              </a:extLst>
            </p:cNvPr>
            <p:cNvSpPr/>
            <p:nvPr/>
          </p:nvSpPr>
          <p:spPr>
            <a:xfrm>
              <a:off x="3007849" y="30055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6" name="pt283">
              <a:extLst>
                <a:ext uri="{FF2B5EF4-FFF2-40B4-BE49-F238E27FC236}">
                  <a16:creationId xmlns:a16="http://schemas.microsoft.com/office/drawing/2014/main" id="{A509BA46-5C2F-C641-B9D2-2235A3DD59DC}"/>
                </a:ext>
              </a:extLst>
            </p:cNvPr>
            <p:cNvSpPr/>
            <p:nvPr/>
          </p:nvSpPr>
          <p:spPr>
            <a:xfrm>
              <a:off x="3010053" y="30049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7" name="pt284">
              <a:extLst>
                <a:ext uri="{FF2B5EF4-FFF2-40B4-BE49-F238E27FC236}">
                  <a16:creationId xmlns:a16="http://schemas.microsoft.com/office/drawing/2014/main" id="{2D57AB76-6C27-0941-A923-346FB8F5D8E8}"/>
                </a:ext>
              </a:extLst>
            </p:cNvPr>
            <p:cNvSpPr/>
            <p:nvPr/>
          </p:nvSpPr>
          <p:spPr>
            <a:xfrm>
              <a:off x="3012258" y="30048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8" name="pt285">
              <a:extLst>
                <a:ext uri="{FF2B5EF4-FFF2-40B4-BE49-F238E27FC236}">
                  <a16:creationId xmlns:a16="http://schemas.microsoft.com/office/drawing/2014/main" id="{EB09B76B-A8FD-E24E-99E7-0EB857242AD5}"/>
                </a:ext>
              </a:extLst>
            </p:cNvPr>
            <p:cNvSpPr/>
            <p:nvPr/>
          </p:nvSpPr>
          <p:spPr>
            <a:xfrm>
              <a:off x="3014463" y="300466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59" name="pt286">
              <a:extLst>
                <a:ext uri="{FF2B5EF4-FFF2-40B4-BE49-F238E27FC236}">
                  <a16:creationId xmlns:a16="http://schemas.microsoft.com/office/drawing/2014/main" id="{5994792D-1367-2E44-B6F7-43584F61BBD5}"/>
                </a:ext>
              </a:extLst>
            </p:cNvPr>
            <p:cNvSpPr/>
            <p:nvPr/>
          </p:nvSpPr>
          <p:spPr>
            <a:xfrm>
              <a:off x="3016669" y="30044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0" name="pt287">
              <a:extLst>
                <a:ext uri="{FF2B5EF4-FFF2-40B4-BE49-F238E27FC236}">
                  <a16:creationId xmlns:a16="http://schemas.microsoft.com/office/drawing/2014/main" id="{13F73EFE-9166-8C42-B412-C29663FEAC13}"/>
                </a:ext>
              </a:extLst>
            </p:cNvPr>
            <p:cNvSpPr/>
            <p:nvPr/>
          </p:nvSpPr>
          <p:spPr>
            <a:xfrm>
              <a:off x="3018876" y="30044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1" name="pt288">
              <a:extLst>
                <a:ext uri="{FF2B5EF4-FFF2-40B4-BE49-F238E27FC236}">
                  <a16:creationId xmlns:a16="http://schemas.microsoft.com/office/drawing/2014/main" id="{2930D0C8-641E-5748-AEF3-36894201D689}"/>
                </a:ext>
              </a:extLst>
            </p:cNvPr>
            <p:cNvSpPr/>
            <p:nvPr/>
          </p:nvSpPr>
          <p:spPr>
            <a:xfrm>
              <a:off x="3021083" y="30043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2" name="pt289">
              <a:extLst>
                <a:ext uri="{FF2B5EF4-FFF2-40B4-BE49-F238E27FC236}">
                  <a16:creationId xmlns:a16="http://schemas.microsoft.com/office/drawing/2014/main" id="{B5FBAFB0-7CA3-1441-A85E-E3ED4C9C3DC0}"/>
                </a:ext>
              </a:extLst>
            </p:cNvPr>
            <p:cNvSpPr/>
            <p:nvPr/>
          </p:nvSpPr>
          <p:spPr>
            <a:xfrm>
              <a:off x="3023292" y="30039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3" name="pt290">
              <a:extLst>
                <a:ext uri="{FF2B5EF4-FFF2-40B4-BE49-F238E27FC236}">
                  <a16:creationId xmlns:a16="http://schemas.microsoft.com/office/drawing/2014/main" id="{8D930238-CB4F-664A-85ED-2C03BE6A2FCA}"/>
                </a:ext>
              </a:extLst>
            </p:cNvPr>
            <p:cNvSpPr/>
            <p:nvPr/>
          </p:nvSpPr>
          <p:spPr>
            <a:xfrm>
              <a:off x="3025501" y="30039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4" name="pt291">
              <a:extLst>
                <a:ext uri="{FF2B5EF4-FFF2-40B4-BE49-F238E27FC236}">
                  <a16:creationId xmlns:a16="http://schemas.microsoft.com/office/drawing/2014/main" id="{430F2A09-96BA-4B4F-8939-E32E5717E95F}"/>
                </a:ext>
              </a:extLst>
            </p:cNvPr>
            <p:cNvSpPr/>
            <p:nvPr/>
          </p:nvSpPr>
          <p:spPr>
            <a:xfrm>
              <a:off x="3027711" y="30038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5" name="pt292">
              <a:extLst>
                <a:ext uri="{FF2B5EF4-FFF2-40B4-BE49-F238E27FC236}">
                  <a16:creationId xmlns:a16="http://schemas.microsoft.com/office/drawing/2014/main" id="{7BA62CC8-4CD4-B445-A35F-FF7A4EEE98C5}"/>
                </a:ext>
              </a:extLst>
            </p:cNvPr>
            <p:cNvSpPr/>
            <p:nvPr/>
          </p:nvSpPr>
          <p:spPr>
            <a:xfrm>
              <a:off x="3029922" y="30034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6" name="pt293">
              <a:extLst>
                <a:ext uri="{FF2B5EF4-FFF2-40B4-BE49-F238E27FC236}">
                  <a16:creationId xmlns:a16="http://schemas.microsoft.com/office/drawing/2014/main" id="{A0FAFD33-6360-2B4A-AA99-8AA821AA629E}"/>
                </a:ext>
              </a:extLst>
            </p:cNvPr>
            <p:cNvSpPr/>
            <p:nvPr/>
          </p:nvSpPr>
          <p:spPr>
            <a:xfrm>
              <a:off x="3032135" y="30032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7" name="pt294">
              <a:extLst>
                <a:ext uri="{FF2B5EF4-FFF2-40B4-BE49-F238E27FC236}">
                  <a16:creationId xmlns:a16="http://schemas.microsoft.com/office/drawing/2014/main" id="{44CB65F4-A9CD-D34E-B051-B025ECA3A03D}"/>
                </a:ext>
              </a:extLst>
            </p:cNvPr>
            <p:cNvSpPr/>
            <p:nvPr/>
          </p:nvSpPr>
          <p:spPr>
            <a:xfrm>
              <a:off x="3034348" y="30032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8" name="pt295">
              <a:extLst>
                <a:ext uri="{FF2B5EF4-FFF2-40B4-BE49-F238E27FC236}">
                  <a16:creationId xmlns:a16="http://schemas.microsoft.com/office/drawing/2014/main" id="{6F41583A-9868-5945-A2F9-A58B92BF9BAC}"/>
                </a:ext>
              </a:extLst>
            </p:cNvPr>
            <p:cNvSpPr/>
            <p:nvPr/>
          </p:nvSpPr>
          <p:spPr>
            <a:xfrm>
              <a:off x="3036563" y="30032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69" name="pt296">
              <a:extLst>
                <a:ext uri="{FF2B5EF4-FFF2-40B4-BE49-F238E27FC236}">
                  <a16:creationId xmlns:a16="http://schemas.microsoft.com/office/drawing/2014/main" id="{CED04DD1-A718-7240-A509-BADEB8454BD3}"/>
                </a:ext>
              </a:extLst>
            </p:cNvPr>
            <p:cNvSpPr/>
            <p:nvPr/>
          </p:nvSpPr>
          <p:spPr>
            <a:xfrm>
              <a:off x="3038778" y="30032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0" name="pt297">
              <a:extLst>
                <a:ext uri="{FF2B5EF4-FFF2-40B4-BE49-F238E27FC236}">
                  <a16:creationId xmlns:a16="http://schemas.microsoft.com/office/drawing/2014/main" id="{F3508DF6-0DB0-844A-856A-A9721CC18F31}"/>
                </a:ext>
              </a:extLst>
            </p:cNvPr>
            <p:cNvSpPr/>
            <p:nvPr/>
          </p:nvSpPr>
          <p:spPr>
            <a:xfrm>
              <a:off x="3040995" y="30028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1" name="pt298">
              <a:extLst>
                <a:ext uri="{FF2B5EF4-FFF2-40B4-BE49-F238E27FC236}">
                  <a16:creationId xmlns:a16="http://schemas.microsoft.com/office/drawing/2014/main" id="{DB7D8B38-2EC4-D14A-BF9E-82D918D8A910}"/>
                </a:ext>
              </a:extLst>
            </p:cNvPr>
            <p:cNvSpPr/>
            <p:nvPr/>
          </p:nvSpPr>
          <p:spPr>
            <a:xfrm>
              <a:off x="3043214" y="30028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2" name="pt299">
              <a:extLst>
                <a:ext uri="{FF2B5EF4-FFF2-40B4-BE49-F238E27FC236}">
                  <a16:creationId xmlns:a16="http://schemas.microsoft.com/office/drawing/2014/main" id="{D305F7B8-4511-C94C-B214-BBE0F9D6B993}"/>
                </a:ext>
              </a:extLst>
            </p:cNvPr>
            <p:cNvSpPr/>
            <p:nvPr/>
          </p:nvSpPr>
          <p:spPr>
            <a:xfrm>
              <a:off x="3045434" y="30024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3" name="pt300">
              <a:extLst>
                <a:ext uri="{FF2B5EF4-FFF2-40B4-BE49-F238E27FC236}">
                  <a16:creationId xmlns:a16="http://schemas.microsoft.com/office/drawing/2014/main" id="{DA596F96-FE68-A349-B8CC-4ACA11BA17B6}"/>
                </a:ext>
              </a:extLst>
            </p:cNvPr>
            <p:cNvSpPr/>
            <p:nvPr/>
          </p:nvSpPr>
          <p:spPr>
            <a:xfrm>
              <a:off x="3047655" y="300215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4" name="pt301">
              <a:extLst>
                <a:ext uri="{FF2B5EF4-FFF2-40B4-BE49-F238E27FC236}">
                  <a16:creationId xmlns:a16="http://schemas.microsoft.com/office/drawing/2014/main" id="{840BE0F9-1F4D-4348-AD4C-EA9A14F56712}"/>
                </a:ext>
              </a:extLst>
            </p:cNvPr>
            <p:cNvSpPr/>
            <p:nvPr/>
          </p:nvSpPr>
          <p:spPr>
            <a:xfrm>
              <a:off x="3049878" y="30019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5" name="pt302">
              <a:extLst>
                <a:ext uri="{FF2B5EF4-FFF2-40B4-BE49-F238E27FC236}">
                  <a16:creationId xmlns:a16="http://schemas.microsoft.com/office/drawing/2014/main" id="{D10273A1-6540-2648-8895-8E9C0E5AB4FB}"/>
                </a:ext>
              </a:extLst>
            </p:cNvPr>
            <p:cNvSpPr/>
            <p:nvPr/>
          </p:nvSpPr>
          <p:spPr>
            <a:xfrm>
              <a:off x="3052103" y="30014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6" name="pt303">
              <a:extLst>
                <a:ext uri="{FF2B5EF4-FFF2-40B4-BE49-F238E27FC236}">
                  <a16:creationId xmlns:a16="http://schemas.microsoft.com/office/drawing/2014/main" id="{A1AB8EE8-5003-704D-B727-781603389767}"/>
                </a:ext>
              </a:extLst>
            </p:cNvPr>
            <p:cNvSpPr/>
            <p:nvPr/>
          </p:nvSpPr>
          <p:spPr>
            <a:xfrm>
              <a:off x="3054329" y="30012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7" name="pt304">
              <a:extLst>
                <a:ext uri="{FF2B5EF4-FFF2-40B4-BE49-F238E27FC236}">
                  <a16:creationId xmlns:a16="http://schemas.microsoft.com/office/drawing/2014/main" id="{EB10F5FA-117D-634F-A7E7-F3711B40032D}"/>
                </a:ext>
              </a:extLst>
            </p:cNvPr>
            <p:cNvSpPr/>
            <p:nvPr/>
          </p:nvSpPr>
          <p:spPr>
            <a:xfrm>
              <a:off x="3056556" y="30010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8" name="pt305">
              <a:extLst>
                <a:ext uri="{FF2B5EF4-FFF2-40B4-BE49-F238E27FC236}">
                  <a16:creationId xmlns:a16="http://schemas.microsoft.com/office/drawing/2014/main" id="{BCBA8FA9-6E6B-864E-A3E5-7DEB764B826A}"/>
                </a:ext>
              </a:extLst>
            </p:cNvPr>
            <p:cNvSpPr/>
            <p:nvPr/>
          </p:nvSpPr>
          <p:spPr>
            <a:xfrm>
              <a:off x="3058786" y="30010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79" name="pt306">
              <a:extLst>
                <a:ext uri="{FF2B5EF4-FFF2-40B4-BE49-F238E27FC236}">
                  <a16:creationId xmlns:a16="http://schemas.microsoft.com/office/drawing/2014/main" id="{70910AA6-3749-1E41-904F-6F6ED183C772}"/>
                </a:ext>
              </a:extLst>
            </p:cNvPr>
            <p:cNvSpPr/>
            <p:nvPr/>
          </p:nvSpPr>
          <p:spPr>
            <a:xfrm>
              <a:off x="3061018" y="30008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0" name="pt307">
              <a:extLst>
                <a:ext uri="{FF2B5EF4-FFF2-40B4-BE49-F238E27FC236}">
                  <a16:creationId xmlns:a16="http://schemas.microsoft.com/office/drawing/2014/main" id="{D1F4BD51-3FEA-B246-A861-BF206DE20920}"/>
                </a:ext>
              </a:extLst>
            </p:cNvPr>
            <p:cNvSpPr/>
            <p:nvPr/>
          </p:nvSpPr>
          <p:spPr>
            <a:xfrm>
              <a:off x="3063251" y="30007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1" name="pt308">
              <a:extLst>
                <a:ext uri="{FF2B5EF4-FFF2-40B4-BE49-F238E27FC236}">
                  <a16:creationId xmlns:a16="http://schemas.microsoft.com/office/drawing/2014/main" id="{43444B53-9B86-5548-A073-C855ADEBCBF5}"/>
                </a:ext>
              </a:extLst>
            </p:cNvPr>
            <p:cNvSpPr/>
            <p:nvPr/>
          </p:nvSpPr>
          <p:spPr>
            <a:xfrm>
              <a:off x="3065486" y="30006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2" name="pt309">
              <a:extLst>
                <a:ext uri="{FF2B5EF4-FFF2-40B4-BE49-F238E27FC236}">
                  <a16:creationId xmlns:a16="http://schemas.microsoft.com/office/drawing/2014/main" id="{7D9B637C-1EB6-C04F-9C90-6D1E83874DA0}"/>
                </a:ext>
              </a:extLst>
            </p:cNvPr>
            <p:cNvSpPr/>
            <p:nvPr/>
          </p:nvSpPr>
          <p:spPr>
            <a:xfrm>
              <a:off x="3067723" y="30006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3" name="pt310">
              <a:extLst>
                <a:ext uri="{FF2B5EF4-FFF2-40B4-BE49-F238E27FC236}">
                  <a16:creationId xmlns:a16="http://schemas.microsoft.com/office/drawing/2014/main" id="{E03A2396-DD13-2E47-98D8-8340E5DE195E}"/>
                </a:ext>
              </a:extLst>
            </p:cNvPr>
            <p:cNvSpPr/>
            <p:nvPr/>
          </p:nvSpPr>
          <p:spPr>
            <a:xfrm>
              <a:off x="3069963" y="30003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4" name="pt311">
              <a:extLst>
                <a:ext uri="{FF2B5EF4-FFF2-40B4-BE49-F238E27FC236}">
                  <a16:creationId xmlns:a16="http://schemas.microsoft.com/office/drawing/2014/main" id="{458AF0C4-4079-FA4B-9847-E14DB3BFA9A9}"/>
                </a:ext>
              </a:extLst>
            </p:cNvPr>
            <p:cNvSpPr/>
            <p:nvPr/>
          </p:nvSpPr>
          <p:spPr>
            <a:xfrm>
              <a:off x="3072204" y="30003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5" name="pt312">
              <a:extLst>
                <a:ext uri="{FF2B5EF4-FFF2-40B4-BE49-F238E27FC236}">
                  <a16:creationId xmlns:a16="http://schemas.microsoft.com/office/drawing/2014/main" id="{DBB7FE27-602A-FD47-BC46-D8CFB37F441B}"/>
                </a:ext>
              </a:extLst>
            </p:cNvPr>
            <p:cNvSpPr/>
            <p:nvPr/>
          </p:nvSpPr>
          <p:spPr>
            <a:xfrm>
              <a:off x="3074448" y="30001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6" name="pt313">
              <a:extLst>
                <a:ext uri="{FF2B5EF4-FFF2-40B4-BE49-F238E27FC236}">
                  <a16:creationId xmlns:a16="http://schemas.microsoft.com/office/drawing/2014/main" id="{8B8AD880-715D-2E4F-9B3B-E6200CD7E1C6}"/>
                </a:ext>
              </a:extLst>
            </p:cNvPr>
            <p:cNvSpPr/>
            <p:nvPr/>
          </p:nvSpPr>
          <p:spPr>
            <a:xfrm>
              <a:off x="3076694" y="30000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7" name="pt314">
              <a:extLst>
                <a:ext uri="{FF2B5EF4-FFF2-40B4-BE49-F238E27FC236}">
                  <a16:creationId xmlns:a16="http://schemas.microsoft.com/office/drawing/2014/main" id="{F0E8766C-0919-324E-ABCD-FA50D5068956}"/>
                </a:ext>
              </a:extLst>
            </p:cNvPr>
            <p:cNvSpPr/>
            <p:nvPr/>
          </p:nvSpPr>
          <p:spPr>
            <a:xfrm>
              <a:off x="3078942" y="29999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8" name="pt315">
              <a:extLst>
                <a:ext uri="{FF2B5EF4-FFF2-40B4-BE49-F238E27FC236}">
                  <a16:creationId xmlns:a16="http://schemas.microsoft.com/office/drawing/2014/main" id="{22AAAF01-F5DC-6541-ABD9-C6B706361A21}"/>
                </a:ext>
              </a:extLst>
            </p:cNvPr>
            <p:cNvSpPr/>
            <p:nvPr/>
          </p:nvSpPr>
          <p:spPr>
            <a:xfrm>
              <a:off x="3081193" y="29998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89" name="pt316">
              <a:extLst>
                <a:ext uri="{FF2B5EF4-FFF2-40B4-BE49-F238E27FC236}">
                  <a16:creationId xmlns:a16="http://schemas.microsoft.com/office/drawing/2014/main" id="{73B90BEB-CE0C-A643-95A5-6BC7731DBFC6}"/>
                </a:ext>
              </a:extLst>
            </p:cNvPr>
            <p:cNvSpPr/>
            <p:nvPr/>
          </p:nvSpPr>
          <p:spPr>
            <a:xfrm>
              <a:off x="3083446" y="29996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0" name="pt317">
              <a:extLst>
                <a:ext uri="{FF2B5EF4-FFF2-40B4-BE49-F238E27FC236}">
                  <a16:creationId xmlns:a16="http://schemas.microsoft.com/office/drawing/2014/main" id="{F8C8EC7E-6428-D149-A1DB-99633A6421B7}"/>
                </a:ext>
              </a:extLst>
            </p:cNvPr>
            <p:cNvSpPr/>
            <p:nvPr/>
          </p:nvSpPr>
          <p:spPr>
            <a:xfrm>
              <a:off x="3085702" y="299938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1" name="pt318">
              <a:extLst>
                <a:ext uri="{FF2B5EF4-FFF2-40B4-BE49-F238E27FC236}">
                  <a16:creationId xmlns:a16="http://schemas.microsoft.com/office/drawing/2014/main" id="{53335E21-7CB4-AF41-AAA4-FECA4E43950E}"/>
                </a:ext>
              </a:extLst>
            </p:cNvPr>
            <p:cNvSpPr/>
            <p:nvPr/>
          </p:nvSpPr>
          <p:spPr>
            <a:xfrm>
              <a:off x="3087960" y="29993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2" name="pt319">
              <a:extLst>
                <a:ext uri="{FF2B5EF4-FFF2-40B4-BE49-F238E27FC236}">
                  <a16:creationId xmlns:a16="http://schemas.microsoft.com/office/drawing/2014/main" id="{E6DAF1E9-D9A7-2146-A325-3E46DFC3DCB0}"/>
                </a:ext>
              </a:extLst>
            </p:cNvPr>
            <p:cNvSpPr/>
            <p:nvPr/>
          </p:nvSpPr>
          <p:spPr>
            <a:xfrm>
              <a:off x="3090221" y="29990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3" name="pt320">
              <a:extLst>
                <a:ext uri="{FF2B5EF4-FFF2-40B4-BE49-F238E27FC236}">
                  <a16:creationId xmlns:a16="http://schemas.microsoft.com/office/drawing/2014/main" id="{F3000B13-6113-F940-934E-CC91A0EF10FE}"/>
                </a:ext>
              </a:extLst>
            </p:cNvPr>
            <p:cNvSpPr/>
            <p:nvPr/>
          </p:nvSpPr>
          <p:spPr>
            <a:xfrm>
              <a:off x="3092485" y="29989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4" name="pt321">
              <a:extLst>
                <a:ext uri="{FF2B5EF4-FFF2-40B4-BE49-F238E27FC236}">
                  <a16:creationId xmlns:a16="http://schemas.microsoft.com/office/drawing/2014/main" id="{08D0DF20-66D4-9A4C-A315-382AC484C681}"/>
                </a:ext>
              </a:extLst>
            </p:cNvPr>
            <p:cNvSpPr/>
            <p:nvPr/>
          </p:nvSpPr>
          <p:spPr>
            <a:xfrm>
              <a:off x="3094752" y="29989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5" name="pt322">
              <a:extLst>
                <a:ext uri="{FF2B5EF4-FFF2-40B4-BE49-F238E27FC236}">
                  <a16:creationId xmlns:a16="http://schemas.microsoft.com/office/drawing/2014/main" id="{07EC5213-1839-3C41-8163-E1799344F7A3}"/>
                </a:ext>
              </a:extLst>
            </p:cNvPr>
            <p:cNvSpPr/>
            <p:nvPr/>
          </p:nvSpPr>
          <p:spPr>
            <a:xfrm>
              <a:off x="3097021" y="299886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6" name="pt323">
              <a:extLst>
                <a:ext uri="{FF2B5EF4-FFF2-40B4-BE49-F238E27FC236}">
                  <a16:creationId xmlns:a16="http://schemas.microsoft.com/office/drawing/2014/main" id="{3A025CD5-649B-FA4A-84C8-A4F0196667E1}"/>
                </a:ext>
              </a:extLst>
            </p:cNvPr>
            <p:cNvSpPr/>
            <p:nvPr/>
          </p:nvSpPr>
          <p:spPr>
            <a:xfrm>
              <a:off x="3099293" y="29984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7" name="pt324">
              <a:extLst>
                <a:ext uri="{FF2B5EF4-FFF2-40B4-BE49-F238E27FC236}">
                  <a16:creationId xmlns:a16="http://schemas.microsoft.com/office/drawing/2014/main" id="{64D510C7-E694-564B-9103-4B518F14FFAF}"/>
                </a:ext>
              </a:extLst>
            </p:cNvPr>
            <p:cNvSpPr/>
            <p:nvPr/>
          </p:nvSpPr>
          <p:spPr>
            <a:xfrm>
              <a:off x="3101568" y="299838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8" name="pt325">
              <a:extLst>
                <a:ext uri="{FF2B5EF4-FFF2-40B4-BE49-F238E27FC236}">
                  <a16:creationId xmlns:a16="http://schemas.microsoft.com/office/drawing/2014/main" id="{E640E717-5F54-EF41-9945-13049E49FC9F}"/>
                </a:ext>
              </a:extLst>
            </p:cNvPr>
            <p:cNvSpPr/>
            <p:nvPr/>
          </p:nvSpPr>
          <p:spPr>
            <a:xfrm>
              <a:off x="3103847" y="29981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499" name="pt326">
              <a:extLst>
                <a:ext uri="{FF2B5EF4-FFF2-40B4-BE49-F238E27FC236}">
                  <a16:creationId xmlns:a16="http://schemas.microsoft.com/office/drawing/2014/main" id="{152A4DE9-0CE9-DD45-A500-4175DBEEFF84}"/>
                </a:ext>
              </a:extLst>
            </p:cNvPr>
            <p:cNvSpPr/>
            <p:nvPr/>
          </p:nvSpPr>
          <p:spPr>
            <a:xfrm>
              <a:off x="3106128" y="299798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0" name="pt327">
              <a:extLst>
                <a:ext uri="{FF2B5EF4-FFF2-40B4-BE49-F238E27FC236}">
                  <a16:creationId xmlns:a16="http://schemas.microsoft.com/office/drawing/2014/main" id="{027FD413-7104-1242-AB08-E1F3B5147896}"/>
                </a:ext>
              </a:extLst>
            </p:cNvPr>
            <p:cNvSpPr/>
            <p:nvPr/>
          </p:nvSpPr>
          <p:spPr>
            <a:xfrm>
              <a:off x="3108413" y="29975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1" name="pt328">
              <a:extLst>
                <a:ext uri="{FF2B5EF4-FFF2-40B4-BE49-F238E27FC236}">
                  <a16:creationId xmlns:a16="http://schemas.microsoft.com/office/drawing/2014/main" id="{78E556D7-0E9E-A449-847E-EA853C53D0F6}"/>
                </a:ext>
              </a:extLst>
            </p:cNvPr>
            <p:cNvSpPr/>
            <p:nvPr/>
          </p:nvSpPr>
          <p:spPr>
            <a:xfrm>
              <a:off x="3110701" y="29975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2" name="pt329">
              <a:extLst>
                <a:ext uri="{FF2B5EF4-FFF2-40B4-BE49-F238E27FC236}">
                  <a16:creationId xmlns:a16="http://schemas.microsoft.com/office/drawing/2014/main" id="{2F30F83E-ECB1-5C42-A5A5-D1256C689EEE}"/>
                </a:ext>
              </a:extLst>
            </p:cNvPr>
            <p:cNvSpPr/>
            <p:nvPr/>
          </p:nvSpPr>
          <p:spPr>
            <a:xfrm>
              <a:off x="3112992" y="299642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3" name="pt330">
              <a:extLst>
                <a:ext uri="{FF2B5EF4-FFF2-40B4-BE49-F238E27FC236}">
                  <a16:creationId xmlns:a16="http://schemas.microsoft.com/office/drawing/2014/main" id="{0B4499F5-EBF3-5846-A820-563A410A6674}"/>
                </a:ext>
              </a:extLst>
            </p:cNvPr>
            <p:cNvSpPr/>
            <p:nvPr/>
          </p:nvSpPr>
          <p:spPr>
            <a:xfrm>
              <a:off x="3115287" y="299639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4" name="pt331">
              <a:extLst>
                <a:ext uri="{FF2B5EF4-FFF2-40B4-BE49-F238E27FC236}">
                  <a16:creationId xmlns:a16="http://schemas.microsoft.com/office/drawing/2014/main" id="{F86FC224-7F34-754F-96B2-ABDF24654338}"/>
                </a:ext>
              </a:extLst>
            </p:cNvPr>
            <p:cNvSpPr/>
            <p:nvPr/>
          </p:nvSpPr>
          <p:spPr>
            <a:xfrm>
              <a:off x="3117585" y="299609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5" name="pt332">
              <a:extLst>
                <a:ext uri="{FF2B5EF4-FFF2-40B4-BE49-F238E27FC236}">
                  <a16:creationId xmlns:a16="http://schemas.microsoft.com/office/drawing/2014/main" id="{A566FFBF-17DF-8146-89A7-C226FB6E0A86}"/>
                </a:ext>
              </a:extLst>
            </p:cNvPr>
            <p:cNvSpPr/>
            <p:nvPr/>
          </p:nvSpPr>
          <p:spPr>
            <a:xfrm>
              <a:off x="3119887" y="299598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6" name="pt333">
              <a:extLst>
                <a:ext uri="{FF2B5EF4-FFF2-40B4-BE49-F238E27FC236}">
                  <a16:creationId xmlns:a16="http://schemas.microsoft.com/office/drawing/2014/main" id="{B48B8EE0-1506-6342-973B-CFDD7A00A21A}"/>
                </a:ext>
              </a:extLst>
            </p:cNvPr>
            <p:cNvSpPr/>
            <p:nvPr/>
          </p:nvSpPr>
          <p:spPr>
            <a:xfrm>
              <a:off x="3122192" y="29959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7" name="pt334">
              <a:extLst>
                <a:ext uri="{FF2B5EF4-FFF2-40B4-BE49-F238E27FC236}">
                  <a16:creationId xmlns:a16="http://schemas.microsoft.com/office/drawing/2014/main" id="{4E41A200-6D3E-4844-9E69-98CD468EA0D9}"/>
                </a:ext>
              </a:extLst>
            </p:cNvPr>
            <p:cNvSpPr/>
            <p:nvPr/>
          </p:nvSpPr>
          <p:spPr>
            <a:xfrm>
              <a:off x="3124501" y="29959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8" name="pt335">
              <a:extLst>
                <a:ext uri="{FF2B5EF4-FFF2-40B4-BE49-F238E27FC236}">
                  <a16:creationId xmlns:a16="http://schemas.microsoft.com/office/drawing/2014/main" id="{E4E03D88-CAB8-1240-AD16-A67642E84655}"/>
                </a:ext>
              </a:extLst>
            </p:cNvPr>
            <p:cNvSpPr/>
            <p:nvPr/>
          </p:nvSpPr>
          <p:spPr>
            <a:xfrm>
              <a:off x="3126814" y="29958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09" name="pt336">
              <a:extLst>
                <a:ext uri="{FF2B5EF4-FFF2-40B4-BE49-F238E27FC236}">
                  <a16:creationId xmlns:a16="http://schemas.microsoft.com/office/drawing/2014/main" id="{065ACD94-8824-BE42-8064-08A49D693B34}"/>
                </a:ext>
              </a:extLst>
            </p:cNvPr>
            <p:cNvSpPr/>
            <p:nvPr/>
          </p:nvSpPr>
          <p:spPr>
            <a:xfrm>
              <a:off x="3129131" y="29958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0" name="pt337">
              <a:extLst>
                <a:ext uri="{FF2B5EF4-FFF2-40B4-BE49-F238E27FC236}">
                  <a16:creationId xmlns:a16="http://schemas.microsoft.com/office/drawing/2014/main" id="{042698A3-38E6-D44B-8B5C-A447EF1822CB}"/>
                </a:ext>
              </a:extLst>
            </p:cNvPr>
            <p:cNvSpPr/>
            <p:nvPr/>
          </p:nvSpPr>
          <p:spPr>
            <a:xfrm>
              <a:off x="3131452" y="29958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1" name="pt338">
              <a:extLst>
                <a:ext uri="{FF2B5EF4-FFF2-40B4-BE49-F238E27FC236}">
                  <a16:creationId xmlns:a16="http://schemas.microsoft.com/office/drawing/2014/main" id="{480E703F-4548-5341-97E1-312AAD0E83C0}"/>
                </a:ext>
              </a:extLst>
            </p:cNvPr>
            <p:cNvSpPr/>
            <p:nvPr/>
          </p:nvSpPr>
          <p:spPr>
            <a:xfrm>
              <a:off x="3133776" y="29951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2" name="pt339">
              <a:extLst>
                <a:ext uri="{FF2B5EF4-FFF2-40B4-BE49-F238E27FC236}">
                  <a16:creationId xmlns:a16="http://schemas.microsoft.com/office/drawing/2014/main" id="{588C6FCF-D577-8945-B539-89571C6F31B2}"/>
                </a:ext>
              </a:extLst>
            </p:cNvPr>
            <p:cNvSpPr/>
            <p:nvPr/>
          </p:nvSpPr>
          <p:spPr>
            <a:xfrm>
              <a:off x="3136105" y="29949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3" name="pt340">
              <a:extLst>
                <a:ext uri="{FF2B5EF4-FFF2-40B4-BE49-F238E27FC236}">
                  <a16:creationId xmlns:a16="http://schemas.microsoft.com/office/drawing/2014/main" id="{A8541F3B-FD66-4844-B711-C9D4AD7778D2}"/>
                </a:ext>
              </a:extLst>
            </p:cNvPr>
            <p:cNvSpPr/>
            <p:nvPr/>
          </p:nvSpPr>
          <p:spPr>
            <a:xfrm>
              <a:off x="3138438" y="29942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4" name="pt341">
              <a:extLst>
                <a:ext uri="{FF2B5EF4-FFF2-40B4-BE49-F238E27FC236}">
                  <a16:creationId xmlns:a16="http://schemas.microsoft.com/office/drawing/2014/main" id="{6261AC6D-B2FD-6A4C-A623-04693A92C998}"/>
                </a:ext>
              </a:extLst>
            </p:cNvPr>
            <p:cNvSpPr/>
            <p:nvPr/>
          </p:nvSpPr>
          <p:spPr>
            <a:xfrm>
              <a:off x="3140776" y="29937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5" name="pt342">
              <a:extLst>
                <a:ext uri="{FF2B5EF4-FFF2-40B4-BE49-F238E27FC236}">
                  <a16:creationId xmlns:a16="http://schemas.microsoft.com/office/drawing/2014/main" id="{FB39CB5C-20E3-1741-8E25-5A14FADEFB82}"/>
                </a:ext>
              </a:extLst>
            </p:cNvPr>
            <p:cNvSpPr/>
            <p:nvPr/>
          </p:nvSpPr>
          <p:spPr>
            <a:xfrm>
              <a:off x="3143117" y="29937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6" name="pt343">
              <a:extLst>
                <a:ext uri="{FF2B5EF4-FFF2-40B4-BE49-F238E27FC236}">
                  <a16:creationId xmlns:a16="http://schemas.microsoft.com/office/drawing/2014/main" id="{FFF667D9-20E9-B249-ADDD-DC0709B32B4B}"/>
                </a:ext>
              </a:extLst>
            </p:cNvPr>
            <p:cNvSpPr/>
            <p:nvPr/>
          </p:nvSpPr>
          <p:spPr>
            <a:xfrm>
              <a:off x="3145463" y="29935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7" name="pt344">
              <a:extLst>
                <a:ext uri="{FF2B5EF4-FFF2-40B4-BE49-F238E27FC236}">
                  <a16:creationId xmlns:a16="http://schemas.microsoft.com/office/drawing/2014/main" id="{A635697B-3A56-D848-A47E-3899AD932129}"/>
                </a:ext>
              </a:extLst>
            </p:cNvPr>
            <p:cNvSpPr/>
            <p:nvPr/>
          </p:nvSpPr>
          <p:spPr>
            <a:xfrm>
              <a:off x="3147814" y="29934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8" name="pt345">
              <a:extLst>
                <a:ext uri="{FF2B5EF4-FFF2-40B4-BE49-F238E27FC236}">
                  <a16:creationId xmlns:a16="http://schemas.microsoft.com/office/drawing/2014/main" id="{BB7F3550-A810-CD4B-A26E-54D27B40D5A6}"/>
                </a:ext>
              </a:extLst>
            </p:cNvPr>
            <p:cNvSpPr/>
            <p:nvPr/>
          </p:nvSpPr>
          <p:spPr>
            <a:xfrm>
              <a:off x="3150169" y="29931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19" name="pt346">
              <a:extLst>
                <a:ext uri="{FF2B5EF4-FFF2-40B4-BE49-F238E27FC236}">
                  <a16:creationId xmlns:a16="http://schemas.microsoft.com/office/drawing/2014/main" id="{F23FAAE2-767E-FC4B-98A4-3BC037C742DE}"/>
                </a:ext>
              </a:extLst>
            </p:cNvPr>
            <p:cNvSpPr/>
            <p:nvPr/>
          </p:nvSpPr>
          <p:spPr>
            <a:xfrm>
              <a:off x="3152529" y="299266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0" name="pt347">
              <a:extLst>
                <a:ext uri="{FF2B5EF4-FFF2-40B4-BE49-F238E27FC236}">
                  <a16:creationId xmlns:a16="http://schemas.microsoft.com/office/drawing/2014/main" id="{515EF228-9127-C745-8C87-07FB639510C6}"/>
                </a:ext>
              </a:extLst>
            </p:cNvPr>
            <p:cNvSpPr/>
            <p:nvPr/>
          </p:nvSpPr>
          <p:spPr>
            <a:xfrm>
              <a:off x="3154894" y="29924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1" name="pt348">
              <a:extLst>
                <a:ext uri="{FF2B5EF4-FFF2-40B4-BE49-F238E27FC236}">
                  <a16:creationId xmlns:a16="http://schemas.microsoft.com/office/drawing/2014/main" id="{6E90990E-61D4-4F48-85AD-DF59A6D8C1B2}"/>
                </a:ext>
              </a:extLst>
            </p:cNvPr>
            <p:cNvSpPr/>
            <p:nvPr/>
          </p:nvSpPr>
          <p:spPr>
            <a:xfrm>
              <a:off x="3157263" y="29918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2" name="pt349">
              <a:extLst>
                <a:ext uri="{FF2B5EF4-FFF2-40B4-BE49-F238E27FC236}">
                  <a16:creationId xmlns:a16="http://schemas.microsoft.com/office/drawing/2014/main" id="{2FEEFDD6-3FFA-FB4D-BABA-FF55585D3F14}"/>
                </a:ext>
              </a:extLst>
            </p:cNvPr>
            <p:cNvSpPr/>
            <p:nvPr/>
          </p:nvSpPr>
          <p:spPr>
            <a:xfrm>
              <a:off x="3159638" y="299148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3" name="pt350">
              <a:extLst>
                <a:ext uri="{FF2B5EF4-FFF2-40B4-BE49-F238E27FC236}">
                  <a16:creationId xmlns:a16="http://schemas.microsoft.com/office/drawing/2014/main" id="{E6F3A26F-7838-3049-911D-DD3E4DC39634}"/>
                </a:ext>
              </a:extLst>
            </p:cNvPr>
            <p:cNvSpPr/>
            <p:nvPr/>
          </p:nvSpPr>
          <p:spPr>
            <a:xfrm>
              <a:off x="3162018" y="29909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4" name="pt351">
              <a:extLst>
                <a:ext uri="{FF2B5EF4-FFF2-40B4-BE49-F238E27FC236}">
                  <a16:creationId xmlns:a16="http://schemas.microsoft.com/office/drawing/2014/main" id="{28AD67BA-2A63-834D-BA6D-4B64F0500A76}"/>
                </a:ext>
              </a:extLst>
            </p:cNvPr>
            <p:cNvSpPr/>
            <p:nvPr/>
          </p:nvSpPr>
          <p:spPr>
            <a:xfrm>
              <a:off x="3164402" y="29907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5" name="pt352">
              <a:extLst>
                <a:ext uri="{FF2B5EF4-FFF2-40B4-BE49-F238E27FC236}">
                  <a16:creationId xmlns:a16="http://schemas.microsoft.com/office/drawing/2014/main" id="{C7963121-8CF7-5A4E-86B1-2FB2C8ED6BA5}"/>
                </a:ext>
              </a:extLst>
            </p:cNvPr>
            <p:cNvSpPr/>
            <p:nvPr/>
          </p:nvSpPr>
          <p:spPr>
            <a:xfrm>
              <a:off x="3166792" y="29907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6" name="pt353">
              <a:extLst>
                <a:ext uri="{FF2B5EF4-FFF2-40B4-BE49-F238E27FC236}">
                  <a16:creationId xmlns:a16="http://schemas.microsoft.com/office/drawing/2014/main" id="{AE11C59B-B433-0E47-8BCE-C4F7642ECCC6}"/>
                </a:ext>
              </a:extLst>
            </p:cNvPr>
            <p:cNvSpPr/>
            <p:nvPr/>
          </p:nvSpPr>
          <p:spPr>
            <a:xfrm>
              <a:off x="3169188" y="298996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7" name="pt354">
              <a:extLst>
                <a:ext uri="{FF2B5EF4-FFF2-40B4-BE49-F238E27FC236}">
                  <a16:creationId xmlns:a16="http://schemas.microsoft.com/office/drawing/2014/main" id="{FAE2D484-01E7-BF4C-9923-DF2308C54CD3}"/>
                </a:ext>
              </a:extLst>
            </p:cNvPr>
            <p:cNvSpPr/>
            <p:nvPr/>
          </p:nvSpPr>
          <p:spPr>
            <a:xfrm>
              <a:off x="3171588" y="29898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8" name="pt355">
              <a:extLst>
                <a:ext uri="{FF2B5EF4-FFF2-40B4-BE49-F238E27FC236}">
                  <a16:creationId xmlns:a16="http://schemas.microsoft.com/office/drawing/2014/main" id="{CEFC0D8C-6759-BD4F-A50C-AAC99E72C0F8}"/>
                </a:ext>
              </a:extLst>
            </p:cNvPr>
            <p:cNvSpPr/>
            <p:nvPr/>
          </p:nvSpPr>
          <p:spPr>
            <a:xfrm>
              <a:off x="3173995" y="29896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29" name="pt356">
              <a:extLst>
                <a:ext uri="{FF2B5EF4-FFF2-40B4-BE49-F238E27FC236}">
                  <a16:creationId xmlns:a16="http://schemas.microsoft.com/office/drawing/2014/main" id="{40168555-F477-6D4C-8629-EA7483A1D1E3}"/>
                </a:ext>
              </a:extLst>
            </p:cNvPr>
            <p:cNvSpPr/>
            <p:nvPr/>
          </p:nvSpPr>
          <p:spPr>
            <a:xfrm>
              <a:off x="3176406" y="29890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0" name="pt357">
              <a:extLst>
                <a:ext uri="{FF2B5EF4-FFF2-40B4-BE49-F238E27FC236}">
                  <a16:creationId xmlns:a16="http://schemas.microsoft.com/office/drawing/2014/main" id="{CEAC2D82-373C-A547-9254-BB51811BDE40}"/>
                </a:ext>
              </a:extLst>
            </p:cNvPr>
            <p:cNvSpPr/>
            <p:nvPr/>
          </p:nvSpPr>
          <p:spPr>
            <a:xfrm>
              <a:off x="3178824" y="29888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1" name="pt358">
              <a:extLst>
                <a:ext uri="{FF2B5EF4-FFF2-40B4-BE49-F238E27FC236}">
                  <a16:creationId xmlns:a16="http://schemas.microsoft.com/office/drawing/2014/main" id="{0D505BDE-0A02-1842-9B90-C11834C009DA}"/>
                </a:ext>
              </a:extLst>
            </p:cNvPr>
            <p:cNvSpPr/>
            <p:nvPr/>
          </p:nvSpPr>
          <p:spPr>
            <a:xfrm>
              <a:off x="3181247" y="29887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2" name="pt359">
              <a:extLst>
                <a:ext uri="{FF2B5EF4-FFF2-40B4-BE49-F238E27FC236}">
                  <a16:creationId xmlns:a16="http://schemas.microsoft.com/office/drawing/2014/main" id="{26102241-1D6A-0A47-A567-A234AC453BE5}"/>
                </a:ext>
              </a:extLst>
            </p:cNvPr>
            <p:cNvSpPr/>
            <p:nvPr/>
          </p:nvSpPr>
          <p:spPr>
            <a:xfrm>
              <a:off x="3183677" y="29884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3" name="pt360">
              <a:extLst>
                <a:ext uri="{FF2B5EF4-FFF2-40B4-BE49-F238E27FC236}">
                  <a16:creationId xmlns:a16="http://schemas.microsoft.com/office/drawing/2014/main" id="{C30A3B2D-BE8B-9447-AC34-BEE83962108A}"/>
                </a:ext>
              </a:extLst>
            </p:cNvPr>
            <p:cNvSpPr/>
            <p:nvPr/>
          </p:nvSpPr>
          <p:spPr>
            <a:xfrm>
              <a:off x="3186112" y="29884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4" name="pt361">
              <a:extLst>
                <a:ext uri="{FF2B5EF4-FFF2-40B4-BE49-F238E27FC236}">
                  <a16:creationId xmlns:a16="http://schemas.microsoft.com/office/drawing/2014/main" id="{063E8B10-5F96-9A47-82CF-429FA3204675}"/>
                </a:ext>
              </a:extLst>
            </p:cNvPr>
            <p:cNvSpPr/>
            <p:nvPr/>
          </p:nvSpPr>
          <p:spPr>
            <a:xfrm>
              <a:off x="3188553" y="298808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5" name="pt362">
              <a:extLst>
                <a:ext uri="{FF2B5EF4-FFF2-40B4-BE49-F238E27FC236}">
                  <a16:creationId xmlns:a16="http://schemas.microsoft.com/office/drawing/2014/main" id="{6F6E886D-8E25-9245-8C13-13036D75F527}"/>
                </a:ext>
              </a:extLst>
            </p:cNvPr>
            <p:cNvSpPr/>
            <p:nvPr/>
          </p:nvSpPr>
          <p:spPr>
            <a:xfrm>
              <a:off x="3191001" y="29876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6" name="pt363">
              <a:extLst>
                <a:ext uri="{FF2B5EF4-FFF2-40B4-BE49-F238E27FC236}">
                  <a16:creationId xmlns:a16="http://schemas.microsoft.com/office/drawing/2014/main" id="{FC697279-7A85-F14F-A162-EE3649BF4988}"/>
                </a:ext>
              </a:extLst>
            </p:cNvPr>
            <p:cNvSpPr/>
            <p:nvPr/>
          </p:nvSpPr>
          <p:spPr>
            <a:xfrm>
              <a:off x="3193455" y="29874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7" name="pt364">
              <a:extLst>
                <a:ext uri="{FF2B5EF4-FFF2-40B4-BE49-F238E27FC236}">
                  <a16:creationId xmlns:a16="http://schemas.microsoft.com/office/drawing/2014/main" id="{8668765A-B1E3-2C4C-B28B-497616711BD3}"/>
                </a:ext>
              </a:extLst>
            </p:cNvPr>
            <p:cNvSpPr/>
            <p:nvPr/>
          </p:nvSpPr>
          <p:spPr>
            <a:xfrm>
              <a:off x="3195916" y="29874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8" name="pt365">
              <a:extLst>
                <a:ext uri="{FF2B5EF4-FFF2-40B4-BE49-F238E27FC236}">
                  <a16:creationId xmlns:a16="http://schemas.microsoft.com/office/drawing/2014/main" id="{A8C421CE-D9C9-144D-B5EA-CCE16D52A165}"/>
                </a:ext>
              </a:extLst>
            </p:cNvPr>
            <p:cNvSpPr/>
            <p:nvPr/>
          </p:nvSpPr>
          <p:spPr>
            <a:xfrm>
              <a:off x="3198383" y="29870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39" name="pt366">
              <a:extLst>
                <a:ext uri="{FF2B5EF4-FFF2-40B4-BE49-F238E27FC236}">
                  <a16:creationId xmlns:a16="http://schemas.microsoft.com/office/drawing/2014/main" id="{8A69EB85-2CBF-8D45-B286-DBA77C599049}"/>
                </a:ext>
              </a:extLst>
            </p:cNvPr>
            <p:cNvSpPr/>
            <p:nvPr/>
          </p:nvSpPr>
          <p:spPr>
            <a:xfrm>
              <a:off x="3200856" y="29870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0" name="pt367">
              <a:extLst>
                <a:ext uri="{FF2B5EF4-FFF2-40B4-BE49-F238E27FC236}">
                  <a16:creationId xmlns:a16="http://schemas.microsoft.com/office/drawing/2014/main" id="{E929D93D-04B1-A54A-BB45-810DD7608355}"/>
                </a:ext>
              </a:extLst>
            </p:cNvPr>
            <p:cNvSpPr/>
            <p:nvPr/>
          </p:nvSpPr>
          <p:spPr>
            <a:xfrm>
              <a:off x="3203337" y="298682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1" name="pt368">
              <a:extLst>
                <a:ext uri="{FF2B5EF4-FFF2-40B4-BE49-F238E27FC236}">
                  <a16:creationId xmlns:a16="http://schemas.microsoft.com/office/drawing/2014/main" id="{2E4E15BB-24E2-3D4C-84F1-7F49F8CD37B1}"/>
                </a:ext>
              </a:extLst>
            </p:cNvPr>
            <p:cNvSpPr/>
            <p:nvPr/>
          </p:nvSpPr>
          <p:spPr>
            <a:xfrm>
              <a:off x="3205825" y="29866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2" name="pt369">
              <a:extLst>
                <a:ext uri="{FF2B5EF4-FFF2-40B4-BE49-F238E27FC236}">
                  <a16:creationId xmlns:a16="http://schemas.microsoft.com/office/drawing/2014/main" id="{1E1A8A01-C9B2-FC4D-9916-9B7DF3006826}"/>
                </a:ext>
              </a:extLst>
            </p:cNvPr>
            <p:cNvSpPr/>
            <p:nvPr/>
          </p:nvSpPr>
          <p:spPr>
            <a:xfrm>
              <a:off x="3208319" y="298646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3" name="pt370">
              <a:extLst>
                <a:ext uri="{FF2B5EF4-FFF2-40B4-BE49-F238E27FC236}">
                  <a16:creationId xmlns:a16="http://schemas.microsoft.com/office/drawing/2014/main" id="{B18E204E-17C6-6444-AC7A-F3024E10A6A5}"/>
                </a:ext>
              </a:extLst>
            </p:cNvPr>
            <p:cNvSpPr/>
            <p:nvPr/>
          </p:nvSpPr>
          <p:spPr>
            <a:xfrm>
              <a:off x="3210821" y="29862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4" name="pt371">
              <a:extLst>
                <a:ext uri="{FF2B5EF4-FFF2-40B4-BE49-F238E27FC236}">
                  <a16:creationId xmlns:a16="http://schemas.microsoft.com/office/drawing/2014/main" id="{E1E2558C-FBB4-B648-82F9-93834B6FE597}"/>
                </a:ext>
              </a:extLst>
            </p:cNvPr>
            <p:cNvSpPr/>
            <p:nvPr/>
          </p:nvSpPr>
          <p:spPr>
            <a:xfrm>
              <a:off x="3213330" y="298509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5" name="pt372">
              <a:extLst>
                <a:ext uri="{FF2B5EF4-FFF2-40B4-BE49-F238E27FC236}">
                  <a16:creationId xmlns:a16="http://schemas.microsoft.com/office/drawing/2014/main" id="{F08F7DC3-42D5-404C-9F1A-1272215D25A8}"/>
                </a:ext>
              </a:extLst>
            </p:cNvPr>
            <p:cNvSpPr/>
            <p:nvPr/>
          </p:nvSpPr>
          <p:spPr>
            <a:xfrm>
              <a:off x="3215846" y="298487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6" name="pt373">
              <a:extLst>
                <a:ext uri="{FF2B5EF4-FFF2-40B4-BE49-F238E27FC236}">
                  <a16:creationId xmlns:a16="http://schemas.microsoft.com/office/drawing/2014/main" id="{7CF0680E-3FF3-9E46-9B33-5567B12CD5B5}"/>
                </a:ext>
              </a:extLst>
            </p:cNvPr>
            <p:cNvSpPr/>
            <p:nvPr/>
          </p:nvSpPr>
          <p:spPr>
            <a:xfrm>
              <a:off x="3218370" y="29845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7" name="pt374">
              <a:extLst>
                <a:ext uri="{FF2B5EF4-FFF2-40B4-BE49-F238E27FC236}">
                  <a16:creationId xmlns:a16="http://schemas.microsoft.com/office/drawing/2014/main" id="{595AC619-EDE1-694E-9CD3-373A7BB0F1A3}"/>
                </a:ext>
              </a:extLst>
            </p:cNvPr>
            <p:cNvSpPr/>
            <p:nvPr/>
          </p:nvSpPr>
          <p:spPr>
            <a:xfrm>
              <a:off x="3220901" y="29845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8" name="pt375">
              <a:extLst>
                <a:ext uri="{FF2B5EF4-FFF2-40B4-BE49-F238E27FC236}">
                  <a16:creationId xmlns:a16="http://schemas.microsoft.com/office/drawing/2014/main" id="{94AF571F-EA70-2249-8A50-97A0B5E7B373}"/>
                </a:ext>
              </a:extLst>
            </p:cNvPr>
            <p:cNvSpPr/>
            <p:nvPr/>
          </p:nvSpPr>
          <p:spPr>
            <a:xfrm>
              <a:off x="3223441" y="29843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49" name="pt376">
              <a:extLst>
                <a:ext uri="{FF2B5EF4-FFF2-40B4-BE49-F238E27FC236}">
                  <a16:creationId xmlns:a16="http://schemas.microsoft.com/office/drawing/2014/main" id="{209D3501-9799-E84E-82F2-1532E06A082A}"/>
                </a:ext>
              </a:extLst>
            </p:cNvPr>
            <p:cNvSpPr/>
            <p:nvPr/>
          </p:nvSpPr>
          <p:spPr>
            <a:xfrm>
              <a:off x="3225988" y="298424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0" name="pt377">
              <a:extLst>
                <a:ext uri="{FF2B5EF4-FFF2-40B4-BE49-F238E27FC236}">
                  <a16:creationId xmlns:a16="http://schemas.microsoft.com/office/drawing/2014/main" id="{9B132685-1E6D-F545-8EF8-DC21D2079F6B}"/>
                </a:ext>
              </a:extLst>
            </p:cNvPr>
            <p:cNvSpPr/>
            <p:nvPr/>
          </p:nvSpPr>
          <p:spPr>
            <a:xfrm>
              <a:off x="3228543" y="29842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1" name="pt378">
              <a:extLst>
                <a:ext uri="{FF2B5EF4-FFF2-40B4-BE49-F238E27FC236}">
                  <a16:creationId xmlns:a16="http://schemas.microsoft.com/office/drawing/2014/main" id="{A0735610-4423-F147-9531-B739C0E6E827}"/>
                </a:ext>
              </a:extLst>
            </p:cNvPr>
            <p:cNvSpPr/>
            <p:nvPr/>
          </p:nvSpPr>
          <p:spPr>
            <a:xfrm>
              <a:off x="3231107" y="298376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2" name="pt379">
              <a:extLst>
                <a:ext uri="{FF2B5EF4-FFF2-40B4-BE49-F238E27FC236}">
                  <a16:creationId xmlns:a16="http://schemas.microsoft.com/office/drawing/2014/main" id="{68774F87-4DF0-F845-AABC-ABA235B90494}"/>
                </a:ext>
              </a:extLst>
            </p:cNvPr>
            <p:cNvSpPr/>
            <p:nvPr/>
          </p:nvSpPr>
          <p:spPr>
            <a:xfrm>
              <a:off x="3233679" y="29837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3" name="pt380">
              <a:extLst>
                <a:ext uri="{FF2B5EF4-FFF2-40B4-BE49-F238E27FC236}">
                  <a16:creationId xmlns:a16="http://schemas.microsoft.com/office/drawing/2014/main" id="{F7A33795-518E-3746-A194-50BFEE8E59C4}"/>
                </a:ext>
              </a:extLst>
            </p:cNvPr>
            <p:cNvSpPr/>
            <p:nvPr/>
          </p:nvSpPr>
          <p:spPr>
            <a:xfrm>
              <a:off x="3236259" y="29836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4" name="pt381">
              <a:extLst>
                <a:ext uri="{FF2B5EF4-FFF2-40B4-BE49-F238E27FC236}">
                  <a16:creationId xmlns:a16="http://schemas.microsoft.com/office/drawing/2014/main" id="{4E9AB13B-54DF-1D41-9557-2C01F964ED4E}"/>
                </a:ext>
              </a:extLst>
            </p:cNvPr>
            <p:cNvSpPr/>
            <p:nvPr/>
          </p:nvSpPr>
          <p:spPr>
            <a:xfrm>
              <a:off x="3238848" y="29829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5" name="pt382">
              <a:extLst>
                <a:ext uri="{FF2B5EF4-FFF2-40B4-BE49-F238E27FC236}">
                  <a16:creationId xmlns:a16="http://schemas.microsoft.com/office/drawing/2014/main" id="{7AC45852-4CF0-124A-884B-51CA625EC3D5}"/>
                </a:ext>
              </a:extLst>
            </p:cNvPr>
            <p:cNvSpPr/>
            <p:nvPr/>
          </p:nvSpPr>
          <p:spPr>
            <a:xfrm>
              <a:off x="3241446" y="298236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6" name="pt383">
              <a:extLst>
                <a:ext uri="{FF2B5EF4-FFF2-40B4-BE49-F238E27FC236}">
                  <a16:creationId xmlns:a16="http://schemas.microsoft.com/office/drawing/2014/main" id="{109D438D-6129-284F-965B-AF8588D8CA4B}"/>
                </a:ext>
              </a:extLst>
            </p:cNvPr>
            <p:cNvSpPr/>
            <p:nvPr/>
          </p:nvSpPr>
          <p:spPr>
            <a:xfrm>
              <a:off x="3244053" y="29814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7" name="pt384">
              <a:extLst>
                <a:ext uri="{FF2B5EF4-FFF2-40B4-BE49-F238E27FC236}">
                  <a16:creationId xmlns:a16="http://schemas.microsoft.com/office/drawing/2014/main" id="{5E8C5338-AB8F-9B4A-AD51-6F3ED6DADEF4}"/>
                </a:ext>
              </a:extLst>
            </p:cNvPr>
            <p:cNvSpPr/>
            <p:nvPr/>
          </p:nvSpPr>
          <p:spPr>
            <a:xfrm>
              <a:off x="3246668" y="29811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8" name="pt385">
              <a:extLst>
                <a:ext uri="{FF2B5EF4-FFF2-40B4-BE49-F238E27FC236}">
                  <a16:creationId xmlns:a16="http://schemas.microsoft.com/office/drawing/2014/main" id="{936C11F9-5FA1-3C4A-A110-DB45046EDDC9}"/>
                </a:ext>
              </a:extLst>
            </p:cNvPr>
            <p:cNvSpPr/>
            <p:nvPr/>
          </p:nvSpPr>
          <p:spPr>
            <a:xfrm>
              <a:off x="3249293" y="29808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59" name="pt386">
              <a:extLst>
                <a:ext uri="{FF2B5EF4-FFF2-40B4-BE49-F238E27FC236}">
                  <a16:creationId xmlns:a16="http://schemas.microsoft.com/office/drawing/2014/main" id="{57C51F7E-C226-4442-86BB-D9132E7CEA4F}"/>
                </a:ext>
              </a:extLst>
            </p:cNvPr>
            <p:cNvSpPr/>
            <p:nvPr/>
          </p:nvSpPr>
          <p:spPr>
            <a:xfrm>
              <a:off x="3251928" y="297959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0" name="pt387">
              <a:extLst>
                <a:ext uri="{FF2B5EF4-FFF2-40B4-BE49-F238E27FC236}">
                  <a16:creationId xmlns:a16="http://schemas.microsoft.com/office/drawing/2014/main" id="{88DEE19D-A997-124D-8254-14C3A6D3990F}"/>
                </a:ext>
              </a:extLst>
            </p:cNvPr>
            <p:cNvSpPr/>
            <p:nvPr/>
          </p:nvSpPr>
          <p:spPr>
            <a:xfrm>
              <a:off x="3254572" y="297900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1" name="pt388">
              <a:extLst>
                <a:ext uri="{FF2B5EF4-FFF2-40B4-BE49-F238E27FC236}">
                  <a16:creationId xmlns:a16="http://schemas.microsoft.com/office/drawing/2014/main" id="{01452FF3-FC94-3040-A0E4-9582386EBD0D}"/>
                </a:ext>
              </a:extLst>
            </p:cNvPr>
            <p:cNvSpPr/>
            <p:nvPr/>
          </p:nvSpPr>
          <p:spPr>
            <a:xfrm>
              <a:off x="3257226" y="29789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2" name="pt389">
              <a:extLst>
                <a:ext uri="{FF2B5EF4-FFF2-40B4-BE49-F238E27FC236}">
                  <a16:creationId xmlns:a16="http://schemas.microsoft.com/office/drawing/2014/main" id="{EBD05E72-CDBD-F146-BBEC-9382CB5C810F}"/>
                </a:ext>
              </a:extLst>
            </p:cNvPr>
            <p:cNvSpPr/>
            <p:nvPr/>
          </p:nvSpPr>
          <p:spPr>
            <a:xfrm>
              <a:off x="3259889" y="297870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3" name="pt390">
              <a:extLst>
                <a:ext uri="{FF2B5EF4-FFF2-40B4-BE49-F238E27FC236}">
                  <a16:creationId xmlns:a16="http://schemas.microsoft.com/office/drawing/2014/main" id="{76EE0A6B-71EA-9844-8EAF-74A7C7B29A3E}"/>
                </a:ext>
              </a:extLst>
            </p:cNvPr>
            <p:cNvSpPr/>
            <p:nvPr/>
          </p:nvSpPr>
          <p:spPr>
            <a:xfrm>
              <a:off x="3262563" y="29780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4" name="pt391">
              <a:extLst>
                <a:ext uri="{FF2B5EF4-FFF2-40B4-BE49-F238E27FC236}">
                  <a16:creationId xmlns:a16="http://schemas.microsoft.com/office/drawing/2014/main" id="{8602D720-5F2B-DD45-84F2-51B61AD4E0A8}"/>
                </a:ext>
              </a:extLst>
            </p:cNvPr>
            <p:cNvSpPr/>
            <p:nvPr/>
          </p:nvSpPr>
          <p:spPr>
            <a:xfrm>
              <a:off x="3265247" y="29769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5" name="pt392">
              <a:extLst>
                <a:ext uri="{FF2B5EF4-FFF2-40B4-BE49-F238E27FC236}">
                  <a16:creationId xmlns:a16="http://schemas.microsoft.com/office/drawing/2014/main" id="{ECE7C0B7-6A57-3846-8047-5C12A80041C4}"/>
                </a:ext>
              </a:extLst>
            </p:cNvPr>
            <p:cNvSpPr/>
            <p:nvPr/>
          </p:nvSpPr>
          <p:spPr>
            <a:xfrm>
              <a:off x="3267941" y="297468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6" name="pt393">
              <a:extLst>
                <a:ext uri="{FF2B5EF4-FFF2-40B4-BE49-F238E27FC236}">
                  <a16:creationId xmlns:a16="http://schemas.microsoft.com/office/drawing/2014/main" id="{2F72BCCB-EC10-4249-9C77-56F733305511}"/>
                </a:ext>
              </a:extLst>
            </p:cNvPr>
            <p:cNvSpPr/>
            <p:nvPr/>
          </p:nvSpPr>
          <p:spPr>
            <a:xfrm>
              <a:off x="3270646" y="29743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7" name="pt394">
              <a:extLst>
                <a:ext uri="{FF2B5EF4-FFF2-40B4-BE49-F238E27FC236}">
                  <a16:creationId xmlns:a16="http://schemas.microsoft.com/office/drawing/2014/main" id="{3E8351AF-89F6-664B-A022-83FCB3CF2736}"/>
                </a:ext>
              </a:extLst>
            </p:cNvPr>
            <p:cNvSpPr/>
            <p:nvPr/>
          </p:nvSpPr>
          <p:spPr>
            <a:xfrm>
              <a:off x="3273362" y="297272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8" name="pt395">
              <a:extLst>
                <a:ext uri="{FF2B5EF4-FFF2-40B4-BE49-F238E27FC236}">
                  <a16:creationId xmlns:a16="http://schemas.microsoft.com/office/drawing/2014/main" id="{2C1D6084-D23C-C445-BB10-190F63F62951}"/>
                </a:ext>
              </a:extLst>
            </p:cNvPr>
            <p:cNvSpPr/>
            <p:nvPr/>
          </p:nvSpPr>
          <p:spPr>
            <a:xfrm>
              <a:off x="3276089" y="29726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69" name="pt396">
              <a:extLst>
                <a:ext uri="{FF2B5EF4-FFF2-40B4-BE49-F238E27FC236}">
                  <a16:creationId xmlns:a16="http://schemas.microsoft.com/office/drawing/2014/main" id="{F89B061C-DD23-B74D-8E3A-BE473D6D0947}"/>
                </a:ext>
              </a:extLst>
            </p:cNvPr>
            <p:cNvSpPr/>
            <p:nvPr/>
          </p:nvSpPr>
          <p:spPr>
            <a:xfrm>
              <a:off x="3278827" y="29722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0" name="pt397">
              <a:extLst>
                <a:ext uri="{FF2B5EF4-FFF2-40B4-BE49-F238E27FC236}">
                  <a16:creationId xmlns:a16="http://schemas.microsoft.com/office/drawing/2014/main" id="{147F190C-6179-554F-8C87-17E35B942DDC}"/>
                </a:ext>
              </a:extLst>
            </p:cNvPr>
            <p:cNvSpPr/>
            <p:nvPr/>
          </p:nvSpPr>
          <p:spPr>
            <a:xfrm>
              <a:off x="3281577" y="29721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1" name="pt398">
              <a:extLst>
                <a:ext uri="{FF2B5EF4-FFF2-40B4-BE49-F238E27FC236}">
                  <a16:creationId xmlns:a16="http://schemas.microsoft.com/office/drawing/2014/main" id="{C9C89C2E-6A3B-354D-BA86-A8BA2617D3CF}"/>
                </a:ext>
              </a:extLst>
            </p:cNvPr>
            <p:cNvSpPr/>
            <p:nvPr/>
          </p:nvSpPr>
          <p:spPr>
            <a:xfrm>
              <a:off x="3284338" y="29718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2" name="pt399">
              <a:extLst>
                <a:ext uri="{FF2B5EF4-FFF2-40B4-BE49-F238E27FC236}">
                  <a16:creationId xmlns:a16="http://schemas.microsoft.com/office/drawing/2014/main" id="{E376BE5D-068F-F54A-831C-7F5CD62AE217}"/>
                </a:ext>
              </a:extLst>
            </p:cNvPr>
            <p:cNvSpPr/>
            <p:nvPr/>
          </p:nvSpPr>
          <p:spPr>
            <a:xfrm>
              <a:off x="3287111" y="29718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3" name="pt400">
              <a:extLst>
                <a:ext uri="{FF2B5EF4-FFF2-40B4-BE49-F238E27FC236}">
                  <a16:creationId xmlns:a16="http://schemas.microsoft.com/office/drawing/2014/main" id="{48F109FA-D7A8-0544-A08A-90B6E6BDC556}"/>
                </a:ext>
              </a:extLst>
            </p:cNvPr>
            <p:cNvSpPr/>
            <p:nvPr/>
          </p:nvSpPr>
          <p:spPr>
            <a:xfrm>
              <a:off x="3289896" y="297172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4" name="pt401">
              <a:extLst>
                <a:ext uri="{FF2B5EF4-FFF2-40B4-BE49-F238E27FC236}">
                  <a16:creationId xmlns:a16="http://schemas.microsoft.com/office/drawing/2014/main" id="{EE93208B-614F-FD48-AA27-8E49E65E2025}"/>
                </a:ext>
              </a:extLst>
            </p:cNvPr>
            <p:cNvSpPr/>
            <p:nvPr/>
          </p:nvSpPr>
          <p:spPr>
            <a:xfrm>
              <a:off x="3292693" y="297135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5" name="pt402">
              <a:extLst>
                <a:ext uri="{FF2B5EF4-FFF2-40B4-BE49-F238E27FC236}">
                  <a16:creationId xmlns:a16="http://schemas.microsoft.com/office/drawing/2014/main" id="{175F8E68-B358-4B4E-AA0C-1AFEA10D7F83}"/>
                </a:ext>
              </a:extLst>
            </p:cNvPr>
            <p:cNvSpPr/>
            <p:nvPr/>
          </p:nvSpPr>
          <p:spPr>
            <a:xfrm>
              <a:off x="3295502" y="297073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6" name="pt403">
              <a:extLst>
                <a:ext uri="{FF2B5EF4-FFF2-40B4-BE49-F238E27FC236}">
                  <a16:creationId xmlns:a16="http://schemas.microsoft.com/office/drawing/2014/main" id="{B6A70A99-998A-5747-8D45-CC8FACC9ED83}"/>
                </a:ext>
              </a:extLst>
            </p:cNvPr>
            <p:cNvSpPr/>
            <p:nvPr/>
          </p:nvSpPr>
          <p:spPr>
            <a:xfrm>
              <a:off x="3298325" y="297028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7" name="pt404">
              <a:extLst>
                <a:ext uri="{FF2B5EF4-FFF2-40B4-BE49-F238E27FC236}">
                  <a16:creationId xmlns:a16="http://schemas.microsoft.com/office/drawing/2014/main" id="{15C1EE05-5841-FC43-AB33-64FDD2F0CCE5}"/>
                </a:ext>
              </a:extLst>
            </p:cNvPr>
            <p:cNvSpPr/>
            <p:nvPr/>
          </p:nvSpPr>
          <p:spPr>
            <a:xfrm>
              <a:off x="3301160" y="29701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8" name="pt405">
              <a:extLst>
                <a:ext uri="{FF2B5EF4-FFF2-40B4-BE49-F238E27FC236}">
                  <a16:creationId xmlns:a16="http://schemas.microsoft.com/office/drawing/2014/main" id="{44754169-9C73-B946-ABED-031E43EBB9F6}"/>
                </a:ext>
              </a:extLst>
            </p:cNvPr>
            <p:cNvSpPr/>
            <p:nvPr/>
          </p:nvSpPr>
          <p:spPr>
            <a:xfrm>
              <a:off x="3304008" y="296991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79" name="pt406">
              <a:extLst>
                <a:ext uri="{FF2B5EF4-FFF2-40B4-BE49-F238E27FC236}">
                  <a16:creationId xmlns:a16="http://schemas.microsoft.com/office/drawing/2014/main" id="{5FC60E1D-5D5A-B943-B8DA-243A67979560}"/>
                </a:ext>
              </a:extLst>
            </p:cNvPr>
            <p:cNvSpPr/>
            <p:nvPr/>
          </p:nvSpPr>
          <p:spPr>
            <a:xfrm>
              <a:off x="3306870" y="29698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0" name="pt407">
              <a:extLst>
                <a:ext uri="{FF2B5EF4-FFF2-40B4-BE49-F238E27FC236}">
                  <a16:creationId xmlns:a16="http://schemas.microsoft.com/office/drawing/2014/main" id="{20313F04-BE37-634F-9D1F-8333E9301B21}"/>
                </a:ext>
              </a:extLst>
            </p:cNvPr>
            <p:cNvSpPr/>
            <p:nvPr/>
          </p:nvSpPr>
          <p:spPr>
            <a:xfrm>
              <a:off x="3309745" y="29684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1" name="pt408">
              <a:extLst>
                <a:ext uri="{FF2B5EF4-FFF2-40B4-BE49-F238E27FC236}">
                  <a16:creationId xmlns:a16="http://schemas.microsoft.com/office/drawing/2014/main" id="{E70991E4-C897-6445-A019-CC15D9306A54}"/>
                </a:ext>
              </a:extLst>
            </p:cNvPr>
            <p:cNvSpPr/>
            <p:nvPr/>
          </p:nvSpPr>
          <p:spPr>
            <a:xfrm>
              <a:off x="3312635" y="296740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2" name="pt409">
              <a:extLst>
                <a:ext uri="{FF2B5EF4-FFF2-40B4-BE49-F238E27FC236}">
                  <a16:creationId xmlns:a16="http://schemas.microsoft.com/office/drawing/2014/main" id="{80953D03-B974-6A41-93F4-53B52A2CF848}"/>
                </a:ext>
              </a:extLst>
            </p:cNvPr>
            <p:cNvSpPr/>
            <p:nvPr/>
          </p:nvSpPr>
          <p:spPr>
            <a:xfrm>
              <a:off x="3315538" y="29655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3" name="pt410">
              <a:extLst>
                <a:ext uri="{FF2B5EF4-FFF2-40B4-BE49-F238E27FC236}">
                  <a16:creationId xmlns:a16="http://schemas.microsoft.com/office/drawing/2014/main" id="{E0BBA374-0DCC-814D-BEBE-4A9F9ACC805D}"/>
                </a:ext>
              </a:extLst>
            </p:cNvPr>
            <p:cNvSpPr/>
            <p:nvPr/>
          </p:nvSpPr>
          <p:spPr>
            <a:xfrm>
              <a:off x="3318456" y="296504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4" name="pt411">
              <a:extLst>
                <a:ext uri="{FF2B5EF4-FFF2-40B4-BE49-F238E27FC236}">
                  <a16:creationId xmlns:a16="http://schemas.microsoft.com/office/drawing/2014/main" id="{0B271253-0EB8-6E46-AB05-1710CBBCA280}"/>
                </a:ext>
              </a:extLst>
            </p:cNvPr>
            <p:cNvSpPr/>
            <p:nvPr/>
          </p:nvSpPr>
          <p:spPr>
            <a:xfrm>
              <a:off x="3321389" y="296324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5" name="pt412">
              <a:extLst>
                <a:ext uri="{FF2B5EF4-FFF2-40B4-BE49-F238E27FC236}">
                  <a16:creationId xmlns:a16="http://schemas.microsoft.com/office/drawing/2014/main" id="{DE911BDD-F2A0-584B-9C37-A2C796A15113}"/>
                </a:ext>
              </a:extLst>
            </p:cNvPr>
            <p:cNvSpPr/>
            <p:nvPr/>
          </p:nvSpPr>
          <p:spPr>
            <a:xfrm>
              <a:off x="3324337" y="29630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6" name="pt413">
              <a:extLst>
                <a:ext uri="{FF2B5EF4-FFF2-40B4-BE49-F238E27FC236}">
                  <a16:creationId xmlns:a16="http://schemas.microsoft.com/office/drawing/2014/main" id="{78A8920C-F9EC-A045-B8DC-C2695F7AAAA7}"/>
                </a:ext>
              </a:extLst>
            </p:cNvPr>
            <p:cNvSpPr/>
            <p:nvPr/>
          </p:nvSpPr>
          <p:spPr>
            <a:xfrm>
              <a:off x="3327300" y="29620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7" name="pt414">
              <a:extLst>
                <a:ext uri="{FF2B5EF4-FFF2-40B4-BE49-F238E27FC236}">
                  <a16:creationId xmlns:a16="http://schemas.microsoft.com/office/drawing/2014/main" id="{DBFC4FBE-638F-B045-B8AA-249D1041F645}"/>
                </a:ext>
              </a:extLst>
            </p:cNvPr>
            <p:cNvSpPr/>
            <p:nvPr/>
          </p:nvSpPr>
          <p:spPr>
            <a:xfrm>
              <a:off x="3330278" y="29613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8" name="pt415">
              <a:extLst>
                <a:ext uri="{FF2B5EF4-FFF2-40B4-BE49-F238E27FC236}">
                  <a16:creationId xmlns:a16="http://schemas.microsoft.com/office/drawing/2014/main" id="{91E6C7FD-8EEE-104F-A669-0C450E79CFC2}"/>
                </a:ext>
              </a:extLst>
            </p:cNvPr>
            <p:cNvSpPr/>
            <p:nvPr/>
          </p:nvSpPr>
          <p:spPr>
            <a:xfrm>
              <a:off x="3333273" y="296094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89" name="pt416">
              <a:extLst>
                <a:ext uri="{FF2B5EF4-FFF2-40B4-BE49-F238E27FC236}">
                  <a16:creationId xmlns:a16="http://schemas.microsoft.com/office/drawing/2014/main" id="{B5920A0C-3613-CF45-8E9C-BB2009092279}"/>
                </a:ext>
              </a:extLst>
            </p:cNvPr>
            <p:cNvSpPr/>
            <p:nvPr/>
          </p:nvSpPr>
          <p:spPr>
            <a:xfrm>
              <a:off x="3336283" y="296076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0" name="pt417">
              <a:extLst>
                <a:ext uri="{FF2B5EF4-FFF2-40B4-BE49-F238E27FC236}">
                  <a16:creationId xmlns:a16="http://schemas.microsoft.com/office/drawing/2014/main" id="{1C6F74A9-5A08-0E4F-910C-965B97D88072}"/>
                </a:ext>
              </a:extLst>
            </p:cNvPr>
            <p:cNvSpPr/>
            <p:nvPr/>
          </p:nvSpPr>
          <p:spPr>
            <a:xfrm>
              <a:off x="3339311" y="296061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1" name="pt418">
              <a:extLst>
                <a:ext uri="{FF2B5EF4-FFF2-40B4-BE49-F238E27FC236}">
                  <a16:creationId xmlns:a16="http://schemas.microsoft.com/office/drawing/2014/main" id="{FF51EC19-97FE-8C43-A940-7D531703CD45}"/>
                </a:ext>
              </a:extLst>
            </p:cNvPr>
            <p:cNvSpPr/>
            <p:nvPr/>
          </p:nvSpPr>
          <p:spPr>
            <a:xfrm>
              <a:off x="3342355" y="29605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2" name="pt419">
              <a:extLst>
                <a:ext uri="{FF2B5EF4-FFF2-40B4-BE49-F238E27FC236}">
                  <a16:creationId xmlns:a16="http://schemas.microsoft.com/office/drawing/2014/main" id="{5B2E1149-041B-0545-B03E-69B3433D40EF}"/>
                </a:ext>
              </a:extLst>
            </p:cNvPr>
            <p:cNvSpPr/>
            <p:nvPr/>
          </p:nvSpPr>
          <p:spPr>
            <a:xfrm>
              <a:off x="3345416" y="29600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3" name="pt420">
              <a:extLst>
                <a:ext uri="{FF2B5EF4-FFF2-40B4-BE49-F238E27FC236}">
                  <a16:creationId xmlns:a16="http://schemas.microsoft.com/office/drawing/2014/main" id="{A83BEBE1-747A-774C-B4EB-6E2CD474B6CE}"/>
                </a:ext>
              </a:extLst>
            </p:cNvPr>
            <p:cNvSpPr/>
            <p:nvPr/>
          </p:nvSpPr>
          <p:spPr>
            <a:xfrm>
              <a:off x="3348495" y="295939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4" name="pt421">
              <a:extLst>
                <a:ext uri="{FF2B5EF4-FFF2-40B4-BE49-F238E27FC236}">
                  <a16:creationId xmlns:a16="http://schemas.microsoft.com/office/drawing/2014/main" id="{CBFD783A-D3D2-C84D-AAA0-7C870094EAF6}"/>
                </a:ext>
              </a:extLst>
            </p:cNvPr>
            <p:cNvSpPr/>
            <p:nvPr/>
          </p:nvSpPr>
          <p:spPr>
            <a:xfrm>
              <a:off x="3351591" y="29576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5" name="pt422">
              <a:extLst>
                <a:ext uri="{FF2B5EF4-FFF2-40B4-BE49-F238E27FC236}">
                  <a16:creationId xmlns:a16="http://schemas.microsoft.com/office/drawing/2014/main" id="{2C76D645-5D6E-B74C-A112-AA14A9600FCE}"/>
                </a:ext>
              </a:extLst>
            </p:cNvPr>
            <p:cNvSpPr/>
            <p:nvPr/>
          </p:nvSpPr>
          <p:spPr>
            <a:xfrm>
              <a:off x="3354706" y="295736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6" name="pt423">
              <a:extLst>
                <a:ext uri="{FF2B5EF4-FFF2-40B4-BE49-F238E27FC236}">
                  <a16:creationId xmlns:a16="http://schemas.microsoft.com/office/drawing/2014/main" id="{51CCFAEB-D245-8C49-84C9-0B6CA0662783}"/>
                </a:ext>
              </a:extLst>
            </p:cNvPr>
            <p:cNvSpPr/>
            <p:nvPr/>
          </p:nvSpPr>
          <p:spPr>
            <a:xfrm>
              <a:off x="3357840" y="29572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7" name="pt424">
              <a:extLst>
                <a:ext uri="{FF2B5EF4-FFF2-40B4-BE49-F238E27FC236}">
                  <a16:creationId xmlns:a16="http://schemas.microsoft.com/office/drawing/2014/main" id="{8EB82EA0-D4E1-F645-8CEF-A5E02205CFA9}"/>
                </a:ext>
              </a:extLst>
            </p:cNvPr>
            <p:cNvSpPr/>
            <p:nvPr/>
          </p:nvSpPr>
          <p:spPr>
            <a:xfrm>
              <a:off x="3360992" y="295721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8" name="pt425">
              <a:extLst>
                <a:ext uri="{FF2B5EF4-FFF2-40B4-BE49-F238E27FC236}">
                  <a16:creationId xmlns:a16="http://schemas.microsoft.com/office/drawing/2014/main" id="{9F02A650-454F-D34F-9711-D514A47FCCA6}"/>
                </a:ext>
              </a:extLst>
            </p:cNvPr>
            <p:cNvSpPr/>
            <p:nvPr/>
          </p:nvSpPr>
          <p:spPr>
            <a:xfrm>
              <a:off x="3364164" y="295638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599" name="pt426">
              <a:extLst>
                <a:ext uri="{FF2B5EF4-FFF2-40B4-BE49-F238E27FC236}">
                  <a16:creationId xmlns:a16="http://schemas.microsoft.com/office/drawing/2014/main" id="{F1E03EE8-6F36-B843-A0E6-B88276E43511}"/>
                </a:ext>
              </a:extLst>
            </p:cNvPr>
            <p:cNvSpPr/>
            <p:nvPr/>
          </p:nvSpPr>
          <p:spPr>
            <a:xfrm>
              <a:off x="3367356" y="29557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0" name="pt427">
              <a:extLst>
                <a:ext uri="{FF2B5EF4-FFF2-40B4-BE49-F238E27FC236}">
                  <a16:creationId xmlns:a16="http://schemas.microsoft.com/office/drawing/2014/main" id="{52BF2C3F-430C-334C-8EB4-17FB294B6F56}"/>
                </a:ext>
              </a:extLst>
            </p:cNvPr>
            <p:cNvSpPr/>
            <p:nvPr/>
          </p:nvSpPr>
          <p:spPr>
            <a:xfrm>
              <a:off x="3370568" y="295400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1" name="pt428">
              <a:extLst>
                <a:ext uri="{FF2B5EF4-FFF2-40B4-BE49-F238E27FC236}">
                  <a16:creationId xmlns:a16="http://schemas.microsoft.com/office/drawing/2014/main" id="{5C3E537A-CD54-7B47-9DE0-4BED6F0F2514}"/>
                </a:ext>
              </a:extLst>
            </p:cNvPr>
            <p:cNvSpPr/>
            <p:nvPr/>
          </p:nvSpPr>
          <p:spPr>
            <a:xfrm>
              <a:off x="3373801" y="295319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2" name="pt429">
              <a:extLst>
                <a:ext uri="{FF2B5EF4-FFF2-40B4-BE49-F238E27FC236}">
                  <a16:creationId xmlns:a16="http://schemas.microsoft.com/office/drawing/2014/main" id="{8CD56ED3-B9E4-8A42-BDEE-C2283CEDD710}"/>
                </a:ext>
              </a:extLst>
            </p:cNvPr>
            <p:cNvSpPr/>
            <p:nvPr/>
          </p:nvSpPr>
          <p:spPr>
            <a:xfrm>
              <a:off x="3377055" y="295112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3" name="pt430">
              <a:extLst>
                <a:ext uri="{FF2B5EF4-FFF2-40B4-BE49-F238E27FC236}">
                  <a16:creationId xmlns:a16="http://schemas.microsoft.com/office/drawing/2014/main" id="{1424207B-10C0-2B4C-9160-3663F78A1546}"/>
                </a:ext>
              </a:extLst>
            </p:cNvPr>
            <p:cNvSpPr/>
            <p:nvPr/>
          </p:nvSpPr>
          <p:spPr>
            <a:xfrm>
              <a:off x="3380330" y="295108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4" name="pt431">
              <a:extLst>
                <a:ext uri="{FF2B5EF4-FFF2-40B4-BE49-F238E27FC236}">
                  <a16:creationId xmlns:a16="http://schemas.microsoft.com/office/drawing/2014/main" id="{FAB07A43-1462-CC4C-BE74-A12866D6BD2F}"/>
                </a:ext>
              </a:extLst>
            </p:cNvPr>
            <p:cNvSpPr/>
            <p:nvPr/>
          </p:nvSpPr>
          <p:spPr>
            <a:xfrm>
              <a:off x="3383628" y="29502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5" name="pt432">
              <a:extLst>
                <a:ext uri="{FF2B5EF4-FFF2-40B4-BE49-F238E27FC236}">
                  <a16:creationId xmlns:a16="http://schemas.microsoft.com/office/drawing/2014/main" id="{6A86E917-D6B5-FF4E-88A9-206AF605F176}"/>
                </a:ext>
              </a:extLst>
            </p:cNvPr>
            <p:cNvSpPr/>
            <p:nvPr/>
          </p:nvSpPr>
          <p:spPr>
            <a:xfrm>
              <a:off x="3386948" y="294883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6" name="pt433">
              <a:extLst>
                <a:ext uri="{FF2B5EF4-FFF2-40B4-BE49-F238E27FC236}">
                  <a16:creationId xmlns:a16="http://schemas.microsoft.com/office/drawing/2014/main" id="{4A7AA902-5C0A-E14D-B142-C2F67751D3F8}"/>
                </a:ext>
              </a:extLst>
            </p:cNvPr>
            <p:cNvSpPr/>
            <p:nvPr/>
          </p:nvSpPr>
          <p:spPr>
            <a:xfrm>
              <a:off x="3390291" y="29479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7" name="pt434">
              <a:extLst>
                <a:ext uri="{FF2B5EF4-FFF2-40B4-BE49-F238E27FC236}">
                  <a16:creationId xmlns:a16="http://schemas.microsoft.com/office/drawing/2014/main" id="{BCEA2585-88D0-9049-B481-6038316B7804}"/>
                </a:ext>
              </a:extLst>
            </p:cNvPr>
            <p:cNvSpPr/>
            <p:nvPr/>
          </p:nvSpPr>
          <p:spPr>
            <a:xfrm>
              <a:off x="3393658" y="294536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8" name="pt435">
              <a:extLst>
                <a:ext uri="{FF2B5EF4-FFF2-40B4-BE49-F238E27FC236}">
                  <a16:creationId xmlns:a16="http://schemas.microsoft.com/office/drawing/2014/main" id="{E451BF7A-B73C-0945-86DD-2AE081005362}"/>
                </a:ext>
              </a:extLst>
            </p:cNvPr>
            <p:cNvSpPr/>
            <p:nvPr/>
          </p:nvSpPr>
          <p:spPr>
            <a:xfrm>
              <a:off x="3397048" y="294433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09" name="pt436">
              <a:extLst>
                <a:ext uri="{FF2B5EF4-FFF2-40B4-BE49-F238E27FC236}">
                  <a16:creationId xmlns:a16="http://schemas.microsoft.com/office/drawing/2014/main" id="{2917DE37-4A49-334B-9A7E-52369B775600}"/>
                </a:ext>
              </a:extLst>
            </p:cNvPr>
            <p:cNvSpPr/>
            <p:nvPr/>
          </p:nvSpPr>
          <p:spPr>
            <a:xfrm>
              <a:off x="3400464" y="294359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0" name="pt437">
              <a:extLst>
                <a:ext uri="{FF2B5EF4-FFF2-40B4-BE49-F238E27FC236}">
                  <a16:creationId xmlns:a16="http://schemas.microsoft.com/office/drawing/2014/main" id="{32BA4589-BB10-0A40-946A-17D695DF5FC9}"/>
                </a:ext>
              </a:extLst>
            </p:cNvPr>
            <p:cNvSpPr/>
            <p:nvPr/>
          </p:nvSpPr>
          <p:spPr>
            <a:xfrm>
              <a:off x="3403904" y="29432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1" name="pt438">
              <a:extLst>
                <a:ext uri="{FF2B5EF4-FFF2-40B4-BE49-F238E27FC236}">
                  <a16:creationId xmlns:a16="http://schemas.microsoft.com/office/drawing/2014/main" id="{3D4DF4DF-412D-EE4D-A646-6A79F7537E9A}"/>
                </a:ext>
              </a:extLst>
            </p:cNvPr>
            <p:cNvSpPr/>
            <p:nvPr/>
          </p:nvSpPr>
          <p:spPr>
            <a:xfrm>
              <a:off x="3407371" y="29422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2" name="pt439">
              <a:extLst>
                <a:ext uri="{FF2B5EF4-FFF2-40B4-BE49-F238E27FC236}">
                  <a16:creationId xmlns:a16="http://schemas.microsoft.com/office/drawing/2014/main" id="{0656E998-3441-6240-B887-62F636056B58}"/>
                </a:ext>
              </a:extLst>
            </p:cNvPr>
            <p:cNvSpPr/>
            <p:nvPr/>
          </p:nvSpPr>
          <p:spPr>
            <a:xfrm>
              <a:off x="3410864" y="29365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3" name="pt440">
              <a:extLst>
                <a:ext uri="{FF2B5EF4-FFF2-40B4-BE49-F238E27FC236}">
                  <a16:creationId xmlns:a16="http://schemas.microsoft.com/office/drawing/2014/main" id="{0B363598-9BF0-F741-B141-72A4480F0ADA}"/>
                </a:ext>
              </a:extLst>
            </p:cNvPr>
            <p:cNvSpPr/>
            <p:nvPr/>
          </p:nvSpPr>
          <p:spPr>
            <a:xfrm>
              <a:off x="3414384" y="29343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4" name="pt441">
              <a:extLst>
                <a:ext uri="{FF2B5EF4-FFF2-40B4-BE49-F238E27FC236}">
                  <a16:creationId xmlns:a16="http://schemas.microsoft.com/office/drawing/2014/main" id="{9022BC19-DB5F-594C-BD02-50E38EB257DD}"/>
                </a:ext>
              </a:extLst>
            </p:cNvPr>
            <p:cNvSpPr/>
            <p:nvPr/>
          </p:nvSpPr>
          <p:spPr>
            <a:xfrm>
              <a:off x="3417932" y="293351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5" name="pt442">
              <a:extLst>
                <a:ext uri="{FF2B5EF4-FFF2-40B4-BE49-F238E27FC236}">
                  <a16:creationId xmlns:a16="http://schemas.microsoft.com/office/drawing/2014/main" id="{3EAB7236-98B4-914C-9B4A-A0A266405875}"/>
                </a:ext>
              </a:extLst>
            </p:cNvPr>
            <p:cNvSpPr/>
            <p:nvPr/>
          </p:nvSpPr>
          <p:spPr>
            <a:xfrm>
              <a:off x="3421508" y="29331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6" name="pt443">
              <a:extLst>
                <a:ext uri="{FF2B5EF4-FFF2-40B4-BE49-F238E27FC236}">
                  <a16:creationId xmlns:a16="http://schemas.microsoft.com/office/drawing/2014/main" id="{90871F9F-9AEF-8E43-9D35-474ADACA1C6C}"/>
                </a:ext>
              </a:extLst>
            </p:cNvPr>
            <p:cNvSpPr/>
            <p:nvPr/>
          </p:nvSpPr>
          <p:spPr>
            <a:xfrm>
              <a:off x="3425113" y="29323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7" name="pt444">
              <a:extLst>
                <a:ext uri="{FF2B5EF4-FFF2-40B4-BE49-F238E27FC236}">
                  <a16:creationId xmlns:a16="http://schemas.microsoft.com/office/drawing/2014/main" id="{8FAAAE17-3018-8840-AE5F-3E389D06D7F8}"/>
                </a:ext>
              </a:extLst>
            </p:cNvPr>
            <p:cNvSpPr/>
            <p:nvPr/>
          </p:nvSpPr>
          <p:spPr>
            <a:xfrm>
              <a:off x="3428748" y="293181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8" name="pt445">
              <a:extLst>
                <a:ext uri="{FF2B5EF4-FFF2-40B4-BE49-F238E27FC236}">
                  <a16:creationId xmlns:a16="http://schemas.microsoft.com/office/drawing/2014/main" id="{ADAF46DF-FC5C-C441-BBB0-FEBE87EC40F7}"/>
                </a:ext>
              </a:extLst>
            </p:cNvPr>
            <p:cNvSpPr/>
            <p:nvPr/>
          </p:nvSpPr>
          <p:spPr>
            <a:xfrm>
              <a:off x="3432413" y="29317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19" name="pt446">
              <a:extLst>
                <a:ext uri="{FF2B5EF4-FFF2-40B4-BE49-F238E27FC236}">
                  <a16:creationId xmlns:a16="http://schemas.microsoft.com/office/drawing/2014/main" id="{5B9B13BF-4948-2341-B2B8-150C53EC5EE9}"/>
                </a:ext>
              </a:extLst>
            </p:cNvPr>
            <p:cNvSpPr/>
            <p:nvPr/>
          </p:nvSpPr>
          <p:spPr>
            <a:xfrm>
              <a:off x="3436110" y="29306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0" name="pt447">
              <a:extLst>
                <a:ext uri="{FF2B5EF4-FFF2-40B4-BE49-F238E27FC236}">
                  <a16:creationId xmlns:a16="http://schemas.microsoft.com/office/drawing/2014/main" id="{034BE2B1-F489-A643-9AA3-8F6B27422E8F}"/>
                </a:ext>
              </a:extLst>
            </p:cNvPr>
            <p:cNvSpPr/>
            <p:nvPr/>
          </p:nvSpPr>
          <p:spPr>
            <a:xfrm>
              <a:off x="3439839" y="292996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1" name="pt448">
              <a:extLst>
                <a:ext uri="{FF2B5EF4-FFF2-40B4-BE49-F238E27FC236}">
                  <a16:creationId xmlns:a16="http://schemas.microsoft.com/office/drawing/2014/main" id="{F9EA340D-45D3-F04C-9378-377A73A06346}"/>
                </a:ext>
              </a:extLst>
            </p:cNvPr>
            <p:cNvSpPr/>
            <p:nvPr/>
          </p:nvSpPr>
          <p:spPr>
            <a:xfrm>
              <a:off x="3443602" y="29259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2" name="pt449">
              <a:extLst>
                <a:ext uri="{FF2B5EF4-FFF2-40B4-BE49-F238E27FC236}">
                  <a16:creationId xmlns:a16="http://schemas.microsoft.com/office/drawing/2014/main" id="{922619C6-3D0D-E342-95B3-0377179B81F7}"/>
                </a:ext>
              </a:extLst>
            </p:cNvPr>
            <p:cNvSpPr/>
            <p:nvPr/>
          </p:nvSpPr>
          <p:spPr>
            <a:xfrm>
              <a:off x="3447397" y="29253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3" name="pt450">
              <a:extLst>
                <a:ext uri="{FF2B5EF4-FFF2-40B4-BE49-F238E27FC236}">
                  <a16:creationId xmlns:a16="http://schemas.microsoft.com/office/drawing/2014/main" id="{9F662AC1-84D6-9644-902D-C840E4717727}"/>
                </a:ext>
              </a:extLst>
            </p:cNvPr>
            <p:cNvSpPr/>
            <p:nvPr/>
          </p:nvSpPr>
          <p:spPr>
            <a:xfrm>
              <a:off x="3451228" y="29247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4" name="pt451">
              <a:extLst>
                <a:ext uri="{FF2B5EF4-FFF2-40B4-BE49-F238E27FC236}">
                  <a16:creationId xmlns:a16="http://schemas.microsoft.com/office/drawing/2014/main" id="{88847409-066D-D248-8FF1-C07089CFC314}"/>
                </a:ext>
              </a:extLst>
            </p:cNvPr>
            <p:cNvSpPr/>
            <p:nvPr/>
          </p:nvSpPr>
          <p:spPr>
            <a:xfrm>
              <a:off x="3455095" y="29229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5" name="pt452">
              <a:extLst>
                <a:ext uri="{FF2B5EF4-FFF2-40B4-BE49-F238E27FC236}">
                  <a16:creationId xmlns:a16="http://schemas.microsoft.com/office/drawing/2014/main" id="{F6DF23AE-8D32-D044-BE52-C872B9E021FE}"/>
                </a:ext>
              </a:extLst>
            </p:cNvPr>
            <p:cNvSpPr/>
            <p:nvPr/>
          </p:nvSpPr>
          <p:spPr>
            <a:xfrm>
              <a:off x="3458998" y="29213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6" name="pt453">
              <a:extLst>
                <a:ext uri="{FF2B5EF4-FFF2-40B4-BE49-F238E27FC236}">
                  <a16:creationId xmlns:a16="http://schemas.microsoft.com/office/drawing/2014/main" id="{74AB50A1-CF9E-A44F-BC25-AF18EBF0CCB9}"/>
                </a:ext>
              </a:extLst>
            </p:cNvPr>
            <p:cNvSpPr/>
            <p:nvPr/>
          </p:nvSpPr>
          <p:spPr>
            <a:xfrm>
              <a:off x="3462939" y="29190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7" name="pt454">
              <a:extLst>
                <a:ext uri="{FF2B5EF4-FFF2-40B4-BE49-F238E27FC236}">
                  <a16:creationId xmlns:a16="http://schemas.microsoft.com/office/drawing/2014/main" id="{1C852DB2-945A-6947-B0EF-BBEAB67A9DE6}"/>
                </a:ext>
              </a:extLst>
            </p:cNvPr>
            <p:cNvSpPr/>
            <p:nvPr/>
          </p:nvSpPr>
          <p:spPr>
            <a:xfrm>
              <a:off x="3466918" y="291877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8" name="pt455">
              <a:extLst>
                <a:ext uri="{FF2B5EF4-FFF2-40B4-BE49-F238E27FC236}">
                  <a16:creationId xmlns:a16="http://schemas.microsoft.com/office/drawing/2014/main" id="{D550FD65-473E-DF45-8BD5-8D0D97BC6000}"/>
                </a:ext>
              </a:extLst>
            </p:cNvPr>
            <p:cNvSpPr/>
            <p:nvPr/>
          </p:nvSpPr>
          <p:spPr>
            <a:xfrm>
              <a:off x="3470938" y="291815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29" name="pt456">
              <a:extLst>
                <a:ext uri="{FF2B5EF4-FFF2-40B4-BE49-F238E27FC236}">
                  <a16:creationId xmlns:a16="http://schemas.microsoft.com/office/drawing/2014/main" id="{B8D375E7-E63B-E049-B047-9E69B25EC74C}"/>
                </a:ext>
              </a:extLst>
            </p:cNvPr>
            <p:cNvSpPr/>
            <p:nvPr/>
          </p:nvSpPr>
          <p:spPr>
            <a:xfrm>
              <a:off x="3474998" y="29177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0" name="pt457">
              <a:extLst>
                <a:ext uri="{FF2B5EF4-FFF2-40B4-BE49-F238E27FC236}">
                  <a16:creationId xmlns:a16="http://schemas.microsoft.com/office/drawing/2014/main" id="{FD921F96-BDCE-BF45-A628-89E1F7C2890A}"/>
                </a:ext>
              </a:extLst>
            </p:cNvPr>
            <p:cNvSpPr/>
            <p:nvPr/>
          </p:nvSpPr>
          <p:spPr>
            <a:xfrm>
              <a:off x="3479101" y="29095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1" name="pt458">
              <a:extLst>
                <a:ext uri="{FF2B5EF4-FFF2-40B4-BE49-F238E27FC236}">
                  <a16:creationId xmlns:a16="http://schemas.microsoft.com/office/drawing/2014/main" id="{82633819-89C2-844C-AFA8-69EB3835A19E}"/>
                </a:ext>
              </a:extLst>
            </p:cNvPr>
            <p:cNvSpPr/>
            <p:nvPr/>
          </p:nvSpPr>
          <p:spPr>
            <a:xfrm>
              <a:off x="3483247" y="290729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2" name="pt459">
              <a:extLst>
                <a:ext uri="{FF2B5EF4-FFF2-40B4-BE49-F238E27FC236}">
                  <a16:creationId xmlns:a16="http://schemas.microsoft.com/office/drawing/2014/main" id="{18FBBF3A-5EE3-8E45-AE4E-048B06AAB07D}"/>
                </a:ext>
              </a:extLst>
            </p:cNvPr>
            <p:cNvSpPr/>
            <p:nvPr/>
          </p:nvSpPr>
          <p:spPr>
            <a:xfrm>
              <a:off x="3487438" y="290700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3" name="pt460">
              <a:extLst>
                <a:ext uri="{FF2B5EF4-FFF2-40B4-BE49-F238E27FC236}">
                  <a16:creationId xmlns:a16="http://schemas.microsoft.com/office/drawing/2014/main" id="{B1CE1B7F-E72E-CE4E-A639-8ED5E253CF7B}"/>
                </a:ext>
              </a:extLst>
            </p:cNvPr>
            <p:cNvSpPr/>
            <p:nvPr/>
          </p:nvSpPr>
          <p:spPr>
            <a:xfrm>
              <a:off x="3491676" y="290670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4" name="pt461">
              <a:extLst>
                <a:ext uri="{FF2B5EF4-FFF2-40B4-BE49-F238E27FC236}">
                  <a16:creationId xmlns:a16="http://schemas.microsoft.com/office/drawing/2014/main" id="{BE3C4C47-0D4F-4D47-B04C-298CA548C61C}"/>
                </a:ext>
              </a:extLst>
            </p:cNvPr>
            <p:cNvSpPr/>
            <p:nvPr/>
          </p:nvSpPr>
          <p:spPr>
            <a:xfrm>
              <a:off x="3495961" y="290271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5" name="pt462">
              <a:extLst>
                <a:ext uri="{FF2B5EF4-FFF2-40B4-BE49-F238E27FC236}">
                  <a16:creationId xmlns:a16="http://schemas.microsoft.com/office/drawing/2014/main" id="{AACF39C4-38F1-2B46-9FEF-44FEAC95F13F}"/>
                </a:ext>
              </a:extLst>
            </p:cNvPr>
            <p:cNvSpPr/>
            <p:nvPr/>
          </p:nvSpPr>
          <p:spPr>
            <a:xfrm>
              <a:off x="3500294" y="28929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6" name="pt463">
              <a:extLst>
                <a:ext uri="{FF2B5EF4-FFF2-40B4-BE49-F238E27FC236}">
                  <a16:creationId xmlns:a16="http://schemas.microsoft.com/office/drawing/2014/main" id="{7A94F0D2-4256-6C47-A6C8-03D49091EEC7}"/>
                </a:ext>
              </a:extLst>
            </p:cNvPr>
            <p:cNvSpPr/>
            <p:nvPr/>
          </p:nvSpPr>
          <p:spPr>
            <a:xfrm>
              <a:off x="3504679" y="289145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7" name="pt464">
              <a:extLst>
                <a:ext uri="{FF2B5EF4-FFF2-40B4-BE49-F238E27FC236}">
                  <a16:creationId xmlns:a16="http://schemas.microsoft.com/office/drawing/2014/main" id="{06B26C6D-988C-F642-A793-3C40D84B2835}"/>
                </a:ext>
              </a:extLst>
            </p:cNvPr>
            <p:cNvSpPr/>
            <p:nvPr/>
          </p:nvSpPr>
          <p:spPr>
            <a:xfrm>
              <a:off x="3509116" y="28877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8" name="pt465">
              <a:extLst>
                <a:ext uri="{FF2B5EF4-FFF2-40B4-BE49-F238E27FC236}">
                  <a16:creationId xmlns:a16="http://schemas.microsoft.com/office/drawing/2014/main" id="{BC719B3A-CD29-EB48-B820-A849A05944A8}"/>
                </a:ext>
              </a:extLst>
            </p:cNvPr>
            <p:cNvSpPr/>
            <p:nvPr/>
          </p:nvSpPr>
          <p:spPr>
            <a:xfrm>
              <a:off x="3513607" y="28871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39" name="pt466">
              <a:extLst>
                <a:ext uri="{FF2B5EF4-FFF2-40B4-BE49-F238E27FC236}">
                  <a16:creationId xmlns:a16="http://schemas.microsoft.com/office/drawing/2014/main" id="{8096DED5-F762-7840-9242-B3304D9AA87D}"/>
                </a:ext>
              </a:extLst>
            </p:cNvPr>
            <p:cNvSpPr/>
            <p:nvPr/>
          </p:nvSpPr>
          <p:spPr>
            <a:xfrm>
              <a:off x="3518154" y="288355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0" name="pt467">
              <a:extLst>
                <a:ext uri="{FF2B5EF4-FFF2-40B4-BE49-F238E27FC236}">
                  <a16:creationId xmlns:a16="http://schemas.microsoft.com/office/drawing/2014/main" id="{4602E428-8EC3-2F4A-A8C1-2A1B049D5DFE}"/>
                </a:ext>
              </a:extLst>
            </p:cNvPr>
            <p:cNvSpPr/>
            <p:nvPr/>
          </p:nvSpPr>
          <p:spPr>
            <a:xfrm>
              <a:off x="3522759" y="28804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1" name="pt468">
              <a:extLst>
                <a:ext uri="{FF2B5EF4-FFF2-40B4-BE49-F238E27FC236}">
                  <a16:creationId xmlns:a16="http://schemas.microsoft.com/office/drawing/2014/main" id="{7B723228-1810-754B-B915-7286276FD7EE}"/>
                </a:ext>
              </a:extLst>
            </p:cNvPr>
            <p:cNvSpPr/>
            <p:nvPr/>
          </p:nvSpPr>
          <p:spPr>
            <a:xfrm>
              <a:off x="3527423" y="28782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2" name="pt469">
              <a:extLst>
                <a:ext uri="{FF2B5EF4-FFF2-40B4-BE49-F238E27FC236}">
                  <a16:creationId xmlns:a16="http://schemas.microsoft.com/office/drawing/2014/main" id="{AC06333C-0D1A-3449-AD27-807E7F06C102}"/>
                </a:ext>
              </a:extLst>
            </p:cNvPr>
            <p:cNvSpPr/>
            <p:nvPr/>
          </p:nvSpPr>
          <p:spPr>
            <a:xfrm>
              <a:off x="3532149" y="286003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3" name="pt470">
              <a:extLst>
                <a:ext uri="{FF2B5EF4-FFF2-40B4-BE49-F238E27FC236}">
                  <a16:creationId xmlns:a16="http://schemas.microsoft.com/office/drawing/2014/main" id="{C8BAAC6D-2F8C-2543-8C4D-4E6DCEE91DF9}"/>
                </a:ext>
              </a:extLst>
            </p:cNvPr>
            <p:cNvSpPr/>
            <p:nvPr/>
          </p:nvSpPr>
          <p:spPr>
            <a:xfrm>
              <a:off x="3536940" y="285829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4" name="pt471">
              <a:extLst>
                <a:ext uri="{FF2B5EF4-FFF2-40B4-BE49-F238E27FC236}">
                  <a16:creationId xmlns:a16="http://schemas.microsoft.com/office/drawing/2014/main" id="{542A0B98-F5D9-064A-A7EF-336CDC768098}"/>
                </a:ext>
              </a:extLst>
            </p:cNvPr>
            <p:cNvSpPr/>
            <p:nvPr/>
          </p:nvSpPr>
          <p:spPr>
            <a:xfrm>
              <a:off x="3541797" y="285191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5" name="pt472">
              <a:extLst>
                <a:ext uri="{FF2B5EF4-FFF2-40B4-BE49-F238E27FC236}">
                  <a16:creationId xmlns:a16="http://schemas.microsoft.com/office/drawing/2014/main" id="{9309C613-A672-5B49-807D-62BE98875819}"/>
                </a:ext>
              </a:extLst>
            </p:cNvPr>
            <p:cNvSpPr/>
            <p:nvPr/>
          </p:nvSpPr>
          <p:spPr>
            <a:xfrm>
              <a:off x="3546723" y="284847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6" name="pt473">
              <a:extLst>
                <a:ext uri="{FF2B5EF4-FFF2-40B4-BE49-F238E27FC236}">
                  <a16:creationId xmlns:a16="http://schemas.microsoft.com/office/drawing/2014/main" id="{44699027-09DD-3F48-91F0-DDEBAA0DB96F}"/>
                </a:ext>
              </a:extLst>
            </p:cNvPr>
            <p:cNvSpPr/>
            <p:nvPr/>
          </p:nvSpPr>
          <p:spPr>
            <a:xfrm>
              <a:off x="3551720" y="284652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7" name="pt474">
              <a:extLst>
                <a:ext uri="{FF2B5EF4-FFF2-40B4-BE49-F238E27FC236}">
                  <a16:creationId xmlns:a16="http://schemas.microsoft.com/office/drawing/2014/main" id="{4CCF971F-6FD4-8E46-9A33-9778626FBEBD}"/>
                </a:ext>
              </a:extLst>
            </p:cNvPr>
            <p:cNvSpPr/>
            <p:nvPr/>
          </p:nvSpPr>
          <p:spPr>
            <a:xfrm>
              <a:off x="3556792" y="283193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8" name="pt475">
              <a:extLst>
                <a:ext uri="{FF2B5EF4-FFF2-40B4-BE49-F238E27FC236}">
                  <a16:creationId xmlns:a16="http://schemas.microsoft.com/office/drawing/2014/main" id="{1CA68076-5B07-8240-A549-A81464F5074F}"/>
                </a:ext>
              </a:extLst>
            </p:cNvPr>
            <p:cNvSpPr/>
            <p:nvPr/>
          </p:nvSpPr>
          <p:spPr>
            <a:xfrm>
              <a:off x="3561942" y="282839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49" name="pt476">
              <a:extLst>
                <a:ext uri="{FF2B5EF4-FFF2-40B4-BE49-F238E27FC236}">
                  <a16:creationId xmlns:a16="http://schemas.microsoft.com/office/drawing/2014/main" id="{B2CE5D08-3918-D140-A7C7-D4D71548675C}"/>
                </a:ext>
              </a:extLst>
            </p:cNvPr>
            <p:cNvSpPr/>
            <p:nvPr/>
          </p:nvSpPr>
          <p:spPr>
            <a:xfrm>
              <a:off x="3567171" y="28221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0" name="pt477">
              <a:extLst>
                <a:ext uri="{FF2B5EF4-FFF2-40B4-BE49-F238E27FC236}">
                  <a16:creationId xmlns:a16="http://schemas.microsoft.com/office/drawing/2014/main" id="{2436CE49-3224-AF4F-8FB5-5C1A18AA606E}"/>
                </a:ext>
              </a:extLst>
            </p:cNvPr>
            <p:cNvSpPr/>
            <p:nvPr/>
          </p:nvSpPr>
          <p:spPr>
            <a:xfrm>
              <a:off x="3572485" y="281853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1" name="pt478">
              <a:extLst>
                <a:ext uri="{FF2B5EF4-FFF2-40B4-BE49-F238E27FC236}">
                  <a16:creationId xmlns:a16="http://schemas.microsoft.com/office/drawing/2014/main" id="{2C68B92B-CC1E-A946-911E-CD8809473A89}"/>
                </a:ext>
              </a:extLst>
            </p:cNvPr>
            <p:cNvSpPr/>
            <p:nvPr/>
          </p:nvSpPr>
          <p:spPr>
            <a:xfrm>
              <a:off x="3577886" y="28171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2" name="pt479">
              <a:extLst>
                <a:ext uri="{FF2B5EF4-FFF2-40B4-BE49-F238E27FC236}">
                  <a16:creationId xmlns:a16="http://schemas.microsoft.com/office/drawing/2014/main" id="{1643779E-4252-464A-B9CC-4F8D466D5E67}"/>
                </a:ext>
              </a:extLst>
            </p:cNvPr>
            <p:cNvSpPr/>
            <p:nvPr/>
          </p:nvSpPr>
          <p:spPr>
            <a:xfrm>
              <a:off x="3583378" y="281594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3" name="pt480">
              <a:extLst>
                <a:ext uri="{FF2B5EF4-FFF2-40B4-BE49-F238E27FC236}">
                  <a16:creationId xmlns:a16="http://schemas.microsoft.com/office/drawing/2014/main" id="{FB8536BC-4C8A-6740-BA20-6AC23B278258}"/>
                </a:ext>
              </a:extLst>
            </p:cNvPr>
            <p:cNvSpPr/>
            <p:nvPr/>
          </p:nvSpPr>
          <p:spPr>
            <a:xfrm>
              <a:off x="3588965" y="28141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4" name="pt481">
              <a:extLst>
                <a:ext uri="{FF2B5EF4-FFF2-40B4-BE49-F238E27FC236}">
                  <a16:creationId xmlns:a16="http://schemas.microsoft.com/office/drawing/2014/main" id="{0E79706E-87A4-4E4B-9520-EC95C6DDAD4A}"/>
                </a:ext>
              </a:extLst>
            </p:cNvPr>
            <p:cNvSpPr/>
            <p:nvPr/>
          </p:nvSpPr>
          <p:spPr>
            <a:xfrm>
              <a:off x="3594651" y="28104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5" name="pt482">
              <a:extLst>
                <a:ext uri="{FF2B5EF4-FFF2-40B4-BE49-F238E27FC236}">
                  <a16:creationId xmlns:a16="http://schemas.microsoft.com/office/drawing/2014/main" id="{4A79AAE0-85C8-1943-BCD3-4AE82A45B81D}"/>
                </a:ext>
              </a:extLst>
            </p:cNvPr>
            <p:cNvSpPr/>
            <p:nvPr/>
          </p:nvSpPr>
          <p:spPr>
            <a:xfrm>
              <a:off x="3600442" y="27961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6" name="pt483">
              <a:extLst>
                <a:ext uri="{FF2B5EF4-FFF2-40B4-BE49-F238E27FC236}">
                  <a16:creationId xmlns:a16="http://schemas.microsoft.com/office/drawing/2014/main" id="{61303B34-BEC0-A745-AE08-596B4E9251B1}"/>
                </a:ext>
              </a:extLst>
            </p:cNvPr>
            <p:cNvSpPr/>
            <p:nvPr/>
          </p:nvSpPr>
          <p:spPr>
            <a:xfrm>
              <a:off x="3606341" y="279161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7" name="pt484">
              <a:extLst>
                <a:ext uri="{FF2B5EF4-FFF2-40B4-BE49-F238E27FC236}">
                  <a16:creationId xmlns:a16="http://schemas.microsoft.com/office/drawing/2014/main" id="{6A0CBFF4-9476-7E4E-9A53-6BFF80CFEE24}"/>
                </a:ext>
              </a:extLst>
            </p:cNvPr>
            <p:cNvSpPr/>
            <p:nvPr/>
          </p:nvSpPr>
          <p:spPr>
            <a:xfrm>
              <a:off x="3612355" y="278323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8" name="pt485">
              <a:extLst>
                <a:ext uri="{FF2B5EF4-FFF2-40B4-BE49-F238E27FC236}">
                  <a16:creationId xmlns:a16="http://schemas.microsoft.com/office/drawing/2014/main" id="{FA9007E5-8461-BB4D-8BBB-73AF898A8059}"/>
                </a:ext>
              </a:extLst>
            </p:cNvPr>
            <p:cNvSpPr/>
            <p:nvPr/>
          </p:nvSpPr>
          <p:spPr>
            <a:xfrm>
              <a:off x="3618488" y="277308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59" name="pt486">
              <a:extLst>
                <a:ext uri="{FF2B5EF4-FFF2-40B4-BE49-F238E27FC236}">
                  <a16:creationId xmlns:a16="http://schemas.microsoft.com/office/drawing/2014/main" id="{86C6E487-4D8F-FC4E-8940-20073261E185}"/>
                </a:ext>
              </a:extLst>
            </p:cNvPr>
            <p:cNvSpPr/>
            <p:nvPr/>
          </p:nvSpPr>
          <p:spPr>
            <a:xfrm>
              <a:off x="3624747" y="276839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0" name="pt487">
              <a:extLst>
                <a:ext uri="{FF2B5EF4-FFF2-40B4-BE49-F238E27FC236}">
                  <a16:creationId xmlns:a16="http://schemas.microsoft.com/office/drawing/2014/main" id="{0C43B302-0D9C-BA42-951D-421BB66407DF}"/>
                </a:ext>
              </a:extLst>
            </p:cNvPr>
            <p:cNvSpPr/>
            <p:nvPr/>
          </p:nvSpPr>
          <p:spPr>
            <a:xfrm>
              <a:off x="3631139" y="276713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1" name="pt488">
              <a:extLst>
                <a:ext uri="{FF2B5EF4-FFF2-40B4-BE49-F238E27FC236}">
                  <a16:creationId xmlns:a16="http://schemas.microsoft.com/office/drawing/2014/main" id="{FE5A7AAB-EA3A-B74D-A6B7-72CCD4E09229}"/>
                </a:ext>
              </a:extLst>
            </p:cNvPr>
            <p:cNvSpPr/>
            <p:nvPr/>
          </p:nvSpPr>
          <p:spPr>
            <a:xfrm>
              <a:off x="3637671" y="276344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2" name="pt489">
              <a:extLst>
                <a:ext uri="{FF2B5EF4-FFF2-40B4-BE49-F238E27FC236}">
                  <a16:creationId xmlns:a16="http://schemas.microsoft.com/office/drawing/2014/main" id="{691278B5-F27D-ED44-9EEB-26D3B518F461}"/>
                </a:ext>
              </a:extLst>
            </p:cNvPr>
            <p:cNvSpPr/>
            <p:nvPr/>
          </p:nvSpPr>
          <p:spPr>
            <a:xfrm>
              <a:off x="3644351" y="276200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3" name="pt490">
              <a:extLst>
                <a:ext uri="{FF2B5EF4-FFF2-40B4-BE49-F238E27FC236}">
                  <a16:creationId xmlns:a16="http://schemas.microsoft.com/office/drawing/2014/main" id="{BE8BC2B6-E8D2-1548-91ED-FB355DDAE0F0}"/>
                </a:ext>
              </a:extLst>
            </p:cNvPr>
            <p:cNvSpPr/>
            <p:nvPr/>
          </p:nvSpPr>
          <p:spPr>
            <a:xfrm>
              <a:off x="3651186" y="275554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4" name="pt491">
              <a:extLst>
                <a:ext uri="{FF2B5EF4-FFF2-40B4-BE49-F238E27FC236}">
                  <a16:creationId xmlns:a16="http://schemas.microsoft.com/office/drawing/2014/main" id="{3FC43CD1-3F27-F144-8C25-96B159302A4F}"/>
                </a:ext>
              </a:extLst>
            </p:cNvPr>
            <p:cNvSpPr/>
            <p:nvPr/>
          </p:nvSpPr>
          <p:spPr>
            <a:xfrm>
              <a:off x="3658187" y="275402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5" name="pt492">
              <a:extLst>
                <a:ext uri="{FF2B5EF4-FFF2-40B4-BE49-F238E27FC236}">
                  <a16:creationId xmlns:a16="http://schemas.microsoft.com/office/drawing/2014/main" id="{4CCE07E3-2161-B141-89AB-274B2F84F740}"/>
                </a:ext>
              </a:extLst>
            </p:cNvPr>
            <p:cNvSpPr/>
            <p:nvPr/>
          </p:nvSpPr>
          <p:spPr>
            <a:xfrm>
              <a:off x="3665363" y="274909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6" name="pt493">
              <a:extLst>
                <a:ext uri="{FF2B5EF4-FFF2-40B4-BE49-F238E27FC236}">
                  <a16:creationId xmlns:a16="http://schemas.microsoft.com/office/drawing/2014/main" id="{019A7701-5D4A-D040-A978-E098FAB95340}"/>
                </a:ext>
              </a:extLst>
            </p:cNvPr>
            <p:cNvSpPr/>
            <p:nvPr/>
          </p:nvSpPr>
          <p:spPr>
            <a:xfrm>
              <a:off x="3672725" y="274693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7" name="pt494">
              <a:extLst>
                <a:ext uri="{FF2B5EF4-FFF2-40B4-BE49-F238E27FC236}">
                  <a16:creationId xmlns:a16="http://schemas.microsoft.com/office/drawing/2014/main" id="{9AA88266-0991-3543-8991-9AD902AB5897}"/>
                </a:ext>
              </a:extLst>
            </p:cNvPr>
            <p:cNvSpPr/>
            <p:nvPr/>
          </p:nvSpPr>
          <p:spPr>
            <a:xfrm>
              <a:off x="3680286" y="272855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8" name="pt495">
              <a:extLst>
                <a:ext uri="{FF2B5EF4-FFF2-40B4-BE49-F238E27FC236}">
                  <a16:creationId xmlns:a16="http://schemas.microsoft.com/office/drawing/2014/main" id="{8E0FD38A-A192-C643-8019-FE58C15883B4}"/>
                </a:ext>
              </a:extLst>
            </p:cNvPr>
            <p:cNvSpPr/>
            <p:nvPr/>
          </p:nvSpPr>
          <p:spPr>
            <a:xfrm>
              <a:off x="3688058" y="272482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69" name="pt496">
              <a:extLst>
                <a:ext uri="{FF2B5EF4-FFF2-40B4-BE49-F238E27FC236}">
                  <a16:creationId xmlns:a16="http://schemas.microsoft.com/office/drawing/2014/main" id="{15DC32D0-96F1-1441-AA0A-946A39198B1D}"/>
                </a:ext>
              </a:extLst>
            </p:cNvPr>
            <p:cNvSpPr/>
            <p:nvPr/>
          </p:nvSpPr>
          <p:spPr>
            <a:xfrm>
              <a:off x="3696057" y="271374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0" name="pt497">
              <a:extLst>
                <a:ext uri="{FF2B5EF4-FFF2-40B4-BE49-F238E27FC236}">
                  <a16:creationId xmlns:a16="http://schemas.microsoft.com/office/drawing/2014/main" id="{78D962BF-7E6E-284E-9143-D5F865D2E225}"/>
                </a:ext>
              </a:extLst>
            </p:cNvPr>
            <p:cNvSpPr/>
            <p:nvPr/>
          </p:nvSpPr>
          <p:spPr>
            <a:xfrm>
              <a:off x="3704299" y="271093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1" name="pt498">
              <a:extLst>
                <a:ext uri="{FF2B5EF4-FFF2-40B4-BE49-F238E27FC236}">
                  <a16:creationId xmlns:a16="http://schemas.microsoft.com/office/drawing/2014/main" id="{C40AA817-E972-E346-A579-4C940CF6D31D}"/>
                </a:ext>
              </a:extLst>
            </p:cNvPr>
            <p:cNvSpPr/>
            <p:nvPr/>
          </p:nvSpPr>
          <p:spPr>
            <a:xfrm>
              <a:off x="3712803" y="269890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2" name="pt499">
              <a:extLst>
                <a:ext uri="{FF2B5EF4-FFF2-40B4-BE49-F238E27FC236}">
                  <a16:creationId xmlns:a16="http://schemas.microsoft.com/office/drawing/2014/main" id="{4A5DBC4B-DDF4-4A4E-A26B-0922C9CD4007}"/>
                </a:ext>
              </a:extLst>
            </p:cNvPr>
            <p:cNvSpPr/>
            <p:nvPr/>
          </p:nvSpPr>
          <p:spPr>
            <a:xfrm>
              <a:off x="3721588" y="268047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3" name="pt500">
              <a:extLst>
                <a:ext uri="{FF2B5EF4-FFF2-40B4-BE49-F238E27FC236}">
                  <a16:creationId xmlns:a16="http://schemas.microsoft.com/office/drawing/2014/main" id="{12F4BDFD-9AA2-0D46-BD1D-0C0451A9E807}"/>
                </a:ext>
              </a:extLst>
            </p:cNvPr>
            <p:cNvSpPr/>
            <p:nvPr/>
          </p:nvSpPr>
          <p:spPr>
            <a:xfrm>
              <a:off x="3730679" y="267563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4" name="pt501">
              <a:extLst>
                <a:ext uri="{FF2B5EF4-FFF2-40B4-BE49-F238E27FC236}">
                  <a16:creationId xmlns:a16="http://schemas.microsoft.com/office/drawing/2014/main" id="{D2DA564E-45B2-D540-8A12-D9A2D348081F}"/>
                </a:ext>
              </a:extLst>
            </p:cNvPr>
            <p:cNvSpPr/>
            <p:nvPr/>
          </p:nvSpPr>
          <p:spPr>
            <a:xfrm>
              <a:off x="3740100" y="26748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5" name="pt502">
              <a:extLst>
                <a:ext uri="{FF2B5EF4-FFF2-40B4-BE49-F238E27FC236}">
                  <a16:creationId xmlns:a16="http://schemas.microsoft.com/office/drawing/2014/main" id="{5CC884BC-D67D-FF4A-83B4-B75446CEB1F2}"/>
                </a:ext>
              </a:extLst>
            </p:cNvPr>
            <p:cNvSpPr/>
            <p:nvPr/>
          </p:nvSpPr>
          <p:spPr>
            <a:xfrm>
              <a:off x="3749883" y="267478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6" name="pt503">
              <a:extLst>
                <a:ext uri="{FF2B5EF4-FFF2-40B4-BE49-F238E27FC236}">
                  <a16:creationId xmlns:a16="http://schemas.microsoft.com/office/drawing/2014/main" id="{46E754DF-64AC-8E48-93AC-7786D9365D55}"/>
                </a:ext>
              </a:extLst>
            </p:cNvPr>
            <p:cNvSpPr/>
            <p:nvPr/>
          </p:nvSpPr>
          <p:spPr>
            <a:xfrm>
              <a:off x="3760061" y="2672426"/>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7" name="pt504">
              <a:extLst>
                <a:ext uri="{FF2B5EF4-FFF2-40B4-BE49-F238E27FC236}">
                  <a16:creationId xmlns:a16="http://schemas.microsoft.com/office/drawing/2014/main" id="{F825C80E-BBD4-C449-9EBB-73AA8D07A824}"/>
                </a:ext>
              </a:extLst>
            </p:cNvPr>
            <p:cNvSpPr/>
            <p:nvPr/>
          </p:nvSpPr>
          <p:spPr>
            <a:xfrm>
              <a:off x="3770672" y="266847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8" name="pt505">
              <a:extLst>
                <a:ext uri="{FF2B5EF4-FFF2-40B4-BE49-F238E27FC236}">
                  <a16:creationId xmlns:a16="http://schemas.microsoft.com/office/drawing/2014/main" id="{DD9B2565-DED1-D744-A306-1277EF85D061}"/>
                </a:ext>
              </a:extLst>
            </p:cNvPr>
            <p:cNvSpPr/>
            <p:nvPr/>
          </p:nvSpPr>
          <p:spPr>
            <a:xfrm>
              <a:off x="3781764" y="265485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79" name="pt506">
              <a:extLst>
                <a:ext uri="{FF2B5EF4-FFF2-40B4-BE49-F238E27FC236}">
                  <a16:creationId xmlns:a16="http://schemas.microsoft.com/office/drawing/2014/main" id="{B5D4BAB2-FF12-DC43-92D8-53A9E31BB282}"/>
                </a:ext>
              </a:extLst>
            </p:cNvPr>
            <p:cNvSpPr/>
            <p:nvPr/>
          </p:nvSpPr>
          <p:spPr>
            <a:xfrm>
              <a:off x="3793388" y="263417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0" name="pt507">
              <a:extLst>
                <a:ext uri="{FF2B5EF4-FFF2-40B4-BE49-F238E27FC236}">
                  <a16:creationId xmlns:a16="http://schemas.microsoft.com/office/drawing/2014/main" id="{F63878B3-2CE9-6C48-8632-C761E80C0A74}"/>
                </a:ext>
              </a:extLst>
            </p:cNvPr>
            <p:cNvSpPr/>
            <p:nvPr/>
          </p:nvSpPr>
          <p:spPr>
            <a:xfrm>
              <a:off x="3805608" y="262708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1" name="pt508">
              <a:extLst>
                <a:ext uri="{FF2B5EF4-FFF2-40B4-BE49-F238E27FC236}">
                  <a16:creationId xmlns:a16="http://schemas.microsoft.com/office/drawing/2014/main" id="{03141F73-2947-674D-8D60-657286DCDCBE}"/>
                </a:ext>
              </a:extLst>
            </p:cNvPr>
            <p:cNvSpPr/>
            <p:nvPr/>
          </p:nvSpPr>
          <p:spPr>
            <a:xfrm>
              <a:off x="3818499" y="2621657"/>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2" name="pt509">
              <a:extLst>
                <a:ext uri="{FF2B5EF4-FFF2-40B4-BE49-F238E27FC236}">
                  <a16:creationId xmlns:a16="http://schemas.microsoft.com/office/drawing/2014/main" id="{12A86F0A-D3D3-C147-8AE5-F2BB2A89DBAF}"/>
                </a:ext>
              </a:extLst>
            </p:cNvPr>
            <p:cNvSpPr/>
            <p:nvPr/>
          </p:nvSpPr>
          <p:spPr>
            <a:xfrm>
              <a:off x="3832151" y="262099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3" name="pt510">
              <a:extLst>
                <a:ext uri="{FF2B5EF4-FFF2-40B4-BE49-F238E27FC236}">
                  <a16:creationId xmlns:a16="http://schemas.microsoft.com/office/drawing/2014/main" id="{F0E9778F-88BF-2543-95F9-D9EDCFEB976C}"/>
                </a:ext>
              </a:extLst>
            </p:cNvPr>
            <p:cNvSpPr/>
            <p:nvPr/>
          </p:nvSpPr>
          <p:spPr>
            <a:xfrm>
              <a:off x="3846675" y="2584142"/>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4" name="pt511">
              <a:extLst>
                <a:ext uri="{FF2B5EF4-FFF2-40B4-BE49-F238E27FC236}">
                  <a16:creationId xmlns:a16="http://schemas.microsoft.com/office/drawing/2014/main" id="{25C5A6BF-920D-5541-8C25-C70BD0E66E6C}"/>
                </a:ext>
              </a:extLst>
            </p:cNvPr>
            <p:cNvSpPr/>
            <p:nvPr/>
          </p:nvSpPr>
          <p:spPr>
            <a:xfrm>
              <a:off x="3862209" y="2581484"/>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5" name="pt512">
              <a:extLst>
                <a:ext uri="{FF2B5EF4-FFF2-40B4-BE49-F238E27FC236}">
                  <a16:creationId xmlns:a16="http://schemas.microsoft.com/office/drawing/2014/main" id="{7B7A2AE6-36B0-F548-A0C6-36266C0F1BE5}"/>
                </a:ext>
              </a:extLst>
            </p:cNvPr>
            <p:cNvSpPr/>
            <p:nvPr/>
          </p:nvSpPr>
          <p:spPr>
            <a:xfrm>
              <a:off x="3878924" y="254227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6" name="pt513">
              <a:extLst>
                <a:ext uri="{FF2B5EF4-FFF2-40B4-BE49-F238E27FC236}">
                  <a16:creationId xmlns:a16="http://schemas.microsoft.com/office/drawing/2014/main" id="{AC314BAC-D6A8-0C48-8206-FFD49F2A56FA}"/>
                </a:ext>
              </a:extLst>
            </p:cNvPr>
            <p:cNvSpPr/>
            <p:nvPr/>
          </p:nvSpPr>
          <p:spPr>
            <a:xfrm>
              <a:off x="3897046" y="253972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7" name="pt514">
              <a:extLst>
                <a:ext uri="{FF2B5EF4-FFF2-40B4-BE49-F238E27FC236}">
                  <a16:creationId xmlns:a16="http://schemas.microsoft.com/office/drawing/2014/main" id="{0B03ECF1-32D3-8A4F-9634-1791C3FC67EE}"/>
                </a:ext>
              </a:extLst>
            </p:cNvPr>
            <p:cNvSpPr/>
            <p:nvPr/>
          </p:nvSpPr>
          <p:spPr>
            <a:xfrm>
              <a:off x="3916870" y="250700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8" name="pt515">
              <a:extLst>
                <a:ext uri="{FF2B5EF4-FFF2-40B4-BE49-F238E27FC236}">
                  <a16:creationId xmlns:a16="http://schemas.microsoft.com/office/drawing/2014/main" id="{930EC13F-D2CF-D34C-903F-577AC6E84260}"/>
                </a:ext>
              </a:extLst>
            </p:cNvPr>
            <p:cNvSpPr/>
            <p:nvPr/>
          </p:nvSpPr>
          <p:spPr>
            <a:xfrm>
              <a:off x="3938799" y="2455649"/>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89" name="pt516">
              <a:extLst>
                <a:ext uri="{FF2B5EF4-FFF2-40B4-BE49-F238E27FC236}">
                  <a16:creationId xmlns:a16="http://schemas.microsoft.com/office/drawing/2014/main" id="{9E4EE658-7A04-3B4D-86D5-B6D88B0EC619}"/>
                </a:ext>
              </a:extLst>
            </p:cNvPr>
            <p:cNvSpPr/>
            <p:nvPr/>
          </p:nvSpPr>
          <p:spPr>
            <a:xfrm>
              <a:off x="3963403" y="2421901"/>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0" name="pt517">
              <a:extLst>
                <a:ext uri="{FF2B5EF4-FFF2-40B4-BE49-F238E27FC236}">
                  <a16:creationId xmlns:a16="http://schemas.microsoft.com/office/drawing/2014/main" id="{A6396F88-3EE0-1F44-9020-335EC85628A5}"/>
                </a:ext>
              </a:extLst>
            </p:cNvPr>
            <p:cNvSpPr/>
            <p:nvPr/>
          </p:nvSpPr>
          <p:spPr>
            <a:xfrm>
              <a:off x="3991529" y="2418578"/>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1" name="pt518">
              <a:extLst>
                <a:ext uri="{FF2B5EF4-FFF2-40B4-BE49-F238E27FC236}">
                  <a16:creationId xmlns:a16="http://schemas.microsoft.com/office/drawing/2014/main" id="{96097055-5FF5-1548-A634-21A482A57B13}"/>
                </a:ext>
              </a:extLst>
            </p:cNvPr>
            <p:cNvSpPr/>
            <p:nvPr/>
          </p:nvSpPr>
          <p:spPr>
            <a:xfrm>
              <a:off x="4024518" y="232494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2" name="pt519">
              <a:extLst>
                <a:ext uri="{FF2B5EF4-FFF2-40B4-BE49-F238E27FC236}">
                  <a16:creationId xmlns:a16="http://schemas.microsoft.com/office/drawing/2014/main" id="{472FC902-8CAA-8C4C-8250-ECA943474394}"/>
                </a:ext>
              </a:extLst>
            </p:cNvPr>
            <p:cNvSpPr/>
            <p:nvPr/>
          </p:nvSpPr>
          <p:spPr>
            <a:xfrm>
              <a:off x="4064695" y="2319955"/>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3" name="pt520">
              <a:extLst>
                <a:ext uri="{FF2B5EF4-FFF2-40B4-BE49-F238E27FC236}">
                  <a16:creationId xmlns:a16="http://schemas.microsoft.com/office/drawing/2014/main" id="{1BCC52B2-63A1-9344-8163-986844DFDD0C}"/>
                </a:ext>
              </a:extLst>
            </p:cNvPr>
            <p:cNvSpPr/>
            <p:nvPr/>
          </p:nvSpPr>
          <p:spPr>
            <a:xfrm>
              <a:off x="4116672" y="2092470"/>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4" name="pt521">
              <a:extLst>
                <a:ext uri="{FF2B5EF4-FFF2-40B4-BE49-F238E27FC236}">
                  <a16:creationId xmlns:a16="http://schemas.microsoft.com/office/drawing/2014/main" id="{D585CE7C-DB2E-0049-A490-A99BA058A537}"/>
                </a:ext>
              </a:extLst>
            </p:cNvPr>
            <p:cNvSpPr/>
            <p:nvPr/>
          </p:nvSpPr>
          <p:spPr>
            <a:xfrm>
              <a:off x="4192052" y="198790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5" name="pt522">
              <a:extLst>
                <a:ext uri="{FF2B5EF4-FFF2-40B4-BE49-F238E27FC236}">
                  <a16:creationId xmlns:a16="http://schemas.microsoft.com/office/drawing/2014/main" id="{B16C13A1-6F96-574E-B1CB-23D3978A4111}"/>
                </a:ext>
              </a:extLst>
            </p:cNvPr>
            <p:cNvSpPr/>
            <p:nvPr/>
          </p:nvSpPr>
          <p:spPr>
            <a:xfrm>
              <a:off x="4342170" y="1278973"/>
              <a:ext cx="49651" cy="49651"/>
            </a:xfrm>
            <a:prstGeom prst="ellipse">
              <a:avLst/>
            </a:prstGeom>
            <a:solidFill>
              <a:srgbClr val="000000">
                <a:alpha val="100000"/>
              </a:srgbClr>
            </a:solidFill>
            <a:ln w="9000" cap="rnd">
              <a:solidFill>
                <a:srgbClr val="000000">
                  <a:alpha val="100000"/>
                </a:srgbClr>
              </a:solidFill>
              <a:prstDash val="solid"/>
              <a:round/>
            </a:ln>
          </p:spPr>
          <p:txBody>
            <a:bodyPr/>
            <a:lstStyle/>
            <a:p>
              <a:endParaRPr dirty="0"/>
            </a:p>
          </p:txBody>
        </p:sp>
        <p:sp>
          <p:nvSpPr>
            <p:cNvPr id="1696" name="pl523">
              <a:extLst>
                <a:ext uri="{FF2B5EF4-FFF2-40B4-BE49-F238E27FC236}">
                  <a16:creationId xmlns:a16="http://schemas.microsoft.com/office/drawing/2014/main" id="{510B56C8-11D3-DD43-B137-1FC57404F73B}"/>
                </a:ext>
              </a:extLst>
            </p:cNvPr>
            <p:cNvSpPr/>
            <p:nvPr/>
          </p:nvSpPr>
          <p:spPr>
            <a:xfrm>
              <a:off x="1658711" y="2910052"/>
              <a:ext cx="2708285" cy="222074"/>
            </a:xfrm>
            <a:custGeom>
              <a:avLst/>
              <a:gdLst/>
              <a:ahLst/>
              <a:cxnLst/>
              <a:rect l="0" t="0" r="0" b="0"/>
              <a:pathLst>
                <a:path w="2708285" h="222074">
                  <a:moveTo>
                    <a:pt x="0" y="222074"/>
                  </a:moveTo>
                  <a:lnTo>
                    <a:pt x="150118" y="209765"/>
                  </a:lnTo>
                  <a:lnTo>
                    <a:pt x="225498" y="203584"/>
                  </a:lnTo>
                  <a:lnTo>
                    <a:pt x="277475" y="199322"/>
                  </a:lnTo>
                  <a:lnTo>
                    <a:pt x="317652" y="196027"/>
                  </a:lnTo>
                  <a:lnTo>
                    <a:pt x="350641" y="193322"/>
                  </a:lnTo>
                  <a:lnTo>
                    <a:pt x="378767" y="191016"/>
                  </a:lnTo>
                  <a:lnTo>
                    <a:pt x="403371" y="188998"/>
                  </a:lnTo>
                  <a:lnTo>
                    <a:pt x="425300" y="187200"/>
                  </a:lnTo>
                  <a:lnTo>
                    <a:pt x="445124" y="185575"/>
                  </a:lnTo>
                  <a:lnTo>
                    <a:pt x="463246" y="184089"/>
                  </a:lnTo>
                  <a:lnTo>
                    <a:pt x="479961" y="182718"/>
                  </a:lnTo>
                  <a:lnTo>
                    <a:pt x="495494" y="181444"/>
                  </a:lnTo>
                  <a:lnTo>
                    <a:pt x="510018" y="180253"/>
                  </a:lnTo>
                  <a:lnTo>
                    <a:pt x="523670" y="179134"/>
                  </a:lnTo>
                  <a:lnTo>
                    <a:pt x="536561" y="178077"/>
                  </a:lnTo>
                  <a:lnTo>
                    <a:pt x="548782" y="177075"/>
                  </a:lnTo>
                  <a:lnTo>
                    <a:pt x="560406" y="176122"/>
                  </a:lnTo>
                  <a:lnTo>
                    <a:pt x="571497" y="175212"/>
                  </a:lnTo>
                  <a:lnTo>
                    <a:pt x="582109" y="174342"/>
                  </a:lnTo>
                  <a:lnTo>
                    <a:pt x="592287" y="173508"/>
                  </a:lnTo>
                  <a:lnTo>
                    <a:pt x="602069" y="172705"/>
                  </a:lnTo>
                  <a:lnTo>
                    <a:pt x="611491" y="171933"/>
                  </a:lnTo>
                  <a:lnTo>
                    <a:pt x="620582" y="171188"/>
                  </a:lnTo>
                  <a:lnTo>
                    <a:pt x="629367" y="170467"/>
                  </a:lnTo>
                  <a:lnTo>
                    <a:pt x="637870" y="169770"/>
                  </a:lnTo>
                  <a:lnTo>
                    <a:pt x="646113" y="169094"/>
                  </a:lnTo>
                  <a:lnTo>
                    <a:pt x="654112" y="168438"/>
                  </a:lnTo>
                  <a:lnTo>
                    <a:pt x="661884" y="167801"/>
                  </a:lnTo>
                  <a:lnTo>
                    <a:pt x="669445" y="167181"/>
                  </a:lnTo>
                  <a:lnTo>
                    <a:pt x="676807" y="166577"/>
                  </a:lnTo>
                  <a:lnTo>
                    <a:pt x="683983" y="165989"/>
                  </a:lnTo>
                  <a:lnTo>
                    <a:pt x="690984" y="165415"/>
                  </a:lnTo>
                  <a:lnTo>
                    <a:pt x="697819" y="164854"/>
                  </a:lnTo>
                  <a:lnTo>
                    <a:pt x="704498" y="164306"/>
                  </a:lnTo>
                  <a:lnTo>
                    <a:pt x="711030" y="163771"/>
                  </a:lnTo>
                  <a:lnTo>
                    <a:pt x="717422" y="163247"/>
                  </a:lnTo>
                  <a:lnTo>
                    <a:pt x="723682" y="162733"/>
                  </a:lnTo>
                  <a:lnTo>
                    <a:pt x="729815" y="162231"/>
                  </a:lnTo>
                  <a:lnTo>
                    <a:pt x="735829" y="161737"/>
                  </a:lnTo>
                  <a:lnTo>
                    <a:pt x="741728" y="161254"/>
                  </a:lnTo>
                  <a:lnTo>
                    <a:pt x="747519" y="160779"/>
                  </a:lnTo>
                  <a:lnTo>
                    <a:pt x="753205" y="160313"/>
                  </a:lnTo>
                  <a:lnTo>
                    <a:pt x="758792" y="159854"/>
                  </a:lnTo>
                  <a:lnTo>
                    <a:pt x="764284" y="159404"/>
                  </a:lnTo>
                  <a:lnTo>
                    <a:pt x="769685" y="158961"/>
                  </a:lnTo>
                  <a:lnTo>
                    <a:pt x="774998" y="158526"/>
                  </a:lnTo>
                  <a:lnTo>
                    <a:pt x="780228" y="158097"/>
                  </a:lnTo>
                  <a:lnTo>
                    <a:pt x="785377" y="157675"/>
                  </a:lnTo>
                  <a:lnTo>
                    <a:pt x="790449" y="157259"/>
                  </a:lnTo>
                  <a:lnTo>
                    <a:pt x="795447" y="156849"/>
                  </a:lnTo>
                  <a:lnTo>
                    <a:pt x="800373" y="156445"/>
                  </a:lnTo>
                  <a:lnTo>
                    <a:pt x="805230" y="156047"/>
                  </a:lnTo>
                  <a:lnTo>
                    <a:pt x="810020" y="155654"/>
                  </a:lnTo>
                  <a:lnTo>
                    <a:pt x="814747" y="155266"/>
                  </a:lnTo>
                  <a:lnTo>
                    <a:pt x="819411" y="154884"/>
                  </a:lnTo>
                  <a:lnTo>
                    <a:pt x="824016" y="154506"/>
                  </a:lnTo>
                  <a:lnTo>
                    <a:pt x="828563" y="154133"/>
                  </a:lnTo>
                  <a:lnTo>
                    <a:pt x="833054" y="153765"/>
                  </a:lnTo>
                  <a:lnTo>
                    <a:pt x="837491" y="153401"/>
                  </a:lnTo>
                  <a:lnTo>
                    <a:pt x="841875" y="153042"/>
                  </a:lnTo>
                  <a:lnTo>
                    <a:pt x="846209" y="152686"/>
                  </a:lnTo>
                  <a:lnTo>
                    <a:pt x="850494" y="152335"/>
                  </a:lnTo>
                  <a:lnTo>
                    <a:pt x="854731" y="151988"/>
                  </a:lnTo>
                  <a:lnTo>
                    <a:pt x="858922" y="151644"/>
                  </a:lnTo>
                  <a:lnTo>
                    <a:pt x="863069" y="151304"/>
                  </a:lnTo>
                  <a:lnTo>
                    <a:pt x="867171" y="150968"/>
                  </a:lnTo>
                  <a:lnTo>
                    <a:pt x="871232" y="150635"/>
                  </a:lnTo>
                  <a:lnTo>
                    <a:pt x="875251" y="150305"/>
                  </a:lnTo>
                  <a:lnTo>
                    <a:pt x="879231" y="149979"/>
                  </a:lnTo>
                  <a:lnTo>
                    <a:pt x="883172" y="149656"/>
                  </a:lnTo>
                  <a:lnTo>
                    <a:pt x="887075" y="149336"/>
                  </a:lnTo>
                  <a:lnTo>
                    <a:pt x="890942" y="149018"/>
                  </a:lnTo>
                  <a:lnTo>
                    <a:pt x="894772" y="148704"/>
                  </a:lnTo>
                  <a:lnTo>
                    <a:pt x="898568" y="148393"/>
                  </a:lnTo>
                  <a:lnTo>
                    <a:pt x="902330" y="148085"/>
                  </a:lnTo>
                  <a:lnTo>
                    <a:pt x="906059" y="147779"/>
                  </a:lnTo>
                  <a:lnTo>
                    <a:pt x="909756" y="147476"/>
                  </a:lnTo>
                  <a:lnTo>
                    <a:pt x="913422" y="147175"/>
                  </a:lnTo>
                  <a:lnTo>
                    <a:pt x="917057" y="146877"/>
                  </a:lnTo>
                  <a:lnTo>
                    <a:pt x="920662" y="146581"/>
                  </a:lnTo>
                  <a:lnTo>
                    <a:pt x="924238" y="146288"/>
                  </a:lnTo>
                  <a:lnTo>
                    <a:pt x="927786" y="145997"/>
                  </a:lnTo>
                  <a:lnTo>
                    <a:pt x="931306" y="145709"/>
                  </a:lnTo>
                  <a:lnTo>
                    <a:pt x="934799" y="145422"/>
                  </a:lnTo>
                  <a:lnTo>
                    <a:pt x="938265" y="145138"/>
                  </a:lnTo>
                  <a:lnTo>
                    <a:pt x="941706" y="144856"/>
                  </a:lnTo>
                  <a:lnTo>
                    <a:pt x="945121" y="144576"/>
                  </a:lnTo>
                  <a:lnTo>
                    <a:pt x="948512" y="144298"/>
                  </a:lnTo>
                  <a:lnTo>
                    <a:pt x="951879" y="144022"/>
                  </a:lnTo>
                  <a:lnTo>
                    <a:pt x="955222" y="143748"/>
                  </a:lnTo>
                  <a:lnTo>
                    <a:pt x="958542" y="143475"/>
                  </a:lnTo>
                  <a:lnTo>
                    <a:pt x="961840" y="143205"/>
                  </a:lnTo>
                  <a:lnTo>
                    <a:pt x="965115" y="142936"/>
                  </a:lnTo>
                  <a:lnTo>
                    <a:pt x="968369" y="142670"/>
                  </a:lnTo>
                  <a:lnTo>
                    <a:pt x="971602" y="142404"/>
                  </a:lnTo>
                  <a:lnTo>
                    <a:pt x="974814" y="142141"/>
                  </a:lnTo>
                  <a:lnTo>
                    <a:pt x="978005" y="141879"/>
                  </a:lnTo>
                  <a:lnTo>
                    <a:pt x="981177" y="141619"/>
                  </a:lnTo>
                  <a:lnTo>
                    <a:pt x="984330" y="141361"/>
                  </a:lnTo>
                  <a:lnTo>
                    <a:pt x="987464" y="141104"/>
                  </a:lnTo>
                  <a:lnTo>
                    <a:pt x="990579" y="140848"/>
                  </a:lnTo>
                  <a:lnTo>
                    <a:pt x="993675" y="140594"/>
                  </a:lnTo>
                  <a:lnTo>
                    <a:pt x="996754" y="140342"/>
                  </a:lnTo>
                  <a:lnTo>
                    <a:pt x="999815" y="140091"/>
                  </a:lnTo>
                  <a:lnTo>
                    <a:pt x="1002859" y="139841"/>
                  </a:lnTo>
                  <a:lnTo>
                    <a:pt x="1005886" y="139593"/>
                  </a:lnTo>
                  <a:lnTo>
                    <a:pt x="1008897" y="139346"/>
                  </a:lnTo>
                  <a:lnTo>
                    <a:pt x="1011892" y="139101"/>
                  </a:lnTo>
                  <a:lnTo>
                    <a:pt x="1014870" y="138857"/>
                  </a:lnTo>
                  <a:lnTo>
                    <a:pt x="1017833" y="138614"/>
                  </a:lnTo>
                  <a:lnTo>
                    <a:pt x="1020781" y="138372"/>
                  </a:lnTo>
                  <a:lnTo>
                    <a:pt x="1023714" y="138131"/>
                  </a:lnTo>
                  <a:lnTo>
                    <a:pt x="1026632" y="137892"/>
                  </a:lnTo>
                  <a:lnTo>
                    <a:pt x="1029535" y="137654"/>
                  </a:lnTo>
                  <a:lnTo>
                    <a:pt x="1032424" y="137417"/>
                  </a:lnTo>
                  <a:lnTo>
                    <a:pt x="1035300" y="137181"/>
                  </a:lnTo>
                  <a:lnTo>
                    <a:pt x="1038162" y="136947"/>
                  </a:lnTo>
                  <a:lnTo>
                    <a:pt x="1041010" y="136713"/>
                  </a:lnTo>
                  <a:lnTo>
                    <a:pt x="1043845" y="136481"/>
                  </a:lnTo>
                  <a:lnTo>
                    <a:pt x="1046668" y="136249"/>
                  </a:lnTo>
                  <a:lnTo>
                    <a:pt x="1049477" y="136019"/>
                  </a:lnTo>
                  <a:lnTo>
                    <a:pt x="1052274" y="135789"/>
                  </a:lnTo>
                  <a:lnTo>
                    <a:pt x="1055059" y="135561"/>
                  </a:lnTo>
                  <a:lnTo>
                    <a:pt x="1057832" y="135334"/>
                  </a:lnTo>
                  <a:lnTo>
                    <a:pt x="1060593" y="135107"/>
                  </a:lnTo>
                  <a:lnTo>
                    <a:pt x="1063342" y="134882"/>
                  </a:lnTo>
                  <a:lnTo>
                    <a:pt x="1066081" y="134657"/>
                  </a:lnTo>
                  <a:lnTo>
                    <a:pt x="1068807" y="134434"/>
                  </a:lnTo>
                  <a:lnTo>
                    <a:pt x="1071523" y="134211"/>
                  </a:lnTo>
                  <a:lnTo>
                    <a:pt x="1074228" y="133989"/>
                  </a:lnTo>
                  <a:lnTo>
                    <a:pt x="1076923" y="133768"/>
                  </a:lnTo>
                  <a:lnTo>
                    <a:pt x="1079607" y="133548"/>
                  </a:lnTo>
                  <a:lnTo>
                    <a:pt x="1082280" y="133329"/>
                  </a:lnTo>
                  <a:lnTo>
                    <a:pt x="1084944" y="133111"/>
                  </a:lnTo>
                  <a:lnTo>
                    <a:pt x="1087598" y="132893"/>
                  </a:lnTo>
                  <a:lnTo>
                    <a:pt x="1090242" y="132676"/>
                  </a:lnTo>
                  <a:lnTo>
                    <a:pt x="1092876" y="132460"/>
                  </a:lnTo>
                  <a:lnTo>
                    <a:pt x="1095501" y="132245"/>
                  </a:lnTo>
                  <a:lnTo>
                    <a:pt x="1098117" y="132030"/>
                  </a:lnTo>
                  <a:lnTo>
                    <a:pt x="1100724" y="131817"/>
                  </a:lnTo>
                  <a:lnTo>
                    <a:pt x="1103322" y="131604"/>
                  </a:lnTo>
                  <a:lnTo>
                    <a:pt x="1105911" y="131391"/>
                  </a:lnTo>
                  <a:lnTo>
                    <a:pt x="1108491" y="131180"/>
                  </a:lnTo>
                  <a:lnTo>
                    <a:pt x="1111063" y="130969"/>
                  </a:lnTo>
                  <a:lnTo>
                    <a:pt x="1113626" y="130759"/>
                  </a:lnTo>
                  <a:lnTo>
                    <a:pt x="1116182" y="130549"/>
                  </a:lnTo>
                  <a:lnTo>
                    <a:pt x="1118729" y="130340"/>
                  </a:lnTo>
                  <a:lnTo>
                    <a:pt x="1121268" y="130132"/>
                  </a:lnTo>
                  <a:lnTo>
                    <a:pt x="1123800" y="129924"/>
                  </a:lnTo>
                  <a:lnTo>
                    <a:pt x="1126324" y="129718"/>
                  </a:lnTo>
                  <a:lnTo>
                    <a:pt x="1128840" y="129511"/>
                  </a:lnTo>
                  <a:lnTo>
                    <a:pt x="1131349" y="129305"/>
                  </a:lnTo>
                  <a:lnTo>
                    <a:pt x="1133851" y="129100"/>
                  </a:lnTo>
                  <a:lnTo>
                    <a:pt x="1136345" y="128896"/>
                  </a:lnTo>
                  <a:lnTo>
                    <a:pt x="1138833" y="128692"/>
                  </a:lnTo>
                  <a:lnTo>
                    <a:pt x="1141313" y="128488"/>
                  </a:lnTo>
                  <a:lnTo>
                    <a:pt x="1143787" y="128286"/>
                  </a:lnTo>
                  <a:lnTo>
                    <a:pt x="1146254" y="128083"/>
                  </a:lnTo>
                  <a:lnTo>
                    <a:pt x="1148715" y="127882"/>
                  </a:lnTo>
                  <a:lnTo>
                    <a:pt x="1151169" y="127680"/>
                  </a:lnTo>
                  <a:lnTo>
                    <a:pt x="1153616" y="127480"/>
                  </a:lnTo>
                  <a:lnTo>
                    <a:pt x="1156058" y="127279"/>
                  </a:lnTo>
                  <a:lnTo>
                    <a:pt x="1158493" y="127080"/>
                  </a:lnTo>
                  <a:lnTo>
                    <a:pt x="1160922" y="126881"/>
                  </a:lnTo>
                  <a:lnTo>
                    <a:pt x="1163346" y="126682"/>
                  </a:lnTo>
                  <a:lnTo>
                    <a:pt x="1165763" y="126484"/>
                  </a:lnTo>
                  <a:lnTo>
                    <a:pt x="1168175" y="126286"/>
                  </a:lnTo>
                  <a:lnTo>
                    <a:pt x="1170581" y="126088"/>
                  </a:lnTo>
                  <a:lnTo>
                    <a:pt x="1172982" y="125892"/>
                  </a:lnTo>
                  <a:lnTo>
                    <a:pt x="1175377" y="125695"/>
                  </a:lnTo>
                  <a:lnTo>
                    <a:pt x="1177767" y="125499"/>
                  </a:lnTo>
                  <a:lnTo>
                    <a:pt x="1180152" y="125304"/>
                  </a:lnTo>
                  <a:lnTo>
                    <a:pt x="1182532" y="125109"/>
                  </a:lnTo>
                  <a:lnTo>
                    <a:pt x="1184906" y="124914"/>
                  </a:lnTo>
                  <a:lnTo>
                    <a:pt x="1187276" y="124720"/>
                  </a:lnTo>
                  <a:lnTo>
                    <a:pt x="1189641" y="124526"/>
                  </a:lnTo>
                  <a:lnTo>
                    <a:pt x="1192000" y="124332"/>
                  </a:lnTo>
                  <a:lnTo>
                    <a:pt x="1194356" y="124139"/>
                  </a:lnTo>
                  <a:lnTo>
                    <a:pt x="1196706" y="123946"/>
                  </a:lnTo>
                  <a:lnTo>
                    <a:pt x="1199052" y="123754"/>
                  </a:lnTo>
                  <a:lnTo>
                    <a:pt x="1201394" y="123562"/>
                  </a:lnTo>
                  <a:lnTo>
                    <a:pt x="1203731" y="123370"/>
                  </a:lnTo>
                  <a:lnTo>
                    <a:pt x="1206065" y="123179"/>
                  </a:lnTo>
                  <a:lnTo>
                    <a:pt x="1208393" y="122988"/>
                  </a:lnTo>
                  <a:lnTo>
                    <a:pt x="1210718" y="122797"/>
                  </a:lnTo>
                  <a:lnTo>
                    <a:pt x="1213039" y="122607"/>
                  </a:lnTo>
                  <a:lnTo>
                    <a:pt x="1215356" y="122417"/>
                  </a:lnTo>
                  <a:lnTo>
                    <a:pt x="1217669" y="122227"/>
                  </a:lnTo>
                  <a:lnTo>
                    <a:pt x="1219978" y="122038"/>
                  </a:lnTo>
                  <a:lnTo>
                    <a:pt x="1222283" y="121849"/>
                  </a:lnTo>
                  <a:lnTo>
                    <a:pt x="1224585" y="121660"/>
                  </a:lnTo>
                  <a:lnTo>
                    <a:pt x="1226883" y="121472"/>
                  </a:lnTo>
                  <a:lnTo>
                    <a:pt x="1229178" y="121284"/>
                  </a:lnTo>
                  <a:lnTo>
                    <a:pt x="1231469" y="121096"/>
                  </a:lnTo>
                  <a:lnTo>
                    <a:pt x="1233757" y="120908"/>
                  </a:lnTo>
                  <a:lnTo>
                    <a:pt x="1236042" y="120721"/>
                  </a:lnTo>
                  <a:lnTo>
                    <a:pt x="1238323" y="120534"/>
                  </a:lnTo>
                  <a:lnTo>
                    <a:pt x="1240601" y="120347"/>
                  </a:lnTo>
                  <a:lnTo>
                    <a:pt x="1242877" y="120160"/>
                  </a:lnTo>
                  <a:lnTo>
                    <a:pt x="1245149" y="119974"/>
                  </a:lnTo>
                  <a:lnTo>
                    <a:pt x="1247418" y="119788"/>
                  </a:lnTo>
                  <a:lnTo>
                    <a:pt x="1249685" y="119602"/>
                  </a:lnTo>
                  <a:lnTo>
                    <a:pt x="1251948" y="119417"/>
                  </a:lnTo>
                  <a:lnTo>
                    <a:pt x="1254209" y="119231"/>
                  </a:lnTo>
                  <a:lnTo>
                    <a:pt x="1256468" y="119046"/>
                  </a:lnTo>
                  <a:lnTo>
                    <a:pt x="1258723" y="118861"/>
                  </a:lnTo>
                  <a:lnTo>
                    <a:pt x="1260977" y="118676"/>
                  </a:lnTo>
                  <a:lnTo>
                    <a:pt x="1263227" y="118492"/>
                  </a:lnTo>
                  <a:lnTo>
                    <a:pt x="1265476" y="118307"/>
                  </a:lnTo>
                  <a:lnTo>
                    <a:pt x="1267722" y="118123"/>
                  </a:lnTo>
                  <a:lnTo>
                    <a:pt x="1269965" y="117939"/>
                  </a:lnTo>
                  <a:lnTo>
                    <a:pt x="1272207" y="117755"/>
                  </a:lnTo>
                  <a:lnTo>
                    <a:pt x="1274446" y="117572"/>
                  </a:lnTo>
                  <a:lnTo>
                    <a:pt x="1276684" y="117388"/>
                  </a:lnTo>
                  <a:lnTo>
                    <a:pt x="1278919" y="117205"/>
                  </a:lnTo>
                  <a:lnTo>
                    <a:pt x="1281152" y="117022"/>
                  </a:lnTo>
                  <a:lnTo>
                    <a:pt x="1283384" y="116839"/>
                  </a:lnTo>
                  <a:lnTo>
                    <a:pt x="1285613" y="116656"/>
                  </a:lnTo>
                  <a:lnTo>
                    <a:pt x="1287841" y="116473"/>
                  </a:lnTo>
                  <a:lnTo>
                    <a:pt x="1290067" y="116291"/>
                  </a:lnTo>
                  <a:lnTo>
                    <a:pt x="1292292" y="116108"/>
                  </a:lnTo>
                  <a:lnTo>
                    <a:pt x="1294515" y="115926"/>
                  </a:lnTo>
                  <a:lnTo>
                    <a:pt x="1296736" y="115744"/>
                  </a:lnTo>
                  <a:lnTo>
                    <a:pt x="1298956" y="115562"/>
                  </a:lnTo>
                  <a:lnTo>
                    <a:pt x="1301174" y="115380"/>
                  </a:lnTo>
                  <a:lnTo>
                    <a:pt x="1303391" y="115198"/>
                  </a:lnTo>
                  <a:lnTo>
                    <a:pt x="1305607" y="115017"/>
                  </a:lnTo>
                  <a:lnTo>
                    <a:pt x="1307822" y="114835"/>
                  </a:lnTo>
                  <a:lnTo>
                    <a:pt x="1310035" y="114654"/>
                  </a:lnTo>
                  <a:lnTo>
                    <a:pt x="1312247" y="114472"/>
                  </a:lnTo>
                  <a:lnTo>
                    <a:pt x="1314459" y="114291"/>
                  </a:lnTo>
                  <a:lnTo>
                    <a:pt x="1316669" y="114110"/>
                  </a:lnTo>
                  <a:lnTo>
                    <a:pt x="1318878" y="113928"/>
                  </a:lnTo>
                  <a:lnTo>
                    <a:pt x="1321086" y="113747"/>
                  </a:lnTo>
                  <a:lnTo>
                    <a:pt x="1323294" y="113566"/>
                  </a:lnTo>
                  <a:lnTo>
                    <a:pt x="1325501" y="113385"/>
                  </a:lnTo>
                  <a:lnTo>
                    <a:pt x="1327707" y="113204"/>
                  </a:lnTo>
                  <a:lnTo>
                    <a:pt x="1329912" y="113024"/>
                  </a:lnTo>
                  <a:lnTo>
                    <a:pt x="1332117" y="112843"/>
                  </a:lnTo>
                  <a:lnTo>
                    <a:pt x="1334321" y="112662"/>
                  </a:lnTo>
                  <a:lnTo>
                    <a:pt x="1336524" y="112481"/>
                  </a:lnTo>
                  <a:lnTo>
                    <a:pt x="1338728" y="112301"/>
                  </a:lnTo>
                  <a:lnTo>
                    <a:pt x="1340930" y="112120"/>
                  </a:lnTo>
                  <a:lnTo>
                    <a:pt x="1343133" y="111940"/>
                  </a:lnTo>
                  <a:lnTo>
                    <a:pt x="1345335" y="111759"/>
                  </a:lnTo>
                  <a:lnTo>
                    <a:pt x="1347537" y="111578"/>
                  </a:lnTo>
                  <a:lnTo>
                    <a:pt x="1349739" y="111398"/>
                  </a:lnTo>
                  <a:lnTo>
                    <a:pt x="1351941" y="111217"/>
                  </a:lnTo>
                  <a:lnTo>
                    <a:pt x="1354142" y="111037"/>
                  </a:lnTo>
                  <a:lnTo>
                    <a:pt x="1356344" y="110856"/>
                  </a:lnTo>
                  <a:lnTo>
                    <a:pt x="1358546" y="110676"/>
                  </a:lnTo>
                  <a:lnTo>
                    <a:pt x="1360747" y="110495"/>
                  </a:lnTo>
                  <a:lnTo>
                    <a:pt x="1362949" y="110315"/>
                  </a:lnTo>
                  <a:lnTo>
                    <a:pt x="1365152" y="110134"/>
                  </a:lnTo>
                  <a:lnTo>
                    <a:pt x="1367354" y="109953"/>
                  </a:lnTo>
                  <a:lnTo>
                    <a:pt x="1369557" y="109773"/>
                  </a:lnTo>
                  <a:lnTo>
                    <a:pt x="1371760" y="109592"/>
                  </a:lnTo>
                  <a:lnTo>
                    <a:pt x="1373964" y="109411"/>
                  </a:lnTo>
                  <a:lnTo>
                    <a:pt x="1376168" y="109231"/>
                  </a:lnTo>
                  <a:lnTo>
                    <a:pt x="1378373" y="109050"/>
                  </a:lnTo>
                  <a:lnTo>
                    <a:pt x="1380578" y="108869"/>
                  </a:lnTo>
                  <a:lnTo>
                    <a:pt x="1382784" y="108688"/>
                  </a:lnTo>
                  <a:lnTo>
                    <a:pt x="1384991" y="108507"/>
                  </a:lnTo>
                  <a:lnTo>
                    <a:pt x="1387198" y="108326"/>
                  </a:lnTo>
                  <a:lnTo>
                    <a:pt x="1389407" y="108145"/>
                  </a:lnTo>
                  <a:lnTo>
                    <a:pt x="1391616" y="107964"/>
                  </a:lnTo>
                  <a:lnTo>
                    <a:pt x="1393826" y="107783"/>
                  </a:lnTo>
                  <a:lnTo>
                    <a:pt x="1396037" y="107602"/>
                  </a:lnTo>
                  <a:lnTo>
                    <a:pt x="1398249" y="107420"/>
                  </a:lnTo>
                  <a:lnTo>
                    <a:pt x="1400463" y="107239"/>
                  </a:lnTo>
                  <a:lnTo>
                    <a:pt x="1402677" y="107057"/>
                  </a:lnTo>
                  <a:lnTo>
                    <a:pt x="1404893" y="106875"/>
                  </a:lnTo>
                  <a:lnTo>
                    <a:pt x="1407110" y="106694"/>
                  </a:lnTo>
                  <a:lnTo>
                    <a:pt x="1409329" y="106512"/>
                  </a:lnTo>
                  <a:lnTo>
                    <a:pt x="1411549" y="106330"/>
                  </a:lnTo>
                  <a:lnTo>
                    <a:pt x="1413770" y="106147"/>
                  </a:lnTo>
                  <a:lnTo>
                    <a:pt x="1415993" y="105965"/>
                  </a:lnTo>
                  <a:lnTo>
                    <a:pt x="1418217" y="105783"/>
                  </a:lnTo>
                  <a:lnTo>
                    <a:pt x="1420444" y="105600"/>
                  </a:lnTo>
                  <a:lnTo>
                    <a:pt x="1422671" y="105418"/>
                  </a:lnTo>
                  <a:lnTo>
                    <a:pt x="1424901" y="105235"/>
                  </a:lnTo>
                  <a:lnTo>
                    <a:pt x="1427132" y="105052"/>
                  </a:lnTo>
                  <a:lnTo>
                    <a:pt x="1429366" y="104869"/>
                  </a:lnTo>
                  <a:lnTo>
                    <a:pt x="1431601" y="104685"/>
                  </a:lnTo>
                  <a:lnTo>
                    <a:pt x="1433838" y="104502"/>
                  </a:lnTo>
                  <a:lnTo>
                    <a:pt x="1436078" y="104318"/>
                  </a:lnTo>
                  <a:lnTo>
                    <a:pt x="1438319" y="104134"/>
                  </a:lnTo>
                  <a:lnTo>
                    <a:pt x="1440563" y="103950"/>
                  </a:lnTo>
                  <a:lnTo>
                    <a:pt x="1442809" y="103766"/>
                  </a:lnTo>
                  <a:lnTo>
                    <a:pt x="1445057" y="103582"/>
                  </a:lnTo>
                  <a:lnTo>
                    <a:pt x="1447308" y="103397"/>
                  </a:lnTo>
                  <a:lnTo>
                    <a:pt x="1449561" y="103213"/>
                  </a:lnTo>
                  <a:lnTo>
                    <a:pt x="1451817" y="103028"/>
                  </a:lnTo>
                  <a:lnTo>
                    <a:pt x="1454075" y="102842"/>
                  </a:lnTo>
                  <a:lnTo>
                    <a:pt x="1456336" y="102657"/>
                  </a:lnTo>
                  <a:lnTo>
                    <a:pt x="1458600" y="102471"/>
                  </a:lnTo>
                  <a:lnTo>
                    <a:pt x="1460866" y="102286"/>
                  </a:lnTo>
                  <a:lnTo>
                    <a:pt x="1463136" y="102100"/>
                  </a:lnTo>
                  <a:lnTo>
                    <a:pt x="1465408" y="101913"/>
                  </a:lnTo>
                  <a:lnTo>
                    <a:pt x="1467683" y="101727"/>
                  </a:lnTo>
                  <a:lnTo>
                    <a:pt x="1469962" y="101540"/>
                  </a:lnTo>
                  <a:lnTo>
                    <a:pt x="1472243" y="101353"/>
                  </a:lnTo>
                  <a:lnTo>
                    <a:pt x="1474528" y="101165"/>
                  </a:lnTo>
                  <a:lnTo>
                    <a:pt x="1476816" y="100978"/>
                  </a:lnTo>
                  <a:lnTo>
                    <a:pt x="1479107" y="100790"/>
                  </a:lnTo>
                  <a:lnTo>
                    <a:pt x="1481402" y="100602"/>
                  </a:lnTo>
                  <a:lnTo>
                    <a:pt x="1483700" y="100413"/>
                  </a:lnTo>
                  <a:lnTo>
                    <a:pt x="1486001" y="100225"/>
                  </a:lnTo>
                  <a:lnTo>
                    <a:pt x="1488307" y="100036"/>
                  </a:lnTo>
                  <a:lnTo>
                    <a:pt x="1490616" y="99846"/>
                  </a:lnTo>
                  <a:lnTo>
                    <a:pt x="1492929" y="99657"/>
                  </a:lnTo>
                  <a:lnTo>
                    <a:pt x="1495246" y="99467"/>
                  </a:lnTo>
                  <a:lnTo>
                    <a:pt x="1497566" y="99276"/>
                  </a:lnTo>
                  <a:lnTo>
                    <a:pt x="1499891" y="99086"/>
                  </a:lnTo>
                  <a:lnTo>
                    <a:pt x="1502220" y="98895"/>
                  </a:lnTo>
                  <a:lnTo>
                    <a:pt x="1504553" y="98703"/>
                  </a:lnTo>
                  <a:lnTo>
                    <a:pt x="1506890" y="98512"/>
                  </a:lnTo>
                  <a:lnTo>
                    <a:pt x="1509232" y="98320"/>
                  </a:lnTo>
                  <a:lnTo>
                    <a:pt x="1511578" y="98127"/>
                  </a:lnTo>
                  <a:lnTo>
                    <a:pt x="1513929" y="97935"/>
                  </a:lnTo>
                  <a:lnTo>
                    <a:pt x="1516284" y="97741"/>
                  </a:lnTo>
                  <a:lnTo>
                    <a:pt x="1518644" y="97548"/>
                  </a:lnTo>
                  <a:lnTo>
                    <a:pt x="1521009" y="97354"/>
                  </a:lnTo>
                  <a:lnTo>
                    <a:pt x="1523378" y="97160"/>
                  </a:lnTo>
                  <a:lnTo>
                    <a:pt x="1525753" y="96965"/>
                  </a:lnTo>
                  <a:lnTo>
                    <a:pt x="1528132" y="96770"/>
                  </a:lnTo>
                  <a:lnTo>
                    <a:pt x="1530517" y="96574"/>
                  </a:lnTo>
                  <a:lnTo>
                    <a:pt x="1532907" y="96378"/>
                  </a:lnTo>
                  <a:lnTo>
                    <a:pt x="1535302" y="96182"/>
                  </a:lnTo>
                  <a:lnTo>
                    <a:pt x="1537703" y="95985"/>
                  </a:lnTo>
                  <a:lnTo>
                    <a:pt x="1540109" y="95788"/>
                  </a:lnTo>
                  <a:lnTo>
                    <a:pt x="1542521" y="95590"/>
                  </a:lnTo>
                  <a:lnTo>
                    <a:pt x="1544939" y="95392"/>
                  </a:lnTo>
                  <a:lnTo>
                    <a:pt x="1547362" y="95193"/>
                  </a:lnTo>
                  <a:lnTo>
                    <a:pt x="1549791" y="94994"/>
                  </a:lnTo>
                  <a:lnTo>
                    <a:pt x="1552227" y="94794"/>
                  </a:lnTo>
                  <a:lnTo>
                    <a:pt x="1554668" y="94594"/>
                  </a:lnTo>
                  <a:lnTo>
                    <a:pt x="1557116" y="94393"/>
                  </a:lnTo>
                  <a:lnTo>
                    <a:pt x="1559570" y="94192"/>
                  </a:lnTo>
                  <a:lnTo>
                    <a:pt x="1562031" y="93990"/>
                  </a:lnTo>
                  <a:lnTo>
                    <a:pt x="1564498" y="93788"/>
                  </a:lnTo>
                  <a:lnTo>
                    <a:pt x="1566971" y="93585"/>
                  </a:lnTo>
                  <a:lnTo>
                    <a:pt x="1569452" y="93382"/>
                  </a:lnTo>
                  <a:lnTo>
                    <a:pt x="1571939" y="93178"/>
                  </a:lnTo>
                  <a:lnTo>
                    <a:pt x="1574434" y="92973"/>
                  </a:lnTo>
                  <a:lnTo>
                    <a:pt x="1576936" y="92768"/>
                  </a:lnTo>
                  <a:lnTo>
                    <a:pt x="1579444" y="92562"/>
                  </a:lnTo>
                  <a:lnTo>
                    <a:pt x="1581961" y="92356"/>
                  </a:lnTo>
                  <a:lnTo>
                    <a:pt x="1584485" y="92149"/>
                  </a:lnTo>
                  <a:lnTo>
                    <a:pt x="1587016" y="91942"/>
                  </a:lnTo>
                  <a:lnTo>
                    <a:pt x="1589556" y="91733"/>
                  </a:lnTo>
                  <a:lnTo>
                    <a:pt x="1592103" y="91524"/>
                  </a:lnTo>
                  <a:lnTo>
                    <a:pt x="1594658" y="91315"/>
                  </a:lnTo>
                  <a:lnTo>
                    <a:pt x="1597222" y="91105"/>
                  </a:lnTo>
                  <a:lnTo>
                    <a:pt x="1599794" y="90894"/>
                  </a:lnTo>
                  <a:lnTo>
                    <a:pt x="1602374" y="90682"/>
                  </a:lnTo>
                  <a:lnTo>
                    <a:pt x="1604963" y="90470"/>
                  </a:lnTo>
                  <a:lnTo>
                    <a:pt x="1607561" y="90257"/>
                  </a:lnTo>
                  <a:lnTo>
                    <a:pt x="1610167" y="90043"/>
                  </a:lnTo>
                  <a:lnTo>
                    <a:pt x="1612783" y="89829"/>
                  </a:lnTo>
                  <a:lnTo>
                    <a:pt x="1615408" y="89613"/>
                  </a:lnTo>
                  <a:lnTo>
                    <a:pt x="1618043" y="89397"/>
                  </a:lnTo>
                  <a:lnTo>
                    <a:pt x="1620687" y="89181"/>
                  </a:lnTo>
                  <a:lnTo>
                    <a:pt x="1623340" y="88963"/>
                  </a:lnTo>
                  <a:lnTo>
                    <a:pt x="1626004" y="88745"/>
                  </a:lnTo>
                  <a:lnTo>
                    <a:pt x="1628678" y="88525"/>
                  </a:lnTo>
                  <a:lnTo>
                    <a:pt x="1631362" y="88305"/>
                  </a:lnTo>
                  <a:lnTo>
                    <a:pt x="1634056" y="88084"/>
                  </a:lnTo>
                  <a:lnTo>
                    <a:pt x="1636761" y="87863"/>
                  </a:lnTo>
                  <a:lnTo>
                    <a:pt x="1639477" y="87640"/>
                  </a:lnTo>
                  <a:lnTo>
                    <a:pt x="1642204" y="87416"/>
                  </a:lnTo>
                  <a:lnTo>
                    <a:pt x="1644942" y="87192"/>
                  </a:lnTo>
                  <a:lnTo>
                    <a:pt x="1647692" y="86966"/>
                  </a:lnTo>
                  <a:lnTo>
                    <a:pt x="1650453" y="86740"/>
                  </a:lnTo>
                  <a:lnTo>
                    <a:pt x="1653225" y="86513"/>
                  </a:lnTo>
                  <a:lnTo>
                    <a:pt x="1656010" y="86284"/>
                  </a:lnTo>
                  <a:lnTo>
                    <a:pt x="1658807" y="86055"/>
                  </a:lnTo>
                  <a:lnTo>
                    <a:pt x="1661617" y="85824"/>
                  </a:lnTo>
                  <a:lnTo>
                    <a:pt x="1664439" y="85593"/>
                  </a:lnTo>
                  <a:lnTo>
                    <a:pt x="1667275" y="85361"/>
                  </a:lnTo>
                  <a:lnTo>
                    <a:pt x="1670123" y="85127"/>
                  </a:lnTo>
                  <a:lnTo>
                    <a:pt x="1672985" y="84892"/>
                  </a:lnTo>
                  <a:lnTo>
                    <a:pt x="1675860" y="84657"/>
                  </a:lnTo>
                  <a:lnTo>
                    <a:pt x="1678750" y="84420"/>
                  </a:lnTo>
                  <a:lnTo>
                    <a:pt x="1681653" y="84182"/>
                  </a:lnTo>
                  <a:lnTo>
                    <a:pt x="1684571" y="83942"/>
                  </a:lnTo>
                  <a:lnTo>
                    <a:pt x="1687504" y="83702"/>
                  </a:lnTo>
                  <a:lnTo>
                    <a:pt x="1690451" y="83460"/>
                  </a:lnTo>
                  <a:lnTo>
                    <a:pt x="1693414" y="83217"/>
                  </a:lnTo>
                  <a:lnTo>
                    <a:pt x="1696393" y="82973"/>
                  </a:lnTo>
                  <a:lnTo>
                    <a:pt x="1699387" y="82727"/>
                  </a:lnTo>
                  <a:lnTo>
                    <a:pt x="1702398" y="82480"/>
                  </a:lnTo>
                  <a:lnTo>
                    <a:pt x="1705425" y="82232"/>
                  </a:lnTo>
                  <a:lnTo>
                    <a:pt x="1708469" y="81983"/>
                  </a:lnTo>
                  <a:lnTo>
                    <a:pt x="1711531" y="81732"/>
                  </a:lnTo>
                  <a:lnTo>
                    <a:pt x="1714609" y="81479"/>
                  </a:lnTo>
                  <a:lnTo>
                    <a:pt x="1717706" y="81225"/>
                  </a:lnTo>
                  <a:lnTo>
                    <a:pt x="1720821" y="80970"/>
                  </a:lnTo>
                  <a:lnTo>
                    <a:pt x="1723955" y="80713"/>
                  </a:lnTo>
                  <a:lnTo>
                    <a:pt x="1727107" y="80454"/>
                  </a:lnTo>
                  <a:lnTo>
                    <a:pt x="1730279" y="80194"/>
                  </a:lnTo>
                  <a:lnTo>
                    <a:pt x="1733471" y="79933"/>
                  </a:lnTo>
                  <a:lnTo>
                    <a:pt x="1736683" y="79669"/>
                  </a:lnTo>
                  <a:lnTo>
                    <a:pt x="1739916" y="79404"/>
                  </a:lnTo>
                  <a:lnTo>
                    <a:pt x="1743170" y="79137"/>
                  </a:lnTo>
                  <a:lnTo>
                    <a:pt x="1746445" y="78869"/>
                  </a:lnTo>
                  <a:lnTo>
                    <a:pt x="1749743" y="78598"/>
                  </a:lnTo>
                  <a:lnTo>
                    <a:pt x="1753063" y="78326"/>
                  </a:lnTo>
                  <a:lnTo>
                    <a:pt x="1756406" y="78052"/>
                  </a:lnTo>
                  <a:lnTo>
                    <a:pt x="1759772" y="77776"/>
                  </a:lnTo>
                  <a:lnTo>
                    <a:pt x="1763163" y="77498"/>
                  </a:lnTo>
                  <a:lnTo>
                    <a:pt x="1766579" y="77218"/>
                  </a:lnTo>
                  <a:lnTo>
                    <a:pt x="1770019" y="76936"/>
                  </a:lnTo>
                  <a:lnTo>
                    <a:pt x="1773486" y="76651"/>
                  </a:lnTo>
                  <a:lnTo>
                    <a:pt x="1776979" y="76365"/>
                  </a:lnTo>
                  <a:lnTo>
                    <a:pt x="1780499" y="76076"/>
                  </a:lnTo>
                  <a:lnTo>
                    <a:pt x="1784046" y="75785"/>
                  </a:lnTo>
                  <a:lnTo>
                    <a:pt x="1787622" y="75492"/>
                  </a:lnTo>
                  <a:lnTo>
                    <a:pt x="1791228" y="75197"/>
                  </a:lnTo>
                  <a:lnTo>
                    <a:pt x="1794863" y="74899"/>
                  </a:lnTo>
                  <a:lnTo>
                    <a:pt x="1798528" y="74598"/>
                  </a:lnTo>
                  <a:lnTo>
                    <a:pt x="1802225" y="74295"/>
                  </a:lnTo>
                  <a:lnTo>
                    <a:pt x="1805954" y="73989"/>
                  </a:lnTo>
                  <a:lnTo>
                    <a:pt x="1809716" y="73681"/>
                  </a:lnTo>
                  <a:lnTo>
                    <a:pt x="1813512" y="73369"/>
                  </a:lnTo>
                  <a:lnTo>
                    <a:pt x="1817343" y="73055"/>
                  </a:lnTo>
                  <a:lnTo>
                    <a:pt x="1821210" y="72738"/>
                  </a:lnTo>
                  <a:lnTo>
                    <a:pt x="1825113" y="72418"/>
                  </a:lnTo>
                  <a:lnTo>
                    <a:pt x="1829054" y="72095"/>
                  </a:lnTo>
                  <a:lnTo>
                    <a:pt x="1833033" y="71769"/>
                  </a:lnTo>
                  <a:lnTo>
                    <a:pt x="1837053" y="71439"/>
                  </a:lnTo>
                  <a:lnTo>
                    <a:pt x="1841113" y="71106"/>
                  </a:lnTo>
                  <a:lnTo>
                    <a:pt x="1845216" y="70770"/>
                  </a:lnTo>
                  <a:lnTo>
                    <a:pt x="1849362" y="70430"/>
                  </a:lnTo>
                  <a:lnTo>
                    <a:pt x="1853553" y="70086"/>
                  </a:lnTo>
                  <a:lnTo>
                    <a:pt x="1857791" y="69739"/>
                  </a:lnTo>
                  <a:lnTo>
                    <a:pt x="1862075" y="69387"/>
                  </a:lnTo>
                  <a:lnTo>
                    <a:pt x="1866409" y="69032"/>
                  </a:lnTo>
                  <a:lnTo>
                    <a:pt x="1870794" y="68672"/>
                  </a:lnTo>
                  <a:lnTo>
                    <a:pt x="1875231" y="68308"/>
                  </a:lnTo>
                  <a:lnTo>
                    <a:pt x="1879722" y="67940"/>
                  </a:lnTo>
                  <a:lnTo>
                    <a:pt x="1884269" y="67567"/>
                  </a:lnTo>
                  <a:lnTo>
                    <a:pt x="1888873" y="67190"/>
                  </a:lnTo>
                  <a:lnTo>
                    <a:pt x="1893538" y="66807"/>
                  </a:lnTo>
                  <a:lnTo>
                    <a:pt x="1898264" y="66420"/>
                  </a:lnTo>
                  <a:lnTo>
                    <a:pt x="1903055" y="66027"/>
                  </a:lnTo>
                  <a:lnTo>
                    <a:pt x="1907912" y="65629"/>
                  </a:lnTo>
                  <a:lnTo>
                    <a:pt x="1912838" y="65225"/>
                  </a:lnTo>
                  <a:lnTo>
                    <a:pt x="1917835" y="64815"/>
                  </a:lnTo>
                  <a:lnTo>
                    <a:pt x="1922907" y="64399"/>
                  </a:lnTo>
                  <a:lnTo>
                    <a:pt x="1928057" y="63977"/>
                  </a:lnTo>
                  <a:lnTo>
                    <a:pt x="1933286" y="63548"/>
                  </a:lnTo>
                  <a:lnTo>
                    <a:pt x="1938600" y="63112"/>
                  </a:lnTo>
                  <a:lnTo>
                    <a:pt x="1944001" y="62669"/>
                  </a:lnTo>
                  <a:lnTo>
                    <a:pt x="1949493" y="62219"/>
                  </a:lnTo>
                  <a:lnTo>
                    <a:pt x="1955080" y="61761"/>
                  </a:lnTo>
                  <a:lnTo>
                    <a:pt x="1960766" y="61295"/>
                  </a:lnTo>
                  <a:lnTo>
                    <a:pt x="1966557" y="60820"/>
                  </a:lnTo>
                  <a:lnTo>
                    <a:pt x="1972456" y="60336"/>
                  </a:lnTo>
                  <a:lnTo>
                    <a:pt x="1978469" y="59843"/>
                  </a:lnTo>
                  <a:lnTo>
                    <a:pt x="1984603" y="59340"/>
                  </a:lnTo>
                  <a:lnTo>
                    <a:pt x="1990862" y="58827"/>
                  </a:lnTo>
                  <a:lnTo>
                    <a:pt x="1997254" y="58303"/>
                  </a:lnTo>
                  <a:lnTo>
                    <a:pt x="2003786" y="57767"/>
                  </a:lnTo>
                  <a:lnTo>
                    <a:pt x="2010466" y="57219"/>
                  </a:lnTo>
                  <a:lnTo>
                    <a:pt x="2017301" y="56659"/>
                  </a:lnTo>
                  <a:lnTo>
                    <a:pt x="2024302" y="56085"/>
                  </a:lnTo>
                  <a:lnTo>
                    <a:pt x="2031478" y="55497"/>
                  </a:lnTo>
                  <a:lnTo>
                    <a:pt x="2038840" y="54893"/>
                  </a:lnTo>
                  <a:lnTo>
                    <a:pt x="2046400" y="54273"/>
                  </a:lnTo>
                  <a:lnTo>
                    <a:pt x="2054173" y="53636"/>
                  </a:lnTo>
                  <a:lnTo>
                    <a:pt x="2062172" y="52980"/>
                  </a:lnTo>
                  <a:lnTo>
                    <a:pt x="2070414" y="52304"/>
                  </a:lnTo>
                  <a:lnTo>
                    <a:pt x="2078918" y="51607"/>
                  </a:lnTo>
                  <a:lnTo>
                    <a:pt x="2087703" y="50886"/>
                  </a:lnTo>
                  <a:lnTo>
                    <a:pt x="2096794" y="50141"/>
                  </a:lnTo>
                  <a:lnTo>
                    <a:pt x="2106215" y="49368"/>
                  </a:lnTo>
                  <a:lnTo>
                    <a:pt x="2115998" y="48566"/>
                  </a:lnTo>
                  <a:lnTo>
                    <a:pt x="2126175" y="47731"/>
                  </a:lnTo>
                  <a:lnTo>
                    <a:pt x="2136787" y="46861"/>
                  </a:lnTo>
                  <a:lnTo>
                    <a:pt x="2147879" y="45952"/>
                  </a:lnTo>
                  <a:lnTo>
                    <a:pt x="2159503" y="44999"/>
                  </a:lnTo>
                  <a:lnTo>
                    <a:pt x="2171723" y="43997"/>
                  </a:lnTo>
                  <a:lnTo>
                    <a:pt x="2184614" y="42940"/>
                  </a:lnTo>
                  <a:lnTo>
                    <a:pt x="2198266" y="41820"/>
                  </a:lnTo>
                  <a:lnTo>
                    <a:pt x="2212790" y="40629"/>
                  </a:lnTo>
                  <a:lnTo>
                    <a:pt x="2228323" y="39356"/>
                  </a:lnTo>
                  <a:lnTo>
                    <a:pt x="2245039" y="37985"/>
                  </a:lnTo>
                  <a:lnTo>
                    <a:pt x="2263161" y="36499"/>
                  </a:lnTo>
                  <a:lnTo>
                    <a:pt x="2282985" y="34873"/>
                  </a:lnTo>
                  <a:lnTo>
                    <a:pt x="2304913" y="33075"/>
                  </a:lnTo>
                  <a:lnTo>
                    <a:pt x="2329517" y="31058"/>
                  </a:lnTo>
                  <a:lnTo>
                    <a:pt x="2357644" y="28751"/>
                  </a:lnTo>
                  <a:lnTo>
                    <a:pt x="2390633" y="26046"/>
                  </a:lnTo>
                  <a:lnTo>
                    <a:pt x="2430810" y="22752"/>
                  </a:lnTo>
                  <a:lnTo>
                    <a:pt x="2482787" y="18490"/>
                  </a:lnTo>
                  <a:lnTo>
                    <a:pt x="2558167" y="12309"/>
                  </a:lnTo>
                  <a:lnTo>
                    <a:pt x="2708285" y="0"/>
                  </a:lnTo>
                </a:path>
              </a:pathLst>
            </a:custGeom>
            <a:ln w="13550" cap="flat">
              <a:solidFill>
                <a:srgbClr val="000000">
                  <a:alpha val="100000"/>
                </a:srgbClr>
              </a:solidFill>
              <a:prstDash val="solid"/>
              <a:round/>
            </a:ln>
          </p:spPr>
          <p:txBody>
            <a:bodyPr/>
            <a:lstStyle/>
            <a:p>
              <a:endParaRPr dirty="0"/>
            </a:p>
          </p:txBody>
        </p:sp>
        <p:sp>
          <p:nvSpPr>
            <p:cNvPr id="1697" name="pg524">
              <a:extLst>
                <a:ext uri="{FF2B5EF4-FFF2-40B4-BE49-F238E27FC236}">
                  <a16:creationId xmlns:a16="http://schemas.microsoft.com/office/drawing/2014/main" id="{ADF212A1-FDE4-7542-9769-A8B56D128D4E}"/>
                </a:ext>
              </a:extLst>
            </p:cNvPr>
            <p:cNvSpPr/>
            <p:nvPr/>
          </p:nvSpPr>
          <p:spPr>
            <a:xfrm>
              <a:off x="1658711" y="2880477"/>
              <a:ext cx="2708285" cy="281224"/>
            </a:xfrm>
            <a:custGeom>
              <a:avLst/>
              <a:gdLst/>
              <a:ahLst/>
              <a:cxnLst/>
              <a:rect l="0" t="0" r="0" b="0"/>
              <a:pathLst>
                <a:path w="2708285" h="281224">
                  <a:moveTo>
                    <a:pt x="0" y="222074"/>
                  </a:moveTo>
                  <a:lnTo>
                    <a:pt x="150118" y="220506"/>
                  </a:lnTo>
                  <a:lnTo>
                    <a:pt x="225498" y="217789"/>
                  </a:lnTo>
                  <a:lnTo>
                    <a:pt x="277475" y="215416"/>
                  </a:lnTo>
                  <a:lnTo>
                    <a:pt x="317652" y="213360"/>
                  </a:lnTo>
                  <a:lnTo>
                    <a:pt x="350641" y="211549"/>
                  </a:lnTo>
                  <a:lnTo>
                    <a:pt x="378767" y="209929"/>
                  </a:lnTo>
                  <a:lnTo>
                    <a:pt x="403371" y="208460"/>
                  </a:lnTo>
                  <a:lnTo>
                    <a:pt x="425300" y="207114"/>
                  </a:lnTo>
                  <a:lnTo>
                    <a:pt x="445124" y="205869"/>
                  </a:lnTo>
                  <a:lnTo>
                    <a:pt x="463246" y="204710"/>
                  </a:lnTo>
                  <a:lnTo>
                    <a:pt x="479961" y="203625"/>
                  </a:lnTo>
                  <a:lnTo>
                    <a:pt x="495494" y="202602"/>
                  </a:lnTo>
                  <a:lnTo>
                    <a:pt x="510018" y="201635"/>
                  </a:lnTo>
                  <a:lnTo>
                    <a:pt x="523670" y="200716"/>
                  </a:lnTo>
                  <a:lnTo>
                    <a:pt x="536561" y="199840"/>
                  </a:lnTo>
                  <a:lnTo>
                    <a:pt x="548782" y="199004"/>
                  </a:lnTo>
                  <a:lnTo>
                    <a:pt x="560406" y="198202"/>
                  </a:lnTo>
                  <a:lnTo>
                    <a:pt x="571497" y="197432"/>
                  </a:lnTo>
                  <a:lnTo>
                    <a:pt x="582109" y="196691"/>
                  </a:lnTo>
                  <a:lnTo>
                    <a:pt x="592287" y="195975"/>
                  </a:lnTo>
                  <a:lnTo>
                    <a:pt x="602069" y="195285"/>
                  </a:lnTo>
                  <a:lnTo>
                    <a:pt x="611491" y="194616"/>
                  </a:lnTo>
                  <a:lnTo>
                    <a:pt x="620582" y="193968"/>
                  </a:lnTo>
                  <a:lnTo>
                    <a:pt x="629367" y="193339"/>
                  </a:lnTo>
                  <a:lnTo>
                    <a:pt x="637870" y="192728"/>
                  </a:lnTo>
                  <a:lnTo>
                    <a:pt x="646113" y="192134"/>
                  </a:lnTo>
                  <a:lnTo>
                    <a:pt x="654112" y="191555"/>
                  </a:lnTo>
                  <a:lnTo>
                    <a:pt x="661884" y="190991"/>
                  </a:lnTo>
                  <a:lnTo>
                    <a:pt x="669445" y="190440"/>
                  </a:lnTo>
                  <a:lnTo>
                    <a:pt x="676807" y="189902"/>
                  </a:lnTo>
                  <a:lnTo>
                    <a:pt x="683983" y="189377"/>
                  </a:lnTo>
                  <a:lnTo>
                    <a:pt x="690984" y="188863"/>
                  </a:lnTo>
                  <a:lnTo>
                    <a:pt x="697819" y="188359"/>
                  </a:lnTo>
                  <a:lnTo>
                    <a:pt x="704498" y="187866"/>
                  </a:lnTo>
                  <a:lnTo>
                    <a:pt x="711030" y="187383"/>
                  </a:lnTo>
                  <a:lnTo>
                    <a:pt x="717422" y="186910"/>
                  </a:lnTo>
                  <a:lnTo>
                    <a:pt x="723682" y="186445"/>
                  </a:lnTo>
                  <a:lnTo>
                    <a:pt x="729815" y="185988"/>
                  </a:lnTo>
                  <a:lnTo>
                    <a:pt x="735829" y="185540"/>
                  </a:lnTo>
                  <a:lnTo>
                    <a:pt x="741728" y="185099"/>
                  </a:lnTo>
                  <a:lnTo>
                    <a:pt x="747519" y="184666"/>
                  </a:lnTo>
                  <a:lnTo>
                    <a:pt x="753205" y="184240"/>
                  </a:lnTo>
                  <a:lnTo>
                    <a:pt x="758792" y="183820"/>
                  </a:lnTo>
                  <a:lnTo>
                    <a:pt x="764284" y="183407"/>
                  </a:lnTo>
                  <a:lnTo>
                    <a:pt x="769685" y="183000"/>
                  </a:lnTo>
                  <a:lnTo>
                    <a:pt x="774998" y="182600"/>
                  </a:lnTo>
                  <a:lnTo>
                    <a:pt x="780228" y="182205"/>
                  </a:lnTo>
                  <a:lnTo>
                    <a:pt x="785377" y="181815"/>
                  </a:lnTo>
                  <a:lnTo>
                    <a:pt x="790449" y="181431"/>
                  </a:lnTo>
                  <a:lnTo>
                    <a:pt x="795447" y="181052"/>
                  </a:lnTo>
                  <a:lnTo>
                    <a:pt x="800373" y="180678"/>
                  </a:lnTo>
                  <a:lnTo>
                    <a:pt x="805230" y="180309"/>
                  </a:lnTo>
                  <a:lnTo>
                    <a:pt x="810020" y="179944"/>
                  </a:lnTo>
                  <a:lnTo>
                    <a:pt x="814747" y="179584"/>
                  </a:lnTo>
                  <a:lnTo>
                    <a:pt x="819411" y="179228"/>
                  </a:lnTo>
                  <a:lnTo>
                    <a:pt x="824016" y="178876"/>
                  </a:lnTo>
                  <a:lnTo>
                    <a:pt x="828563" y="178529"/>
                  </a:lnTo>
                  <a:lnTo>
                    <a:pt x="833054" y="178185"/>
                  </a:lnTo>
                  <a:lnTo>
                    <a:pt x="837491" y="177845"/>
                  </a:lnTo>
                  <a:lnTo>
                    <a:pt x="841875" y="177509"/>
                  </a:lnTo>
                  <a:lnTo>
                    <a:pt x="846209" y="177176"/>
                  </a:lnTo>
                  <a:lnTo>
                    <a:pt x="850494" y="176847"/>
                  </a:lnTo>
                  <a:lnTo>
                    <a:pt x="854731" y="176521"/>
                  </a:lnTo>
                  <a:lnTo>
                    <a:pt x="858922" y="176198"/>
                  </a:lnTo>
                  <a:lnTo>
                    <a:pt x="863069" y="175879"/>
                  </a:lnTo>
                  <a:lnTo>
                    <a:pt x="867171" y="175563"/>
                  </a:lnTo>
                  <a:lnTo>
                    <a:pt x="871232" y="175249"/>
                  </a:lnTo>
                  <a:lnTo>
                    <a:pt x="875251" y="174939"/>
                  </a:lnTo>
                  <a:lnTo>
                    <a:pt x="879231" y="174631"/>
                  </a:lnTo>
                  <a:lnTo>
                    <a:pt x="883172" y="174326"/>
                  </a:lnTo>
                  <a:lnTo>
                    <a:pt x="887075" y="174024"/>
                  </a:lnTo>
                  <a:lnTo>
                    <a:pt x="890942" y="173725"/>
                  </a:lnTo>
                  <a:lnTo>
                    <a:pt x="894772" y="173428"/>
                  </a:lnTo>
                  <a:lnTo>
                    <a:pt x="898568" y="173133"/>
                  </a:lnTo>
                  <a:lnTo>
                    <a:pt x="902330" y="172841"/>
                  </a:lnTo>
                  <a:lnTo>
                    <a:pt x="906059" y="172551"/>
                  </a:lnTo>
                  <a:lnTo>
                    <a:pt x="909756" y="172264"/>
                  </a:lnTo>
                  <a:lnTo>
                    <a:pt x="913422" y="171979"/>
                  </a:lnTo>
                  <a:lnTo>
                    <a:pt x="917057" y="171696"/>
                  </a:lnTo>
                  <a:lnTo>
                    <a:pt x="920662" y="171415"/>
                  </a:lnTo>
                  <a:lnTo>
                    <a:pt x="924238" y="171136"/>
                  </a:lnTo>
                  <a:lnTo>
                    <a:pt x="927786" y="170859"/>
                  </a:lnTo>
                  <a:lnTo>
                    <a:pt x="931306" y="170585"/>
                  </a:lnTo>
                  <a:lnTo>
                    <a:pt x="934799" y="170312"/>
                  </a:lnTo>
                  <a:lnTo>
                    <a:pt x="938265" y="170041"/>
                  </a:lnTo>
                  <a:lnTo>
                    <a:pt x="941706" y="169772"/>
                  </a:lnTo>
                  <a:lnTo>
                    <a:pt x="945121" y="169505"/>
                  </a:lnTo>
                  <a:lnTo>
                    <a:pt x="948512" y="169240"/>
                  </a:lnTo>
                  <a:lnTo>
                    <a:pt x="951879" y="168976"/>
                  </a:lnTo>
                  <a:lnTo>
                    <a:pt x="955222" y="168714"/>
                  </a:lnTo>
                  <a:lnTo>
                    <a:pt x="958542" y="168454"/>
                  </a:lnTo>
                  <a:lnTo>
                    <a:pt x="961840" y="168195"/>
                  </a:lnTo>
                  <a:lnTo>
                    <a:pt x="965115" y="167938"/>
                  </a:lnTo>
                  <a:lnTo>
                    <a:pt x="968369" y="167682"/>
                  </a:lnTo>
                  <a:lnTo>
                    <a:pt x="971602" y="167429"/>
                  </a:lnTo>
                  <a:lnTo>
                    <a:pt x="974814" y="167176"/>
                  </a:lnTo>
                  <a:lnTo>
                    <a:pt x="978005" y="166925"/>
                  </a:lnTo>
                  <a:lnTo>
                    <a:pt x="981177" y="166675"/>
                  </a:lnTo>
                  <a:lnTo>
                    <a:pt x="984330" y="166427"/>
                  </a:lnTo>
                  <a:lnTo>
                    <a:pt x="987464" y="166181"/>
                  </a:lnTo>
                  <a:lnTo>
                    <a:pt x="990579" y="165935"/>
                  </a:lnTo>
                  <a:lnTo>
                    <a:pt x="993675" y="165691"/>
                  </a:lnTo>
                  <a:lnTo>
                    <a:pt x="996754" y="165448"/>
                  </a:lnTo>
                  <a:lnTo>
                    <a:pt x="999815" y="165207"/>
                  </a:lnTo>
                  <a:lnTo>
                    <a:pt x="1002859" y="164967"/>
                  </a:lnTo>
                  <a:lnTo>
                    <a:pt x="1005886" y="164727"/>
                  </a:lnTo>
                  <a:lnTo>
                    <a:pt x="1008897" y="164490"/>
                  </a:lnTo>
                  <a:lnTo>
                    <a:pt x="1011892" y="164253"/>
                  </a:lnTo>
                  <a:lnTo>
                    <a:pt x="1014870" y="164018"/>
                  </a:lnTo>
                  <a:lnTo>
                    <a:pt x="1017833" y="163783"/>
                  </a:lnTo>
                  <a:lnTo>
                    <a:pt x="1020781" y="163550"/>
                  </a:lnTo>
                  <a:lnTo>
                    <a:pt x="1023714" y="163318"/>
                  </a:lnTo>
                  <a:lnTo>
                    <a:pt x="1026632" y="163087"/>
                  </a:lnTo>
                  <a:lnTo>
                    <a:pt x="1029535" y="162857"/>
                  </a:lnTo>
                  <a:lnTo>
                    <a:pt x="1032424" y="162628"/>
                  </a:lnTo>
                  <a:lnTo>
                    <a:pt x="1035300" y="162400"/>
                  </a:lnTo>
                  <a:lnTo>
                    <a:pt x="1038162" y="162173"/>
                  </a:lnTo>
                  <a:lnTo>
                    <a:pt x="1041010" y="161947"/>
                  </a:lnTo>
                  <a:lnTo>
                    <a:pt x="1043845" y="161722"/>
                  </a:lnTo>
                  <a:lnTo>
                    <a:pt x="1046668" y="161498"/>
                  </a:lnTo>
                  <a:lnTo>
                    <a:pt x="1049477" y="161274"/>
                  </a:lnTo>
                  <a:lnTo>
                    <a:pt x="1052274" y="161052"/>
                  </a:lnTo>
                  <a:lnTo>
                    <a:pt x="1055059" y="160831"/>
                  </a:lnTo>
                  <a:lnTo>
                    <a:pt x="1057832" y="160610"/>
                  </a:lnTo>
                  <a:lnTo>
                    <a:pt x="1060593" y="160391"/>
                  </a:lnTo>
                  <a:lnTo>
                    <a:pt x="1063342" y="160172"/>
                  </a:lnTo>
                  <a:lnTo>
                    <a:pt x="1066081" y="159954"/>
                  </a:lnTo>
                  <a:lnTo>
                    <a:pt x="1068807" y="159737"/>
                  </a:lnTo>
                  <a:lnTo>
                    <a:pt x="1071523" y="159520"/>
                  </a:lnTo>
                  <a:lnTo>
                    <a:pt x="1074228" y="159305"/>
                  </a:lnTo>
                  <a:lnTo>
                    <a:pt x="1076923" y="159090"/>
                  </a:lnTo>
                  <a:lnTo>
                    <a:pt x="1079607" y="158876"/>
                  </a:lnTo>
                  <a:lnTo>
                    <a:pt x="1082280" y="158663"/>
                  </a:lnTo>
                  <a:lnTo>
                    <a:pt x="1084944" y="158450"/>
                  </a:lnTo>
                  <a:lnTo>
                    <a:pt x="1087598" y="158238"/>
                  </a:lnTo>
                  <a:lnTo>
                    <a:pt x="1090242" y="158027"/>
                  </a:lnTo>
                  <a:lnTo>
                    <a:pt x="1092876" y="157817"/>
                  </a:lnTo>
                  <a:lnTo>
                    <a:pt x="1095501" y="157607"/>
                  </a:lnTo>
                  <a:lnTo>
                    <a:pt x="1098117" y="157398"/>
                  </a:lnTo>
                  <a:lnTo>
                    <a:pt x="1100724" y="157190"/>
                  </a:lnTo>
                  <a:lnTo>
                    <a:pt x="1103322" y="156982"/>
                  </a:lnTo>
                  <a:lnTo>
                    <a:pt x="1105911" y="156775"/>
                  </a:lnTo>
                  <a:lnTo>
                    <a:pt x="1108491" y="156569"/>
                  </a:lnTo>
                  <a:lnTo>
                    <a:pt x="1111063" y="156363"/>
                  </a:lnTo>
                  <a:lnTo>
                    <a:pt x="1113626" y="156158"/>
                  </a:lnTo>
                  <a:lnTo>
                    <a:pt x="1116182" y="155953"/>
                  </a:lnTo>
                  <a:lnTo>
                    <a:pt x="1118729" y="155749"/>
                  </a:lnTo>
                  <a:lnTo>
                    <a:pt x="1121268" y="155545"/>
                  </a:lnTo>
                  <a:lnTo>
                    <a:pt x="1123800" y="155342"/>
                  </a:lnTo>
                  <a:lnTo>
                    <a:pt x="1126324" y="155140"/>
                  </a:lnTo>
                  <a:lnTo>
                    <a:pt x="1128840" y="154938"/>
                  </a:lnTo>
                  <a:lnTo>
                    <a:pt x="1131349" y="154737"/>
                  </a:lnTo>
                  <a:lnTo>
                    <a:pt x="1133851" y="154536"/>
                  </a:lnTo>
                  <a:lnTo>
                    <a:pt x="1136345" y="154336"/>
                  </a:lnTo>
                  <a:lnTo>
                    <a:pt x="1138833" y="154136"/>
                  </a:lnTo>
                  <a:lnTo>
                    <a:pt x="1141313" y="153937"/>
                  </a:lnTo>
                  <a:lnTo>
                    <a:pt x="1143787" y="153739"/>
                  </a:lnTo>
                  <a:lnTo>
                    <a:pt x="1146254" y="153540"/>
                  </a:lnTo>
                  <a:lnTo>
                    <a:pt x="1148715" y="153343"/>
                  </a:lnTo>
                  <a:lnTo>
                    <a:pt x="1151169" y="153145"/>
                  </a:lnTo>
                  <a:lnTo>
                    <a:pt x="1153616" y="152948"/>
                  </a:lnTo>
                  <a:lnTo>
                    <a:pt x="1156058" y="152752"/>
                  </a:lnTo>
                  <a:lnTo>
                    <a:pt x="1158493" y="152556"/>
                  </a:lnTo>
                  <a:lnTo>
                    <a:pt x="1160922" y="152361"/>
                  </a:lnTo>
                  <a:lnTo>
                    <a:pt x="1163346" y="152166"/>
                  </a:lnTo>
                  <a:lnTo>
                    <a:pt x="1165763" y="151971"/>
                  </a:lnTo>
                  <a:lnTo>
                    <a:pt x="1168175" y="151777"/>
                  </a:lnTo>
                  <a:lnTo>
                    <a:pt x="1170581" y="151583"/>
                  </a:lnTo>
                  <a:lnTo>
                    <a:pt x="1172982" y="151389"/>
                  </a:lnTo>
                  <a:lnTo>
                    <a:pt x="1175377" y="151196"/>
                  </a:lnTo>
                  <a:lnTo>
                    <a:pt x="1177767" y="151004"/>
                  </a:lnTo>
                  <a:lnTo>
                    <a:pt x="1180152" y="150811"/>
                  </a:lnTo>
                  <a:lnTo>
                    <a:pt x="1182532" y="150619"/>
                  </a:lnTo>
                  <a:lnTo>
                    <a:pt x="1184906" y="150428"/>
                  </a:lnTo>
                  <a:lnTo>
                    <a:pt x="1187276" y="150237"/>
                  </a:lnTo>
                  <a:lnTo>
                    <a:pt x="1189641" y="150046"/>
                  </a:lnTo>
                  <a:lnTo>
                    <a:pt x="1192000" y="149855"/>
                  </a:lnTo>
                  <a:lnTo>
                    <a:pt x="1194356" y="149665"/>
                  </a:lnTo>
                  <a:lnTo>
                    <a:pt x="1196706" y="149475"/>
                  </a:lnTo>
                  <a:lnTo>
                    <a:pt x="1199052" y="149286"/>
                  </a:lnTo>
                  <a:lnTo>
                    <a:pt x="1201394" y="149096"/>
                  </a:lnTo>
                  <a:lnTo>
                    <a:pt x="1203731" y="148907"/>
                  </a:lnTo>
                  <a:lnTo>
                    <a:pt x="1206065" y="148719"/>
                  </a:lnTo>
                  <a:lnTo>
                    <a:pt x="1208393" y="148530"/>
                  </a:lnTo>
                  <a:lnTo>
                    <a:pt x="1210718" y="148342"/>
                  </a:lnTo>
                  <a:lnTo>
                    <a:pt x="1213039" y="148155"/>
                  </a:lnTo>
                  <a:lnTo>
                    <a:pt x="1215356" y="147967"/>
                  </a:lnTo>
                  <a:lnTo>
                    <a:pt x="1217669" y="147780"/>
                  </a:lnTo>
                  <a:lnTo>
                    <a:pt x="1219978" y="147593"/>
                  </a:lnTo>
                  <a:lnTo>
                    <a:pt x="1222283" y="147406"/>
                  </a:lnTo>
                  <a:lnTo>
                    <a:pt x="1224585" y="147220"/>
                  </a:lnTo>
                  <a:lnTo>
                    <a:pt x="1226883" y="147034"/>
                  </a:lnTo>
                  <a:lnTo>
                    <a:pt x="1229178" y="146848"/>
                  </a:lnTo>
                  <a:lnTo>
                    <a:pt x="1231469" y="146662"/>
                  </a:lnTo>
                  <a:lnTo>
                    <a:pt x="1233757" y="146476"/>
                  </a:lnTo>
                  <a:lnTo>
                    <a:pt x="1236042" y="146291"/>
                  </a:lnTo>
                  <a:lnTo>
                    <a:pt x="1238323" y="146106"/>
                  </a:lnTo>
                  <a:lnTo>
                    <a:pt x="1240601" y="145921"/>
                  </a:lnTo>
                  <a:lnTo>
                    <a:pt x="1242877" y="145737"/>
                  </a:lnTo>
                  <a:lnTo>
                    <a:pt x="1245149" y="145552"/>
                  </a:lnTo>
                  <a:lnTo>
                    <a:pt x="1247418" y="145368"/>
                  </a:lnTo>
                  <a:lnTo>
                    <a:pt x="1249685" y="145184"/>
                  </a:lnTo>
                  <a:lnTo>
                    <a:pt x="1251948" y="145000"/>
                  </a:lnTo>
                  <a:lnTo>
                    <a:pt x="1254209" y="144816"/>
                  </a:lnTo>
                  <a:lnTo>
                    <a:pt x="1256468" y="144633"/>
                  </a:lnTo>
                  <a:lnTo>
                    <a:pt x="1258723" y="144450"/>
                  </a:lnTo>
                  <a:lnTo>
                    <a:pt x="1260977" y="144267"/>
                  </a:lnTo>
                  <a:lnTo>
                    <a:pt x="1263227" y="144084"/>
                  </a:lnTo>
                  <a:lnTo>
                    <a:pt x="1265476" y="143901"/>
                  </a:lnTo>
                  <a:lnTo>
                    <a:pt x="1267722" y="143718"/>
                  </a:lnTo>
                  <a:lnTo>
                    <a:pt x="1269965" y="143535"/>
                  </a:lnTo>
                  <a:lnTo>
                    <a:pt x="1272207" y="143353"/>
                  </a:lnTo>
                  <a:lnTo>
                    <a:pt x="1274446" y="143171"/>
                  </a:lnTo>
                  <a:lnTo>
                    <a:pt x="1276684" y="142989"/>
                  </a:lnTo>
                  <a:lnTo>
                    <a:pt x="1278919" y="142807"/>
                  </a:lnTo>
                  <a:lnTo>
                    <a:pt x="1281152" y="142625"/>
                  </a:lnTo>
                  <a:lnTo>
                    <a:pt x="1283384" y="142443"/>
                  </a:lnTo>
                  <a:lnTo>
                    <a:pt x="1285613" y="142261"/>
                  </a:lnTo>
                  <a:lnTo>
                    <a:pt x="1287841" y="142080"/>
                  </a:lnTo>
                  <a:lnTo>
                    <a:pt x="1290067" y="141898"/>
                  </a:lnTo>
                  <a:lnTo>
                    <a:pt x="1292292" y="141717"/>
                  </a:lnTo>
                  <a:lnTo>
                    <a:pt x="1294515" y="141536"/>
                  </a:lnTo>
                  <a:lnTo>
                    <a:pt x="1296736" y="141355"/>
                  </a:lnTo>
                  <a:lnTo>
                    <a:pt x="1298956" y="141174"/>
                  </a:lnTo>
                  <a:lnTo>
                    <a:pt x="1301174" y="140992"/>
                  </a:lnTo>
                  <a:lnTo>
                    <a:pt x="1303391" y="140812"/>
                  </a:lnTo>
                  <a:lnTo>
                    <a:pt x="1305607" y="140631"/>
                  </a:lnTo>
                  <a:lnTo>
                    <a:pt x="1307822" y="140450"/>
                  </a:lnTo>
                  <a:lnTo>
                    <a:pt x="1310035" y="140269"/>
                  </a:lnTo>
                  <a:lnTo>
                    <a:pt x="1312247" y="140088"/>
                  </a:lnTo>
                  <a:lnTo>
                    <a:pt x="1314459" y="139908"/>
                  </a:lnTo>
                  <a:lnTo>
                    <a:pt x="1316669" y="139727"/>
                  </a:lnTo>
                  <a:lnTo>
                    <a:pt x="1318878" y="139547"/>
                  </a:lnTo>
                  <a:lnTo>
                    <a:pt x="1321086" y="139366"/>
                  </a:lnTo>
                  <a:lnTo>
                    <a:pt x="1323294" y="139186"/>
                  </a:lnTo>
                  <a:lnTo>
                    <a:pt x="1325501" y="139005"/>
                  </a:lnTo>
                  <a:lnTo>
                    <a:pt x="1327707" y="138825"/>
                  </a:lnTo>
                  <a:lnTo>
                    <a:pt x="1329912" y="138644"/>
                  </a:lnTo>
                  <a:lnTo>
                    <a:pt x="1332117" y="138464"/>
                  </a:lnTo>
                  <a:lnTo>
                    <a:pt x="1334321" y="138284"/>
                  </a:lnTo>
                  <a:lnTo>
                    <a:pt x="1336524" y="138103"/>
                  </a:lnTo>
                  <a:lnTo>
                    <a:pt x="1338728" y="137923"/>
                  </a:lnTo>
                  <a:lnTo>
                    <a:pt x="1340930" y="137742"/>
                  </a:lnTo>
                  <a:lnTo>
                    <a:pt x="1343133" y="137562"/>
                  </a:lnTo>
                  <a:lnTo>
                    <a:pt x="1345335" y="137382"/>
                  </a:lnTo>
                  <a:lnTo>
                    <a:pt x="1347537" y="137201"/>
                  </a:lnTo>
                  <a:lnTo>
                    <a:pt x="1349739" y="137021"/>
                  </a:lnTo>
                  <a:lnTo>
                    <a:pt x="1351941" y="136840"/>
                  </a:lnTo>
                  <a:lnTo>
                    <a:pt x="1354142" y="136660"/>
                  </a:lnTo>
                  <a:lnTo>
                    <a:pt x="1356344" y="136479"/>
                  </a:lnTo>
                  <a:lnTo>
                    <a:pt x="1358546" y="136299"/>
                  </a:lnTo>
                  <a:lnTo>
                    <a:pt x="1360747" y="136118"/>
                  </a:lnTo>
                  <a:lnTo>
                    <a:pt x="1362949" y="135937"/>
                  </a:lnTo>
                  <a:lnTo>
                    <a:pt x="1365152" y="135757"/>
                  </a:lnTo>
                  <a:lnTo>
                    <a:pt x="1367354" y="135576"/>
                  </a:lnTo>
                  <a:lnTo>
                    <a:pt x="1369557" y="135395"/>
                  </a:lnTo>
                  <a:lnTo>
                    <a:pt x="1371760" y="135214"/>
                  </a:lnTo>
                  <a:lnTo>
                    <a:pt x="1373964" y="135033"/>
                  </a:lnTo>
                  <a:lnTo>
                    <a:pt x="1376168" y="134852"/>
                  </a:lnTo>
                  <a:lnTo>
                    <a:pt x="1378373" y="134671"/>
                  </a:lnTo>
                  <a:lnTo>
                    <a:pt x="1380578" y="134489"/>
                  </a:lnTo>
                  <a:lnTo>
                    <a:pt x="1382784" y="134308"/>
                  </a:lnTo>
                  <a:lnTo>
                    <a:pt x="1384991" y="134127"/>
                  </a:lnTo>
                  <a:lnTo>
                    <a:pt x="1387198" y="133945"/>
                  </a:lnTo>
                  <a:lnTo>
                    <a:pt x="1389407" y="133763"/>
                  </a:lnTo>
                  <a:lnTo>
                    <a:pt x="1391616" y="133582"/>
                  </a:lnTo>
                  <a:lnTo>
                    <a:pt x="1393826" y="133400"/>
                  </a:lnTo>
                  <a:lnTo>
                    <a:pt x="1396037" y="133218"/>
                  </a:lnTo>
                  <a:lnTo>
                    <a:pt x="1398249" y="133036"/>
                  </a:lnTo>
                  <a:lnTo>
                    <a:pt x="1400463" y="132853"/>
                  </a:lnTo>
                  <a:lnTo>
                    <a:pt x="1402677" y="132671"/>
                  </a:lnTo>
                  <a:lnTo>
                    <a:pt x="1404893" y="132489"/>
                  </a:lnTo>
                  <a:lnTo>
                    <a:pt x="1407110" y="132306"/>
                  </a:lnTo>
                  <a:lnTo>
                    <a:pt x="1409329" y="132123"/>
                  </a:lnTo>
                  <a:lnTo>
                    <a:pt x="1411549" y="131940"/>
                  </a:lnTo>
                  <a:lnTo>
                    <a:pt x="1413770" y="131757"/>
                  </a:lnTo>
                  <a:lnTo>
                    <a:pt x="1415993" y="131574"/>
                  </a:lnTo>
                  <a:lnTo>
                    <a:pt x="1418217" y="131390"/>
                  </a:lnTo>
                  <a:lnTo>
                    <a:pt x="1420444" y="131207"/>
                  </a:lnTo>
                  <a:lnTo>
                    <a:pt x="1422671" y="131023"/>
                  </a:lnTo>
                  <a:lnTo>
                    <a:pt x="1424901" y="130839"/>
                  </a:lnTo>
                  <a:lnTo>
                    <a:pt x="1427132" y="130655"/>
                  </a:lnTo>
                  <a:lnTo>
                    <a:pt x="1429366" y="130470"/>
                  </a:lnTo>
                  <a:lnTo>
                    <a:pt x="1431601" y="130286"/>
                  </a:lnTo>
                  <a:lnTo>
                    <a:pt x="1433838" y="130101"/>
                  </a:lnTo>
                  <a:lnTo>
                    <a:pt x="1436078" y="129916"/>
                  </a:lnTo>
                  <a:lnTo>
                    <a:pt x="1438319" y="129731"/>
                  </a:lnTo>
                  <a:lnTo>
                    <a:pt x="1440563" y="129545"/>
                  </a:lnTo>
                  <a:lnTo>
                    <a:pt x="1442809" y="129360"/>
                  </a:lnTo>
                  <a:lnTo>
                    <a:pt x="1445057" y="129174"/>
                  </a:lnTo>
                  <a:lnTo>
                    <a:pt x="1447308" y="128988"/>
                  </a:lnTo>
                  <a:lnTo>
                    <a:pt x="1449561" y="128801"/>
                  </a:lnTo>
                  <a:lnTo>
                    <a:pt x="1451817" y="128615"/>
                  </a:lnTo>
                  <a:lnTo>
                    <a:pt x="1454075" y="128428"/>
                  </a:lnTo>
                  <a:lnTo>
                    <a:pt x="1456336" y="128241"/>
                  </a:lnTo>
                  <a:lnTo>
                    <a:pt x="1458600" y="128053"/>
                  </a:lnTo>
                  <a:lnTo>
                    <a:pt x="1460866" y="127866"/>
                  </a:lnTo>
                  <a:lnTo>
                    <a:pt x="1463136" y="127678"/>
                  </a:lnTo>
                  <a:lnTo>
                    <a:pt x="1465408" y="127489"/>
                  </a:lnTo>
                  <a:lnTo>
                    <a:pt x="1467683" y="127301"/>
                  </a:lnTo>
                  <a:lnTo>
                    <a:pt x="1469962" y="127112"/>
                  </a:lnTo>
                  <a:lnTo>
                    <a:pt x="1472243" y="126923"/>
                  </a:lnTo>
                  <a:lnTo>
                    <a:pt x="1474528" y="126734"/>
                  </a:lnTo>
                  <a:lnTo>
                    <a:pt x="1476816" y="126544"/>
                  </a:lnTo>
                  <a:lnTo>
                    <a:pt x="1479107" y="126354"/>
                  </a:lnTo>
                  <a:lnTo>
                    <a:pt x="1481402" y="126164"/>
                  </a:lnTo>
                  <a:lnTo>
                    <a:pt x="1483700" y="125973"/>
                  </a:lnTo>
                  <a:lnTo>
                    <a:pt x="1486001" y="125782"/>
                  </a:lnTo>
                  <a:lnTo>
                    <a:pt x="1488307" y="125590"/>
                  </a:lnTo>
                  <a:lnTo>
                    <a:pt x="1490616" y="125399"/>
                  </a:lnTo>
                  <a:lnTo>
                    <a:pt x="1492929" y="125207"/>
                  </a:lnTo>
                  <a:lnTo>
                    <a:pt x="1495246" y="125014"/>
                  </a:lnTo>
                  <a:lnTo>
                    <a:pt x="1497566" y="124821"/>
                  </a:lnTo>
                  <a:lnTo>
                    <a:pt x="1499891" y="124628"/>
                  </a:lnTo>
                  <a:lnTo>
                    <a:pt x="1502220" y="124435"/>
                  </a:lnTo>
                  <a:lnTo>
                    <a:pt x="1504553" y="124241"/>
                  </a:lnTo>
                  <a:lnTo>
                    <a:pt x="1506890" y="124046"/>
                  </a:lnTo>
                  <a:lnTo>
                    <a:pt x="1509232" y="123851"/>
                  </a:lnTo>
                  <a:lnTo>
                    <a:pt x="1511578" y="123656"/>
                  </a:lnTo>
                  <a:lnTo>
                    <a:pt x="1513929" y="123461"/>
                  </a:lnTo>
                  <a:lnTo>
                    <a:pt x="1516284" y="123265"/>
                  </a:lnTo>
                  <a:lnTo>
                    <a:pt x="1518644" y="123068"/>
                  </a:lnTo>
                  <a:lnTo>
                    <a:pt x="1521009" y="122871"/>
                  </a:lnTo>
                  <a:lnTo>
                    <a:pt x="1523378" y="122674"/>
                  </a:lnTo>
                  <a:lnTo>
                    <a:pt x="1525753" y="122476"/>
                  </a:lnTo>
                  <a:lnTo>
                    <a:pt x="1528132" y="122278"/>
                  </a:lnTo>
                  <a:lnTo>
                    <a:pt x="1530517" y="122079"/>
                  </a:lnTo>
                  <a:lnTo>
                    <a:pt x="1532907" y="121879"/>
                  </a:lnTo>
                  <a:lnTo>
                    <a:pt x="1535302" y="121680"/>
                  </a:lnTo>
                  <a:lnTo>
                    <a:pt x="1537703" y="121479"/>
                  </a:lnTo>
                  <a:lnTo>
                    <a:pt x="1540109" y="121279"/>
                  </a:lnTo>
                  <a:lnTo>
                    <a:pt x="1542521" y="121077"/>
                  </a:lnTo>
                  <a:lnTo>
                    <a:pt x="1544939" y="120876"/>
                  </a:lnTo>
                  <a:lnTo>
                    <a:pt x="1547362" y="120673"/>
                  </a:lnTo>
                  <a:lnTo>
                    <a:pt x="1549791" y="120470"/>
                  </a:lnTo>
                  <a:lnTo>
                    <a:pt x="1552227" y="120267"/>
                  </a:lnTo>
                  <a:lnTo>
                    <a:pt x="1554668" y="120063"/>
                  </a:lnTo>
                  <a:lnTo>
                    <a:pt x="1557116" y="119858"/>
                  </a:lnTo>
                  <a:lnTo>
                    <a:pt x="1559570" y="119653"/>
                  </a:lnTo>
                  <a:lnTo>
                    <a:pt x="1562031" y="119447"/>
                  </a:lnTo>
                  <a:lnTo>
                    <a:pt x="1564498" y="119241"/>
                  </a:lnTo>
                  <a:lnTo>
                    <a:pt x="1566971" y="119034"/>
                  </a:lnTo>
                  <a:lnTo>
                    <a:pt x="1569452" y="118826"/>
                  </a:lnTo>
                  <a:lnTo>
                    <a:pt x="1571939" y="118618"/>
                  </a:lnTo>
                  <a:lnTo>
                    <a:pt x="1574434" y="118409"/>
                  </a:lnTo>
                  <a:lnTo>
                    <a:pt x="1576936" y="118200"/>
                  </a:lnTo>
                  <a:lnTo>
                    <a:pt x="1579444" y="117990"/>
                  </a:lnTo>
                  <a:lnTo>
                    <a:pt x="1581961" y="117779"/>
                  </a:lnTo>
                  <a:lnTo>
                    <a:pt x="1584485" y="117567"/>
                  </a:lnTo>
                  <a:lnTo>
                    <a:pt x="1587016" y="117355"/>
                  </a:lnTo>
                  <a:lnTo>
                    <a:pt x="1589556" y="117142"/>
                  </a:lnTo>
                  <a:lnTo>
                    <a:pt x="1592103" y="116928"/>
                  </a:lnTo>
                  <a:lnTo>
                    <a:pt x="1594658" y="116714"/>
                  </a:lnTo>
                  <a:lnTo>
                    <a:pt x="1597222" y="116499"/>
                  </a:lnTo>
                  <a:lnTo>
                    <a:pt x="1599794" y="116283"/>
                  </a:lnTo>
                  <a:lnTo>
                    <a:pt x="1602374" y="116066"/>
                  </a:lnTo>
                  <a:lnTo>
                    <a:pt x="1604963" y="115848"/>
                  </a:lnTo>
                  <a:lnTo>
                    <a:pt x="1607561" y="115630"/>
                  </a:lnTo>
                  <a:lnTo>
                    <a:pt x="1610167" y="115411"/>
                  </a:lnTo>
                  <a:lnTo>
                    <a:pt x="1612783" y="115191"/>
                  </a:lnTo>
                  <a:lnTo>
                    <a:pt x="1615408" y="114970"/>
                  </a:lnTo>
                  <a:lnTo>
                    <a:pt x="1618043" y="114749"/>
                  </a:lnTo>
                  <a:lnTo>
                    <a:pt x="1620687" y="114526"/>
                  </a:lnTo>
                  <a:lnTo>
                    <a:pt x="1623340" y="114303"/>
                  </a:lnTo>
                  <a:lnTo>
                    <a:pt x="1626004" y="114078"/>
                  </a:lnTo>
                  <a:lnTo>
                    <a:pt x="1628678" y="113853"/>
                  </a:lnTo>
                  <a:lnTo>
                    <a:pt x="1631362" y="113627"/>
                  </a:lnTo>
                  <a:lnTo>
                    <a:pt x="1634056" y="113400"/>
                  </a:lnTo>
                  <a:lnTo>
                    <a:pt x="1636761" y="113172"/>
                  </a:lnTo>
                  <a:lnTo>
                    <a:pt x="1639477" y="112943"/>
                  </a:lnTo>
                  <a:lnTo>
                    <a:pt x="1642204" y="112713"/>
                  </a:lnTo>
                  <a:lnTo>
                    <a:pt x="1644942" y="112482"/>
                  </a:lnTo>
                  <a:lnTo>
                    <a:pt x="1647692" y="112250"/>
                  </a:lnTo>
                  <a:lnTo>
                    <a:pt x="1650453" y="112016"/>
                  </a:lnTo>
                  <a:lnTo>
                    <a:pt x="1653225" y="111782"/>
                  </a:lnTo>
                  <a:lnTo>
                    <a:pt x="1656010" y="111547"/>
                  </a:lnTo>
                  <a:lnTo>
                    <a:pt x="1658807" y="111310"/>
                  </a:lnTo>
                  <a:lnTo>
                    <a:pt x="1661617" y="111073"/>
                  </a:lnTo>
                  <a:lnTo>
                    <a:pt x="1664439" y="110834"/>
                  </a:lnTo>
                  <a:lnTo>
                    <a:pt x="1667275" y="110594"/>
                  </a:lnTo>
                  <a:lnTo>
                    <a:pt x="1670123" y="110353"/>
                  </a:lnTo>
                  <a:lnTo>
                    <a:pt x="1672985" y="110111"/>
                  </a:lnTo>
                  <a:lnTo>
                    <a:pt x="1675860" y="109867"/>
                  </a:lnTo>
                  <a:lnTo>
                    <a:pt x="1678750" y="109622"/>
                  </a:lnTo>
                  <a:lnTo>
                    <a:pt x="1681653" y="109376"/>
                  </a:lnTo>
                  <a:lnTo>
                    <a:pt x="1684571" y="109129"/>
                  </a:lnTo>
                  <a:lnTo>
                    <a:pt x="1687504" y="108880"/>
                  </a:lnTo>
                  <a:lnTo>
                    <a:pt x="1690451" y="108630"/>
                  </a:lnTo>
                  <a:lnTo>
                    <a:pt x="1693414" y="108378"/>
                  </a:lnTo>
                  <a:lnTo>
                    <a:pt x="1696393" y="108125"/>
                  </a:lnTo>
                  <a:lnTo>
                    <a:pt x="1699387" y="107871"/>
                  </a:lnTo>
                  <a:lnTo>
                    <a:pt x="1702398" y="107615"/>
                  </a:lnTo>
                  <a:lnTo>
                    <a:pt x="1705425" y="107357"/>
                  </a:lnTo>
                  <a:lnTo>
                    <a:pt x="1708469" y="107098"/>
                  </a:lnTo>
                  <a:lnTo>
                    <a:pt x="1711531" y="106838"/>
                  </a:lnTo>
                  <a:lnTo>
                    <a:pt x="1714609" y="106576"/>
                  </a:lnTo>
                  <a:lnTo>
                    <a:pt x="1717706" y="106312"/>
                  </a:lnTo>
                  <a:lnTo>
                    <a:pt x="1720821" y="106047"/>
                  </a:lnTo>
                  <a:lnTo>
                    <a:pt x="1723955" y="105779"/>
                  </a:lnTo>
                  <a:lnTo>
                    <a:pt x="1727107" y="105511"/>
                  </a:lnTo>
                  <a:lnTo>
                    <a:pt x="1730279" y="105240"/>
                  </a:lnTo>
                  <a:lnTo>
                    <a:pt x="1733471" y="104967"/>
                  </a:lnTo>
                  <a:lnTo>
                    <a:pt x="1736683" y="104693"/>
                  </a:lnTo>
                  <a:lnTo>
                    <a:pt x="1739916" y="104417"/>
                  </a:lnTo>
                  <a:lnTo>
                    <a:pt x="1743170" y="104139"/>
                  </a:lnTo>
                  <a:lnTo>
                    <a:pt x="1746445" y="103859"/>
                  </a:lnTo>
                  <a:lnTo>
                    <a:pt x="1749743" y="103577"/>
                  </a:lnTo>
                  <a:lnTo>
                    <a:pt x="1753063" y="103292"/>
                  </a:lnTo>
                  <a:lnTo>
                    <a:pt x="1756406" y="103006"/>
                  </a:lnTo>
                  <a:lnTo>
                    <a:pt x="1759772" y="102718"/>
                  </a:lnTo>
                  <a:lnTo>
                    <a:pt x="1763163" y="102427"/>
                  </a:lnTo>
                  <a:lnTo>
                    <a:pt x="1766579" y="102134"/>
                  </a:lnTo>
                  <a:lnTo>
                    <a:pt x="1770019" y="101839"/>
                  </a:lnTo>
                  <a:lnTo>
                    <a:pt x="1773486" y="101541"/>
                  </a:lnTo>
                  <a:lnTo>
                    <a:pt x="1776979" y="101241"/>
                  </a:lnTo>
                  <a:lnTo>
                    <a:pt x="1780499" y="100939"/>
                  </a:lnTo>
                  <a:lnTo>
                    <a:pt x="1784046" y="100633"/>
                  </a:lnTo>
                  <a:lnTo>
                    <a:pt x="1787622" y="100326"/>
                  </a:lnTo>
                  <a:lnTo>
                    <a:pt x="1791228" y="100015"/>
                  </a:lnTo>
                  <a:lnTo>
                    <a:pt x="1794863" y="99702"/>
                  </a:lnTo>
                  <a:lnTo>
                    <a:pt x="1798528" y="99386"/>
                  </a:lnTo>
                  <a:lnTo>
                    <a:pt x="1802225" y="99067"/>
                  </a:lnTo>
                  <a:lnTo>
                    <a:pt x="1805954" y="98746"/>
                  </a:lnTo>
                  <a:lnTo>
                    <a:pt x="1809716" y="98421"/>
                  </a:lnTo>
                  <a:lnTo>
                    <a:pt x="1813512" y="98093"/>
                  </a:lnTo>
                  <a:lnTo>
                    <a:pt x="1817343" y="97761"/>
                  </a:lnTo>
                  <a:lnTo>
                    <a:pt x="1821210" y="97427"/>
                  </a:lnTo>
                  <a:lnTo>
                    <a:pt x="1825113" y="97089"/>
                  </a:lnTo>
                  <a:lnTo>
                    <a:pt x="1829054" y="96747"/>
                  </a:lnTo>
                  <a:lnTo>
                    <a:pt x="1833033" y="96402"/>
                  </a:lnTo>
                  <a:lnTo>
                    <a:pt x="1837053" y="96054"/>
                  </a:lnTo>
                  <a:lnTo>
                    <a:pt x="1841113" y="95701"/>
                  </a:lnTo>
                  <a:lnTo>
                    <a:pt x="1845216" y="95345"/>
                  </a:lnTo>
                  <a:lnTo>
                    <a:pt x="1849362" y="94984"/>
                  </a:lnTo>
                  <a:lnTo>
                    <a:pt x="1853553" y="94619"/>
                  </a:lnTo>
                  <a:lnTo>
                    <a:pt x="1857791" y="94250"/>
                  </a:lnTo>
                  <a:lnTo>
                    <a:pt x="1862075" y="93877"/>
                  </a:lnTo>
                  <a:lnTo>
                    <a:pt x="1866409" y="93499"/>
                  </a:lnTo>
                  <a:lnTo>
                    <a:pt x="1870794" y="93116"/>
                  </a:lnTo>
                  <a:lnTo>
                    <a:pt x="1875231" y="92728"/>
                  </a:lnTo>
                  <a:lnTo>
                    <a:pt x="1879722" y="92335"/>
                  </a:lnTo>
                  <a:lnTo>
                    <a:pt x="1884269" y="91937"/>
                  </a:lnTo>
                  <a:lnTo>
                    <a:pt x="1888873" y="91534"/>
                  </a:lnTo>
                  <a:lnTo>
                    <a:pt x="1893538" y="91125"/>
                  </a:lnTo>
                  <a:lnTo>
                    <a:pt x="1898264" y="90710"/>
                  </a:lnTo>
                  <a:lnTo>
                    <a:pt x="1903055" y="90289"/>
                  </a:lnTo>
                  <a:lnTo>
                    <a:pt x="1907912" y="89862"/>
                  </a:lnTo>
                  <a:lnTo>
                    <a:pt x="1912838" y="89428"/>
                  </a:lnTo>
                  <a:lnTo>
                    <a:pt x="1917835" y="88987"/>
                  </a:lnTo>
                  <a:lnTo>
                    <a:pt x="1922907" y="88540"/>
                  </a:lnTo>
                  <a:lnTo>
                    <a:pt x="1928057" y="88085"/>
                  </a:lnTo>
                  <a:lnTo>
                    <a:pt x="1933286" y="87622"/>
                  </a:lnTo>
                  <a:lnTo>
                    <a:pt x="1938600" y="87151"/>
                  </a:lnTo>
                  <a:lnTo>
                    <a:pt x="1944001" y="86672"/>
                  </a:lnTo>
                  <a:lnTo>
                    <a:pt x="1949493" y="86185"/>
                  </a:lnTo>
                  <a:lnTo>
                    <a:pt x="1955080" y="85688"/>
                  </a:lnTo>
                  <a:lnTo>
                    <a:pt x="1960766" y="85182"/>
                  </a:lnTo>
                  <a:lnTo>
                    <a:pt x="1966557" y="84665"/>
                  </a:lnTo>
                  <a:lnTo>
                    <a:pt x="1972456" y="84139"/>
                  </a:lnTo>
                  <a:lnTo>
                    <a:pt x="1978469" y="83601"/>
                  </a:lnTo>
                  <a:lnTo>
                    <a:pt x="1984603" y="83051"/>
                  </a:lnTo>
                  <a:lnTo>
                    <a:pt x="1990862" y="82490"/>
                  </a:lnTo>
                  <a:lnTo>
                    <a:pt x="1997254" y="81915"/>
                  </a:lnTo>
                  <a:lnTo>
                    <a:pt x="2003786" y="81327"/>
                  </a:lnTo>
                  <a:lnTo>
                    <a:pt x="2010466" y="80725"/>
                  </a:lnTo>
                  <a:lnTo>
                    <a:pt x="2017301" y="80107"/>
                  </a:lnTo>
                  <a:lnTo>
                    <a:pt x="2024302" y="79473"/>
                  </a:lnTo>
                  <a:lnTo>
                    <a:pt x="2031478" y="78822"/>
                  </a:lnTo>
                  <a:lnTo>
                    <a:pt x="2038840" y="78152"/>
                  </a:lnTo>
                  <a:lnTo>
                    <a:pt x="2046400" y="77463"/>
                  </a:lnTo>
                  <a:lnTo>
                    <a:pt x="2054173" y="76752"/>
                  </a:lnTo>
                  <a:lnTo>
                    <a:pt x="2062172" y="76019"/>
                  </a:lnTo>
                  <a:lnTo>
                    <a:pt x="2070414" y="75262"/>
                  </a:lnTo>
                  <a:lnTo>
                    <a:pt x="2078918" y="74479"/>
                  </a:lnTo>
                  <a:lnTo>
                    <a:pt x="2087703" y="73667"/>
                  </a:lnTo>
                  <a:lnTo>
                    <a:pt x="2096794" y="72824"/>
                  </a:lnTo>
                  <a:lnTo>
                    <a:pt x="2106215" y="71947"/>
                  </a:lnTo>
                  <a:lnTo>
                    <a:pt x="2115998" y="71034"/>
                  </a:lnTo>
                  <a:lnTo>
                    <a:pt x="2126175" y="70080"/>
                  </a:lnTo>
                  <a:lnTo>
                    <a:pt x="2136787" y="69081"/>
                  </a:lnTo>
                  <a:lnTo>
                    <a:pt x="2147879" y="68032"/>
                  </a:lnTo>
                  <a:lnTo>
                    <a:pt x="2159503" y="66928"/>
                  </a:lnTo>
                  <a:lnTo>
                    <a:pt x="2171723" y="65760"/>
                  </a:lnTo>
                  <a:lnTo>
                    <a:pt x="2184614" y="64521"/>
                  </a:lnTo>
                  <a:lnTo>
                    <a:pt x="2198266" y="63201"/>
                  </a:lnTo>
                  <a:lnTo>
                    <a:pt x="2212790" y="61787"/>
                  </a:lnTo>
                  <a:lnTo>
                    <a:pt x="2228323" y="60262"/>
                  </a:lnTo>
                  <a:lnTo>
                    <a:pt x="2245039" y="58606"/>
                  </a:lnTo>
                  <a:lnTo>
                    <a:pt x="2263161" y="56793"/>
                  </a:lnTo>
                  <a:lnTo>
                    <a:pt x="2282985" y="54787"/>
                  </a:lnTo>
                  <a:lnTo>
                    <a:pt x="2304913" y="52537"/>
                  </a:lnTo>
                  <a:lnTo>
                    <a:pt x="2329517" y="49971"/>
                  </a:lnTo>
                  <a:lnTo>
                    <a:pt x="2357644" y="46978"/>
                  </a:lnTo>
                  <a:lnTo>
                    <a:pt x="2390633" y="43379"/>
                  </a:lnTo>
                  <a:lnTo>
                    <a:pt x="2430810" y="38847"/>
                  </a:lnTo>
                  <a:lnTo>
                    <a:pt x="2482787" y="32696"/>
                  </a:lnTo>
                  <a:lnTo>
                    <a:pt x="2558167" y="23050"/>
                  </a:lnTo>
                  <a:lnTo>
                    <a:pt x="2708285" y="0"/>
                  </a:lnTo>
                  <a:lnTo>
                    <a:pt x="2708285" y="59149"/>
                  </a:lnTo>
                  <a:lnTo>
                    <a:pt x="2558167" y="60718"/>
                  </a:lnTo>
                  <a:lnTo>
                    <a:pt x="2482787" y="63434"/>
                  </a:lnTo>
                  <a:lnTo>
                    <a:pt x="2430810" y="65807"/>
                  </a:lnTo>
                  <a:lnTo>
                    <a:pt x="2390633" y="67864"/>
                  </a:lnTo>
                  <a:lnTo>
                    <a:pt x="2357644" y="69675"/>
                  </a:lnTo>
                  <a:lnTo>
                    <a:pt x="2329517" y="71295"/>
                  </a:lnTo>
                  <a:lnTo>
                    <a:pt x="2304913" y="72764"/>
                  </a:lnTo>
                  <a:lnTo>
                    <a:pt x="2282985" y="74110"/>
                  </a:lnTo>
                  <a:lnTo>
                    <a:pt x="2263161" y="75354"/>
                  </a:lnTo>
                  <a:lnTo>
                    <a:pt x="2245039" y="76513"/>
                  </a:lnTo>
                  <a:lnTo>
                    <a:pt x="2228323" y="77599"/>
                  </a:lnTo>
                  <a:lnTo>
                    <a:pt x="2212790" y="78622"/>
                  </a:lnTo>
                  <a:lnTo>
                    <a:pt x="2198266" y="79589"/>
                  </a:lnTo>
                  <a:lnTo>
                    <a:pt x="2184614" y="80508"/>
                  </a:lnTo>
                  <a:lnTo>
                    <a:pt x="2171723" y="81383"/>
                  </a:lnTo>
                  <a:lnTo>
                    <a:pt x="2159503" y="82220"/>
                  </a:lnTo>
                  <a:lnTo>
                    <a:pt x="2147879" y="83021"/>
                  </a:lnTo>
                  <a:lnTo>
                    <a:pt x="2136787" y="83792"/>
                  </a:lnTo>
                  <a:lnTo>
                    <a:pt x="2126175" y="84533"/>
                  </a:lnTo>
                  <a:lnTo>
                    <a:pt x="2115998" y="85248"/>
                  </a:lnTo>
                  <a:lnTo>
                    <a:pt x="2106215" y="85939"/>
                  </a:lnTo>
                  <a:lnTo>
                    <a:pt x="2096794" y="86607"/>
                  </a:lnTo>
                  <a:lnTo>
                    <a:pt x="2087703" y="87255"/>
                  </a:lnTo>
                  <a:lnTo>
                    <a:pt x="2078918" y="87884"/>
                  </a:lnTo>
                  <a:lnTo>
                    <a:pt x="2070414" y="88495"/>
                  </a:lnTo>
                  <a:lnTo>
                    <a:pt x="2062172" y="89090"/>
                  </a:lnTo>
                  <a:lnTo>
                    <a:pt x="2054173" y="89669"/>
                  </a:lnTo>
                  <a:lnTo>
                    <a:pt x="2046400" y="90233"/>
                  </a:lnTo>
                  <a:lnTo>
                    <a:pt x="2038840" y="90784"/>
                  </a:lnTo>
                  <a:lnTo>
                    <a:pt x="2031478" y="91321"/>
                  </a:lnTo>
                  <a:lnTo>
                    <a:pt x="2024302" y="91847"/>
                  </a:lnTo>
                  <a:lnTo>
                    <a:pt x="2017301" y="92361"/>
                  </a:lnTo>
                  <a:lnTo>
                    <a:pt x="2010466" y="92864"/>
                  </a:lnTo>
                  <a:lnTo>
                    <a:pt x="2003786" y="93357"/>
                  </a:lnTo>
                  <a:lnTo>
                    <a:pt x="1997254" y="93840"/>
                  </a:lnTo>
                  <a:lnTo>
                    <a:pt x="1990862" y="94314"/>
                  </a:lnTo>
                  <a:lnTo>
                    <a:pt x="1984603" y="94779"/>
                  </a:lnTo>
                  <a:lnTo>
                    <a:pt x="1978469" y="95235"/>
                  </a:lnTo>
                  <a:lnTo>
                    <a:pt x="1972456" y="95684"/>
                  </a:lnTo>
                  <a:lnTo>
                    <a:pt x="1966557" y="96124"/>
                  </a:lnTo>
                  <a:lnTo>
                    <a:pt x="1960766" y="96558"/>
                  </a:lnTo>
                  <a:lnTo>
                    <a:pt x="1955080" y="96984"/>
                  </a:lnTo>
                  <a:lnTo>
                    <a:pt x="1949493" y="97403"/>
                  </a:lnTo>
                  <a:lnTo>
                    <a:pt x="1944001" y="97816"/>
                  </a:lnTo>
                  <a:lnTo>
                    <a:pt x="1938600" y="98223"/>
                  </a:lnTo>
                  <a:lnTo>
                    <a:pt x="1933286" y="98624"/>
                  </a:lnTo>
                  <a:lnTo>
                    <a:pt x="1928057" y="99019"/>
                  </a:lnTo>
                  <a:lnTo>
                    <a:pt x="1922907" y="99408"/>
                  </a:lnTo>
                  <a:lnTo>
                    <a:pt x="1917835" y="99793"/>
                  </a:lnTo>
                  <a:lnTo>
                    <a:pt x="1912838" y="100172"/>
                  </a:lnTo>
                  <a:lnTo>
                    <a:pt x="1907912" y="100546"/>
                  </a:lnTo>
                  <a:lnTo>
                    <a:pt x="1903055" y="100915"/>
                  </a:lnTo>
                  <a:lnTo>
                    <a:pt x="1898264" y="101280"/>
                  </a:lnTo>
                  <a:lnTo>
                    <a:pt x="1893538" y="101640"/>
                  </a:lnTo>
                  <a:lnTo>
                    <a:pt x="1888873" y="101996"/>
                  </a:lnTo>
                  <a:lnTo>
                    <a:pt x="1884269" y="102347"/>
                  </a:lnTo>
                  <a:lnTo>
                    <a:pt x="1879722" y="102695"/>
                  </a:lnTo>
                  <a:lnTo>
                    <a:pt x="1875231" y="103039"/>
                  </a:lnTo>
                  <a:lnTo>
                    <a:pt x="1870794" y="103379"/>
                  </a:lnTo>
                  <a:lnTo>
                    <a:pt x="1866409" y="103715"/>
                  </a:lnTo>
                  <a:lnTo>
                    <a:pt x="1862075" y="104047"/>
                  </a:lnTo>
                  <a:lnTo>
                    <a:pt x="1857791" y="104377"/>
                  </a:lnTo>
                  <a:lnTo>
                    <a:pt x="1853553" y="104703"/>
                  </a:lnTo>
                  <a:lnTo>
                    <a:pt x="1849362" y="105025"/>
                  </a:lnTo>
                  <a:lnTo>
                    <a:pt x="1845216" y="105345"/>
                  </a:lnTo>
                  <a:lnTo>
                    <a:pt x="1841113" y="105661"/>
                  </a:lnTo>
                  <a:lnTo>
                    <a:pt x="1837053" y="105974"/>
                  </a:lnTo>
                  <a:lnTo>
                    <a:pt x="1833033" y="106285"/>
                  </a:lnTo>
                  <a:lnTo>
                    <a:pt x="1829054" y="106592"/>
                  </a:lnTo>
                  <a:lnTo>
                    <a:pt x="1825113" y="106897"/>
                  </a:lnTo>
                  <a:lnTo>
                    <a:pt x="1821210" y="107199"/>
                  </a:lnTo>
                  <a:lnTo>
                    <a:pt x="1817343" y="107499"/>
                  </a:lnTo>
                  <a:lnTo>
                    <a:pt x="1813512" y="107796"/>
                  </a:lnTo>
                  <a:lnTo>
                    <a:pt x="1809716" y="108090"/>
                  </a:lnTo>
                  <a:lnTo>
                    <a:pt x="1805954" y="108382"/>
                  </a:lnTo>
                  <a:lnTo>
                    <a:pt x="1802225" y="108672"/>
                  </a:lnTo>
                  <a:lnTo>
                    <a:pt x="1798528" y="108960"/>
                  </a:lnTo>
                  <a:lnTo>
                    <a:pt x="1794863" y="109245"/>
                  </a:lnTo>
                  <a:lnTo>
                    <a:pt x="1791228" y="109528"/>
                  </a:lnTo>
                  <a:lnTo>
                    <a:pt x="1787622" y="109809"/>
                  </a:lnTo>
                  <a:lnTo>
                    <a:pt x="1784046" y="110087"/>
                  </a:lnTo>
                  <a:lnTo>
                    <a:pt x="1780499" y="110364"/>
                  </a:lnTo>
                  <a:lnTo>
                    <a:pt x="1776979" y="110639"/>
                  </a:lnTo>
                  <a:lnTo>
                    <a:pt x="1773486" y="110911"/>
                  </a:lnTo>
                  <a:lnTo>
                    <a:pt x="1770019" y="111182"/>
                  </a:lnTo>
                  <a:lnTo>
                    <a:pt x="1766579" y="111451"/>
                  </a:lnTo>
                  <a:lnTo>
                    <a:pt x="1763163" y="111718"/>
                  </a:lnTo>
                  <a:lnTo>
                    <a:pt x="1759772" y="111984"/>
                  </a:lnTo>
                  <a:lnTo>
                    <a:pt x="1756406" y="112248"/>
                  </a:lnTo>
                  <a:lnTo>
                    <a:pt x="1753063" y="112509"/>
                  </a:lnTo>
                  <a:lnTo>
                    <a:pt x="1749743" y="112770"/>
                  </a:lnTo>
                  <a:lnTo>
                    <a:pt x="1746445" y="113028"/>
                  </a:lnTo>
                  <a:lnTo>
                    <a:pt x="1743170" y="113285"/>
                  </a:lnTo>
                  <a:lnTo>
                    <a:pt x="1739916" y="113541"/>
                  </a:lnTo>
                  <a:lnTo>
                    <a:pt x="1736683" y="113795"/>
                  </a:lnTo>
                  <a:lnTo>
                    <a:pt x="1733471" y="114047"/>
                  </a:lnTo>
                  <a:lnTo>
                    <a:pt x="1730279" y="114298"/>
                  </a:lnTo>
                  <a:lnTo>
                    <a:pt x="1727107" y="114548"/>
                  </a:lnTo>
                  <a:lnTo>
                    <a:pt x="1723955" y="114796"/>
                  </a:lnTo>
                  <a:lnTo>
                    <a:pt x="1720821" y="115043"/>
                  </a:lnTo>
                  <a:lnTo>
                    <a:pt x="1717706" y="115288"/>
                  </a:lnTo>
                  <a:lnTo>
                    <a:pt x="1714609" y="115532"/>
                  </a:lnTo>
                  <a:lnTo>
                    <a:pt x="1711531" y="115775"/>
                  </a:lnTo>
                  <a:lnTo>
                    <a:pt x="1708469" y="116017"/>
                  </a:lnTo>
                  <a:lnTo>
                    <a:pt x="1705425" y="116257"/>
                  </a:lnTo>
                  <a:lnTo>
                    <a:pt x="1702398" y="116496"/>
                  </a:lnTo>
                  <a:lnTo>
                    <a:pt x="1699387" y="116734"/>
                  </a:lnTo>
                  <a:lnTo>
                    <a:pt x="1696393" y="116970"/>
                  </a:lnTo>
                  <a:lnTo>
                    <a:pt x="1693414" y="117206"/>
                  </a:lnTo>
                  <a:lnTo>
                    <a:pt x="1690451" y="117440"/>
                  </a:lnTo>
                  <a:lnTo>
                    <a:pt x="1687504" y="117674"/>
                  </a:lnTo>
                  <a:lnTo>
                    <a:pt x="1684571" y="117906"/>
                  </a:lnTo>
                  <a:lnTo>
                    <a:pt x="1681653" y="118137"/>
                  </a:lnTo>
                  <a:lnTo>
                    <a:pt x="1678750" y="118367"/>
                  </a:lnTo>
                  <a:lnTo>
                    <a:pt x="1675860" y="118596"/>
                  </a:lnTo>
                  <a:lnTo>
                    <a:pt x="1672985" y="118824"/>
                  </a:lnTo>
                  <a:lnTo>
                    <a:pt x="1670123" y="119051"/>
                  </a:lnTo>
                  <a:lnTo>
                    <a:pt x="1667275" y="119277"/>
                  </a:lnTo>
                  <a:lnTo>
                    <a:pt x="1664439" y="119502"/>
                  </a:lnTo>
                  <a:lnTo>
                    <a:pt x="1661617" y="119726"/>
                  </a:lnTo>
                  <a:lnTo>
                    <a:pt x="1658807" y="119949"/>
                  </a:lnTo>
                  <a:lnTo>
                    <a:pt x="1656010" y="120171"/>
                  </a:lnTo>
                  <a:lnTo>
                    <a:pt x="1653225" y="120393"/>
                  </a:lnTo>
                  <a:lnTo>
                    <a:pt x="1650453" y="120613"/>
                  </a:lnTo>
                  <a:lnTo>
                    <a:pt x="1647692" y="120833"/>
                  </a:lnTo>
                  <a:lnTo>
                    <a:pt x="1644942" y="121052"/>
                  </a:lnTo>
                  <a:lnTo>
                    <a:pt x="1642204" y="121270"/>
                  </a:lnTo>
                  <a:lnTo>
                    <a:pt x="1639477" y="121487"/>
                  </a:lnTo>
                  <a:lnTo>
                    <a:pt x="1636761" y="121703"/>
                  </a:lnTo>
                  <a:lnTo>
                    <a:pt x="1634056" y="121919"/>
                  </a:lnTo>
                  <a:lnTo>
                    <a:pt x="1631362" y="122133"/>
                  </a:lnTo>
                  <a:lnTo>
                    <a:pt x="1628678" y="122347"/>
                  </a:lnTo>
                  <a:lnTo>
                    <a:pt x="1626004" y="122561"/>
                  </a:lnTo>
                  <a:lnTo>
                    <a:pt x="1623340" y="122773"/>
                  </a:lnTo>
                  <a:lnTo>
                    <a:pt x="1620687" y="122985"/>
                  </a:lnTo>
                  <a:lnTo>
                    <a:pt x="1618043" y="123196"/>
                  </a:lnTo>
                  <a:lnTo>
                    <a:pt x="1615408" y="123406"/>
                  </a:lnTo>
                  <a:lnTo>
                    <a:pt x="1612783" y="123616"/>
                  </a:lnTo>
                  <a:lnTo>
                    <a:pt x="1610167" y="123825"/>
                  </a:lnTo>
                  <a:lnTo>
                    <a:pt x="1607561" y="124034"/>
                  </a:lnTo>
                  <a:lnTo>
                    <a:pt x="1604963" y="124241"/>
                  </a:lnTo>
                  <a:lnTo>
                    <a:pt x="1602374" y="124448"/>
                  </a:lnTo>
                  <a:lnTo>
                    <a:pt x="1599794" y="124655"/>
                  </a:lnTo>
                  <a:lnTo>
                    <a:pt x="1597222" y="124861"/>
                  </a:lnTo>
                  <a:lnTo>
                    <a:pt x="1594658" y="125066"/>
                  </a:lnTo>
                  <a:lnTo>
                    <a:pt x="1592103" y="125271"/>
                  </a:lnTo>
                  <a:lnTo>
                    <a:pt x="1589556" y="125475"/>
                  </a:lnTo>
                  <a:lnTo>
                    <a:pt x="1587016" y="125678"/>
                  </a:lnTo>
                  <a:lnTo>
                    <a:pt x="1584485" y="125881"/>
                  </a:lnTo>
                  <a:lnTo>
                    <a:pt x="1581961" y="126083"/>
                  </a:lnTo>
                  <a:lnTo>
                    <a:pt x="1579444" y="126285"/>
                  </a:lnTo>
                  <a:lnTo>
                    <a:pt x="1576936" y="126486"/>
                  </a:lnTo>
                  <a:lnTo>
                    <a:pt x="1574434" y="126687"/>
                  </a:lnTo>
                  <a:lnTo>
                    <a:pt x="1571939" y="126887"/>
                  </a:lnTo>
                  <a:lnTo>
                    <a:pt x="1569452" y="127087"/>
                  </a:lnTo>
                  <a:lnTo>
                    <a:pt x="1566971" y="127286"/>
                  </a:lnTo>
                  <a:lnTo>
                    <a:pt x="1564498" y="127485"/>
                  </a:lnTo>
                  <a:lnTo>
                    <a:pt x="1562031" y="127683"/>
                  </a:lnTo>
                  <a:lnTo>
                    <a:pt x="1559570" y="127881"/>
                  </a:lnTo>
                  <a:lnTo>
                    <a:pt x="1557116" y="128078"/>
                  </a:lnTo>
                  <a:lnTo>
                    <a:pt x="1554668" y="128275"/>
                  </a:lnTo>
                  <a:lnTo>
                    <a:pt x="1552227" y="128471"/>
                  </a:lnTo>
                  <a:lnTo>
                    <a:pt x="1549791" y="128667"/>
                  </a:lnTo>
                  <a:lnTo>
                    <a:pt x="1547362" y="128863"/>
                  </a:lnTo>
                  <a:lnTo>
                    <a:pt x="1544939" y="129058"/>
                  </a:lnTo>
                  <a:lnTo>
                    <a:pt x="1542521" y="129253"/>
                  </a:lnTo>
                  <a:lnTo>
                    <a:pt x="1540109" y="129447"/>
                  </a:lnTo>
                  <a:lnTo>
                    <a:pt x="1537703" y="129641"/>
                  </a:lnTo>
                  <a:lnTo>
                    <a:pt x="1535302" y="129834"/>
                  </a:lnTo>
                  <a:lnTo>
                    <a:pt x="1532907" y="130027"/>
                  </a:lnTo>
                  <a:lnTo>
                    <a:pt x="1530517" y="130220"/>
                  </a:lnTo>
                  <a:lnTo>
                    <a:pt x="1528132" y="130412"/>
                  </a:lnTo>
                  <a:lnTo>
                    <a:pt x="1525753" y="130604"/>
                  </a:lnTo>
                  <a:lnTo>
                    <a:pt x="1523378" y="130796"/>
                  </a:lnTo>
                  <a:lnTo>
                    <a:pt x="1521009" y="130987"/>
                  </a:lnTo>
                  <a:lnTo>
                    <a:pt x="1518644" y="131178"/>
                  </a:lnTo>
                  <a:lnTo>
                    <a:pt x="1516284" y="131368"/>
                  </a:lnTo>
                  <a:lnTo>
                    <a:pt x="1513929" y="131558"/>
                  </a:lnTo>
                  <a:lnTo>
                    <a:pt x="1511578" y="131748"/>
                  </a:lnTo>
                  <a:lnTo>
                    <a:pt x="1509232" y="131938"/>
                  </a:lnTo>
                  <a:lnTo>
                    <a:pt x="1506890" y="132127"/>
                  </a:lnTo>
                  <a:lnTo>
                    <a:pt x="1504553" y="132316"/>
                  </a:lnTo>
                  <a:lnTo>
                    <a:pt x="1502220" y="132505"/>
                  </a:lnTo>
                  <a:lnTo>
                    <a:pt x="1499891" y="132693"/>
                  </a:lnTo>
                  <a:lnTo>
                    <a:pt x="1497566" y="132881"/>
                  </a:lnTo>
                  <a:lnTo>
                    <a:pt x="1495246" y="133069"/>
                  </a:lnTo>
                  <a:lnTo>
                    <a:pt x="1492929" y="133256"/>
                  </a:lnTo>
                  <a:lnTo>
                    <a:pt x="1490616" y="133444"/>
                  </a:lnTo>
                  <a:lnTo>
                    <a:pt x="1488307" y="133631"/>
                  </a:lnTo>
                  <a:lnTo>
                    <a:pt x="1486001" y="133817"/>
                  </a:lnTo>
                  <a:lnTo>
                    <a:pt x="1483700" y="134004"/>
                  </a:lnTo>
                  <a:lnTo>
                    <a:pt x="1481402" y="134190"/>
                  </a:lnTo>
                  <a:lnTo>
                    <a:pt x="1479107" y="134376"/>
                  </a:lnTo>
                  <a:lnTo>
                    <a:pt x="1476816" y="134562"/>
                  </a:lnTo>
                  <a:lnTo>
                    <a:pt x="1474528" y="134747"/>
                  </a:lnTo>
                  <a:lnTo>
                    <a:pt x="1472243" y="134932"/>
                  </a:lnTo>
                  <a:lnTo>
                    <a:pt x="1469962" y="135117"/>
                  </a:lnTo>
                  <a:lnTo>
                    <a:pt x="1467683" y="135302"/>
                  </a:lnTo>
                  <a:lnTo>
                    <a:pt x="1465408" y="135487"/>
                  </a:lnTo>
                  <a:lnTo>
                    <a:pt x="1463136" y="135671"/>
                  </a:lnTo>
                  <a:lnTo>
                    <a:pt x="1460866" y="135855"/>
                  </a:lnTo>
                  <a:lnTo>
                    <a:pt x="1458600" y="136039"/>
                  </a:lnTo>
                  <a:lnTo>
                    <a:pt x="1456336" y="136223"/>
                  </a:lnTo>
                  <a:lnTo>
                    <a:pt x="1454075" y="136407"/>
                  </a:lnTo>
                  <a:lnTo>
                    <a:pt x="1451817" y="136590"/>
                  </a:lnTo>
                  <a:lnTo>
                    <a:pt x="1449561" y="136774"/>
                  </a:lnTo>
                  <a:lnTo>
                    <a:pt x="1447308" y="136957"/>
                  </a:lnTo>
                  <a:lnTo>
                    <a:pt x="1445057" y="137140"/>
                  </a:lnTo>
                  <a:lnTo>
                    <a:pt x="1442809" y="137323"/>
                  </a:lnTo>
                  <a:lnTo>
                    <a:pt x="1440563" y="137505"/>
                  </a:lnTo>
                  <a:lnTo>
                    <a:pt x="1438319" y="137688"/>
                  </a:lnTo>
                  <a:lnTo>
                    <a:pt x="1436078" y="137870"/>
                  </a:lnTo>
                  <a:lnTo>
                    <a:pt x="1433838" y="138053"/>
                  </a:lnTo>
                  <a:lnTo>
                    <a:pt x="1431601" y="138235"/>
                  </a:lnTo>
                  <a:lnTo>
                    <a:pt x="1429366" y="138417"/>
                  </a:lnTo>
                  <a:lnTo>
                    <a:pt x="1427132" y="138599"/>
                  </a:lnTo>
                  <a:lnTo>
                    <a:pt x="1424901" y="138780"/>
                  </a:lnTo>
                  <a:lnTo>
                    <a:pt x="1422671" y="138962"/>
                  </a:lnTo>
                  <a:lnTo>
                    <a:pt x="1420444" y="139144"/>
                  </a:lnTo>
                  <a:lnTo>
                    <a:pt x="1418217" y="139325"/>
                  </a:lnTo>
                  <a:lnTo>
                    <a:pt x="1415993" y="139506"/>
                  </a:lnTo>
                  <a:lnTo>
                    <a:pt x="1413770" y="139688"/>
                  </a:lnTo>
                  <a:lnTo>
                    <a:pt x="1411549" y="139869"/>
                  </a:lnTo>
                  <a:lnTo>
                    <a:pt x="1409329" y="140050"/>
                  </a:lnTo>
                  <a:lnTo>
                    <a:pt x="1407110" y="140231"/>
                  </a:lnTo>
                  <a:lnTo>
                    <a:pt x="1404893" y="140412"/>
                  </a:lnTo>
                  <a:lnTo>
                    <a:pt x="1402677" y="140593"/>
                  </a:lnTo>
                  <a:lnTo>
                    <a:pt x="1400463" y="140774"/>
                  </a:lnTo>
                  <a:lnTo>
                    <a:pt x="1398249" y="140954"/>
                  </a:lnTo>
                  <a:lnTo>
                    <a:pt x="1396037" y="141135"/>
                  </a:lnTo>
                  <a:lnTo>
                    <a:pt x="1393826" y="141316"/>
                  </a:lnTo>
                  <a:lnTo>
                    <a:pt x="1391616" y="141496"/>
                  </a:lnTo>
                  <a:lnTo>
                    <a:pt x="1389407" y="141677"/>
                  </a:lnTo>
                  <a:lnTo>
                    <a:pt x="1387198" y="141857"/>
                  </a:lnTo>
                  <a:lnTo>
                    <a:pt x="1384991" y="142038"/>
                  </a:lnTo>
                  <a:lnTo>
                    <a:pt x="1382784" y="142218"/>
                  </a:lnTo>
                  <a:lnTo>
                    <a:pt x="1380578" y="142399"/>
                  </a:lnTo>
                  <a:lnTo>
                    <a:pt x="1378373" y="142579"/>
                  </a:lnTo>
                  <a:lnTo>
                    <a:pt x="1376168" y="142760"/>
                  </a:lnTo>
                  <a:lnTo>
                    <a:pt x="1373964" y="142940"/>
                  </a:lnTo>
                  <a:lnTo>
                    <a:pt x="1371760" y="143120"/>
                  </a:lnTo>
                  <a:lnTo>
                    <a:pt x="1369557" y="143301"/>
                  </a:lnTo>
                  <a:lnTo>
                    <a:pt x="1367354" y="143481"/>
                  </a:lnTo>
                  <a:lnTo>
                    <a:pt x="1365152" y="143661"/>
                  </a:lnTo>
                  <a:lnTo>
                    <a:pt x="1362949" y="143842"/>
                  </a:lnTo>
                  <a:lnTo>
                    <a:pt x="1360747" y="144022"/>
                  </a:lnTo>
                  <a:lnTo>
                    <a:pt x="1358546" y="144203"/>
                  </a:lnTo>
                  <a:lnTo>
                    <a:pt x="1356344" y="144383"/>
                  </a:lnTo>
                  <a:lnTo>
                    <a:pt x="1354142" y="144564"/>
                  </a:lnTo>
                  <a:lnTo>
                    <a:pt x="1351941" y="144744"/>
                  </a:lnTo>
                  <a:lnTo>
                    <a:pt x="1349739" y="144925"/>
                  </a:lnTo>
                  <a:lnTo>
                    <a:pt x="1347537" y="145106"/>
                  </a:lnTo>
                  <a:lnTo>
                    <a:pt x="1345335" y="145286"/>
                  </a:lnTo>
                  <a:lnTo>
                    <a:pt x="1343133" y="145467"/>
                  </a:lnTo>
                  <a:lnTo>
                    <a:pt x="1340930" y="145648"/>
                  </a:lnTo>
                  <a:lnTo>
                    <a:pt x="1338728" y="145829"/>
                  </a:lnTo>
                  <a:lnTo>
                    <a:pt x="1336524" y="146010"/>
                  </a:lnTo>
                  <a:lnTo>
                    <a:pt x="1334321" y="146191"/>
                  </a:lnTo>
                  <a:lnTo>
                    <a:pt x="1332117" y="146372"/>
                  </a:lnTo>
                  <a:lnTo>
                    <a:pt x="1329912" y="146553"/>
                  </a:lnTo>
                  <a:lnTo>
                    <a:pt x="1327707" y="146734"/>
                  </a:lnTo>
                  <a:lnTo>
                    <a:pt x="1325501" y="146915"/>
                  </a:lnTo>
                  <a:lnTo>
                    <a:pt x="1323294" y="147097"/>
                  </a:lnTo>
                  <a:lnTo>
                    <a:pt x="1321086" y="147278"/>
                  </a:lnTo>
                  <a:lnTo>
                    <a:pt x="1318878" y="147460"/>
                  </a:lnTo>
                  <a:lnTo>
                    <a:pt x="1316669" y="147642"/>
                  </a:lnTo>
                  <a:lnTo>
                    <a:pt x="1314459" y="147824"/>
                  </a:lnTo>
                  <a:lnTo>
                    <a:pt x="1312247" y="148006"/>
                  </a:lnTo>
                  <a:lnTo>
                    <a:pt x="1310035" y="148188"/>
                  </a:lnTo>
                  <a:lnTo>
                    <a:pt x="1307822" y="148370"/>
                  </a:lnTo>
                  <a:lnTo>
                    <a:pt x="1305607" y="148552"/>
                  </a:lnTo>
                  <a:lnTo>
                    <a:pt x="1303391" y="148735"/>
                  </a:lnTo>
                  <a:lnTo>
                    <a:pt x="1301174" y="148918"/>
                  </a:lnTo>
                  <a:lnTo>
                    <a:pt x="1298956" y="149100"/>
                  </a:lnTo>
                  <a:lnTo>
                    <a:pt x="1296736" y="149283"/>
                  </a:lnTo>
                  <a:lnTo>
                    <a:pt x="1294515" y="149466"/>
                  </a:lnTo>
                  <a:lnTo>
                    <a:pt x="1292292" y="149650"/>
                  </a:lnTo>
                  <a:lnTo>
                    <a:pt x="1290067" y="149833"/>
                  </a:lnTo>
                  <a:lnTo>
                    <a:pt x="1287841" y="150017"/>
                  </a:lnTo>
                  <a:lnTo>
                    <a:pt x="1285613" y="150201"/>
                  </a:lnTo>
                  <a:lnTo>
                    <a:pt x="1283384" y="150385"/>
                  </a:lnTo>
                  <a:lnTo>
                    <a:pt x="1281152" y="150569"/>
                  </a:lnTo>
                  <a:lnTo>
                    <a:pt x="1278919" y="150753"/>
                  </a:lnTo>
                  <a:lnTo>
                    <a:pt x="1276684" y="150938"/>
                  </a:lnTo>
                  <a:lnTo>
                    <a:pt x="1274446" y="151123"/>
                  </a:lnTo>
                  <a:lnTo>
                    <a:pt x="1272207" y="151308"/>
                  </a:lnTo>
                  <a:lnTo>
                    <a:pt x="1269965" y="151493"/>
                  </a:lnTo>
                  <a:lnTo>
                    <a:pt x="1267722" y="151678"/>
                  </a:lnTo>
                  <a:lnTo>
                    <a:pt x="1265476" y="151864"/>
                  </a:lnTo>
                  <a:lnTo>
                    <a:pt x="1263227" y="152050"/>
                  </a:lnTo>
                  <a:lnTo>
                    <a:pt x="1260977" y="152236"/>
                  </a:lnTo>
                  <a:lnTo>
                    <a:pt x="1258723" y="152422"/>
                  </a:lnTo>
                  <a:lnTo>
                    <a:pt x="1256468" y="152609"/>
                  </a:lnTo>
                  <a:lnTo>
                    <a:pt x="1254209" y="152796"/>
                  </a:lnTo>
                  <a:lnTo>
                    <a:pt x="1251948" y="152983"/>
                  </a:lnTo>
                  <a:lnTo>
                    <a:pt x="1249685" y="153170"/>
                  </a:lnTo>
                  <a:lnTo>
                    <a:pt x="1247418" y="153358"/>
                  </a:lnTo>
                  <a:lnTo>
                    <a:pt x="1245149" y="153546"/>
                  </a:lnTo>
                  <a:lnTo>
                    <a:pt x="1242877" y="153734"/>
                  </a:lnTo>
                  <a:lnTo>
                    <a:pt x="1240601" y="153922"/>
                  </a:lnTo>
                  <a:lnTo>
                    <a:pt x="1238323" y="154111"/>
                  </a:lnTo>
                  <a:lnTo>
                    <a:pt x="1236042" y="154300"/>
                  </a:lnTo>
                  <a:lnTo>
                    <a:pt x="1233757" y="154490"/>
                  </a:lnTo>
                  <a:lnTo>
                    <a:pt x="1231469" y="154680"/>
                  </a:lnTo>
                  <a:lnTo>
                    <a:pt x="1229178" y="154870"/>
                  </a:lnTo>
                  <a:lnTo>
                    <a:pt x="1226883" y="155060"/>
                  </a:lnTo>
                  <a:lnTo>
                    <a:pt x="1224585" y="155251"/>
                  </a:lnTo>
                  <a:lnTo>
                    <a:pt x="1222283" y="155442"/>
                  </a:lnTo>
                  <a:lnTo>
                    <a:pt x="1219978" y="155633"/>
                  </a:lnTo>
                  <a:lnTo>
                    <a:pt x="1217669" y="155825"/>
                  </a:lnTo>
                  <a:lnTo>
                    <a:pt x="1215356" y="156017"/>
                  </a:lnTo>
                  <a:lnTo>
                    <a:pt x="1213039" y="156209"/>
                  </a:lnTo>
                  <a:lnTo>
                    <a:pt x="1210718" y="156402"/>
                  </a:lnTo>
                  <a:lnTo>
                    <a:pt x="1208393" y="156595"/>
                  </a:lnTo>
                  <a:lnTo>
                    <a:pt x="1206065" y="156789"/>
                  </a:lnTo>
                  <a:lnTo>
                    <a:pt x="1203731" y="156983"/>
                  </a:lnTo>
                  <a:lnTo>
                    <a:pt x="1201394" y="157177"/>
                  </a:lnTo>
                  <a:lnTo>
                    <a:pt x="1199052" y="157372"/>
                  </a:lnTo>
                  <a:lnTo>
                    <a:pt x="1196706" y="157567"/>
                  </a:lnTo>
                  <a:lnTo>
                    <a:pt x="1194356" y="157763"/>
                  </a:lnTo>
                  <a:lnTo>
                    <a:pt x="1192000" y="157959"/>
                  </a:lnTo>
                  <a:lnTo>
                    <a:pt x="1189641" y="158155"/>
                  </a:lnTo>
                  <a:lnTo>
                    <a:pt x="1187276" y="158352"/>
                  </a:lnTo>
                  <a:lnTo>
                    <a:pt x="1184906" y="158550"/>
                  </a:lnTo>
                  <a:lnTo>
                    <a:pt x="1182532" y="158748"/>
                  </a:lnTo>
                  <a:lnTo>
                    <a:pt x="1180152" y="158946"/>
                  </a:lnTo>
                  <a:lnTo>
                    <a:pt x="1177767" y="159145"/>
                  </a:lnTo>
                  <a:lnTo>
                    <a:pt x="1175377" y="159344"/>
                  </a:lnTo>
                  <a:lnTo>
                    <a:pt x="1172982" y="159544"/>
                  </a:lnTo>
                  <a:lnTo>
                    <a:pt x="1170581" y="159744"/>
                  </a:lnTo>
                  <a:lnTo>
                    <a:pt x="1168175" y="159945"/>
                  </a:lnTo>
                  <a:lnTo>
                    <a:pt x="1165763" y="160146"/>
                  </a:lnTo>
                  <a:lnTo>
                    <a:pt x="1163346" y="160348"/>
                  </a:lnTo>
                  <a:lnTo>
                    <a:pt x="1160922" y="160550"/>
                  </a:lnTo>
                  <a:lnTo>
                    <a:pt x="1158493" y="160753"/>
                  </a:lnTo>
                  <a:lnTo>
                    <a:pt x="1156058" y="160957"/>
                  </a:lnTo>
                  <a:lnTo>
                    <a:pt x="1153616" y="161161"/>
                  </a:lnTo>
                  <a:lnTo>
                    <a:pt x="1151169" y="161365"/>
                  </a:lnTo>
                  <a:lnTo>
                    <a:pt x="1148715" y="161570"/>
                  </a:lnTo>
                  <a:lnTo>
                    <a:pt x="1146254" y="161776"/>
                  </a:lnTo>
                  <a:lnTo>
                    <a:pt x="1143787" y="161982"/>
                  </a:lnTo>
                  <a:lnTo>
                    <a:pt x="1141313" y="162189"/>
                  </a:lnTo>
                  <a:lnTo>
                    <a:pt x="1138833" y="162397"/>
                  </a:lnTo>
                  <a:lnTo>
                    <a:pt x="1136345" y="162605"/>
                  </a:lnTo>
                  <a:lnTo>
                    <a:pt x="1133851" y="162814"/>
                  </a:lnTo>
                  <a:lnTo>
                    <a:pt x="1131349" y="163024"/>
                  </a:lnTo>
                  <a:lnTo>
                    <a:pt x="1128840" y="163234"/>
                  </a:lnTo>
                  <a:lnTo>
                    <a:pt x="1126324" y="163445"/>
                  </a:lnTo>
                  <a:lnTo>
                    <a:pt x="1123800" y="163656"/>
                  </a:lnTo>
                  <a:lnTo>
                    <a:pt x="1121268" y="163869"/>
                  </a:lnTo>
                  <a:lnTo>
                    <a:pt x="1118729" y="164082"/>
                  </a:lnTo>
                  <a:lnTo>
                    <a:pt x="1116182" y="164295"/>
                  </a:lnTo>
                  <a:lnTo>
                    <a:pt x="1113626" y="164510"/>
                  </a:lnTo>
                  <a:lnTo>
                    <a:pt x="1111063" y="164725"/>
                  </a:lnTo>
                  <a:lnTo>
                    <a:pt x="1108491" y="164941"/>
                  </a:lnTo>
                  <a:lnTo>
                    <a:pt x="1105911" y="165158"/>
                  </a:lnTo>
                  <a:lnTo>
                    <a:pt x="1103322" y="165375"/>
                  </a:lnTo>
                  <a:lnTo>
                    <a:pt x="1100724" y="165593"/>
                  </a:lnTo>
                  <a:lnTo>
                    <a:pt x="1098117" y="165812"/>
                  </a:lnTo>
                  <a:lnTo>
                    <a:pt x="1095501" y="166032"/>
                  </a:lnTo>
                  <a:lnTo>
                    <a:pt x="1092876" y="166253"/>
                  </a:lnTo>
                  <a:lnTo>
                    <a:pt x="1090242" y="166475"/>
                  </a:lnTo>
                  <a:lnTo>
                    <a:pt x="1087598" y="166697"/>
                  </a:lnTo>
                  <a:lnTo>
                    <a:pt x="1084944" y="166921"/>
                  </a:lnTo>
                  <a:lnTo>
                    <a:pt x="1082280" y="167145"/>
                  </a:lnTo>
                  <a:lnTo>
                    <a:pt x="1079607" y="167370"/>
                  </a:lnTo>
                  <a:lnTo>
                    <a:pt x="1076923" y="167596"/>
                  </a:lnTo>
                  <a:lnTo>
                    <a:pt x="1074228" y="167824"/>
                  </a:lnTo>
                  <a:lnTo>
                    <a:pt x="1071523" y="168052"/>
                  </a:lnTo>
                  <a:lnTo>
                    <a:pt x="1068807" y="168281"/>
                  </a:lnTo>
                  <a:lnTo>
                    <a:pt x="1066081" y="168511"/>
                  </a:lnTo>
                  <a:lnTo>
                    <a:pt x="1063342" y="168742"/>
                  </a:lnTo>
                  <a:lnTo>
                    <a:pt x="1060593" y="168974"/>
                  </a:lnTo>
                  <a:lnTo>
                    <a:pt x="1057832" y="169207"/>
                  </a:lnTo>
                  <a:lnTo>
                    <a:pt x="1055059" y="169441"/>
                  </a:lnTo>
                  <a:lnTo>
                    <a:pt x="1052274" y="169677"/>
                  </a:lnTo>
                  <a:lnTo>
                    <a:pt x="1049477" y="169913"/>
                  </a:lnTo>
                  <a:lnTo>
                    <a:pt x="1046668" y="170151"/>
                  </a:lnTo>
                  <a:lnTo>
                    <a:pt x="1043845" y="170389"/>
                  </a:lnTo>
                  <a:lnTo>
                    <a:pt x="1041010" y="170629"/>
                  </a:lnTo>
                  <a:lnTo>
                    <a:pt x="1038162" y="170870"/>
                  </a:lnTo>
                  <a:lnTo>
                    <a:pt x="1035300" y="171113"/>
                  </a:lnTo>
                  <a:lnTo>
                    <a:pt x="1032424" y="171356"/>
                  </a:lnTo>
                  <a:lnTo>
                    <a:pt x="1029535" y="171601"/>
                  </a:lnTo>
                  <a:lnTo>
                    <a:pt x="1026632" y="171847"/>
                  </a:lnTo>
                  <a:lnTo>
                    <a:pt x="1023714" y="172095"/>
                  </a:lnTo>
                  <a:lnTo>
                    <a:pt x="1020781" y="172344"/>
                  </a:lnTo>
                  <a:lnTo>
                    <a:pt x="1017833" y="172594"/>
                  </a:lnTo>
                  <a:lnTo>
                    <a:pt x="1014870" y="172845"/>
                  </a:lnTo>
                  <a:lnTo>
                    <a:pt x="1011892" y="173098"/>
                  </a:lnTo>
                  <a:lnTo>
                    <a:pt x="1008897" y="173353"/>
                  </a:lnTo>
                  <a:lnTo>
                    <a:pt x="1005886" y="173609"/>
                  </a:lnTo>
                  <a:lnTo>
                    <a:pt x="1002859" y="173866"/>
                  </a:lnTo>
                  <a:lnTo>
                    <a:pt x="999815" y="174125"/>
                  </a:lnTo>
                  <a:lnTo>
                    <a:pt x="996754" y="174386"/>
                  </a:lnTo>
                  <a:lnTo>
                    <a:pt x="993675" y="174648"/>
                  </a:lnTo>
                  <a:lnTo>
                    <a:pt x="990579" y="174911"/>
                  </a:lnTo>
                  <a:lnTo>
                    <a:pt x="987464" y="175177"/>
                  </a:lnTo>
                  <a:lnTo>
                    <a:pt x="984330" y="175444"/>
                  </a:lnTo>
                  <a:lnTo>
                    <a:pt x="981177" y="175713"/>
                  </a:lnTo>
                  <a:lnTo>
                    <a:pt x="978005" y="175984"/>
                  </a:lnTo>
                  <a:lnTo>
                    <a:pt x="974814" y="176256"/>
                  </a:lnTo>
                  <a:lnTo>
                    <a:pt x="971602" y="176530"/>
                  </a:lnTo>
                  <a:lnTo>
                    <a:pt x="968369" y="176806"/>
                  </a:lnTo>
                  <a:lnTo>
                    <a:pt x="965115" y="177085"/>
                  </a:lnTo>
                  <a:lnTo>
                    <a:pt x="961840" y="177365"/>
                  </a:lnTo>
                  <a:lnTo>
                    <a:pt x="958542" y="177647"/>
                  </a:lnTo>
                  <a:lnTo>
                    <a:pt x="955222" y="177931"/>
                  </a:lnTo>
                  <a:lnTo>
                    <a:pt x="951879" y="178217"/>
                  </a:lnTo>
                  <a:lnTo>
                    <a:pt x="948512" y="178506"/>
                  </a:lnTo>
                  <a:lnTo>
                    <a:pt x="945121" y="178796"/>
                  </a:lnTo>
                  <a:lnTo>
                    <a:pt x="941706" y="179089"/>
                  </a:lnTo>
                  <a:lnTo>
                    <a:pt x="938265" y="179385"/>
                  </a:lnTo>
                  <a:lnTo>
                    <a:pt x="934799" y="179682"/>
                  </a:lnTo>
                  <a:lnTo>
                    <a:pt x="931306" y="179982"/>
                  </a:lnTo>
                  <a:lnTo>
                    <a:pt x="927786" y="180285"/>
                  </a:lnTo>
                  <a:lnTo>
                    <a:pt x="924238" y="180590"/>
                  </a:lnTo>
                  <a:lnTo>
                    <a:pt x="920662" y="180898"/>
                  </a:lnTo>
                  <a:lnTo>
                    <a:pt x="917057" y="181208"/>
                  </a:lnTo>
                  <a:lnTo>
                    <a:pt x="913422" y="181521"/>
                  </a:lnTo>
                  <a:lnTo>
                    <a:pt x="909756" y="181837"/>
                  </a:lnTo>
                  <a:lnTo>
                    <a:pt x="906059" y="182156"/>
                  </a:lnTo>
                  <a:lnTo>
                    <a:pt x="902330" y="182478"/>
                  </a:lnTo>
                  <a:lnTo>
                    <a:pt x="898568" y="182803"/>
                  </a:lnTo>
                  <a:lnTo>
                    <a:pt x="894772" y="183131"/>
                  </a:lnTo>
                  <a:lnTo>
                    <a:pt x="890942" y="183462"/>
                  </a:lnTo>
                  <a:lnTo>
                    <a:pt x="887075" y="183797"/>
                  </a:lnTo>
                  <a:lnTo>
                    <a:pt x="883172" y="184135"/>
                  </a:lnTo>
                  <a:lnTo>
                    <a:pt x="879231" y="184476"/>
                  </a:lnTo>
                  <a:lnTo>
                    <a:pt x="875251" y="184821"/>
                  </a:lnTo>
                  <a:lnTo>
                    <a:pt x="871232" y="185170"/>
                  </a:lnTo>
                  <a:lnTo>
                    <a:pt x="867171" y="185522"/>
                  </a:lnTo>
                  <a:lnTo>
                    <a:pt x="863069" y="185879"/>
                  </a:lnTo>
                  <a:lnTo>
                    <a:pt x="858922" y="186239"/>
                  </a:lnTo>
                  <a:lnTo>
                    <a:pt x="854731" y="186604"/>
                  </a:lnTo>
                  <a:lnTo>
                    <a:pt x="850494" y="186973"/>
                  </a:lnTo>
                  <a:lnTo>
                    <a:pt x="846209" y="187347"/>
                  </a:lnTo>
                  <a:lnTo>
                    <a:pt x="841875" y="187725"/>
                  </a:lnTo>
                  <a:lnTo>
                    <a:pt x="837491" y="188108"/>
                  </a:lnTo>
                  <a:lnTo>
                    <a:pt x="833054" y="188495"/>
                  </a:lnTo>
                  <a:lnTo>
                    <a:pt x="828563" y="188888"/>
                  </a:lnTo>
                  <a:lnTo>
                    <a:pt x="824016" y="189286"/>
                  </a:lnTo>
                  <a:lnTo>
                    <a:pt x="819411" y="189690"/>
                  </a:lnTo>
                  <a:lnTo>
                    <a:pt x="814747" y="190099"/>
                  </a:lnTo>
                  <a:lnTo>
                    <a:pt x="810020" y="190514"/>
                  </a:lnTo>
                  <a:lnTo>
                    <a:pt x="805230" y="190935"/>
                  </a:lnTo>
                  <a:lnTo>
                    <a:pt x="800373" y="191362"/>
                  </a:lnTo>
                  <a:lnTo>
                    <a:pt x="795447" y="191796"/>
                  </a:lnTo>
                  <a:lnTo>
                    <a:pt x="790449" y="192236"/>
                  </a:lnTo>
                  <a:lnTo>
                    <a:pt x="785377" y="192684"/>
                  </a:lnTo>
                  <a:lnTo>
                    <a:pt x="780228" y="193139"/>
                  </a:lnTo>
                  <a:lnTo>
                    <a:pt x="774998" y="193601"/>
                  </a:lnTo>
                  <a:lnTo>
                    <a:pt x="769685" y="194072"/>
                  </a:lnTo>
                  <a:lnTo>
                    <a:pt x="764284" y="194551"/>
                  </a:lnTo>
                  <a:lnTo>
                    <a:pt x="758792" y="195039"/>
                  </a:lnTo>
                  <a:lnTo>
                    <a:pt x="753205" y="195535"/>
                  </a:lnTo>
                  <a:lnTo>
                    <a:pt x="747519" y="196042"/>
                  </a:lnTo>
                  <a:lnTo>
                    <a:pt x="741728" y="196558"/>
                  </a:lnTo>
                  <a:lnTo>
                    <a:pt x="735829" y="197085"/>
                  </a:lnTo>
                  <a:lnTo>
                    <a:pt x="729815" y="197623"/>
                  </a:lnTo>
                  <a:lnTo>
                    <a:pt x="723682" y="198172"/>
                  </a:lnTo>
                  <a:lnTo>
                    <a:pt x="717422" y="198734"/>
                  </a:lnTo>
                  <a:lnTo>
                    <a:pt x="711030" y="199308"/>
                  </a:lnTo>
                  <a:lnTo>
                    <a:pt x="704498" y="199896"/>
                  </a:lnTo>
                  <a:lnTo>
                    <a:pt x="697819" y="200499"/>
                  </a:lnTo>
                  <a:lnTo>
                    <a:pt x="690984" y="201117"/>
                  </a:lnTo>
                  <a:lnTo>
                    <a:pt x="683983" y="201751"/>
                  </a:lnTo>
                  <a:lnTo>
                    <a:pt x="676807" y="202402"/>
                  </a:lnTo>
                  <a:lnTo>
                    <a:pt x="669445" y="203072"/>
                  </a:lnTo>
                  <a:lnTo>
                    <a:pt x="661884" y="203761"/>
                  </a:lnTo>
                  <a:lnTo>
                    <a:pt x="654112" y="204471"/>
                  </a:lnTo>
                  <a:lnTo>
                    <a:pt x="646113" y="205204"/>
                  </a:lnTo>
                  <a:lnTo>
                    <a:pt x="637870" y="205961"/>
                  </a:lnTo>
                  <a:lnTo>
                    <a:pt x="629367" y="206745"/>
                  </a:lnTo>
                  <a:lnTo>
                    <a:pt x="620582" y="207557"/>
                  </a:lnTo>
                  <a:lnTo>
                    <a:pt x="611491" y="208400"/>
                  </a:lnTo>
                  <a:lnTo>
                    <a:pt x="602069" y="209276"/>
                  </a:lnTo>
                  <a:lnTo>
                    <a:pt x="592287" y="210190"/>
                  </a:lnTo>
                  <a:lnTo>
                    <a:pt x="582109" y="211144"/>
                  </a:lnTo>
                  <a:lnTo>
                    <a:pt x="571497" y="212143"/>
                  </a:lnTo>
                  <a:lnTo>
                    <a:pt x="560406" y="213191"/>
                  </a:lnTo>
                  <a:lnTo>
                    <a:pt x="548782" y="214296"/>
                  </a:lnTo>
                  <a:lnTo>
                    <a:pt x="536561" y="215463"/>
                  </a:lnTo>
                  <a:lnTo>
                    <a:pt x="523670" y="216702"/>
                  </a:lnTo>
                  <a:lnTo>
                    <a:pt x="510018" y="218022"/>
                  </a:lnTo>
                  <a:lnTo>
                    <a:pt x="495494" y="219437"/>
                  </a:lnTo>
                  <a:lnTo>
                    <a:pt x="479961" y="220962"/>
                  </a:lnTo>
                  <a:lnTo>
                    <a:pt x="463246" y="222617"/>
                  </a:lnTo>
                  <a:lnTo>
                    <a:pt x="445124" y="224430"/>
                  </a:lnTo>
                  <a:lnTo>
                    <a:pt x="425300" y="226437"/>
                  </a:lnTo>
                  <a:lnTo>
                    <a:pt x="403371" y="228687"/>
                  </a:lnTo>
                  <a:lnTo>
                    <a:pt x="378767" y="231253"/>
                  </a:lnTo>
                  <a:lnTo>
                    <a:pt x="350641" y="234245"/>
                  </a:lnTo>
                  <a:lnTo>
                    <a:pt x="317652" y="237844"/>
                  </a:lnTo>
                  <a:lnTo>
                    <a:pt x="277475" y="242377"/>
                  </a:lnTo>
                  <a:lnTo>
                    <a:pt x="225498" y="248528"/>
                  </a:lnTo>
                  <a:lnTo>
                    <a:pt x="150118" y="258173"/>
                  </a:lnTo>
                  <a:lnTo>
                    <a:pt x="0" y="281224"/>
                  </a:lnTo>
                  <a:close/>
                </a:path>
              </a:pathLst>
            </a:custGeom>
            <a:solidFill>
              <a:srgbClr val="000000">
                <a:alpha val="20000"/>
              </a:srgbClr>
            </a:solidFill>
          </p:spPr>
          <p:txBody>
            <a:bodyPr/>
            <a:lstStyle/>
            <a:p>
              <a:endParaRPr dirty="0"/>
            </a:p>
          </p:txBody>
        </p:sp>
        <p:sp>
          <p:nvSpPr>
            <p:cNvPr id="1698" name="pl525">
              <a:extLst>
                <a:ext uri="{FF2B5EF4-FFF2-40B4-BE49-F238E27FC236}">
                  <a16:creationId xmlns:a16="http://schemas.microsoft.com/office/drawing/2014/main" id="{1FE01C25-B962-274C-BD46-53CE7C6BA8AD}"/>
                </a:ext>
              </a:extLst>
            </p:cNvPr>
            <p:cNvSpPr/>
            <p:nvPr/>
          </p:nvSpPr>
          <p:spPr>
            <a:xfrm>
              <a:off x="1658711" y="2880477"/>
              <a:ext cx="2708285" cy="222074"/>
            </a:xfrm>
            <a:custGeom>
              <a:avLst/>
              <a:gdLst/>
              <a:ahLst/>
              <a:cxnLst/>
              <a:rect l="0" t="0" r="0" b="0"/>
              <a:pathLst>
                <a:path w="2708285" h="222074">
                  <a:moveTo>
                    <a:pt x="0" y="222074"/>
                  </a:moveTo>
                  <a:lnTo>
                    <a:pt x="150118" y="220506"/>
                  </a:lnTo>
                  <a:lnTo>
                    <a:pt x="225498" y="217789"/>
                  </a:lnTo>
                  <a:lnTo>
                    <a:pt x="277475" y="215416"/>
                  </a:lnTo>
                  <a:lnTo>
                    <a:pt x="317652" y="213360"/>
                  </a:lnTo>
                  <a:lnTo>
                    <a:pt x="350641" y="211549"/>
                  </a:lnTo>
                  <a:lnTo>
                    <a:pt x="378767" y="209929"/>
                  </a:lnTo>
                  <a:lnTo>
                    <a:pt x="403371" y="208460"/>
                  </a:lnTo>
                  <a:lnTo>
                    <a:pt x="425300" y="207114"/>
                  </a:lnTo>
                  <a:lnTo>
                    <a:pt x="445124" y="205869"/>
                  </a:lnTo>
                  <a:lnTo>
                    <a:pt x="463246" y="204710"/>
                  </a:lnTo>
                  <a:lnTo>
                    <a:pt x="479961" y="203625"/>
                  </a:lnTo>
                  <a:lnTo>
                    <a:pt x="495494" y="202602"/>
                  </a:lnTo>
                  <a:lnTo>
                    <a:pt x="510018" y="201635"/>
                  </a:lnTo>
                  <a:lnTo>
                    <a:pt x="523670" y="200716"/>
                  </a:lnTo>
                  <a:lnTo>
                    <a:pt x="536561" y="199840"/>
                  </a:lnTo>
                  <a:lnTo>
                    <a:pt x="548782" y="199004"/>
                  </a:lnTo>
                  <a:lnTo>
                    <a:pt x="560406" y="198202"/>
                  </a:lnTo>
                  <a:lnTo>
                    <a:pt x="571497" y="197432"/>
                  </a:lnTo>
                  <a:lnTo>
                    <a:pt x="582109" y="196691"/>
                  </a:lnTo>
                  <a:lnTo>
                    <a:pt x="592287" y="195975"/>
                  </a:lnTo>
                  <a:lnTo>
                    <a:pt x="602069" y="195285"/>
                  </a:lnTo>
                  <a:lnTo>
                    <a:pt x="611491" y="194616"/>
                  </a:lnTo>
                  <a:lnTo>
                    <a:pt x="620582" y="193968"/>
                  </a:lnTo>
                  <a:lnTo>
                    <a:pt x="629367" y="193339"/>
                  </a:lnTo>
                  <a:lnTo>
                    <a:pt x="637870" y="192728"/>
                  </a:lnTo>
                  <a:lnTo>
                    <a:pt x="646113" y="192134"/>
                  </a:lnTo>
                  <a:lnTo>
                    <a:pt x="654112" y="191555"/>
                  </a:lnTo>
                  <a:lnTo>
                    <a:pt x="661884" y="190991"/>
                  </a:lnTo>
                  <a:lnTo>
                    <a:pt x="669445" y="190440"/>
                  </a:lnTo>
                  <a:lnTo>
                    <a:pt x="676807" y="189902"/>
                  </a:lnTo>
                  <a:lnTo>
                    <a:pt x="683983" y="189377"/>
                  </a:lnTo>
                  <a:lnTo>
                    <a:pt x="690984" y="188863"/>
                  </a:lnTo>
                  <a:lnTo>
                    <a:pt x="697819" y="188359"/>
                  </a:lnTo>
                  <a:lnTo>
                    <a:pt x="704498" y="187866"/>
                  </a:lnTo>
                  <a:lnTo>
                    <a:pt x="711030" y="187383"/>
                  </a:lnTo>
                  <a:lnTo>
                    <a:pt x="717422" y="186910"/>
                  </a:lnTo>
                  <a:lnTo>
                    <a:pt x="723682" y="186445"/>
                  </a:lnTo>
                  <a:lnTo>
                    <a:pt x="729815" y="185988"/>
                  </a:lnTo>
                  <a:lnTo>
                    <a:pt x="735829" y="185540"/>
                  </a:lnTo>
                  <a:lnTo>
                    <a:pt x="741728" y="185099"/>
                  </a:lnTo>
                  <a:lnTo>
                    <a:pt x="747519" y="184666"/>
                  </a:lnTo>
                  <a:lnTo>
                    <a:pt x="753205" y="184240"/>
                  </a:lnTo>
                  <a:lnTo>
                    <a:pt x="758792" y="183820"/>
                  </a:lnTo>
                  <a:lnTo>
                    <a:pt x="764284" y="183407"/>
                  </a:lnTo>
                  <a:lnTo>
                    <a:pt x="769685" y="183000"/>
                  </a:lnTo>
                  <a:lnTo>
                    <a:pt x="774998" y="182600"/>
                  </a:lnTo>
                  <a:lnTo>
                    <a:pt x="780228" y="182205"/>
                  </a:lnTo>
                  <a:lnTo>
                    <a:pt x="785377" y="181815"/>
                  </a:lnTo>
                  <a:lnTo>
                    <a:pt x="790449" y="181431"/>
                  </a:lnTo>
                  <a:lnTo>
                    <a:pt x="795447" y="181052"/>
                  </a:lnTo>
                  <a:lnTo>
                    <a:pt x="800373" y="180678"/>
                  </a:lnTo>
                  <a:lnTo>
                    <a:pt x="805230" y="180309"/>
                  </a:lnTo>
                  <a:lnTo>
                    <a:pt x="810020" y="179944"/>
                  </a:lnTo>
                  <a:lnTo>
                    <a:pt x="814747" y="179584"/>
                  </a:lnTo>
                  <a:lnTo>
                    <a:pt x="819411" y="179228"/>
                  </a:lnTo>
                  <a:lnTo>
                    <a:pt x="824016" y="178876"/>
                  </a:lnTo>
                  <a:lnTo>
                    <a:pt x="828563" y="178529"/>
                  </a:lnTo>
                  <a:lnTo>
                    <a:pt x="833054" y="178185"/>
                  </a:lnTo>
                  <a:lnTo>
                    <a:pt x="837491" y="177845"/>
                  </a:lnTo>
                  <a:lnTo>
                    <a:pt x="841875" y="177509"/>
                  </a:lnTo>
                  <a:lnTo>
                    <a:pt x="846209" y="177176"/>
                  </a:lnTo>
                  <a:lnTo>
                    <a:pt x="850494" y="176847"/>
                  </a:lnTo>
                  <a:lnTo>
                    <a:pt x="854731" y="176521"/>
                  </a:lnTo>
                  <a:lnTo>
                    <a:pt x="858922" y="176198"/>
                  </a:lnTo>
                  <a:lnTo>
                    <a:pt x="863069" y="175879"/>
                  </a:lnTo>
                  <a:lnTo>
                    <a:pt x="867171" y="175563"/>
                  </a:lnTo>
                  <a:lnTo>
                    <a:pt x="871232" y="175249"/>
                  </a:lnTo>
                  <a:lnTo>
                    <a:pt x="875251" y="174939"/>
                  </a:lnTo>
                  <a:lnTo>
                    <a:pt x="879231" y="174631"/>
                  </a:lnTo>
                  <a:lnTo>
                    <a:pt x="883172" y="174326"/>
                  </a:lnTo>
                  <a:lnTo>
                    <a:pt x="887075" y="174024"/>
                  </a:lnTo>
                  <a:lnTo>
                    <a:pt x="890942" y="173725"/>
                  </a:lnTo>
                  <a:lnTo>
                    <a:pt x="894772" y="173428"/>
                  </a:lnTo>
                  <a:lnTo>
                    <a:pt x="898568" y="173133"/>
                  </a:lnTo>
                  <a:lnTo>
                    <a:pt x="902330" y="172841"/>
                  </a:lnTo>
                  <a:lnTo>
                    <a:pt x="906059" y="172551"/>
                  </a:lnTo>
                  <a:lnTo>
                    <a:pt x="909756" y="172264"/>
                  </a:lnTo>
                  <a:lnTo>
                    <a:pt x="913422" y="171979"/>
                  </a:lnTo>
                  <a:lnTo>
                    <a:pt x="917057" y="171696"/>
                  </a:lnTo>
                  <a:lnTo>
                    <a:pt x="920662" y="171415"/>
                  </a:lnTo>
                  <a:lnTo>
                    <a:pt x="924238" y="171136"/>
                  </a:lnTo>
                  <a:lnTo>
                    <a:pt x="927786" y="170859"/>
                  </a:lnTo>
                  <a:lnTo>
                    <a:pt x="931306" y="170585"/>
                  </a:lnTo>
                  <a:lnTo>
                    <a:pt x="934799" y="170312"/>
                  </a:lnTo>
                  <a:lnTo>
                    <a:pt x="938265" y="170041"/>
                  </a:lnTo>
                  <a:lnTo>
                    <a:pt x="941706" y="169772"/>
                  </a:lnTo>
                  <a:lnTo>
                    <a:pt x="945121" y="169505"/>
                  </a:lnTo>
                  <a:lnTo>
                    <a:pt x="948512" y="169240"/>
                  </a:lnTo>
                  <a:lnTo>
                    <a:pt x="951879" y="168976"/>
                  </a:lnTo>
                  <a:lnTo>
                    <a:pt x="955222" y="168714"/>
                  </a:lnTo>
                  <a:lnTo>
                    <a:pt x="958542" y="168454"/>
                  </a:lnTo>
                  <a:lnTo>
                    <a:pt x="961840" y="168195"/>
                  </a:lnTo>
                  <a:lnTo>
                    <a:pt x="965115" y="167938"/>
                  </a:lnTo>
                  <a:lnTo>
                    <a:pt x="968369" y="167682"/>
                  </a:lnTo>
                  <a:lnTo>
                    <a:pt x="971602" y="167429"/>
                  </a:lnTo>
                  <a:lnTo>
                    <a:pt x="974814" y="167176"/>
                  </a:lnTo>
                  <a:lnTo>
                    <a:pt x="978005" y="166925"/>
                  </a:lnTo>
                  <a:lnTo>
                    <a:pt x="981177" y="166675"/>
                  </a:lnTo>
                  <a:lnTo>
                    <a:pt x="984330" y="166427"/>
                  </a:lnTo>
                  <a:lnTo>
                    <a:pt x="987464" y="166181"/>
                  </a:lnTo>
                  <a:lnTo>
                    <a:pt x="990579" y="165935"/>
                  </a:lnTo>
                  <a:lnTo>
                    <a:pt x="993675" y="165691"/>
                  </a:lnTo>
                  <a:lnTo>
                    <a:pt x="996754" y="165448"/>
                  </a:lnTo>
                  <a:lnTo>
                    <a:pt x="999815" y="165207"/>
                  </a:lnTo>
                  <a:lnTo>
                    <a:pt x="1002859" y="164967"/>
                  </a:lnTo>
                  <a:lnTo>
                    <a:pt x="1005886" y="164727"/>
                  </a:lnTo>
                  <a:lnTo>
                    <a:pt x="1008897" y="164490"/>
                  </a:lnTo>
                  <a:lnTo>
                    <a:pt x="1011892" y="164253"/>
                  </a:lnTo>
                  <a:lnTo>
                    <a:pt x="1014870" y="164018"/>
                  </a:lnTo>
                  <a:lnTo>
                    <a:pt x="1017833" y="163783"/>
                  </a:lnTo>
                  <a:lnTo>
                    <a:pt x="1020781" y="163550"/>
                  </a:lnTo>
                  <a:lnTo>
                    <a:pt x="1023714" y="163318"/>
                  </a:lnTo>
                  <a:lnTo>
                    <a:pt x="1026632" y="163087"/>
                  </a:lnTo>
                  <a:lnTo>
                    <a:pt x="1029535" y="162857"/>
                  </a:lnTo>
                  <a:lnTo>
                    <a:pt x="1032424" y="162628"/>
                  </a:lnTo>
                  <a:lnTo>
                    <a:pt x="1035300" y="162400"/>
                  </a:lnTo>
                  <a:lnTo>
                    <a:pt x="1038162" y="162173"/>
                  </a:lnTo>
                  <a:lnTo>
                    <a:pt x="1041010" y="161947"/>
                  </a:lnTo>
                  <a:lnTo>
                    <a:pt x="1043845" y="161722"/>
                  </a:lnTo>
                  <a:lnTo>
                    <a:pt x="1046668" y="161498"/>
                  </a:lnTo>
                  <a:lnTo>
                    <a:pt x="1049477" y="161274"/>
                  </a:lnTo>
                  <a:lnTo>
                    <a:pt x="1052274" y="161052"/>
                  </a:lnTo>
                  <a:lnTo>
                    <a:pt x="1055059" y="160831"/>
                  </a:lnTo>
                  <a:lnTo>
                    <a:pt x="1057832" y="160610"/>
                  </a:lnTo>
                  <a:lnTo>
                    <a:pt x="1060593" y="160391"/>
                  </a:lnTo>
                  <a:lnTo>
                    <a:pt x="1063342" y="160172"/>
                  </a:lnTo>
                  <a:lnTo>
                    <a:pt x="1066081" y="159954"/>
                  </a:lnTo>
                  <a:lnTo>
                    <a:pt x="1068807" y="159737"/>
                  </a:lnTo>
                  <a:lnTo>
                    <a:pt x="1071523" y="159520"/>
                  </a:lnTo>
                  <a:lnTo>
                    <a:pt x="1074228" y="159305"/>
                  </a:lnTo>
                  <a:lnTo>
                    <a:pt x="1076923" y="159090"/>
                  </a:lnTo>
                  <a:lnTo>
                    <a:pt x="1079607" y="158876"/>
                  </a:lnTo>
                  <a:lnTo>
                    <a:pt x="1082280" y="158663"/>
                  </a:lnTo>
                  <a:lnTo>
                    <a:pt x="1084944" y="158450"/>
                  </a:lnTo>
                  <a:lnTo>
                    <a:pt x="1087598" y="158238"/>
                  </a:lnTo>
                  <a:lnTo>
                    <a:pt x="1090242" y="158027"/>
                  </a:lnTo>
                  <a:lnTo>
                    <a:pt x="1092876" y="157817"/>
                  </a:lnTo>
                  <a:lnTo>
                    <a:pt x="1095501" y="157607"/>
                  </a:lnTo>
                  <a:lnTo>
                    <a:pt x="1098117" y="157398"/>
                  </a:lnTo>
                  <a:lnTo>
                    <a:pt x="1100724" y="157190"/>
                  </a:lnTo>
                  <a:lnTo>
                    <a:pt x="1103322" y="156982"/>
                  </a:lnTo>
                  <a:lnTo>
                    <a:pt x="1105911" y="156775"/>
                  </a:lnTo>
                  <a:lnTo>
                    <a:pt x="1108491" y="156569"/>
                  </a:lnTo>
                  <a:lnTo>
                    <a:pt x="1111063" y="156363"/>
                  </a:lnTo>
                  <a:lnTo>
                    <a:pt x="1113626" y="156158"/>
                  </a:lnTo>
                  <a:lnTo>
                    <a:pt x="1116182" y="155953"/>
                  </a:lnTo>
                  <a:lnTo>
                    <a:pt x="1118729" y="155749"/>
                  </a:lnTo>
                  <a:lnTo>
                    <a:pt x="1121268" y="155545"/>
                  </a:lnTo>
                  <a:lnTo>
                    <a:pt x="1123800" y="155342"/>
                  </a:lnTo>
                  <a:lnTo>
                    <a:pt x="1126324" y="155140"/>
                  </a:lnTo>
                  <a:lnTo>
                    <a:pt x="1128840" y="154938"/>
                  </a:lnTo>
                  <a:lnTo>
                    <a:pt x="1131349" y="154737"/>
                  </a:lnTo>
                  <a:lnTo>
                    <a:pt x="1133851" y="154536"/>
                  </a:lnTo>
                  <a:lnTo>
                    <a:pt x="1136345" y="154336"/>
                  </a:lnTo>
                  <a:lnTo>
                    <a:pt x="1138833" y="154136"/>
                  </a:lnTo>
                  <a:lnTo>
                    <a:pt x="1141313" y="153937"/>
                  </a:lnTo>
                  <a:lnTo>
                    <a:pt x="1143787" y="153739"/>
                  </a:lnTo>
                  <a:lnTo>
                    <a:pt x="1146254" y="153540"/>
                  </a:lnTo>
                  <a:lnTo>
                    <a:pt x="1148715" y="153343"/>
                  </a:lnTo>
                  <a:lnTo>
                    <a:pt x="1151169" y="153145"/>
                  </a:lnTo>
                  <a:lnTo>
                    <a:pt x="1153616" y="152948"/>
                  </a:lnTo>
                  <a:lnTo>
                    <a:pt x="1156058" y="152752"/>
                  </a:lnTo>
                  <a:lnTo>
                    <a:pt x="1158493" y="152556"/>
                  </a:lnTo>
                  <a:lnTo>
                    <a:pt x="1160922" y="152361"/>
                  </a:lnTo>
                  <a:lnTo>
                    <a:pt x="1163346" y="152166"/>
                  </a:lnTo>
                  <a:lnTo>
                    <a:pt x="1165763" y="151971"/>
                  </a:lnTo>
                  <a:lnTo>
                    <a:pt x="1168175" y="151777"/>
                  </a:lnTo>
                  <a:lnTo>
                    <a:pt x="1170581" y="151583"/>
                  </a:lnTo>
                  <a:lnTo>
                    <a:pt x="1172982" y="151389"/>
                  </a:lnTo>
                  <a:lnTo>
                    <a:pt x="1175377" y="151196"/>
                  </a:lnTo>
                  <a:lnTo>
                    <a:pt x="1177767" y="151004"/>
                  </a:lnTo>
                  <a:lnTo>
                    <a:pt x="1180152" y="150811"/>
                  </a:lnTo>
                  <a:lnTo>
                    <a:pt x="1182532" y="150619"/>
                  </a:lnTo>
                  <a:lnTo>
                    <a:pt x="1184906" y="150428"/>
                  </a:lnTo>
                  <a:lnTo>
                    <a:pt x="1187276" y="150237"/>
                  </a:lnTo>
                  <a:lnTo>
                    <a:pt x="1189641" y="150046"/>
                  </a:lnTo>
                  <a:lnTo>
                    <a:pt x="1192000" y="149855"/>
                  </a:lnTo>
                  <a:lnTo>
                    <a:pt x="1194356" y="149665"/>
                  </a:lnTo>
                  <a:lnTo>
                    <a:pt x="1196706" y="149475"/>
                  </a:lnTo>
                  <a:lnTo>
                    <a:pt x="1199052" y="149286"/>
                  </a:lnTo>
                  <a:lnTo>
                    <a:pt x="1201394" y="149096"/>
                  </a:lnTo>
                  <a:lnTo>
                    <a:pt x="1203731" y="148907"/>
                  </a:lnTo>
                  <a:lnTo>
                    <a:pt x="1206065" y="148719"/>
                  </a:lnTo>
                  <a:lnTo>
                    <a:pt x="1208393" y="148530"/>
                  </a:lnTo>
                  <a:lnTo>
                    <a:pt x="1210718" y="148342"/>
                  </a:lnTo>
                  <a:lnTo>
                    <a:pt x="1213039" y="148155"/>
                  </a:lnTo>
                  <a:lnTo>
                    <a:pt x="1215356" y="147967"/>
                  </a:lnTo>
                  <a:lnTo>
                    <a:pt x="1217669" y="147780"/>
                  </a:lnTo>
                  <a:lnTo>
                    <a:pt x="1219978" y="147593"/>
                  </a:lnTo>
                  <a:lnTo>
                    <a:pt x="1222283" y="147406"/>
                  </a:lnTo>
                  <a:lnTo>
                    <a:pt x="1224585" y="147220"/>
                  </a:lnTo>
                  <a:lnTo>
                    <a:pt x="1226883" y="147034"/>
                  </a:lnTo>
                  <a:lnTo>
                    <a:pt x="1229178" y="146848"/>
                  </a:lnTo>
                  <a:lnTo>
                    <a:pt x="1231469" y="146662"/>
                  </a:lnTo>
                  <a:lnTo>
                    <a:pt x="1233757" y="146476"/>
                  </a:lnTo>
                  <a:lnTo>
                    <a:pt x="1236042" y="146291"/>
                  </a:lnTo>
                  <a:lnTo>
                    <a:pt x="1238323" y="146106"/>
                  </a:lnTo>
                  <a:lnTo>
                    <a:pt x="1240601" y="145921"/>
                  </a:lnTo>
                  <a:lnTo>
                    <a:pt x="1242877" y="145737"/>
                  </a:lnTo>
                  <a:lnTo>
                    <a:pt x="1245149" y="145552"/>
                  </a:lnTo>
                  <a:lnTo>
                    <a:pt x="1247418" y="145368"/>
                  </a:lnTo>
                  <a:lnTo>
                    <a:pt x="1249685" y="145184"/>
                  </a:lnTo>
                  <a:lnTo>
                    <a:pt x="1251948" y="145000"/>
                  </a:lnTo>
                  <a:lnTo>
                    <a:pt x="1254209" y="144816"/>
                  </a:lnTo>
                  <a:lnTo>
                    <a:pt x="1256468" y="144633"/>
                  </a:lnTo>
                  <a:lnTo>
                    <a:pt x="1258723" y="144450"/>
                  </a:lnTo>
                  <a:lnTo>
                    <a:pt x="1260977" y="144267"/>
                  </a:lnTo>
                  <a:lnTo>
                    <a:pt x="1263227" y="144084"/>
                  </a:lnTo>
                  <a:lnTo>
                    <a:pt x="1265476" y="143901"/>
                  </a:lnTo>
                  <a:lnTo>
                    <a:pt x="1267722" y="143718"/>
                  </a:lnTo>
                  <a:lnTo>
                    <a:pt x="1269965" y="143535"/>
                  </a:lnTo>
                  <a:lnTo>
                    <a:pt x="1272207" y="143353"/>
                  </a:lnTo>
                  <a:lnTo>
                    <a:pt x="1274446" y="143171"/>
                  </a:lnTo>
                  <a:lnTo>
                    <a:pt x="1276684" y="142989"/>
                  </a:lnTo>
                  <a:lnTo>
                    <a:pt x="1278919" y="142807"/>
                  </a:lnTo>
                  <a:lnTo>
                    <a:pt x="1281152" y="142625"/>
                  </a:lnTo>
                  <a:lnTo>
                    <a:pt x="1283384" y="142443"/>
                  </a:lnTo>
                  <a:lnTo>
                    <a:pt x="1285613" y="142261"/>
                  </a:lnTo>
                  <a:lnTo>
                    <a:pt x="1287841" y="142080"/>
                  </a:lnTo>
                  <a:lnTo>
                    <a:pt x="1290067" y="141898"/>
                  </a:lnTo>
                  <a:lnTo>
                    <a:pt x="1292292" y="141717"/>
                  </a:lnTo>
                  <a:lnTo>
                    <a:pt x="1294515" y="141536"/>
                  </a:lnTo>
                  <a:lnTo>
                    <a:pt x="1296736" y="141355"/>
                  </a:lnTo>
                  <a:lnTo>
                    <a:pt x="1298956" y="141174"/>
                  </a:lnTo>
                  <a:lnTo>
                    <a:pt x="1301174" y="140992"/>
                  </a:lnTo>
                  <a:lnTo>
                    <a:pt x="1303391" y="140812"/>
                  </a:lnTo>
                  <a:lnTo>
                    <a:pt x="1305607" y="140631"/>
                  </a:lnTo>
                  <a:lnTo>
                    <a:pt x="1307822" y="140450"/>
                  </a:lnTo>
                  <a:lnTo>
                    <a:pt x="1310035" y="140269"/>
                  </a:lnTo>
                  <a:lnTo>
                    <a:pt x="1312247" y="140088"/>
                  </a:lnTo>
                  <a:lnTo>
                    <a:pt x="1314459" y="139908"/>
                  </a:lnTo>
                  <a:lnTo>
                    <a:pt x="1316669" y="139727"/>
                  </a:lnTo>
                  <a:lnTo>
                    <a:pt x="1318878" y="139547"/>
                  </a:lnTo>
                  <a:lnTo>
                    <a:pt x="1321086" y="139366"/>
                  </a:lnTo>
                  <a:lnTo>
                    <a:pt x="1323294" y="139186"/>
                  </a:lnTo>
                  <a:lnTo>
                    <a:pt x="1325501" y="139005"/>
                  </a:lnTo>
                  <a:lnTo>
                    <a:pt x="1327707" y="138825"/>
                  </a:lnTo>
                  <a:lnTo>
                    <a:pt x="1329912" y="138644"/>
                  </a:lnTo>
                  <a:lnTo>
                    <a:pt x="1332117" y="138464"/>
                  </a:lnTo>
                  <a:lnTo>
                    <a:pt x="1334321" y="138284"/>
                  </a:lnTo>
                  <a:lnTo>
                    <a:pt x="1336524" y="138103"/>
                  </a:lnTo>
                  <a:lnTo>
                    <a:pt x="1338728" y="137923"/>
                  </a:lnTo>
                  <a:lnTo>
                    <a:pt x="1340930" y="137742"/>
                  </a:lnTo>
                  <a:lnTo>
                    <a:pt x="1343133" y="137562"/>
                  </a:lnTo>
                  <a:lnTo>
                    <a:pt x="1345335" y="137382"/>
                  </a:lnTo>
                  <a:lnTo>
                    <a:pt x="1347537" y="137201"/>
                  </a:lnTo>
                  <a:lnTo>
                    <a:pt x="1349739" y="137021"/>
                  </a:lnTo>
                  <a:lnTo>
                    <a:pt x="1351941" y="136840"/>
                  </a:lnTo>
                  <a:lnTo>
                    <a:pt x="1354142" y="136660"/>
                  </a:lnTo>
                  <a:lnTo>
                    <a:pt x="1356344" y="136479"/>
                  </a:lnTo>
                  <a:lnTo>
                    <a:pt x="1358546" y="136299"/>
                  </a:lnTo>
                  <a:lnTo>
                    <a:pt x="1360747" y="136118"/>
                  </a:lnTo>
                  <a:lnTo>
                    <a:pt x="1362949" y="135937"/>
                  </a:lnTo>
                  <a:lnTo>
                    <a:pt x="1365152" y="135757"/>
                  </a:lnTo>
                  <a:lnTo>
                    <a:pt x="1367354" y="135576"/>
                  </a:lnTo>
                  <a:lnTo>
                    <a:pt x="1369557" y="135395"/>
                  </a:lnTo>
                  <a:lnTo>
                    <a:pt x="1371760" y="135214"/>
                  </a:lnTo>
                  <a:lnTo>
                    <a:pt x="1373964" y="135033"/>
                  </a:lnTo>
                  <a:lnTo>
                    <a:pt x="1376168" y="134852"/>
                  </a:lnTo>
                  <a:lnTo>
                    <a:pt x="1378373" y="134671"/>
                  </a:lnTo>
                  <a:lnTo>
                    <a:pt x="1380578" y="134489"/>
                  </a:lnTo>
                  <a:lnTo>
                    <a:pt x="1382784" y="134308"/>
                  </a:lnTo>
                  <a:lnTo>
                    <a:pt x="1384991" y="134127"/>
                  </a:lnTo>
                  <a:lnTo>
                    <a:pt x="1387198" y="133945"/>
                  </a:lnTo>
                  <a:lnTo>
                    <a:pt x="1389407" y="133763"/>
                  </a:lnTo>
                  <a:lnTo>
                    <a:pt x="1391616" y="133582"/>
                  </a:lnTo>
                  <a:lnTo>
                    <a:pt x="1393826" y="133400"/>
                  </a:lnTo>
                  <a:lnTo>
                    <a:pt x="1396037" y="133218"/>
                  </a:lnTo>
                  <a:lnTo>
                    <a:pt x="1398249" y="133036"/>
                  </a:lnTo>
                  <a:lnTo>
                    <a:pt x="1400463" y="132853"/>
                  </a:lnTo>
                  <a:lnTo>
                    <a:pt x="1402677" y="132671"/>
                  </a:lnTo>
                  <a:lnTo>
                    <a:pt x="1404893" y="132489"/>
                  </a:lnTo>
                  <a:lnTo>
                    <a:pt x="1407110" y="132306"/>
                  </a:lnTo>
                  <a:lnTo>
                    <a:pt x="1409329" y="132123"/>
                  </a:lnTo>
                  <a:lnTo>
                    <a:pt x="1411549" y="131940"/>
                  </a:lnTo>
                  <a:lnTo>
                    <a:pt x="1413770" y="131757"/>
                  </a:lnTo>
                  <a:lnTo>
                    <a:pt x="1415993" y="131574"/>
                  </a:lnTo>
                  <a:lnTo>
                    <a:pt x="1418217" y="131390"/>
                  </a:lnTo>
                  <a:lnTo>
                    <a:pt x="1420444" y="131207"/>
                  </a:lnTo>
                  <a:lnTo>
                    <a:pt x="1422671" y="131023"/>
                  </a:lnTo>
                  <a:lnTo>
                    <a:pt x="1424901" y="130839"/>
                  </a:lnTo>
                  <a:lnTo>
                    <a:pt x="1427132" y="130655"/>
                  </a:lnTo>
                  <a:lnTo>
                    <a:pt x="1429366" y="130470"/>
                  </a:lnTo>
                  <a:lnTo>
                    <a:pt x="1431601" y="130286"/>
                  </a:lnTo>
                  <a:lnTo>
                    <a:pt x="1433838" y="130101"/>
                  </a:lnTo>
                  <a:lnTo>
                    <a:pt x="1436078" y="129916"/>
                  </a:lnTo>
                  <a:lnTo>
                    <a:pt x="1438319" y="129731"/>
                  </a:lnTo>
                  <a:lnTo>
                    <a:pt x="1440563" y="129545"/>
                  </a:lnTo>
                  <a:lnTo>
                    <a:pt x="1442809" y="129360"/>
                  </a:lnTo>
                  <a:lnTo>
                    <a:pt x="1445057" y="129174"/>
                  </a:lnTo>
                  <a:lnTo>
                    <a:pt x="1447308" y="128988"/>
                  </a:lnTo>
                  <a:lnTo>
                    <a:pt x="1449561" y="128801"/>
                  </a:lnTo>
                  <a:lnTo>
                    <a:pt x="1451817" y="128615"/>
                  </a:lnTo>
                  <a:lnTo>
                    <a:pt x="1454075" y="128428"/>
                  </a:lnTo>
                  <a:lnTo>
                    <a:pt x="1456336" y="128241"/>
                  </a:lnTo>
                  <a:lnTo>
                    <a:pt x="1458600" y="128053"/>
                  </a:lnTo>
                  <a:lnTo>
                    <a:pt x="1460866" y="127866"/>
                  </a:lnTo>
                  <a:lnTo>
                    <a:pt x="1463136" y="127678"/>
                  </a:lnTo>
                  <a:lnTo>
                    <a:pt x="1465408" y="127489"/>
                  </a:lnTo>
                  <a:lnTo>
                    <a:pt x="1467683" y="127301"/>
                  </a:lnTo>
                  <a:lnTo>
                    <a:pt x="1469962" y="127112"/>
                  </a:lnTo>
                  <a:lnTo>
                    <a:pt x="1472243" y="126923"/>
                  </a:lnTo>
                  <a:lnTo>
                    <a:pt x="1474528" y="126734"/>
                  </a:lnTo>
                  <a:lnTo>
                    <a:pt x="1476816" y="126544"/>
                  </a:lnTo>
                  <a:lnTo>
                    <a:pt x="1479107" y="126354"/>
                  </a:lnTo>
                  <a:lnTo>
                    <a:pt x="1481402" y="126164"/>
                  </a:lnTo>
                  <a:lnTo>
                    <a:pt x="1483700" y="125973"/>
                  </a:lnTo>
                  <a:lnTo>
                    <a:pt x="1486001" y="125782"/>
                  </a:lnTo>
                  <a:lnTo>
                    <a:pt x="1488307" y="125590"/>
                  </a:lnTo>
                  <a:lnTo>
                    <a:pt x="1490616" y="125399"/>
                  </a:lnTo>
                  <a:lnTo>
                    <a:pt x="1492929" y="125207"/>
                  </a:lnTo>
                  <a:lnTo>
                    <a:pt x="1495246" y="125014"/>
                  </a:lnTo>
                  <a:lnTo>
                    <a:pt x="1497566" y="124821"/>
                  </a:lnTo>
                  <a:lnTo>
                    <a:pt x="1499891" y="124628"/>
                  </a:lnTo>
                  <a:lnTo>
                    <a:pt x="1502220" y="124435"/>
                  </a:lnTo>
                  <a:lnTo>
                    <a:pt x="1504553" y="124241"/>
                  </a:lnTo>
                  <a:lnTo>
                    <a:pt x="1506890" y="124046"/>
                  </a:lnTo>
                  <a:lnTo>
                    <a:pt x="1509232" y="123851"/>
                  </a:lnTo>
                  <a:lnTo>
                    <a:pt x="1511578" y="123656"/>
                  </a:lnTo>
                  <a:lnTo>
                    <a:pt x="1513929" y="123461"/>
                  </a:lnTo>
                  <a:lnTo>
                    <a:pt x="1516284" y="123265"/>
                  </a:lnTo>
                  <a:lnTo>
                    <a:pt x="1518644" y="123068"/>
                  </a:lnTo>
                  <a:lnTo>
                    <a:pt x="1521009" y="122871"/>
                  </a:lnTo>
                  <a:lnTo>
                    <a:pt x="1523378" y="122674"/>
                  </a:lnTo>
                  <a:lnTo>
                    <a:pt x="1525753" y="122476"/>
                  </a:lnTo>
                  <a:lnTo>
                    <a:pt x="1528132" y="122278"/>
                  </a:lnTo>
                  <a:lnTo>
                    <a:pt x="1530517" y="122079"/>
                  </a:lnTo>
                  <a:lnTo>
                    <a:pt x="1532907" y="121879"/>
                  </a:lnTo>
                  <a:lnTo>
                    <a:pt x="1535302" y="121680"/>
                  </a:lnTo>
                  <a:lnTo>
                    <a:pt x="1537703" y="121479"/>
                  </a:lnTo>
                  <a:lnTo>
                    <a:pt x="1540109" y="121279"/>
                  </a:lnTo>
                  <a:lnTo>
                    <a:pt x="1542521" y="121077"/>
                  </a:lnTo>
                  <a:lnTo>
                    <a:pt x="1544939" y="120876"/>
                  </a:lnTo>
                  <a:lnTo>
                    <a:pt x="1547362" y="120673"/>
                  </a:lnTo>
                  <a:lnTo>
                    <a:pt x="1549791" y="120470"/>
                  </a:lnTo>
                  <a:lnTo>
                    <a:pt x="1552227" y="120267"/>
                  </a:lnTo>
                  <a:lnTo>
                    <a:pt x="1554668" y="120063"/>
                  </a:lnTo>
                  <a:lnTo>
                    <a:pt x="1557116" y="119858"/>
                  </a:lnTo>
                  <a:lnTo>
                    <a:pt x="1559570" y="119653"/>
                  </a:lnTo>
                  <a:lnTo>
                    <a:pt x="1562031" y="119447"/>
                  </a:lnTo>
                  <a:lnTo>
                    <a:pt x="1564498" y="119241"/>
                  </a:lnTo>
                  <a:lnTo>
                    <a:pt x="1566971" y="119034"/>
                  </a:lnTo>
                  <a:lnTo>
                    <a:pt x="1569452" y="118826"/>
                  </a:lnTo>
                  <a:lnTo>
                    <a:pt x="1571939" y="118618"/>
                  </a:lnTo>
                  <a:lnTo>
                    <a:pt x="1574434" y="118409"/>
                  </a:lnTo>
                  <a:lnTo>
                    <a:pt x="1576936" y="118200"/>
                  </a:lnTo>
                  <a:lnTo>
                    <a:pt x="1579444" y="117990"/>
                  </a:lnTo>
                  <a:lnTo>
                    <a:pt x="1581961" y="117779"/>
                  </a:lnTo>
                  <a:lnTo>
                    <a:pt x="1584485" y="117567"/>
                  </a:lnTo>
                  <a:lnTo>
                    <a:pt x="1587016" y="117355"/>
                  </a:lnTo>
                  <a:lnTo>
                    <a:pt x="1589556" y="117142"/>
                  </a:lnTo>
                  <a:lnTo>
                    <a:pt x="1592103" y="116928"/>
                  </a:lnTo>
                  <a:lnTo>
                    <a:pt x="1594658" y="116714"/>
                  </a:lnTo>
                  <a:lnTo>
                    <a:pt x="1597222" y="116499"/>
                  </a:lnTo>
                  <a:lnTo>
                    <a:pt x="1599794" y="116283"/>
                  </a:lnTo>
                  <a:lnTo>
                    <a:pt x="1602374" y="116066"/>
                  </a:lnTo>
                  <a:lnTo>
                    <a:pt x="1604963" y="115848"/>
                  </a:lnTo>
                  <a:lnTo>
                    <a:pt x="1607561" y="115630"/>
                  </a:lnTo>
                  <a:lnTo>
                    <a:pt x="1610167" y="115411"/>
                  </a:lnTo>
                  <a:lnTo>
                    <a:pt x="1612783" y="115191"/>
                  </a:lnTo>
                  <a:lnTo>
                    <a:pt x="1615408" y="114970"/>
                  </a:lnTo>
                  <a:lnTo>
                    <a:pt x="1618043" y="114749"/>
                  </a:lnTo>
                  <a:lnTo>
                    <a:pt x="1620687" y="114526"/>
                  </a:lnTo>
                  <a:lnTo>
                    <a:pt x="1623340" y="114303"/>
                  </a:lnTo>
                  <a:lnTo>
                    <a:pt x="1626004" y="114078"/>
                  </a:lnTo>
                  <a:lnTo>
                    <a:pt x="1628678" y="113853"/>
                  </a:lnTo>
                  <a:lnTo>
                    <a:pt x="1631362" y="113627"/>
                  </a:lnTo>
                  <a:lnTo>
                    <a:pt x="1634056" y="113400"/>
                  </a:lnTo>
                  <a:lnTo>
                    <a:pt x="1636761" y="113172"/>
                  </a:lnTo>
                  <a:lnTo>
                    <a:pt x="1639477" y="112943"/>
                  </a:lnTo>
                  <a:lnTo>
                    <a:pt x="1642204" y="112713"/>
                  </a:lnTo>
                  <a:lnTo>
                    <a:pt x="1644942" y="112482"/>
                  </a:lnTo>
                  <a:lnTo>
                    <a:pt x="1647692" y="112250"/>
                  </a:lnTo>
                  <a:lnTo>
                    <a:pt x="1650453" y="112016"/>
                  </a:lnTo>
                  <a:lnTo>
                    <a:pt x="1653225" y="111782"/>
                  </a:lnTo>
                  <a:lnTo>
                    <a:pt x="1656010" y="111547"/>
                  </a:lnTo>
                  <a:lnTo>
                    <a:pt x="1658807" y="111310"/>
                  </a:lnTo>
                  <a:lnTo>
                    <a:pt x="1661617" y="111073"/>
                  </a:lnTo>
                  <a:lnTo>
                    <a:pt x="1664439" y="110834"/>
                  </a:lnTo>
                  <a:lnTo>
                    <a:pt x="1667275" y="110594"/>
                  </a:lnTo>
                  <a:lnTo>
                    <a:pt x="1670123" y="110353"/>
                  </a:lnTo>
                  <a:lnTo>
                    <a:pt x="1672985" y="110111"/>
                  </a:lnTo>
                  <a:lnTo>
                    <a:pt x="1675860" y="109867"/>
                  </a:lnTo>
                  <a:lnTo>
                    <a:pt x="1678750" y="109622"/>
                  </a:lnTo>
                  <a:lnTo>
                    <a:pt x="1681653" y="109376"/>
                  </a:lnTo>
                  <a:lnTo>
                    <a:pt x="1684571" y="109129"/>
                  </a:lnTo>
                  <a:lnTo>
                    <a:pt x="1687504" y="108880"/>
                  </a:lnTo>
                  <a:lnTo>
                    <a:pt x="1690451" y="108630"/>
                  </a:lnTo>
                  <a:lnTo>
                    <a:pt x="1693414" y="108378"/>
                  </a:lnTo>
                  <a:lnTo>
                    <a:pt x="1696393" y="108125"/>
                  </a:lnTo>
                  <a:lnTo>
                    <a:pt x="1699387" y="107871"/>
                  </a:lnTo>
                  <a:lnTo>
                    <a:pt x="1702398" y="107615"/>
                  </a:lnTo>
                  <a:lnTo>
                    <a:pt x="1705425" y="107357"/>
                  </a:lnTo>
                  <a:lnTo>
                    <a:pt x="1708469" y="107098"/>
                  </a:lnTo>
                  <a:lnTo>
                    <a:pt x="1711531" y="106838"/>
                  </a:lnTo>
                  <a:lnTo>
                    <a:pt x="1714609" y="106576"/>
                  </a:lnTo>
                  <a:lnTo>
                    <a:pt x="1717706" y="106312"/>
                  </a:lnTo>
                  <a:lnTo>
                    <a:pt x="1720821" y="106047"/>
                  </a:lnTo>
                  <a:lnTo>
                    <a:pt x="1723955" y="105779"/>
                  </a:lnTo>
                  <a:lnTo>
                    <a:pt x="1727107" y="105511"/>
                  </a:lnTo>
                  <a:lnTo>
                    <a:pt x="1730279" y="105240"/>
                  </a:lnTo>
                  <a:lnTo>
                    <a:pt x="1733471" y="104967"/>
                  </a:lnTo>
                  <a:lnTo>
                    <a:pt x="1736683" y="104693"/>
                  </a:lnTo>
                  <a:lnTo>
                    <a:pt x="1739916" y="104417"/>
                  </a:lnTo>
                  <a:lnTo>
                    <a:pt x="1743170" y="104139"/>
                  </a:lnTo>
                  <a:lnTo>
                    <a:pt x="1746445" y="103859"/>
                  </a:lnTo>
                  <a:lnTo>
                    <a:pt x="1749743" y="103577"/>
                  </a:lnTo>
                  <a:lnTo>
                    <a:pt x="1753063" y="103292"/>
                  </a:lnTo>
                  <a:lnTo>
                    <a:pt x="1756406" y="103006"/>
                  </a:lnTo>
                  <a:lnTo>
                    <a:pt x="1759772" y="102718"/>
                  </a:lnTo>
                  <a:lnTo>
                    <a:pt x="1763163" y="102427"/>
                  </a:lnTo>
                  <a:lnTo>
                    <a:pt x="1766579" y="102134"/>
                  </a:lnTo>
                  <a:lnTo>
                    <a:pt x="1770019" y="101839"/>
                  </a:lnTo>
                  <a:lnTo>
                    <a:pt x="1773486" y="101541"/>
                  </a:lnTo>
                  <a:lnTo>
                    <a:pt x="1776979" y="101241"/>
                  </a:lnTo>
                  <a:lnTo>
                    <a:pt x="1780499" y="100939"/>
                  </a:lnTo>
                  <a:lnTo>
                    <a:pt x="1784046" y="100633"/>
                  </a:lnTo>
                  <a:lnTo>
                    <a:pt x="1787622" y="100326"/>
                  </a:lnTo>
                  <a:lnTo>
                    <a:pt x="1791228" y="100015"/>
                  </a:lnTo>
                  <a:lnTo>
                    <a:pt x="1794863" y="99702"/>
                  </a:lnTo>
                  <a:lnTo>
                    <a:pt x="1798528" y="99386"/>
                  </a:lnTo>
                  <a:lnTo>
                    <a:pt x="1802225" y="99067"/>
                  </a:lnTo>
                  <a:lnTo>
                    <a:pt x="1805954" y="98746"/>
                  </a:lnTo>
                  <a:lnTo>
                    <a:pt x="1809716" y="98421"/>
                  </a:lnTo>
                  <a:lnTo>
                    <a:pt x="1813512" y="98093"/>
                  </a:lnTo>
                  <a:lnTo>
                    <a:pt x="1817343" y="97761"/>
                  </a:lnTo>
                  <a:lnTo>
                    <a:pt x="1821210" y="97427"/>
                  </a:lnTo>
                  <a:lnTo>
                    <a:pt x="1825113" y="97089"/>
                  </a:lnTo>
                  <a:lnTo>
                    <a:pt x="1829054" y="96747"/>
                  </a:lnTo>
                  <a:lnTo>
                    <a:pt x="1833033" y="96402"/>
                  </a:lnTo>
                  <a:lnTo>
                    <a:pt x="1837053" y="96054"/>
                  </a:lnTo>
                  <a:lnTo>
                    <a:pt x="1841113" y="95701"/>
                  </a:lnTo>
                  <a:lnTo>
                    <a:pt x="1845216" y="95345"/>
                  </a:lnTo>
                  <a:lnTo>
                    <a:pt x="1849362" y="94984"/>
                  </a:lnTo>
                  <a:lnTo>
                    <a:pt x="1853553" y="94619"/>
                  </a:lnTo>
                  <a:lnTo>
                    <a:pt x="1857791" y="94250"/>
                  </a:lnTo>
                  <a:lnTo>
                    <a:pt x="1862075" y="93877"/>
                  </a:lnTo>
                  <a:lnTo>
                    <a:pt x="1866409" y="93499"/>
                  </a:lnTo>
                  <a:lnTo>
                    <a:pt x="1870794" y="93116"/>
                  </a:lnTo>
                  <a:lnTo>
                    <a:pt x="1875231" y="92728"/>
                  </a:lnTo>
                  <a:lnTo>
                    <a:pt x="1879722" y="92335"/>
                  </a:lnTo>
                  <a:lnTo>
                    <a:pt x="1884269" y="91937"/>
                  </a:lnTo>
                  <a:lnTo>
                    <a:pt x="1888873" y="91534"/>
                  </a:lnTo>
                  <a:lnTo>
                    <a:pt x="1893538" y="91125"/>
                  </a:lnTo>
                  <a:lnTo>
                    <a:pt x="1898264" y="90710"/>
                  </a:lnTo>
                  <a:lnTo>
                    <a:pt x="1903055" y="90289"/>
                  </a:lnTo>
                  <a:lnTo>
                    <a:pt x="1907912" y="89862"/>
                  </a:lnTo>
                  <a:lnTo>
                    <a:pt x="1912838" y="89428"/>
                  </a:lnTo>
                  <a:lnTo>
                    <a:pt x="1917835" y="88987"/>
                  </a:lnTo>
                  <a:lnTo>
                    <a:pt x="1922907" y="88540"/>
                  </a:lnTo>
                  <a:lnTo>
                    <a:pt x="1928057" y="88085"/>
                  </a:lnTo>
                  <a:lnTo>
                    <a:pt x="1933286" y="87622"/>
                  </a:lnTo>
                  <a:lnTo>
                    <a:pt x="1938600" y="87151"/>
                  </a:lnTo>
                  <a:lnTo>
                    <a:pt x="1944001" y="86672"/>
                  </a:lnTo>
                  <a:lnTo>
                    <a:pt x="1949493" y="86185"/>
                  </a:lnTo>
                  <a:lnTo>
                    <a:pt x="1955080" y="85688"/>
                  </a:lnTo>
                  <a:lnTo>
                    <a:pt x="1960766" y="85182"/>
                  </a:lnTo>
                  <a:lnTo>
                    <a:pt x="1966557" y="84665"/>
                  </a:lnTo>
                  <a:lnTo>
                    <a:pt x="1972456" y="84139"/>
                  </a:lnTo>
                  <a:lnTo>
                    <a:pt x="1978469" y="83601"/>
                  </a:lnTo>
                  <a:lnTo>
                    <a:pt x="1984603" y="83051"/>
                  </a:lnTo>
                  <a:lnTo>
                    <a:pt x="1990862" y="82490"/>
                  </a:lnTo>
                  <a:lnTo>
                    <a:pt x="1997254" y="81915"/>
                  </a:lnTo>
                  <a:lnTo>
                    <a:pt x="2003786" y="81327"/>
                  </a:lnTo>
                  <a:lnTo>
                    <a:pt x="2010466" y="80725"/>
                  </a:lnTo>
                  <a:lnTo>
                    <a:pt x="2017301" y="80107"/>
                  </a:lnTo>
                  <a:lnTo>
                    <a:pt x="2024302" y="79473"/>
                  </a:lnTo>
                  <a:lnTo>
                    <a:pt x="2031478" y="78822"/>
                  </a:lnTo>
                  <a:lnTo>
                    <a:pt x="2038840" y="78152"/>
                  </a:lnTo>
                  <a:lnTo>
                    <a:pt x="2046400" y="77463"/>
                  </a:lnTo>
                  <a:lnTo>
                    <a:pt x="2054173" y="76752"/>
                  </a:lnTo>
                  <a:lnTo>
                    <a:pt x="2062172" y="76019"/>
                  </a:lnTo>
                  <a:lnTo>
                    <a:pt x="2070414" y="75262"/>
                  </a:lnTo>
                  <a:lnTo>
                    <a:pt x="2078918" y="74479"/>
                  </a:lnTo>
                  <a:lnTo>
                    <a:pt x="2087703" y="73667"/>
                  </a:lnTo>
                  <a:lnTo>
                    <a:pt x="2096794" y="72824"/>
                  </a:lnTo>
                  <a:lnTo>
                    <a:pt x="2106215" y="71947"/>
                  </a:lnTo>
                  <a:lnTo>
                    <a:pt x="2115998" y="71034"/>
                  </a:lnTo>
                  <a:lnTo>
                    <a:pt x="2126175" y="70080"/>
                  </a:lnTo>
                  <a:lnTo>
                    <a:pt x="2136787" y="69081"/>
                  </a:lnTo>
                  <a:lnTo>
                    <a:pt x="2147879" y="68032"/>
                  </a:lnTo>
                  <a:lnTo>
                    <a:pt x="2159503" y="66928"/>
                  </a:lnTo>
                  <a:lnTo>
                    <a:pt x="2171723" y="65760"/>
                  </a:lnTo>
                  <a:lnTo>
                    <a:pt x="2184614" y="64521"/>
                  </a:lnTo>
                  <a:lnTo>
                    <a:pt x="2198266" y="63201"/>
                  </a:lnTo>
                  <a:lnTo>
                    <a:pt x="2212790" y="61787"/>
                  </a:lnTo>
                  <a:lnTo>
                    <a:pt x="2228323" y="60262"/>
                  </a:lnTo>
                  <a:lnTo>
                    <a:pt x="2245039" y="58606"/>
                  </a:lnTo>
                  <a:lnTo>
                    <a:pt x="2263161" y="56793"/>
                  </a:lnTo>
                  <a:lnTo>
                    <a:pt x="2282985" y="54787"/>
                  </a:lnTo>
                  <a:lnTo>
                    <a:pt x="2304913" y="52537"/>
                  </a:lnTo>
                  <a:lnTo>
                    <a:pt x="2329517" y="49971"/>
                  </a:lnTo>
                  <a:lnTo>
                    <a:pt x="2357644" y="46978"/>
                  </a:lnTo>
                  <a:lnTo>
                    <a:pt x="2390633" y="43379"/>
                  </a:lnTo>
                  <a:lnTo>
                    <a:pt x="2430810" y="38847"/>
                  </a:lnTo>
                  <a:lnTo>
                    <a:pt x="2482787" y="32696"/>
                  </a:lnTo>
                  <a:lnTo>
                    <a:pt x="2558167" y="23050"/>
                  </a:lnTo>
                  <a:lnTo>
                    <a:pt x="2708285" y="0"/>
                  </a:lnTo>
                </a:path>
              </a:pathLst>
            </a:custGeom>
          </p:spPr>
          <p:txBody>
            <a:bodyPr/>
            <a:lstStyle/>
            <a:p>
              <a:endParaRPr dirty="0"/>
            </a:p>
          </p:txBody>
        </p:sp>
        <p:sp>
          <p:nvSpPr>
            <p:cNvPr id="1699" name="pl526">
              <a:extLst>
                <a:ext uri="{FF2B5EF4-FFF2-40B4-BE49-F238E27FC236}">
                  <a16:creationId xmlns:a16="http://schemas.microsoft.com/office/drawing/2014/main" id="{F4650561-86BB-CD44-88B7-5A9002C39127}"/>
                </a:ext>
              </a:extLst>
            </p:cNvPr>
            <p:cNvSpPr/>
            <p:nvPr/>
          </p:nvSpPr>
          <p:spPr>
            <a:xfrm>
              <a:off x="1658711" y="2939627"/>
              <a:ext cx="2708285" cy="222074"/>
            </a:xfrm>
            <a:custGeom>
              <a:avLst/>
              <a:gdLst/>
              <a:ahLst/>
              <a:cxnLst/>
              <a:rect l="0" t="0" r="0" b="0"/>
              <a:pathLst>
                <a:path w="2708285" h="222074">
                  <a:moveTo>
                    <a:pt x="2708285" y="0"/>
                  </a:moveTo>
                  <a:lnTo>
                    <a:pt x="2558167" y="1568"/>
                  </a:lnTo>
                  <a:lnTo>
                    <a:pt x="2482787" y="4284"/>
                  </a:lnTo>
                  <a:lnTo>
                    <a:pt x="2430810" y="6658"/>
                  </a:lnTo>
                  <a:lnTo>
                    <a:pt x="2390633" y="8714"/>
                  </a:lnTo>
                  <a:lnTo>
                    <a:pt x="2357644" y="10525"/>
                  </a:lnTo>
                  <a:lnTo>
                    <a:pt x="2329517" y="12145"/>
                  </a:lnTo>
                  <a:lnTo>
                    <a:pt x="2304913" y="13614"/>
                  </a:lnTo>
                  <a:lnTo>
                    <a:pt x="2282985" y="14960"/>
                  </a:lnTo>
                  <a:lnTo>
                    <a:pt x="2263161" y="16204"/>
                  </a:lnTo>
                  <a:lnTo>
                    <a:pt x="2245039" y="17363"/>
                  </a:lnTo>
                  <a:lnTo>
                    <a:pt x="2228323" y="18449"/>
                  </a:lnTo>
                  <a:lnTo>
                    <a:pt x="2212790" y="19472"/>
                  </a:lnTo>
                  <a:lnTo>
                    <a:pt x="2198266" y="20439"/>
                  </a:lnTo>
                  <a:lnTo>
                    <a:pt x="2184614" y="21358"/>
                  </a:lnTo>
                  <a:lnTo>
                    <a:pt x="2171723" y="22233"/>
                  </a:lnTo>
                  <a:lnTo>
                    <a:pt x="2159503" y="23070"/>
                  </a:lnTo>
                  <a:lnTo>
                    <a:pt x="2147879" y="23872"/>
                  </a:lnTo>
                  <a:lnTo>
                    <a:pt x="2136787" y="24642"/>
                  </a:lnTo>
                  <a:lnTo>
                    <a:pt x="2126175" y="25383"/>
                  </a:lnTo>
                  <a:lnTo>
                    <a:pt x="2115998" y="26098"/>
                  </a:lnTo>
                  <a:lnTo>
                    <a:pt x="2106215" y="26789"/>
                  </a:lnTo>
                  <a:lnTo>
                    <a:pt x="2096794" y="27458"/>
                  </a:lnTo>
                  <a:lnTo>
                    <a:pt x="2087703" y="28106"/>
                  </a:lnTo>
                  <a:lnTo>
                    <a:pt x="2078918" y="28734"/>
                  </a:lnTo>
                  <a:lnTo>
                    <a:pt x="2070414" y="29345"/>
                  </a:lnTo>
                  <a:lnTo>
                    <a:pt x="2062172" y="29940"/>
                  </a:lnTo>
                  <a:lnTo>
                    <a:pt x="2054173" y="30519"/>
                  </a:lnTo>
                  <a:lnTo>
                    <a:pt x="2046400" y="31083"/>
                  </a:lnTo>
                  <a:lnTo>
                    <a:pt x="2038840" y="31634"/>
                  </a:lnTo>
                  <a:lnTo>
                    <a:pt x="2031478" y="32171"/>
                  </a:lnTo>
                  <a:lnTo>
                    <a:pt x="2024302" y="32697"/>
                  </a:lnTo>
                  <a:lnTo>
                    <a:pt x="2017301" y="33211"/>
                  </a:lnTo>
                  <a:lnTo>
                    <a:pt x="2010466" y="33714"/>
                  </a:lnTo>
                  <a:lnTo>
                    <a:pt x="2003786" y="34207"/>
                  </a:lnTo>
                  <a:lnTo>
                    <a:pt x="1997254" y="34690"/>
                  </a:lnTo>
                  <a:lnTo>
                    <a:pt x="1990862" y="35164"/>
                  </a:lnTo>
                  <a:lnTo>
                    <a:pt x="1984603" y="35629"/>
                  </a:lnTo>
                  <a:lnTo>
                    <a:pt x="1978469" y="36085"/>
                  </a:lnTo>
                  <a:lnTo>
                    <a:pt x="1972456" y="36534"/>
                  </a:lnTo>
                  <a:lnTo>
                    <a:pt x="1966557" y="36974"/>
                  </a:lnTo>
                  <a:lnTo>
                    <a:pt x="1960766" y="37408"/>
                  </a:lnTo>
                  <a:lnTo>
                    <a:pt x="1955080" y="37834"/>
                  </a:lnTo>
                  <a:lnTo>
                    <a:pt x="1949493" y="38253"/>
                  </a:lnTo>
                  <a:lnTo>
                    <a:pt x="1944001" y="38666"/>
                  </a:lnTo>
                  <a:lnTo>
                    <a:pt x="1938600" y="39073"/>
                  </a:lnTo>
                  <a:lnTo>
                    <a:pt x="1933286" y="39474"/>
                  </a:lnTo>
                  <a:lnTo>
                    <a:pt x="1928057" y="39869"/>
                  </a:lnTo>
                  <a:lnTo>
                    <a:pt x="1922907" y="40259"/>
                  </a:lnTo>
                  <a:lnTo>
                    <a:pt x="1917835" y="40643"/>
                  </a:lnTo>
                  <a:lnTo>
                    <a:pt x="1912838" y="41022"/>
                  </a:lnTo>
                  <a:lnTo>
                    <a:pt x="1907912" y="41396"/>
                  </a:lnTo>
                  <a:lnTo>
                    <a:pt x="1903055" y="41765"/>
                  </a:lnTo>
                  <a:lnTo>
                    <a:pt x="1898264" y="42130"/>
                  </a:lnTo>
                  <a:lnTo>
                    <a:pt x="1893538" y="42490"/>
                  </a:lnTo>
                  <a:lnTo>
                    <a:pt x="1888873" y="42846"/>
                  </a:lnTo>
                  <a:lnTo>
                    <a:pt x="1884269" y="43197"/>
                  </a:lnTo>
                  <a:lnTo>
                    <a:pt x="1879722" y="43545"/>
                  </a:lnTo>
                  <a:lnTo>
                    <a:pt x="1875231" y="43889"/>
                  </a:lnTo>
                  <a:lnTo>
                    <a:pt x="1870794" y="44229"/>
                  </a:lnTo>
                  <a:lnTo>
                    <a:pt x="1866409" y="44565"/>
                  </a:lnTo>
                  <a:lnTo>
                    <a:pt x="1862075" y="44898"/>
                  </a:lnTo>
                  <a:lnTo>
                    <a:pt x="1857791" y="45227"/>
                  </a:lnTo>
                  <a:lnTo>
                    <a:pt x="1853553" y="45553"/>
                  </a:lnTo>
                  <a:lnTo>
                    <a:pt x="1849362" y="45875"/>
                  </a:lnTo>
                  <a:lnTo>
                    <a:pt x="1845216" y="46195"/>
                  </a:lnTo>
                  <a:lnTo>
                    <a:pt x="1841113" y="46511"/>
                  </a:lnTo>
                  <a:lnTo>
                    <a:pt x="1837053" y="46824"/>
                  </a:lnTo>
                  <a:lnTo>
                    <a:pt x="1833033" y="47135"/>
                  </a:lnTo>
                  <a:lnTo>
                    <a:pt x="1829054" y="47442"/>
                  </a:lnTo>
                  <a:lnTo>
                    <a:pt x="1825113" y="47747"/>
                  </a:lnTo>
                  <a:lnTo>
                    <a:pt x="1821210" y="48049"/>
                  </a:lnTo>
                  <a:lnTo>
                    <a:pt x="1817343" y="48349"/>
                  </a:lnTo>
                  <a:lnTo>
                    <a:pt x="1813512" y="48646"/>
                  </a:lnTo>
                  <a:lnTo>
                    <a:pt x="1809716" y="48940"/>
                  </a:lnTo>
                  <a:lnTo>
                    <a:pt x="1805954" y="49233"/>
                  </a:lnTo>
                  <a:lnTo>
                    <a:pt x="1802225" y="49522"/>
                  </a:lnTo>
                  <a:lnTo>
                    <a:pt x="1798528" y="49810"/>
                  </a:lnTo>
                  <a:lnTo>
                    <a:pt x="1794863" y="50095"/>
                  </a:lnTo>
                  <a:lnTo>
                    <a:pt x="1791228" y="50378"/>
                  </a:lnTo>
                  <a:lnTo>
                    <a:pt x="1787622" y="50659"/>
                  </a:lnTo>
                  <a:lnTo>
                    <a:pt x="1784046" y="50937"/>
                  </a:lnTo>
                  <a:lnTo>
                    <a:pt x="1780499" y="51214"/>
                  </a:lnTo>
                  <a:lnTo>
                    <a:pt x="1776979" y="51489"/>
                  </a:lnTo>
                  <a:lnTo>
                    <a:pt x="1773486" y="51762"/>
                  </a:lnTo>
                  <a:lnTo>
                    <a:pt x="1770019" y="52032"/>
                  </a:lnTo>
                  <a:lnTo>
                    <a:pt x="1766579" y="52301"/>
                  </a:lnTo>
                  <a:lnTo>
                    <a:pt x="1763163" y="52569"/>
                  </a:lnTo>
                  <a:lnTo>
                    <a:pt x="1759772" y="52834"/>
                  </a:lnTo>
                  <a:lnTo>
                    <a:pt x="1756406" y="53098"/>
                  </a:lnTo>
                  <a:lnTo>
                    <a:pt x="1753063" y="53360"/>
                  </a:lnTo>
                  <a:lnTo>
                    <a:pt x="1749743" y="53620"/>
                  </a:lnTo>
                  <a:lnTo>
                    <a:pt x="1746445" y="53879"/>
                  </a:lnTo>
                  <a:lnTo>
                    <a:pt x="1743170" y="54136"/>
                  </a:lnTo>
                  <a:lnTo>
                    <a:pt x="1739916" y="54391"/>
                  </a:lnTo>
                  <a:lnTo>
                    <a:pt x="1736683" y="54645"/>
                  </a:lnTo>
                  <a:lnTo>
                    <a:pt x="1733471" y="54898"/>
                  </a:lnTo>
                  <a:lnTo>
                    <a:pt x="1730279" y="55149"/>
                  </a:lnTo>
                  <a:lnTo>
                    <a:pt x="1727107" y="55398"/>
                  </a:lnTo>
                  <a:lnTo>
                    <a:pt x="1723955" y="55646"/>
                  </a:lnTo>
                  <a:lnTo>
                    <a:pt x="1720821" y="55893"/>
                  </a:lnTo>
                  <a:lnTo>
                    <a:pt x="1717706" y="56138"/>
                  </a:lnTo>
                  <a:lnTo>
                    <a:pt x="1714609" y="56383"/>
                  </a:lnTo>
                  <a:lnTo>
                    <a:pt x="1711531" y="56625"/>
                  </a:lnTo>
                  <a:lnTo>
                    <a:pt x="1708469" y="56867"/>
                  </a:lnTo>
                  <a:lnTo>
                    <a:pt x="1705425" y="57107"/>
                  </a:lnTo>
                  <a:lnTo>
                    <a:pt x="1702398" y="57346"/>
                  </a:lnTo>
                  <a:lnTo>
                    <a:pt x="1699387" y="57584"/>
                  </a:lnTo>
                  <a:lnTo>
                    <a:pt x="1696393" y="57821"/>
                  </a:lnTo>
                  <a:lnTo>
                    <a:pt x="1693414" y="58056"/>
                  </a:lnTo>
                  <a:lnTo>
                    <a:pt x="1690451" y="58290"/>
                  </a:lnTo>
                  <a:lnTo>
                    <a:pt x="1687504" y="58524"/>
                  </a:lnTo>
                  <a:lnTo>
                    <a:pt x="1684571" y="58756"/>
                  </a:lnTo>
                  <a:lnTo>
                    <a:pt x="1681653" y="58987"/>
                  </a:lnTo>
                  <a:lnTo>
                    <a:pt x="1678750" y="59217"/>
                  </a:lnTo>
                  <a:lnTo>
                    <a:pt x="1675860" y="59446"/>
                  </a:lnTo>
                  <a:lnTo>
                    <a:pt x="1672985" y="59674"/>
                  </a:lnTo>
                  <a:lnTo>
                    <a:pt x="1670123" y="59901"/>
                  </a:lnTo>
                  <a:lnTo>
                    <a:pt x="1667275" y="60127"/>
                  </a:lnTo>
                  <a:lnTo>
                    <a:pt x="1664439" y="60352"/>
                  </a:lnTo>
                  <a:lnTo>
                    <a:pt x="1661617" y="60576"/>
                  </a:lnTo>
                  <a:lnTo>
                    <a:pt x="1658807" y="60799"/>
                  </a:lnTo>
                  <a:lnTo>
                    <a:pt x="1656010" y="61022"/>
                  </a:lnTo>
                  <a:lnTo>
                    <a:pt x="1653225" y="61243"/>
                  </a:lnTo>
                  <a:lnTo>
                    <a:pt x="1650453" y="61463"/>
                  </a:lnTo>
                  <a:lnTo>
                    <a:pt x="1647692" y="61683"/>
                  </a:lnTo>
                  <a:lnTo>
                    <a:pt x="1644942" y="61902"/>
                  </a:lnTo>
                  <a:lnTo>
                    <a:pt x="1642204" y="62120"/>
                  </a:lnTo>
                  <a:lnTo>
                    <a:pt x="1639477" y="62337"/>
                  </a:lnTo>
                  <a:lnTo>
                    <a:pt x="1636761" y="62553"/>
                  </a:lnTo>
                  <a:lnTo>
                    <a:pt x="1634056" y="62769"/>
                  </a:lnTo>
                  <a:lnTo>
                    <a:pt x="1631362" y="62984"/>
                  </a:lnTo>
                  <a:lnTo>
                    <a:pt x="1628678" y="63198"/>
                  </a:lnTo>
                  <a:lnTo>
                    <a:pt x="1626004" y="63411"/>
                  </a:lnTo>
                  <a:lnTo>
                    <a:pt x="1623340" y="63623"/>
                  </a:lnTo>
                  <a:lnTo>
                    <a:pt x="1620687" y="63835"/>
                  </a:lnTo>
                  <a:lnTo>
                    <a:pt x="1618043" y="64046"/>
                  </a:lnTo>
                  <a:lnTo>
                    <a:pt x="1615408" y="64257"/>
                  </a:lnTo>
                  <a:lnTo>
                    <a:pt x="1612783" y="64466"/>
                  </a:lnTo>
                  <a:lnTo>
                    <a:pt x="1610167" y="64675"/>
                  </a:lnTo>
                  <a:lnTo>
                    <a:pt x="1607561" y="64884"/>
                  </a:lnTo>
                  <a:lnTo>
                    <a:pt x="1604963" y="65091"/>
                  </a:lnTo>
                  <a:lnTo>
                    <a:pt x="1602374" y="65299"/>
                  </a:lnTo>
                  <a:lnTo>
                    <a:pt x="1599794" y="65505"/>
                  </a:lnTo>
                  <a:lnTo>
                    <a:pt x="1597222" y="65711"/>
                  </a:lnTo>
                  <a:lnTo>
                    <a:pt x="1594658" y="65916"/>
                  </a:lnTo>
                  <a:lnTo>
                    <a:pt x="1592103" y="66121"/>
                  </a:lnTo>
                  <a:lnTo>
                    <a:pt x="1589556" y="66325"/>
                  </a:lnTo>
                  <a:lnTo>
                    <a:pt x="1587016" y="66528"/>
                  </a:lnTo>
                  <a:lnTo>
                    <a:pt x="1584485" y="66731"/>
                  </a:lnTo>
                  <a:lnTo>
                    <a:pt x="1581961" y="66933"/>
                  </a:lnTo>
                  <a:lnTo>
                    <a:pt x="1579444" y="67135"/>
                  </a:lnTo>
                  <a:lnTo>
                    <a:pt x="1576936" y="67337"/>
                  </a:lnTo>
                  <a:lnTo>
                    <a:pt x="1574434" y="67537"/>
                  </a:lnTo>
                  <a:lnTo>
                    <a:pt x="1571939" y="67737"/>
                  </a:lnTo>
                  <a:lnTo>
                    <a:pt x="1569452" y="67937"/>
                  </a:lnTo>
                  <a:lnTo>
                    <a:pt x="1566971" y="68136"/>
                  </a:lnTo>
                  <a:lnTo>
                    <a:pt x="1564498" y="68335"/>
                  </a:lnTo>
                  <a:lnTo>
                    <a:pt x="1562031" y="68533"/>
                  </a:lnTo>
                  <a:lnTo>
                    <a:pt x="1559570" y="68731"/>
                  </a:lnTo>
                  <a:lnTo>
                    <a:pt x="1557116" y="68928"/>
                  </a:lnTo>
                  <a:lnTo>
                    <a:pt x="1554668" y="69125"/>
                  </a:lnTo>
                  <a:lnTo>
                    <a:pt x="1552227" y="69322"/>
                  </a:lnTo>
                  <a:lnTo>
                    <a:pt x="1549791" y="69518"/>
                  </a:lnTo>
                  <a:lnTo>
                    <a:pt x="1547362" y="69713"/>
                  </a:lnTo>
                  <a:lnTo>
                    <a:pt x="1544939" y="69908"/>
                  </a:lnTo>
                  <a:lnTo>
                    <a:pt x="1542521" y="70103"/>
                  </a:lnTo>
                  <a:lnTo>
                    <a:pt x="1540109" y="70297"/>
                  </a:lnTo>
                  <a:lnTo>
                    <a:pt x="1537703" y="70491"/>
                  </a:lnTo>
                  <a:lnTo>
                    <a:pt x="1535302" y="70684"/>
                  </a:lnTo>
                  <a:lnTo>
                    <a:pt x="1532907" y="70877"/>
                  </a:lnTo>
                  <a:lnTo>
                    <a:pt x="1530517" y="71070"/>
                  </a:lnTo>
                  <a:lnTo>
                    <a:pt x="1528132" y="71262"/>
                  </a:lnTo>
                  <a:lnTo>
                    <a:pt x="1525753" y="71454"/>
                  </a:lnTo>
                  <a:lnTo>
                    <a:pt x="1523378" y="71646"/>
                  </a:lnTo>
                  <a:lnTo>
                    <a:pt x="1521009" y="71837"/>
                  </a:lnTo>
                  <a:lnTo>
                    <a:pt x="1518644" y="72028"/>
                  </a:lnTo>
                  <a:lnTo>
                    <a:pt x="1516284" y="72218"/>
                  </a:lnTo>
                  <a:lnTo>
                    <a:pt x="1513929" y="72409"/>
                  </a:lnTo>
                  <a:lnTo>
                    <a:pt x="1511578" y="72599"/>
                  </a:lnTo>
                  <a:lnTo>
                    <a:pt x="1509232" y="72788"/>
                  </a:lnTo>
                  <a:lnTo>
                    <a:pt x="1506890" y="72977"/>
                  </a:lnTo>
                  <a:lnTo>
                    <a:pt x="1504553" y="73166"/>
                  </a:lnTo>
                  <a:lnTo>
                    <a:pt x="1502220" y="73355"/>
                  </a:lnTo>
                  <a:lnTo>
                    <a:pt x="1499891" y="73543"/>
                  </a:lnTo>
                  <a:lnTo>
                    <a:pt x="1497566" y="73731"/>
                  </a:lnTo>
                  <a:lnTo>
                    <a:pt x="1495246" y="73919"/>
                  </a:lnTo>
                  <a:lnTo>
                    <a:pt x="1492929" y="74107"/>
                  </a:lnTo>
                  <a:lnTo>
                    <a:pt x="1490616" y="74294"/>
                  </a:lnTo>
                  <a:lnTo>
                    <a:pt x="1488307" y="74481"/>
                  </a:lnTo>
                  <a:lnTo>
                    <a:pt x="1486001" y="74667"/>
                  </a:lnTo>
                  <a:lnTo>
                    <a:pt x="1483700" y="74854"/>
                  </a:lnTo>
                  <a:lnTo>
                    <a:pt x="1481402" y="75040"/>
                  </a:lnTo>
                  <a:lnTo>
                    <a:pt x="1479107" y="75226"/>
                  </a:lnTo>
                  <a:lnTo>
                    <a:pt x="1476816" y="75412"/>
                  </a:lnTo>
                  <a:lnTo>
                    <a:pt x="1474528" y="75597"/>
                  </a:lnTo>
                  <a:lnTo>
                    <a:pt x="1472243" y="75782"/>
                  </a:lnTo>
                  <a:lnTo>
                    <a:pt x="1469962" y="75967"/>
                  </a:lnTo>
                  <a:lnTo>
                    <a:pt x="1467683" y="76152"/>
                  </a:lnTo>
                  <a:lnTo>
                    <a:pt x="1465408" y="76337"/>
                  </a:lnTo>
                  <a:lnTo>
                    <a:pt x="1463136" y="76521"/>
                  </a:lnTo>
                  <a:lnTo>
                    <a:pt x="1460866" y="76706"/>
                  </a:lnTo>
                  <a:lnTo>
                    <a:pt x="1458600" y="76890"/>
                  </a:lnTo>
                  <a:lnTo>
                    <a:pt x="1456336" y="77073"/>
                  </a:lnTo>
                  <a:lnTo>
                    <a:pt x="1454075" y="77257"/>
                  </a:lnTo>
                  <a:lnTo>
                    <a:pt x="1451817" y="77441"/>
                  </a:lnTo>
                  <a:lnTo>
                    <a:pt x="1449561" y="77624"/>
                  </a:lnTo>
                  <a:lnTo>
                    <a:pt x="1447308" y="77807"/>
                  </a:lnTo>
                  <a:lnTo>
                    <a:pt x="1445057" y="77990"/>
                  </a:lnTo>
                  <a:lnTo>
                    <a:pt x="1442809" y="78173"/>
                  </a:lnTo>
                  <a:lnTo>
                    <a:pt x="1440563" y="78356"/>
                  </a:lnTo>
                  <a:lnTo>
                    <a:pt x="1438319" y="78538"/>
                  </a:lnTo>
                  <a:lnTo>
                    <a:pt x="1436078" y="78721"/>
                  </a:lnTo>
                  <a:lnTo>
                    <a:pt x="1433838" y="78903"/>
                  </a:lnTo>
                  <a:lnTo>
                    <a:pt x="1431601" y="79085"/>
                  </a:lnTo>
                  <a:lnTo>
                    <a:pt x="1429366" y="79267"/>
                  </a:lnTo>
                  <a:lnTo>
                    <a:pt x="1427132" y="79449"/>
                  </a:lnTo>
                  <a:lnTo>
                    <a:pt x="1424901" y="79631"/>
                  </a:lnTo>
                  <a:lnTo>
                    <a:pt x="1422671" y="79812"/>
                  </a:lnTo>
                  <a:lnTo>
                    <a:pt x="1420444" y="79994"/>
                  </a:lnTo>
                  <a:lnTo>
                    <a:pt x="1418217" y="80175"/>
                  </a:lnTo>
                  <a:lnTo>
                    <a:pt x="1415993" y="80357"/>
                  </a:lnTo>
                  <a:lnTo>
                    <a:pt x="1413770" y="80538"/>
                  </a:lnTo>
                  <a:lnTo>
                    <a:pt x="1411549" y="80719"/>
                  </a:lnTo>
                  <a:lnTo>
                    <a:pt x="1409329" y="80900"/>
                  </a:lnTo>
                  <a:lnTo>
                    <a:pt x="1407110" y="81081"/>
                  </a:lnTo>
                  <a:lnTo>
                    <a:pt x="1404893" y="81262"/>
                  </a:lnTo>
                  <a:lnTo>
                    <a:pt x="1402677" y="81443"/>
                  </a:lnTo>
                  <a:lnTo>
                    <a:pt x="1400463" y="81624"/>
                  </a:lnTo>
                  <a:lnTo>
                    <a:pt x="1398249" y="81804"/>
                  </a:lnTo>
                  <a:lnTo>
                    <a:pt x="1396037" y="81985"/>
                  </a:lnTo>
                  <a:lnTo>
                    <a:pt x="1393826" y="82166"/>
                  </a:lnTo>
                  <a:lnTo>
                    <a:pt x="1391616" y="82346"/>
                  </a:lnTo>
                  <a:lnTo>
                    <a:pt x="1389407" y="82527"/>
                  </a:lnTo>
                  <a:lnTo>
                    <a:pt x="1387198" y="82707"/>
                  </a:lnTo>
                  <a:lnTo>
                    <a:pt x="1384991" y="82888"/>
                  </a:lnTo>
                  <a:lnTo>
                    <a:pt x="1382784" y="83068"/>
                  </a:lnTo>
                  <a:lnTo>
                    <a:pt x="1380578" y="83249"/>
                  </a:lnTo>
                  <a:lnTo>
                    <a:pt x="1378373" y="83429"/>
                  </a:lnTo>
                  <a:lnTo>
                    <a:pt x="1376168" y="83610"/>
                  </a:lnTo>
                  <a:lnTo>
                    <a:pt x="1373964" y="83790"/>
                  </a:lnTo>
                  <a:lnTo>
                    <a:pt x="1371760" y="83970"/>
                  </a:lnTo>
                  <a:lnTo>
                    <a:pt x="1369557" y="84151"/>
                  </a:lnTo>
                  <a:lnTo>
                    <a:pt x="1367354" y="84331"/>
                  </a:lnTo>
                  <a:lnTo>
                    <a:pt x="1365152" y="84512"/>
                  </a:lnTo>
                  <a:lnTo>
                    <a:pt x="1362949" y="84692"/>
                  </a:lnTo>
                  <a:lnTo>
                    <a:pt x="1360747" y="84872"/>
                  </a:lnTo>
                  <a:lnTo>
                    <a:pt x="1358546" y="85053"/>
                  </a:lnTo>
                  <a:lnTo>
                    <a:pt x="1356344" y="85233"/>
                  </a:lnTo>
                  <a:lnTo>
                    <a:pt x="1354142" y="85414"/>
                  </a:lnTo>
                  <a:lnTo>
                    <a:pt x="1351941" y="85594"/>
                  </a:lnTo>
                  <a:lnTo>
                    <a:pt x="1349739" y="85775"/>
                  </a:lnTo>
                  <a:lnTo>
                    <a:pt x="1347537" y="85956"/>
                  </a:lnTo>
                  <a:lnTo>
                    <a:pt x="1345335" y="86136"/>
                  </a:lnTo>
                  <a:lnTo>
                    <a:pt x="1343133" y="86317"/>
                  </a:lnTo>
                  <a:lnTo>
                    <a:pt x="1340930" y="86498"/>
                  </a:lnTo>
                  <a:lnTo>
                    <a:pt x="1338728" y="86679"/>
                  </a:lnTo>
                  <a:lnTo>
                    <a:pt x="1336524" y="86860"/>
                  </a:lnTo>
                  <a:lnTo>
                    <a:pt x="1334321" y="87041"/>
                  </a:lnTo>
                  <a:lnTo>
                    <a:pt x="1332117" y="87222"/>
                  </a:lnTo>
                  <a:lnTo>
                    <a:pt x="1329912" y="87403"/>
                  </a:lnTo>
                  <a:lnTo>
                    <a:pt x="1327707" y="87584"/>
                  </a:lnTo>
                  <a:lnTo>
                    <a:pt x="1325501" y="87766"/>
                  </a:lnTo>
                  <a:lnTo>
                    <a:pt x="1323294" y="87947"/>
                  </a:lnTo>
                  <a:lnTo>
                    <a:pt x="1321086" y="88129"/>
                  </a:lnTo>
                  <a:lnTo>
                    <a:pt x="1318878" y="88310"/>
                  </a:lnTo>
                  <a:lnTo>
                    <a:pt x="1316669" y="88492"/>
                  </a:lnTo>
                  <a:lnTo>
                    <a:pt x="1314459" y="88674"/>
                  </a:lnTo>
                  <a:lnTo>
                    <a:pt x="1312247" y="88856"/>
                  </a:lnTo>
                  <a:lnTo>
                    <a:pt x="1310035" y="89038"/>
                  </a:lnTo>
                  <a:lnTo>
                    <a:pt x="1307822" y="89220"/>
                  </a:lnTo>
                  <a:lnTo>
                    <a:pt x="1305607" y="89403"/>
                  </a:lnTo>
                  <a:lnTo>
                    <a:pt x="1303391" y="89585"/>
                  </a:lnTo>
                  <a:lnTo>
                    <a:pt x="1301174" y="89768"/>
                  </a:lnTo>
                  <a:lnTo>
                    <a:pt x="1298956" y="89951"/>
                  </a:lnTo>
                  <a:lnTo>
                    <a:pt x="1296736" y="90133"/>
                  </a:lnTo>
                  <a:lnTo>
                    <a:pt x="1294515" y="90317"/>
                  </a:lnTo>
                  <a:lnTo>
                    <a:pt x="1292292" y="90500"/>
                  </a:lnTo>
                  <a:lnTo>
                    <a:pt x="1290067" y="90683"/>
                  </a:lnTo>
                  <a:lnTo>
                    <a:pt x="1287841" y="90867"/>
                  </a:lnTo>
                  <a:lnTo>
                    <a:pt x="1285613" y="91051"/>
                  </a:lnTo>
                  <a:lnTo>
                    <a:pt x="1283384" y="91235"/>
                  </a:lnTo>
                  <a:lnTo>
                    <a:pt x="1281152" y="91419"/>
                  </a:lnTo>
                  <a:lnTo>
                    <a:pt x="1278919" y="91603"/>
                  </a:lnTo>
                  <a:lnTo>
                    <a:pt x="1276684" y="91788"/>
                  </a:lnTo>
                  <a:lnTo>
                    <a:pt x="1274446" y="91973"/>
                  </a:lnTo>
                  <a:lnTo>
                    <a:pt x="1272207" y="92158"/>
                  </a:lnTo>
                  <a:lnTo>
                    <a:pt x="1269965" y="92343"/>
                  </a:lnTo>
                  <a:lnTo>
                    <a:pt x="1267722" y="92528"/>
                  </a:lnTo>
                  <a:lnTo>
                    <a:pt x="1265476" y="92714"/>
                  </a:lnTo>
                  <a:lnTo>
                    <a:pt x="1263227" y="92900"/>
                  </a:lnTo>
                  <a:lnTo>
                    <a:pt x="1260977" y="93086"/>
                  </a:lnTo>
                  <a:lnTo>
                    <a:pt x="1258723" y="93272"/>
                  </a:lnTo>
                  <a:lnTo>
                    <a:pt x="1256468" y="93459"/>
                  </a:lnTo>
                  <a:lnTo>
                    <a:pt x="1254209" y="93646"/>
                  </a:lnTo>
                  <a:lnTo>
                    <a:pt x="1251948" y="93833"/>
                  </a:lnTo>
                  <a:lnTo>
                    <a:pt x="1249685" y="94020"/>
                  </a:lnTo>
                  <a:lnTo>
                    <a:pt x="1247418" y="94208"/>
                  </a:lnTo>
                  <a:lnTo>
                    <a:pt x="1245149" y="94396"/>
                  </a:lnTo>
                  <a:lnTo>
                    <a:pt x="1242877" y="94584"/>
                  </a:lnTo>
                  <a:lnTo>
                    <a:pt x="1240601" y="94773"/>
                  </a:lnTo>
                  <a:lnTo>
                    <a:pt x="1238323" y="94961"/>
                  </a:lnTo>
                  <a:lnTo>
                    <a:pt x="1236042" y="95151"/>
                  </a:lnTo>
                  <a:lnTo>
                    <a:pt x="1233757" y="95340"/>
                  </a:lnTo>
                  <a:lnTo>
                    <a:pt x="1231469" y="95530"/>
                  </a:lnTo>
                  <a:lnTo>
                    <a:pt x="1229178" y="95720"/>
                  </a:lnTo>
                  <a:lnTo>
                    <a:pt x="1226883" y="95910"/>
                  </a:lnTo>
                  <a:lnTo>
                    <a:pt x="1224585" y="96101"/>
                  </a:lnTo>
                  <a:lnTo>
                    <a:pt x="1222283" y="96292"/>
                  </a:lnTo>
                  <a:lnTo>
                    <a:pt x="1219978" y="96483"/>
                  </a:lnTo>
                  <a:lnTo>
                    <a:pt x="1217669" y="96675"/>
                  </a:lnTo>
                  <a:lnTo>
                    <a:pt x="1215356" y="96867"/>
                  </a:lnTo>
                  <a:lnTo>
                    <a:pt x="1213039" y="97059"/>
                  </a:lnTo>
                  <a:lnTo>
                    <a:pt x="1210718" y="97252"/>
                  </a:lnTo>
                  <a:lnTo>
                    <a:pt x="1208393" y="97446"/>
                  </a:lnTo>
                  <a:lnTo>
                    <a:pt x="1206065" y="97639"/>
                  </a:lnTo>
                  <a:lnTo>
                    <a:pt x="1203731" y="97833"/>
                  </a:lnTo>
                  <a:lnTo>
                    <a:pt x="1201394" y="98027"/>
                  </a:lnTo>
                  <a:lnTo>
                    <a:pt x="1199052" y="98222"/>
                  </a:lnTo>
                  <a:lnTo>
                    <a:pt x="1196706" y="98417"/>
                  </a:lnTo>
                  <a:lnTo>
                    <a:pt x="1194356" y="98613"/>
                  </a:lnTo>
                  <a:lnTo>
                    <a:pt x="1192000" y="98809"/>
                  </a:lnTo>
                  <a:lnTo>
                    <a:pt x="1189641" y="99006"/>
                  </a:lnTo>
                  <a:lnTo>
                    <a:pt x="1187276" y="99203"/>
                  </a:lnTo>
                  <a:lnTo>
                    <a:pt x="1184906" y="99400"/>
                  </a:lnTo>
                  <a:lnTo>
                    <a:pt x="1182532" y="99598"/>
                  </a:lnTo>
                  <a:lnTo>
                    <a:pt x="1180152" y="99796"/>
                  </a:lnTo>
                  <a:lnTo>
                    <a:pt x="1177767" y="99995"/>
                  </a:lnTo>
                  <a:lnTo>
                    <a:pt x="1175377" y="100194"/>
                  </a:lnTo>
                  <a:lnTo>
                    <a:pt x="1172982" y="100394"/>
                  </a:lnTo>
                  <a:lnTo>
                    <a:pt x="1170581" y="100594"/>
                  </a:lnTo>
                  <a:lnTo>
                    <a:pt x="1168175" y="100795"/>
                  </a:lnTo>
                  <a:lnTo>
                    <a:pt x="1165763" y="100996"/>
                  </a:lnTo>
                  <a:lnTo>
                    <a:pt x="1163346" y="101198"/>
                  </a:lnTo>
                  <a:lnTo>
                    <a:pt x="1160922" y="101400"/>
                  </a:lnTo>
                  <a:lnTo>
                    <a:pt x="1158493" y="101603"/>
                  </a:lnTo>
                  <a:lnTo>
                    <a:pt x="1156058" y="101807"/>
                  </a:lnTo>
                  <a:lnTo>
                    <a:pt x="1153616" y="102011"/>
                  </a:lnTo>
                  <a:lnTo>
                    <a:pt x="1151169" y="102215"/>
                  </a:lnTo>
                  <a:lnTo>
                    <a:pt x="1148715" y="102421"/>
                  </a:lnTo>
                  <a:lnTo>
                    <a:pt x="1146254" y="102626"/>
                  </a:lnTo>
                  <a:lnTo>
                    <a:pt x="1143787" y="102833"/>
                  </a:lnTo>
                  <a:lnTo>
                    <a:pt x="1141313" y="103040"/>
                  </a:lnTo>
                  <a:lnTo>
                    <a:pt x="1138833" y="103247"/>
                  </a:lnTo>
                  <a:lnTo>
                    <a:pt x="1136345" y="103455"/>
                  </a:lnTo>
                  <a:lnTo>
                    <a:pt x="1133851" y="103664"/>
                  </a:lnTo>
                  <a:lnTo>
                    <a:pt x="1131349" y="103874"/>
                  </a:lnTo>
                  <a:lnTo>
                    <a:pt x="1128840" y="104084"/>
                  </a:lnTo>
                  <a:lnTo>
                    <a:pt x="1126324" y="104295"/>
                  </a:lnTo>
                  <a:lnTo>
                    <a:pt x="1123800" y="104506"/>
                  </a:lnTo>
                  <a:lnTo>
                    <a:pt x="1121268" y="104719"/>
                  </a:lnTo>
                  <a:lnTo>
                    <a:pt x="1118729" y="104932"/>
                  </a:lnTo>
                  <a:lnTo>
                    <a:pt x="1116182" y="105145"/>
                  </a:lnTo>
                  <a:lnTo>
                    <a:pt x="1113626" y="105360"/>
                  </a:lnTo>
                  <a:lnTo>
                    <a:pt x="1111063" y="105575"/>
                  </a:lnTo>
                  <a:lnTo>
                    <a:pt x="1108491" y="105791"/>
                  </a:lnTo>
                  <a:lnTo>
                    <a:pt x="1105911" y="106008"/>
                  </a:lnTo>
                  <a:lnTo>
                    <a:pt x="1103322" y="106225"/>
                  </a:lnTo>
                  <a:lnTo>
                    <a:pt x="1100724" y="106443"/>
                  </a:lnTo>
                  <a:lnTo>
                    <a:pt x="1098117" y="106663"/>
                  </a:lnTo>
                  <a:lnTo>
                    <a:pt x="1095501" y="106883"/>
                  </a:lnTo>
                  <a:lnTo>
                    <a:pt x="1092876" y="107103"/>
                  </a:lnTo>
                  <a:lnTo>
                    <a:pt x="1090242" y="107325"/>
                  </a:lnTo>
                  <a:lnTo>
                    <a:pt x="1087598" y="107548"/>
                  </a:lnTo>
                  <a:lnTo>
                    <a:pt x="1084944" y="107771"/>
                  </a:lnTo>
                  <a:lnTo>
                    <a:pt x="1082280" y="107995"/>
                  </a:lnTo>
                  <a:lnTo>
                    <a:pt x="1079607" y="108220"/>
                  </a:lnTo>
                  <a:lnTo>
                    <a:pt x="1076923" y="108447"/>
                  </a:lnTo>
                  <a:lnTo>
                    <a:pt x="1074228" y="108674"/>
                  </a:lnTo>
                  <a:lnTo>
                    <a:pt x="1071523" y="108902"/>
                  </a:lnTo>
                  <a:lnTo>
                    <a:pt x="1068807" y="109131"/>
                  </a:lnTo>
                  <a:lnTo>
                    <a:pt x="1066081" y="109361"/>
                  </a:lnTo>
                  <a:lnTo>
                    <a:pt x="1063342" y="109592"/>
                  </a:lnTo>
                  <a:lnTo>
                    <a:pt x="1060593" y="109824"/>
                  </a:lnTo>
                  <a:lnTo>
                    <a:pt x="1057832" y="110057"/>
                  </a:lnTo>
                  <a:lnTo>
                    <a:pt x="1055059" y="110291"/>
                  </a:lnTo>
                  <a:lnTo>
                    <a:pt x="1052274" y="110527"/>
                  </a:lnTo>
                  <a:lnTo>
                    <a:pt x="1049477" y="110763"/>
                  </a:lnTo>
                  <a:lnTo>
                    <a:pt x="1046668" y="111001"/>
                  </a:lnTo>
                  <a:lnTo>
                    <a:pt x="1043845" y="111240"/>
                  </a:lnTo>
                  <a:lnTo>
                    <a:pt x="1041010" y="111480"/>
                  </a:lnTo>
                  <a:lnTo>
                    <a:pt x="1038162" y="111721"/>
                  </a:lnTo>
                  <a:lnTo>
                    <a:pt x="1035300" y="111963"/>
                  </a:lnTo>
                  <a:lnTo>
                    <a:pt x="1032424" y="112207"/>
                  </a:lnTo>
                  <a:lnTo>
                    <a:pt x="1029535" y="112451"/>
                  </a:lnTo>
                  <a:lnTo>
                    <a:pt x="1026632" y="112698"/>
                  </a:lnTo>
                  <a:lnTo>
                    <a:pt x="1023714" y="112945"/>
                  </a:lnTo>
                  <a:lnTo>
                    <a:pt x="1020781" y="113194"/>
                  </a:lnTo>
                  <a:lnTo>
                    <a:pt x="1017833" y="113444"/>
                  </a:lnTo>
                  <a:lnTo>
                    <a:pt x="1014870" y="113696"/>
                  </a:lnTo>
                  <a:lnTo>
                    <a:pt x="1011892" y="113949"/>
                  </a:lnTo>
                  <a:lnTo>
                    <a:pt x="1008897" y="114203"/>
                  </a:lnTo>
                  <a:lnTo>
                    <a:pt x="1005886" y="114459"/>
                  </a:lnTo>
                  <a:lnTo>
                    <a:pt x="1002859" y="114716"/>
                  </a:lnTo>
                  <a:lnTo>
                    <a:pt x="999815" y="114975"/>
                  </a:lnTo>
                  <a:lnTo>
                    <a:pt x="996754" y="115236"/>
                  </a:lnTo>
                  <a:lnTo>
                    <a:pt x="993675" y="115498"/>
                  </a:lnTo>
                  <a:lnTo>
                    <a:pt x="990579" y="115762"/>
                  </a:lnTo>
                  <a:lnTo>
                    <a:pt x="987464" y="116027"/>
                  </a:lnTo>
                  <a:lnTo>
                    <a:pt x="984330" y="116294"/>
                  </a:lnTo>
                  <a:lnTo>
                    <a:pt x="981177" y="116563"/>
                  </a:lnTo>
                  <a:lnTo>
                    <a:pt x="978005" y="116834"/>
                  </a:lnTo>
                  <a:lnTo>
                    <a:pt x="974814" y="117106"/>
                  </a:lnTo>
                  <a:lnTo>
                    <a:pt x="971602" y="117380"/>
                  </a:lnTo>
                  <a:lnTo>
                    <a:pt x="968369" y="117657"/>
                  </a:lnTo>
                  <a:lnTo>
                    <a:pt x="965115" y="117935"/>
                  </a:lnTo>
                  <a:lnTo>
                    <a:pt x="961840" y="118215"/>
                  </a:lnTo>
                  <a:lnTo>
                    <a:pt x="958542" y="118497"/>
                  </a:lnTo>
                  <a:lnTo>
                    <a:pt x="955222" y="118781"/>
                  </a:lnTo>
                  <a:lnTo>
                    <a:pt x="951879" y="119067"/>
                  </a:lnTo>
                  <a:lnTo>
                    <a:pt x="948512" y="119356"/>
                  </a:lnTo>
                  <a:lnTo>
                    <a:pt x="945121" y="119647"/>
                  </a:lnTo>
                  <a:lnTo>
                    <a:pt x="941706" y="119940"/>
                  </a:lnTo>
                  <a:lnTo>
                    <a:pt x="938265" y="120235"/>
                  </a:lnTo>
                  <a:lnTo>
                    <a:pt x="934799" y="120532"/>
                  </a:lnTo>
                  <a:lnTo>
                    <a:pt x="931306" y="120833"/>
                  </a:lnTo>
                  <a:lnTo>
                    <a:pt x="927786" y="121135"/>
                  </a:lnTo>
                  <a:lnTo>
                    <a:pt x="924238" y="121440"/>
                  </a:lnTo>
                  <a:lnTo>
                    <a:pt x="920662" y="121748"/>
                  </a:lnTo>
                  <a:lnTo>
                    <a:pt x="917057" y="122058"/>
                  </a:lnTo>
                  <a:lnTo>
                    <a:pt x="913422" y="122371"/>
                  </a:lnTo>
                  <a:lnTo>
                    <a:pt x="909756" y="122687"/>
                  </a:lnTo>
                  <a:lnTo>
                    <a:pt x="906059" y="123006"/>
                  </a:lnTo>
                  <a:lnTo>
                    <a:pt x="902330" y="123328"/>
                  </a:lnTo>
                  <a:lnTo>
                    <a:pt x="898568" y="123653"/>
                  </a:lnTo>
                  <a:lnTo>
                    <a:pt x="894772" y="123981"/>
                  </a:lnTo>
                  <a:lnTo>
                    <a:pt x="890942" y="124312"/>
                  </a:lnTo>
                  <a:lnTo>
                    <a:pt x="887075" y="124647"/>
                  </a:lnTo>
                  <a:lnTo>
                    <a:pt x="883172" y="124985"/>
                  </a:lnTo>
                  <a:lnTo>
                    <a:pt x="879231" y="125326"/>
                  </a:lnTo>
                  <a:lnTo>
                    <a:pt x="875251" y="125671"/>
                  </a:lnTo>
                  <a:lnTo>
                    <a:pt x="871232" y="126020"/>
                  </a:lnTo>
                  <a:lnTo>
                    <a:pt x="867171" y="126373"/>
                  </a:lnTo>
                  <a:lnTo>
                    <a:pt x="863069" y="126729"/>
                  </a:lnTo>
                  <a:lnTo>
                    <a:pt x="858922" y="127090"/>
                  </a:lnTo>
                  <a:lnTo>
                    <a:pt x="854731" y="127454"/>
                  </a:lnTo>
                  <a:lnTo>
                    <a:pt x="850494" y="127823"/>
                  </a:lnTo>
                  <a:lnTo>
                    <a:pt x="846209" y="128197"/>
                  </a:lnTo>
                  <a:lnTo>
                    <a:pt x="841875" y="128575"/>
                  </a:lnTo>
                  <a:lnTo>
                    <a:pt x="837491" y="128958"/>
                  </a:lnTo>
                  <a:lnTo>
                    <a:pt x="833054" y="129345"/>
                  </a:lnTo>
                  <a:lnTo>
                    <a:pt x="828563" y="129738"/>
                  </a:lnTo>
                  <a:lnTo>
                    <a:pt x="824016" y="130136"/>
                  </a:lnTo>
                  <a:lnTo>
                    <a:pt x="819411" y="130540"/>
                  </a:lnTo>
                  <a:lnTo>
                    <a:pt x="814747" y="130949"/>
                  </a:lnTo>
                  <a:lnTo>
                    <a:pt x="810020" y="131364"/>
                  </a:lnTo>
                  <a:lnTo>
                    <a:pt x="805230" y="131785"/>
                  </a:lnTo>
                  <a:lnTo>
                    <a:pt x="800373" y="132212"/>
                  </a:lnTo>
                  <a:lnTo>
                    <a:pt x="795447" y="132646"/>
                  </a:lnTo>
                  <a:lnTo>
                    <a:pt x="790449" y="133086"/>
                  </a:lnTo>
                  <a:lnTo>
                    <a:pt x="785377" y="133534"/>
                  </a:lnTo>
                  <a:lnTo>
                    <a:pt x="780228" y="133989"/>
                  </a:lnTo>
                  <a:lnTo>
                    <a:pt x="774998" y="134452"/>
                  </a:lnTo>
                  <a:lnTo>
                    <a:pt x="769685" y="134922"/>
                  </a:lnTo>
                  <a:lnTo>
                    <a:pt x="764284" y="135401"/>
                  </a:lnTo>
                  <a:lnTo>
                    <a:pt x="758792" y="135889"/>
                  </a:lnTo>
                  <a:lnTo>
                    <a:pt x="753205" y="136386"/>
                  </a:lnTo>
                  <a:lnTo>
                    <a:pt x="747519" y="136892"/>
                  </a:lnTo>
                  <a:lnTo>
                    <a:pt x="741728" y="137408"/>
                  </a:lnTo>
                  <a:lnTo>
                    <a:pt x="735829" y="137935"/>
                  </a:lnTo>
                  <a:lnTo>
                    <a:pt x="729815" y="138473"/>
                  </a:lnTo>
                  <a:lnTo>
                    <a:pt x="723682" y="139022"/>
                  </a:lnTo>
                  <a:lnTo>
                    <a:pt x="717422" y="139584"/>
                  </a:lnTo>
                  <a:lnTo>
                    <a:pt x="711030" y="140158"/>
                  </a:lnTo>
                  <a:lnTo>
                    <a:pt x="704498" y="140746"/>
                  </a:lnTo>
                  <a:lnTo>
                    <a:pt x="697819" y="141349"/>
                  </a:lnTo>
                  <a:lnTo>
                    <a:pt x="690984" y="141967"/>
                  </a:lnTo>
                  <a:lnTo>
                    <a:pt x="683983" y="142601"/>
                  </a:lnTo>
                  <a:lnTo>
                    <a:pt x="676807" y="143252"/>
                  </a:lnTo>
                  <a:lnTo>
                    <a:pt x="669445" y="143922"/>
                  </a:lnTo>
                  <a:lnTo>
                    <a:pt x="661884" y="144611"/>
                  </a:lnTo>
                  <a:lnTo>
                    <a:pt x="654112" y="145321"/>
                  </a:lnTo>
                  <a:lnTo>
                    <a:pt x="646113" y="146054"/>
                  </a:lnTo>
                  <a:lnTo>
                    <a:pt x="637870" y="146812"/>
                  </a:lnTo>
                  <a:lnTo>
                    <a:pt x="629367" y="147595"/>
                  </a:lnTo>
                  <a:lnTo>
                    <a:pt x="620582" y="148407"/>
                  </a:lnTo>
                  <a:lnTo>
                    <a:pt x="611491" y="149250"/>
                  </a:lnTo>
                  <a:lnTo>
                    <a:pt x="602069" y="150126"/>
                  </a:lnTo>
                  <a:lnTo>
                    <a:pt x="592287" y="151040"/>
                  </a:lnTo>
                  <a:lnTo>
                    <a:pt x="582109" y="151994"/>
                  </a:lnTo>
                  <a:lnTo>
                    <a:pt x="571497" y="152993"/>
                  </a:lnTo>
                  <a:lnTo>
                    <a:pt x="560406" y="154042"/>
                  </a:lnTo>
                  <a:lnTo>
                    <a:pt x="548782" y="155146"/>
                  </a:lnTo>
                  <a:lnTo>
                    <a:pt x="536561" y="156314"/>
                  </a:lnTo>
                  <a:lnTo>
                    <a:pt x="523670" y="157552"/>
                  </a:lnTo>
                  <a:lnTo>
                    <a:pt x="510018" y="158872"/>
                  </a:lnTo>
                  <a:lnTo>
                    <a:pt x="495494" y="160287"/>
                  </a:lnTo>
                  <a:lnTo>
                    <a:pt x="479961" y="161812"/>
                  </a:lnTo>
                  <a:lnTo>
                    <a:pt x="463246" y="163467"/>
                  </a:lnTo>
                  <a:lnTo>
                    <a:pt x="445124" y="165280"/>
                  </a:lnTo>
                  <a:lnTo>
                    <a:pt x="425300" y="167287"/>
                  </a:lnTo>
                  <a:lnTo>
                    <a:pt x="403371" y="169537"/>
                  </a:lnTo>
                  <a:lnTo>
                    <a:pt x="378767" y="172103"/>
                  </a:lnTo>
                  <a:lnTo>
                    <a:pt x="350641" y="175095"/>
                  </a:lnTo>
                  <a:lnTo>
                    <a:pt x="317652" y="178695"/>
                  </a:lnTo>
                  <a:lnTo>
                    <a:pt x="277475" y="183227"/>
                  </a:lnTo>
                  <a:lnTo>
                    <a:pt x="225498" y="189378"/>
                  </a:lnTo>
                  <a:lnTo>
                    <a:pt x="150118" y="199023"/>
                  </a:lnTo>
                  <a:lnTo>
                    <a:pt x="0" y="222074"/>
                  </a:lnTo>
                </a:path>
              </a:pathLst>
            </a:custGeom>
          </p:spPr>
          <p:txBody>
            <a:bodyPr/>
            <a:lstStyle/>
            <a:p>
              <a:endParaRPr dirty="0"/>
            </a:p>
          </p:txBody>
        </p:sp>
        <p:sp>
          <p:nvSpPr>
            <p:cNvPr id="1700" name="rc527">
              <a:extLst>
                <a:ext uri="{FF2B5EF4-FFF2-40B4-BE49-F238E27FC236}">
                  <a16:creationId xmlns:a16="http://schemas.microsoft.com/office/drawing/2014/main" id="{52BEF5BF-7071-154B-B272-96D1977233A5}"/>
                </a:ext>
              </a:extLst>
            </p:cNvPr>
            <p:cNvSpPr/>
            <p:nvPr/>
          </p:nvSpPr>
          <p:spPr>
            <a:xfrm>
              <a:off x="1523296" y="1210904"/>
              <a:ext cx="2979114" cy="2043692"/>
            </a:xfrm>
            <a:prstGeom prst="rect">
              <a:avLst/>
            </a:prstGeom>
            <a:ln w="13550" cap="rnd">
              <a:solidFill>
                <a:srgbClr val="333333">
                  <a:alpha val="100000"/>
                </a:srgbClr>
              </a:solidFill>
              <a:prstDash val="solid"/>
              <a:round/>
            </a:ln>
          </p:spPr>
          <p:txBody>
            <a:bodyPr/>
            <a:lstStyle/>
            <a:p>
              <a:endParaRPr dirty="0"/>
            </a:p>
          </p:txBody>
        </p:sp>
        <p:sp>
          <p:nvSpPr>
            <p:cNvPr id="1701" name="tx528">
              <a:extLst>
                <a:ext uri="{FF2B5EF4-FFF2-40B4-BE49-F238E27FC236}">
                  <a16:creationId xmlns:a16="http://schemas.microsoft.com/office/drawing/2014/main" id="{E3D9EDB2-5818-B144-8538-6906CCB81467}"/>
                </a:ext>
              </a:extLst>
            </p:cNvPr>
            <p:cNvSpPr/>
            <p:nvPr/>
          </p:nvSpPr>
          <p:spPr>
            <a:xfrm>
              <a:off x="1398511" y="2947882"/>
              <a:ext cx="62155" cy="80272"/>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0</a:t>
              </a:r>
            </a:p>
          </p:txBody>
        </p:sp>
        <p:sp>
          <p:nvSpPr>
            <p:cNvPr id="1702" name="tx529">
              <a:extLst>
                <a:ext uri="{FF2B5EF4-FFF2-40B4-BE49-F238E27FC236}">
                  <a16:creationId xmlns:a16="http://schemas.microsoft.com/office/drawing/2014/main" id="{30B334CF-8697-584A-9654-4AA0217ADABB}"/>
                </a:ext>
              </a:extLst>
            </p:cNvPr>
            <p:cNvSpPr/>
            <p:nvPr/>
          </p:nvSpPr>
          <p:spPr>
            <a:xfrm>
              <a:off x="1149888" y="2578648"/>
              <a:ext cx="310777" cy="80272"/>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10000</a:t>
              </a:r>
            </a:p>
          </p:txBody>
        </p:sp>
        <p:sp>
          <p:nvSpPr>
            <p:cNvPr id="1703" name="tx530">
              <a:extLst>
                <a:ext uri="{FF2B5EF4-FFF2-40B4-BE49-F238E27FC236}">
                  <a16:creationId xmlns:a16="http://schemas.microsoft.com/office/drawing/2014/main" id="{86929962-31FB-6A41-9508-64FDFF68B267}"/>
                </a:ext>
              </a:extLst>
            </p:cNvPr>
            <p:cNvSpPr/>
            <p:nvPr/>
          </p:nvSpPr>
          <p:spPr>
            <a:xfrm>
              <a:off x="1149888" y="2209141"/>
              <a:ext cx="310777" cy="80545"/>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20000</a:t>
              </a:r>
            </a:p>
          </p:txBody>
        </p:sp>
        <p:sp>
          <p:nvSpPr>
            <p:cNvPr id="1704" name="tx531">
              <a:extLst>
                <a:ext uri="{FF2B5EF4-FFF2-40B4-BE49-F238E27FC236}">
                  <a16:creationId xmlns:a16="http://schemas.microsoft.com/office/drawing/2014/main" id="{15D8E285-40A0-1D46-A79C-96BAE4909D6E}"/>
                </a:ext>
              </a:extLst>
            </p:cNvPr>
            <p:cNvSpPr/>
            <p:nvPr/>
          </p:nvSpPr>
          <p:spPr>
            <a:xfrm>
              <a:off x="1149888" y="1840070"/>
              <a:ext cx="310777" cy="80382"/>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30000</a:t>
              </a:r>
            </a:p>
          </p:txBody>
        </p:sp>
        <p:sp>
          <p:nvSpPr>
            <p:cNvPr id="1705" name="tx532">
              <a:extLst>
                <a:ext uri="{FF2B5EF4-FFF2-40B4-BE49-F238E27FC236}">
                  <a16:creationId xmlns:a16="http://schemas.microsoft.com/office/drawing/2014/main" id="{6AADBC93-31AC-0446-8608-5A3E61F31E21}"/>
                </a:ext>
              </a:extLst>
            </p:cNvPr>
            <p:cNvSpPr/>
            <p:nvPr/>
          </p:nvSpPr>
          <p:spPr>
            <a:xfrm>
              <a:off x="1149888" y="1470727"/>
              <a:ext cx="310777" cy="80491"/>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40000</a:t>
              </a:r>
            </a:p>
          </p:txBody>
        </p:sp>
        <p:sp>
          <p:nvSpPr>
            <p:cNvPr id="1706" name="pl533">
              <a:extLst>
                <a:ext uri="{FF2B5EF4-FFF2-40B4-BE49-F238E27FC236}">
                  <a16:creationId xmlns:a16="http://schemas.microsoft.com/office/drawing/2014/main" id="{CF152998-EAE5-9B47-8AB6-851C0BCF59C8}"/>
                </a:ext>
              </a:extLst>
            </p:cNvPr>
            <p:cNvSpPr/>
            <p:nvPr/>
          </p:nvSpPr>
          <p:spPr>
            <a:xfrm>
              <a:off x="1488502" y="298807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1707" name="pl534">
              <a:extLst>
                <a:ext uri="{FF2B5EF4-FFF2-40B4-BE49-F238E27FC236}">
                  <a16:creationId xmlns:a16="http://schemas.microsoft.com/office/drawing/2014/main" id="{1536E05D-7794-9641-A090-BAB67848E041}"/>
                </a:ext>
              </a:extLst>
            </p:cNvPr>
            <p:cNvSpPr/>
            <p:nvPr/>
          </p:nvSpPr>
          <p:spPr>
            <a:xfrm>
              <a:off x="1488502" y="261883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1708" name="pl535">
              <a:extLst>
                <a:ext uri="{FF2B5EF4-FFF2-40B4-BE49-F238E27FC236}">
                  <a16:creationId xmlns:a16="http://schemas.microsoft.com/office/drawing/2014/main" id="{92A13ED8-FCC7-4D43-93C9-82CF66239216}"/>
                </a:ext>
              </a:extLst>
            </p:cNvPr>
            <p:cNvSpPr/>
            <p:nvPr/>
          </p:nvSpPr>
          <p:spPr>
            <a:xfrm>
              <a:off x="1488502" y="2249605"/>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1709" name="pl536">
              <a:extLst>
                <a:ext uri="{FF2B5EF4-FFF2-40B4-BE49-F238E27FC236}">
                  <a16:creationId xmlns:a16="http://schemas.microsoft.com/office/drawing/2014/main" id="{813627CC-AC2A-F74A-9C68-4D75005A8234}"/>
                </a:ext>
              </a:extLst>
            </p:cNvPr>
            <p:cNvSpPr/>
            <p:nvPr/>
          </p:nvSpPr>
          <p:spPr>
            <a:xfrm>
              <a:off x="1488502" y="188037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1710" name="pl537">
              <a:extLst>
                <a:ext uri="{FF2B5EF4-FFF2-40B4-BE49-F238E27FC236}">
                  <a16:creationId xmlns:a16="http://schemas.microsoft.com/office/drawing/2014/main" id="{3B188353-49C4-2641-A7D4-AB7E546A5700}"/>
                </a:ext>
              </a:extLst>
            </p:cNvPr>
            <p:cNvSpPr/>
            <p:nvPr/>
          </p:nvSpPr>
          <p:spPr>
            <a:xfrm>
              <a:off x="1488502" y="151113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1711" name="pl538">
              <a:extLst>
                <a:ext uri="{FF2B5EF4-FFF2-40B4-BE49-F238E27FC236}">
                  <a16:creationId xmlns:a16="http://schemas.microsoft.com/office/drawing/2014/main" id="{4FBA29F4-A962-9048-B541-98BE875C0027}"/>
                </a:ext>
              </a:extLst>
            </p:cNvPr>
            <p:cNvSpPr/>
            <p:nvPr/>
          </p:nvSpPr>
          <p:spPr>
            <a:xfrm>
              <a:off x="2136283" y="325459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1712" name="pl539">
              <a:extLst>
                <a:ext uri="{FF2B5EF4-FFF2-40B4-BE49-F238E27FC236}">
                  <a16:creationId xmlns:a16="http://schemas.microsoft.com/office/drawing/2014/main" id="{B50F2EF6-970C-0346-B2A8-D959C491B80E}"/>
                </a:ext>
              </a:extLst>
            </p:cNvPr>
            <p:cNvSpPr/>
            <p:nvPr/>
          </p:nvSpPr>
          <p:spPr>
            <a:xfrm>
              <a:off x="3012853" y="325459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1713" name="pl540">
              <a:extLst>
                <a:ext uri="{FF2B5EF4-FFF2-40B4-BE49-F238E27FC236}">
                  <a16:creationId xmlns:a16="http://schemas.microsoft.com/office/drawing/2014/main" id="{D29592DE-1215-F341-8AC1-5A0F7B31FE44}"/>
                </a:ext>
              </a:extLst>
            </p:cNvPr>
            <p:cNvSpPr/>
            <p:nvPr/>
          </p:nvSpPr>
          <p:spPr>
            <a:xfrm>
              <a:off x="3889424" y="3254596"/>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1714" name="tx541">
              <a:extLst>
                <a:ext uri="{FF2B5EF4-FFF2-40B4-BE49-F238E27FC236}">
                  <a16:creationId xmlns:a16="http://schemas.microsoft.com/office/drawing/2014/main" id="{BB12C245-DFCD-D746-B61A-8D2A99582A09}"/>
                </a:ext>
              </a:extLst>
            </p:cNvPr>
            <p:cNvSpPr/>
            <p:nvPr/>
          </p:nvSpPr>
          <p:spPr>
            <a:xfrm>
              <a:off x="2086596" y="3318973"/>
              <a:ext cx="99372" cy="78417"/>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-2</a:t>
              </a:r>
            </a:p>
          </p:txBody>
        </p:sp>
        <p:sp>
          <p:nvSpPr>
            <p:cNvPr id="1715" name="tx542">
              <a:extLst>
                <a:ext uri="{FF2B5EF4-FFF2-40B4-BE49-F238E27FC236}">
                  <a16:creationId xmlns:a16="http://schemas.microsoft.com/office/drawing/2014/main" id="{7DE5E31B-CCE5-1C4C-8764-1AC28FE5C087}"/>
                </a:ext>
              </a:extLst>
            </p:cNvPr>
            <p:cNvSpPr/>
            <p:nvPr/>
          </p:nvSpPr>
          <p:spPr>
            <a:xfrm>
              <a:off x="2981776" y="3317117"/>
              <a:ext cx="62155" cy="80272"/>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0</a:t>
              </a:r>
            </a:p>
          </p:txBody>
        </p:sp>
        <p:sp>
          <p:nvSpPr>
            <p:cNvPr id="1716" name="tx543">
              <a:extLst>
                <a:ext uri="{FF2B5EF4-FFF2-40B4-BE49-F238E27FC236}">
                  <a16:creationId xmlns:a16="http://schemas.microsoft.com/office/drawing/2014/main" id="{30D1F193-B4D5-A64F-A27C-A608F299E454}"/>
                </a:ext>
              </a:extLst>
            </p:cNvPr>
            <p:cNvSpPr/>
            <p:nvPr/>
          </p:nvSpPr>
          <p:spPr>
            <a:xfrm>
              <a:off x="3858346" y="3318973"/>
              <a:ext cx="62155" cy="78417"/>
            </a:xfrm>
            <a:prstGeom prst="rect">
              <a:avLst/>
            </a:prstGeom>
            <a:noFill/>
          </p:spPr>
          <p:txBody>
            <a:bodyPr wrap="none" lIns="0" tIns="0" rIns="0" bIns="0" anchor="ctr" anchorCtr="1"/>
            <a:lstStyle/>
            <a:p>
              <a:pPr marL="0" marR="0" indent="0" algn="l">
                <a:lnSpc>
                  <a:spcPts val="880"/>
                </a:lnSpc>
                <a:spcBef>
                  <a:spcPts val="0"/>
                </a:spcBef>
                <a:spcAft>
                  <a:spcPts val="0"/>
                </a:spcAft>
              </a:pPr>
              <a:r>
                <a:rPr sz="880" dirty="0">
                  <a:solidFill>
                    <a:srgbClr val="4D4D4D">
                      <a:alpha val="100000"/>
                    </a:srgbClr>
                  </a:solidFill>
                  <a:latin typeface="Helvetica"/>
                  <a:cs typeface="Helvetica"/>
                </a:rPr>
                <a:t>2</a:t>
              </a:r>
            </a:p>
          </p:txBody>
        </p:sp>
        <p:sp>
          <p:nvSpPr>
            <p:cNvPr id="1717" name="tx544">
              <a:extLst>
                <a:ext uri="{FF2B5EF4-FFF2-40B4-BE49-F238E27FC236}">
                  <a16:creationId xmlns:a16="http://schemas.microsoft.com/office/drawing/2014/main" id="{F6BAD7BA-29AC-0B44-8C61-C570CAE7CAE2}"/>
                </a:ext>
              </a:extLst>
            </p:cNvPr>
            <p:cNvSpPr/>
            <p:nvPr/>
          </p:nvSpPr>
          <p:spPr>
            <a:xfrm>
              <a:off x="2667321" y="3453904"/>
              <a:ext cx="691064" cy="103206"/>
            </a:xfrm>
            <a:prstGeom prst="rect">
              <a:avLst/>
            </a:prstGeom>
            <a:noFill/>
          </p:spPr>
          <p:txBody>
            <a:bodyPr wrap="none" lIns="0" tIns="0" rIns="0" bIns="0" anchor="ctr" anchorCtr="1"/>
            <a:lstStyle/>
            <a:p>
              <a:pPr marL="0" marR="0" indent="0" algn="l">
                <a:lnSpc>
                  <a:spcPts val="1100"/>
                </a:lnSpc>
                <a:spcBef>
                  <a:spcPts val="0"/>
                </a:spcBef>
                <a:spcAft>
                  <a:spcPts val="0"/>
                </a:spcAft>
              </a:pPr>
              <a:r>
                <a:rPr sz="1100" dirty="0">
                  <a:solidFill>
                    <a:srgbClr val="000000">
                      <a:alpha val="100000"/>
                    </a:srgbClr>
                  </a:solidFill>
                  <a:latin typeface="Helvetica"/>
                  <a:cs typeface="Helvetica"/>
                </a:rPr>
                <a:t>Theoretical</a:t>
              </a:r>
            </a:p>
          </p:txBody>
        </p:sp>
        <p:sp>
          <p:nvSpPr>
            <p:cNvPr id="1718" name="tx545">
              <a:extLst>
                <a:ext uri="{FF2B5EF4-FFF2-40B4-BE49-F238E27FC236}">
                  <a16:creationId xmlns:a16="http://schemas.microsoft.com/office/drawing/2014/main" id="{FDF8DF45-B35F-B64D-B41A-488D2FB1E6B5}"/>
                </a:ext>
              </a:extLst>
            </p:cNvPr>
            <p:cNvSpPr/>
            <p:nvPr/>
          </p:nvSpPr>
          <p:spPr>
            <a:xfrm rot="-5400000">
              <a:off x="781328" y="2166720"/>
              <a:ext cx="473670" cy="13206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dirty="0">
                  <a:solidFill>
                    <a:srgbClr val="000000">
                      <a:alpha val="100000"/>
                    </a:srgbClr>
                  </a:solidFill>
                  <a:latin typeface="Helvetica"/>
                  <a:cs typeface="Helvetica"/>
                </a:rPr>
                <a:t>Sample</a:t>
              </a:r>
            </a:p>
          </p:txBody>
        </p:sp>
        <p:sp>
          <p:nvSpPr>
            <p:cNvPr id="1719" name="tx546">
              <a:extLst>
                <a:ext uri="{FF2B5EF4-FFF2-40B4-BE49-F238E27FC236}">
                  <a16:creationId xmlns:a16="http://schemas.microsoft.com/office/drawing/2014/main" id="{31A907B6-F6D6-3943-9C4C-20D6FA99A8D6}"/>
                </a:ext>
              </a:extLst>
            </p:cNvPr>
            <p:cNvSpPr/>
            <p:nvPr/>
          </p:nvSpPr>
          <p:spPr>
            <a:xfrm>
              <a:off x="1523296" y="971137"/>
              <a:ext cx="1621147" cy="133096"/>
            </a:xfrm>
            <a:prstGeom prst="rect">
              <a:avLst/>
            </a:prstGeom>
            <a:noFill/>
          </p:spPr>
          <p:txBody>
            <a:bodyPr wrap="none" lIns="0" tIns="0" rIns="0" bIns="0" anchor="ctr" anchorCtr="1"/>
            <a:lstStyle/>
            <a:p>
              <a:pPr marL="0" marR="0" indent="0" algn="l">
                <a:lnSpc>
                  <a:spcPts val="1320"/>
                </a:lnSpc>
                <a:spcBef>
                  <a:spcPts val="0"/>
                </a:spcBef>
                <a:spcAft>
                  <a:spcPts val="0"/>
                </a:spcAft>
              </a:pPr>
              <a:r>
                <a:rPr sz="1320" dirty="0">
                  <a:solidFill>
                    <a:srgbClr val="000000">
                      <a:alpha val="100000"/>
                    </a:srgbClr>
                  </a:solidFill>
                  <a:latin typeface="Helvetica"/>
                  <a:cs typeface="Helvetica"/>
                </a:rPr>
                <a:t>Q-Q Plot of Residuals</a:t>
              </a:r>
            </a:p>
          </p:txBody>
        </p:sp>
      </p:grpSp>
      <p:sp>
        <p:nvSpPr>
          <p:cNvPr id="1720" name="TextBox 1719">
            <a:extLst>
              <a:ext uri="{FF2B5EF4-FFF2-40B4-BE49-F238E27FC236}">
                <a16:creationId xmlns:a16="http://schemas.microsoft.com/office/drawing/2014/main" id="{F8CF3FD0-F90C-4046-9D63-196345EF21C1}"/>
              </a:ext>
            </a:extLst>
          </p:cNvPr>
          <p:cNvSpPr txBox="1"/>
          <p:nvPr/>
        </p:nvSpPr>
        <p:spPr>
          <a:xfrm>
            <a:off x="85183" y="466650"/>
            <a:ext cx="11078341" cy="523220"/>
          </a:xfrm>
          <a:prstGeom prst="rect">
            <a:avLst/>
          </a:prstGeom>
          <a:noFill/>
        </p:spPr>
        <p:txBody>
          <a:bodyPr wrap="square" rtlCol="0">
            <a:spAutoFit/>
          </a:bodyPr>
          <a:lstStyle/>
          <a:p>
            <a:endParaRPr lang="en-US" sz="1400" b="1" dirty="0">
              <a:solidFill>
                <a:srgbClr val="002060"/>
              </a:solidFill>
            </a:endParaRPr>
          </a:p>
          <a:p>
            <a:r>
              <a:rPr lang="en-US" sz="1400" b="1" dirty="0">
                <a:solidFill>
                  <a:srgbClr val="002060"/>
                </a:solidFill>
              </a:rPr>
              <a:t>TESTING FOR NORMAL DISTRIBUTION</a:t>
            </a:r>
          </a:p>
        </p:txBody>
      </p:sp>
      <p:sp>
        <p:nvSpPr>
          <p:cNvPr id="1721" name="TextBox 1720">
            <a:extLst>
              <a:ext uri="{FF2B5EF4-FFF2-40B4-BE49-F238E27FC236}">
                <a16:creationId xmlns:a16="http://schemas.microsoft.com/office/drawing/2014/main" id="{91688D97-4959-A545-832E-38415339981B}"/>
              </a:ext>
            </a:extLst>
          </p:cNvPr>
          <p:cNvSpPr txBox="1"/>
          <p:nvPr/>
        </p:nvSpPr>
        <p:spPr>
          <a:xfrm>
            <a:off x="85182" y="5798296"/>
            <a:ext cx="11456330" cy="307777"/>
          </a:xfrm>
          <a:prstGeom prst="rect">
            <a:avLst/>
          </a:prstGeom>
          <a:noFill/>
        </p:spPr>
        <p:txBody>
          <a:bodyPr wrap="square" rtlCol="0">
            <a:spAutoFit/>
          </a:bodyPr>
          <a:lstStyle/>
          <a:p>
            <a:r>
              <a:rPr lang="en-US" sz="1400" dirty="0">
                <a:solidFill>
                  <a:srgbClr val="C00000"/>
                </a:solidFill>
              </a:rPr>
              <a:t>p = 2.2e-16, which is less than 0.05 , suggesting strong evidence of non-normality and a Non Parametric test should be used to analyze the RACE-COST data.</a:t>
            </a:r>
          </a:p>
        </p:txBody>
      </p:sp>
    </p:spTree>
    <p:extLst>
      <p:ext uri="{BB962C8B-B14F-4D97-AF65-F5344CB8AC3E}">
        <p14:creationId xmlns:p14="http://schemas.microsoft.com/office/powerpoint/2010/main" val="111805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43720"/>
            <a:ext cx="10515600" cy="523220"/>
          </a:xfrm>
        </p:spPr>
        <p:txBody>
          <a:bodyPr>
            <a:normAutofit/>
          </a:bodyPr>
          <a:lstStyle/>
          <a:p>
            <a:r>
              <a:rPr lang="en-US" sz="2800" b="1" dirty="0">
                <a:solidFill>
                  <a:schemeClr val="accent1">
                    <a:lumMod val="50000"/>
                  </a:schemeClr>
                </a:solidFill>
              </a:rPr>
              <a:t>Malpractice Risks: </a:t>
            </a:r>
            <a:r>
              <a:rPr lang="en-US" sz="2400" dirty="0">
                <a:solidFill>
                  <a:schemeClr val="accent1">
                    <a:lumMod val="50000"/>
                  </a:schemeClr>
                </a:solidFill>
              </a:rPr>
              <a:t>Analysis of patient Race and Hospital Costs.</a:t>
            </a:r>
          </a:p>
        </p:txBody>
      </p:sp>
      <p:sp>
        <p:nvSpPr>
          <p:cNvPr id="1720" name="TextBox 1719">
            <a:extLst>
              <a:ext uri="{FF2B5EF4-FFF2-40B4-BE49-F238E27FC236}">
                <a16:creationId xmlns:a16="http://schemas.microsoft.com/office/drawing/2014/main" id="{F8CF3FD0-F90C-4046-9D63-196345EF21C1}"/>
              </a:ext>
            </a:extLst>
          </p:cNvPr>
          <p:cNvSpPr txBox="1"/>
          <p:nvPr/>
        </p:nvSpPr>
        <p:spPr>
          <a:xfrm>
            <a:off x="241299" y="750360"/>
            <a:ext cx="11078341" cy="523220"/>
          </a:xfrm>
          <a:prstGeom prst="rect">
            <a:avLst/>
          </a:prstGeom>
          <a:noFill/>
        </p:spPr>
        <p:txBody>
          <a:bodyPr wrap="square" rtlCol="0">
            <a:spAutoFit/>
          </a:bodyPr>
          <a:lstStyle/>
          <a:p>
            <a:endParaRPr lang="en-US" sz="1400" b="1" dirty="0">
              <a:solidFill>
                <a:srgbClr val="002060"/>
              </a:solidFill>
            </a:endParaRPr>
          </a:p>
          <a:p>
            <a:r>
              <a:rPr lang="en-US" sz="1400" b="1" dirty="0">
                <a:solidFill>
                  <a:srgbClr val="002060"/>
                </a:solidFill>
              </a:rPr>
              <a:t>Non-parametric Test: Kruskal Wallis</a:t>
            </a:r>
          </a:p>
        </p:txBody>
      </p:sp>
      <p:sp>
        <p:nvSpPr>
          <p:cNvPr id="3" name="TextBox 2">
            <a:extLst>
              <a:ext uri="{FF2B5EF4-FFF2-40B4-BE49-F238E27FC236}">
                <a16:creationId xmlns:a16="http://schemas.microsoft.com/office/drawing/2014/main" id="{E7B7726C-6FC6-E947-BE57-0CD22B648CDD}"/>
              </a:ext>
            </a:extLst>
          </p:cNvPr>
          <p:cNvSpPr txBox="1"/>
          <p:nvPr/>
        </p:nvSpPr>
        <p:spPr>
          <a:xfrm>
            <a:off x="241299" y="1457001"/>
            <a:ext cx="7216271" cy="1815882"/>
          </a:xfrm>
          <a:prstGeom prst="rect">
            <a:avLst/>
          </a:prstGeom>
          <a:noFill/>
        </p:spPr>
        <p:txBody>
          <a:bodyPr wrap="none" rtlCol="0">
            <a:spAutoFit/>
          </a:bodyPr>
          <a:lstStyle/>
          <a:p>
            <a:r>
              <a:rPr lang="en-US" sz="1400" dirty="0">
                <a:solidFill>
                  <a:schemeClr val="accent6">
                    <a:lumMod val="60000"/>
                    <a:lumOff val="40000"/>
                  </a:schemeClr>
                </a:solidFill>
              </a:rPr>
              <a:t>#Run non-parametric test which does not require any assumption on the distribution of the data</a:t>
            </a:r>
          </a:p>
          <a:p>
            <a:endParaRPr lang="en-US" sz="1400" dirty="0"/>
          </a:p>
          <a:p>
            <a:r>
              <a:rPr lang="en-US" sz="1400" dirty="0"/>
              <a:t>kruskal.test(HospitalData$TOTCHG ~ HospitalData$RACE)</a:t>
            </a:r>
          </a:p>
          <a:p>
            <a:endParaRPr lang="en-US" sz="1400" dirty="0"/>
          </a:p>
          <a:p>
            <a:r>
              <a:rPr lang="en-US" sz="1400" dirty="0">
                <a:solidFill>
                  <a:schemeClr val="accent6">
                    <a:lumMod val="60000"/>
                    <a:lumOff val="40000"/>
                  </a:schemeClr>
                </a:solidFill>
              </a:rPr>
              <a:t># Kruskal-Wallis rank sum test</a:t>
            </a:r>
          </a:p>
          <a:p>
            <a:r>
              <a:rPr lang="en-US" sz="1400" dirty="0">
                <a:solidFill>
                  <a:schemeClr val="accent6">
                    <a:lumMod val="60000"/>
                    <a:lumOff val="40000"/>
                  </a:schemeClr>
                </a:solidFill>
              </a:rPr>
              <a:t># </a:t>
            </a:r>
          </a:p>
          <a:p>
            <a:r>
              <a:rPr lang="en-US" sz="1400" dirty="0">
                <a:solidFill>
                  <a:schemeClr val="accent6">
                    <a:lumMod val="60000"/>
                    <a:lumOff val="40000"/>
                  </a:schemeClr>
                </a:solidFill>
              </a:rPr>
              <a:t># data:  HospitalData$TOTCHG by HospitalData$RACE</a:t>
            </a:r>
          </a:p>
          <a:p>
            <a:r>
              <a:rPr lang="en-US" sz="1400" dirty="0">
                <a:solidFill>
                  <a:schemeClr val="accent6">
                    <a:lumMod val="60000"/>
                    <a:lumOff val="40000"/>
                  </a:schemeClr>
                </a:solidFill>
              </a:rPr>
              <a:t># Kruskal-Wallis chi-squared = 3.2751, df = 5, p-value = 0.6576</a:t>
            </a:r>
          </a:p>
        </p:txBody>
      </p:sp>
      <p:sp>
        <p:nvSpPr>
          <p:cNvPr id="4" name="TextBox 3">
            <a:extLst>
              <a:ext uri="{FF2B5EF4-FFF2-40B4-BE49-F238E27FC236}">
                <a16:creationId xmlns:a16="http://schemas.microsoft.com/office/drawing/2014/main" id="{5BC302BE-8014-254E-A6D6-C73DED54D176}"/>
              </a:ext>
            </a:extLst>
          </p:cNvPr>
          <p:cNvSpPr txBox="1"/>
          <p:nvPr/>
        </p:nvSpPr>
        <p:spPr>
          <a:xfrm>
            <a:off x="241299" y="3585117"/>
            <a:ext cx="11378272" cy="830997"/>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dirty="0"/>
              <a:t>***** Conclusion *****</a:t>
            </a:r>
          </a:p>
          <a:p>
            <a:r>
              <a:rPr lang="en-US" dirty="0"/>
              <a:t>As the p-value = 0.6576 is greater than the significance level of 0.05, we can conclude that there is not sufficient evidence to reject the null hypothesis. There is not sufficient evidence to indicate that RACE is a factor in Hospital Costs.</a:t>
            </a:r>
          </a:p>
        </p:txBody>
      </p:sp>
    </p:spTree>
    <p:extLst>
      <p:ext uri="{BB962C8B-B14F-4D97-AF65-F5344CB8AC3E}">
        <p14:creationId xmlns:p14="http://schemas.microsoft.com/office/powerpoint/2010/main" val="2326590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52089" y="11672"/>
            <a:ext cx="10515600" cy="646331"/>
          </a:xfrm>
        </p:spPr>
        <p:txBody>
          <a:bodyPr>
            <a:normAutofit/>
          </a:bodyPr>
          <a:lstStyle/>
          <a:p>
            <a:r>
              <a:rPr lang="en-US" sz="2800" b="1" dirty="0">
                <a:solidFill>
                  <a:schemeClr val="accent1">
                    <a:lumMod val="50000"/>
                  </a:schemeClr>
                </a:solidFill>
              </a:rPr>
              <a:t>Resource Allocation: </a:t>
            </a:r>
            <a:r>
              <a:rPr lang="en-US" sz="2400" dirty="0">
                <a:solidFill>
                  <a:schemeClr val="accent1">
                    <a:lumMod val="50000"/>
                  </a:schemeClr>
                </a:solidFill>
              </a:rPr>
              <a:t>Analyze Severity of Hospital Costs by Age and Gender.</a:t>
            </a:r>
          </a:p>
        </p:txBody>
      </p:sp>
      <p:sp>
        <p:nvSpPr>
          <p:cNvPr id="4" name="TextBox 3">
            <a:extLst>
              <a:ext uri="{FF2B5EF4-FFF2-40B4-BE49-F238E27FC236}">
                <a16:creationId xmlns:a16="http://schemas.microsoft.com/office/drawing/2014/main" id="{692E0A79-1132-4943-92C8-1E96387F9CEC}"/>
              </a:ext>
            </a:extLst>
          </p:cNvPr>
          <p:cNvSpPr txBox="1"/>
          <p:nvPr/>
        </p:nvSpPr>
        <p:spPr>
          <a:xfrm>
            <a:off x="152089" y="596447"/>
            <a:ext cx="11545539" cy="646331"/>
          </a:xfrm>
          <a:prstGeom prst="rect">
            <a:avLst/>
          </a:prstGeom>
          <a:noFill/>
        </p:spPr>
        <p:txBody>
          <a:bodyPr wrap="square" rtlCol="0">
            <a:spAutoFit/>
          </a:bodyPr>
          <a:lstStyle/>
          <a:p>
            <a:r>
              <a:rPr lang="en-US" dirty="0">
                <a:solidFill>
                  <a:srgbClr val="002060"/>
                </a:solidFill>
              </a:rPr>
              <a:t>Problem Statement # 4: Resource Allocation: To properly utilize the costs, the agency has to analyze the severity of the </a:t>
            </a:r>
          </a:p>
          <a:p>
            <a:r>
              <a:rPr lang="en-US" dirty="0">
                <a:solidFill>
                  <a:srgbClr val="002060"/>
                </a:solidFill>
              </a:rPr>
              <a:t>hospital costs by age and gender for proper allocation of resources. </a:t>
            </a:r>
          </a:p>
        </p:txBody>
      </p:sp>
      <p:sp>
        <p:nvSpPr>
          <p:cNvPr id="5" name="TextBox 4">
            <a:extLst>
              <a:ext uri="{FF2B5EF4-FFF2-40B4-BE49-F238E27FC236}">
                <a16:creationId xmlns:a16="http://schemas.microsoft.com/office/drawing/2014/main" id="{AA82861C-BE2D-614A-8717-BE98168FE482}"/>
              </a:ext>
            </a:extLst>
          </p:cNvPr>
          <p:cNvSpPr txBox="1"/>
          <p:nvPr/>
        </p:nvSpPr>
        <p:spPr>
          <a:xfrm>
            <a:off x="152089" y="1291416"/>
            <a:ext cx="10712741" cy="523220"/>
          </a:xfrm>
          <a:prstGeom prst="rect">
            <a:avLst/>
          </a:prstGeom>
          <a:noFill/>
        </p:spPr>
        <p:txBody>
          <a:bodyPr wrap="none" rtlCol="0">
            <a:spAutoFit/>
          </a:bodyPr>
          <a:lstStyle/>
          <a:p>
            <a:r>
              <a:rPr lang="en-US" sz="1400" dirty="0">
                <a:solidFill>
                  <a:schemeClr val="accent6">
                    <a:lumMod val="75000"/>
                  </a:schemeClr>
                </a:solidFill>
              </a:rPr>
              <a:t>We will create a linear regression model to help us understand what, if any,  influence/relationship do Age and Gender(independent variables) </a:t>
            </a:r>
          </a:p>
          <a:p>
            <a:r>
              <a:rPr lang="en-US" sz="1400" dirty="0">
                <a:solidFill>
                  <a:schemeClr val="accent6">
                    <a:lumMod val="75000"/>
                  </a:schemeClr>
                </a:solidFill>
              </a:rPr>
              <a:t>of a patient have on Hospital Costs (dependent variable).  </a:t>
            </a:r>
          </a:p>
        </p:txBody>
      </p:sp>
      <p:sp>
        <p:nvSpPr>
          <p:cNvPr id="6" name="TextBox 5">
            <a:extLst>
              <a:ext uri="{FF2B5EF4-FFF2-40B4-BE49-F238E27FC236}">
                <a16:creationId xmlns:a16="http://schemas.microsoft.com/office/drawing/2014/main" id="{8A426BC7-7AE6-7241-B2F2-8DBDC04B8EB9}"/>
              </a:ext>
            </a:extLst>
          </p:cNvPr>
          <p:cNvSpPr txBox="1"/>
          <p:nvPr/>
        </p:nvSpPr>
        <p:spPr>
          <a:xfrm>
            <a:off x="152089" y="1827553"/>
            <a:ext cx="11708780" cy="954107"/>
          </a:xfrm>
          <a:prstGeom prst="rect">
            <a:avLst/>
          </a:prstGeom>
          <a:noFill/>
        </p:spPr>
        <p:txBody>
          <a:bodyPr wrap="square" rtlCol="0">
            <a:spAutoFit/>
          </a:bodyPr>
          <a:lstStyle/>
          <a:p>
            <a:r>
              <a:rPr lang="en-US" sz="1400" dirty="0">
                <a:solidFill>
                  <a:schemeClr val="accent6">
                    <a:lumMod val="75000"/>
                  </a:schemeClr>
                </a:solidFill>
              </a:rPr>
              <a:t>In Linear Regression:</a:t>
            </a:r>
          </a:p>
          <a:p>
            <a:r>
              <a:rPr lang="en-US" sz="1400" dirty="0">
                <a:solidFill>
                  <a:schemeClr val="accent6">
                    <a:lumMod val="75000"/>
                  </a:schemeClr>
                </a:solidFill>
              </a:rPr>
              <a:t>Null Hypothesis (H0): beta coefficients associated with the variables is equal to zero. (i.e. there does not exist a relationship between independent variables </a:t>
            </a:r>
          </a:p>
          <a:p>
            <a:r>
              <a:rPr lang="en-US" sz="1400" dirty="0">
                <a:solidFill>
                  <a:schemeClr val="accent6">
                    <a:lumMod val="75000"/>
                  </a:schemeClr>
                </a:solidFill>
              </a:rPr>
              <a:t>and dependent variable). </a:t>
            </a:r>
          </a:p>
          <a:p>
            <a:r>
              <a:rPr lang="en-US" sz="1400" dirty="0">
                <a:solidFill>
                  <a:schemeClr val="accent6">
                    <a:lumMod val="75000"/>
                  </a:schemeClr>
                </a:solidFill>
              </a:rPr>
              <a:t>Alternate Hypothesis (H1): beta coefficients are not equal to zero. (i.e. there exists a relationship between independent variables and dependent variable).</a:t>
            </a:r>
          </a:p>
        </p:txBody>
      </p:sp>
      <p:sp>
        <p:nvSpPr>
          <p:cNvPr id="8" name="TextBox 7">
            <a:extLst>
              <a:ext uri="{FF2B5EF4-FFF2-40B4-BE49-F238E27FC236}">
                <a16:creationId xmlns:a16="http://schemas.microsoft.com/office/drawing/2014/main" id="{593A153E-717E-194E-AA47-306A22501752}"/>
              </a:ext>
            </a:extLst>
          </p:cNvPr>
          <p:cNvSpPr txBox="1"/>
          <p:nvPr/>
        </p:nvSpPr>
        <p:spPr>
          <a:xfrm>
            <a:off x="152089" y="2867307"/>
            <a:ext cx="10515600" cy="1600438"/>
          </a:xfrm>
          <a:prstGeom prst="rect">
            <a:avLst/>
          </a:prstGeom>
          <a:noFill/>
        </p:spPr>
        <p:txBody>
          <a:bodyPr wrap="square" rtlCol="0">
            <a:spAutoFit/>
          </a:bodyPr>
          <a:lstStyle/>
          <a:p>
            <a:r>
              <a:rPr lang="en-US" sz="1400" dirty="0"/>
              <a:t>rm(list = ls())                                              			 </a:t>
            </a:r>
            <a:r>
              <a:rPr lang="en-US" sz="1400" dirty="0">
                <a:solidFill>
                  <a:schemeClr val="accent6">
                    <a:lumMod val="60000"/>
                    <a:lumOff val="40000"/>
                  </a:schemeClr>
                </a:solidFill>
              </a:rPr>
              <a:t># Clear/initialize the environment</a:t>
            </a:r>
          </a:p>
          <a:p>
            <a:r>
              <a:rPr lang="en-US" sz="1400" dirty="0"/>
              <a:t>HospitalData &lt;- read.csv("HospitalCosts.csv",header = TRUE ) 	 </a:t>
            </a:r>
            <a:r>
              <a:rPr lang="en-US" sz="1400" dirty="0">
                <a:solidFill>
                  <a:schemeClr val="accent6">
                    <a:lumMod val="60000"/>
                    <a:lumOff val="40000"/>
                  </a:schemeClr>
                </a:solidFill>
              </a:rPr>
              <a:t># Import Data File</a:t>
            </a:r>
          </a:p>
          <a:p>
            <a:r>
              <a:rPr lang="en-US" sz="1400" dirty="0"/>
              <a:t>summary(HospitalData)				</a:t>
            </a:r>
            <a:r>
              <a:rPr lang="en-US" sz="1400" dirty="0">
                <a:solidFill>
                  <a:schemeClr val="accent6">
                    <a:lumMod val="60000"/>
                    <a:lumOff val="40000"/>
                  </a:schemeClr>
                </a:solidFill>
              </a:rPr>
              <a:t> # Review summary of the data set</a:t>
            </a:r>
          </a:p>
          <a:p>
            <a:r>
              <a:rPr lang="en-US" sz="1400" dirty="0"/>
              <a:t>str(HospitalData)                                             		</a:t>
            </a:r>
            <a:r>
              <a:rPr lang="en-US" sz="1400" dirty="0">
                <a:solidFill>
                  <a:schemeClr val="accent6">
                    <a:lumMod val="60000"/>
                    <a:lumOff val="40000"/>
                  </a:schemeClr>
                </a:solidFill>
              </a:rPr>
              <a:t> # Review structure of data variables</a:t>
            </a:r>
          </a:p>
          <a:p>
            <a:r>
              <a:rPr lang="en-US" sz="1400" dirty="0"/>
              <a:t>plot_missing(HospitalData)                                    		</a:t>
            </a:r>
            <a:r>
              <a:rPr lang="en-US" sz="1400" dirty="0">
                <a:solidFill>
                  <a:schemeClr val="accent6">
                    <a:lumMod val="60000"/>
                    <a:lumOff val="40000"/>
                  </a:schemeClr>
                </a:solidFill>
              </a:rPr>
              <a:t> # Check for missing records</a:t>
            </a:r>
          </a:p>
          <a:p>
            <a:r>
              <a:rPr lang="en-US" sz="1400" dirty="0"/>
              <a:t>HospitalData$RACE[is.na(HospitalData$RACE)]&lt;-median(HospitalData$RACE,na.rm=TRUE) </a:t>
            </a:r>
            <a:r>
              <a:rPr lang="en-US" sz="1400" dirty="0">
                <a:solidFill>
                  <a:schemeClr val="accent6">
                    <a:lumMod val="60000"/>
                    <a:lumOff val="40000"/>
                  </a:schemeClr>
                </a:solidFill>
              </a:rPr>
              <a:t># Take median value, update missing </a:t>
            </a:r>
          </a:p>
          <a:p>
            <a:r>
              <a:rPr lang="en-US" sz="1400" dirty="0"/>
              <a:t>summary(HospitalData)</a:t>
            </a:r>
          </a:p>
        </p:txBody>
      </p:sp>
      <p:sp>
        <p:nvSpPr>
          <p:cNvPr id="9" name="TextBox 8">
            <a:extLst>
              <a:ext uri="{FF2B5EF4-FFF2-40B4-BE49-F238E27FC236}">
                <a16:creationId xmlns:a16="http://schemas.microsoft.com/office/drawing/2014/main" id="{9DB2197D-9118-C44B-A6A9-0E087282CDCE}"/>
              </a:ext>
            </a:extLst>
          </p:cNvPr>
          <p:cNvSpPr txBox="1"/>
          <p:nvPr/>
        </p:nvSpPr>
        <p:spPr>
          <a:xfrm>
            <a:off x="152089" y="4553392"/>
            <a:ext cx="11695257" cy="1384995"/>
          </a:xfrm>
          <a:prstGeom prst="rect">
            <a:avLst/>
          </a:prstGeom>
          <a:noFill/>
        </p:spPr>
        <p:txBody>
          <a:bodyPr wrap="square" rtlCol="0">
            <a:spAutoFit/>
          </a:bodyPr>
          <a:lstStyle/>
          <a:p>
            <a:r>
              <a:rPr lang="en-US" sz="1400" dirty="0">
                <a:solidFill>
                  <a:schemeClr val="accent6">
                    <a:lumMod val="75000"/>
                  </a:schemeClr>
                </a:solidFill>
              </a:rPr>
              <a:t>Let us use cor() function to formulate an initial relationship between each independent variable (age, gender) and the dependent variable (cost).</a:t>
            </a:r>
          </a:p>
          <a:p>
            <a:endParaRPr lang="en-US" sz="1400" dirty="0"/>
          </a:p>
          <a:p>
            <a:r>
              <a:rPr lang="en-US" sz="1400" dirty="0"/>
              <a:t>cor(HospitalData$TOTCHG,HospitalData$AGE)	</a:t>
            </a:r>
          </a:p>
          <a:p>
            <a:r>
              <a:rPr lang="en-US" sz="1400" b="1" dirty="0">
                <a:solidFill>
                  <a:schemeClr val="accent6">
                    <a:lumMod val="60000"/>
                    <a:lumOff val="40000"/>
                  </a:schemeClr>
                </a:solidFill>
              </a:rPr>
              <a:t>#[1] 0.1316797    			                        # weak, positive correlation </a:t>
            </a:r>
          </a:p>
          <a:p>
            <a:r>
              <a:rPr lang="en-US" sz="1400" dirty="0"/>
              <a:t>cor(HospitalData$TOTCHG,HospitalData$FEMALE)</a:t>
            </a:r>
          </a:p>
          <a:p>
            <a:r>
              <a:rPr lang="en-US" sz="1400" b="1" dirty="0">
                <a:solidFill>
                  <a:schemeClr val="accent6">
                    <a:lumMod val="60000"/>
                    <a:lumOff val="40000"/>
                  </a:schemeClr>
                </a:solidFill>
              </a:rPr>
              <a:t>#[1] -0.06019504  				# weak, negative correlation</a:t>
            </a:r>
          </a:p>
        </p:txBody>
      </p:sp>
    </p:spTree>
    <p:extLst>
      <p:ext uri="{BB962C8B-B14F-4D97-AF65-F5344CB8AC3E}">
        <p14:creationId xmlns:p14="http://schemas.microsoft.com/office/powerpoint/2010/main" val="252180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99699"/>
            <a:ext cx="10515600" cy="535258"/>
          </a:xfrm>
        </p:spPr>
        <p:txBody>
          <a:bodyPr>
            <a:normAutofit/>
          </a:bodyPr>
          <a:lstStyle/>
          <a:p>
            <a:r>
              <a:rPr lang="en-US" sz="2800" b="1" dirty="0">
                <a:solidFill>
                  <a:schemeClr val="accent1">
                    <a:lumMod val="50000"/>
                  </a:schemeClr>
                </a:solidFill>
              </a:rPr>
              <a:t>Resource Allocation: </a:t>
            </a:r>
            <a:r>
              <a:rPr lang="en-US" sz="2400" dirty="0">
                <a:solidFill>
                  <a:schemeClr val="accent1">
                    <a:lumMod val="50000"/>
                  </a:schemeClr>
                </a:solidFill>
              </a:rPr>
              <a:t>Analyze Severity of Hospital Costs by Age and Gender.</a:t>
            </a:r>
          </a:p>
        </p:txBody>
      </p:sp>
      <p:sp>
        <p:nvSpPr>
          <p:cNvPr id="4" name="TextBox 3">
            <a:extLst>
              <a:ext uri="{FF2B5EF4-FFF2-40B4-BE49-F238E27FC236}">
                <a16:creationId xmlns:a16="http://schemas.microsoft.com/office/drawing/2014/main" id="{0D113289-004A-BB4A-8D28-B3CCAF5AA8A4}"/>
              </a:ext>
            </a:extLst>
          </p:cNvPr>
          <p:cNvSpPr txBox="1"/>
          <p:nvPr/>
        </p:nvSpPr>
        <p:spPr>
          <a:xfrm>
            <a:off x="0" y="696289"/>
            <a:ext cx="10615961" cy="307777"/>
          </a:xfrm>
          <a:prstGeom prst="rect">
            <a:avLst/>
          </a:prstGeom>
          <a:noFill/>
        </p:spPr>
        <p:txBody>
          <a:bodyPr wrap="square" rtlCol="0">
            <a:spAutoFit/>
          </a:bodyPr>
          <a:lstStyle/>
          <a:p>
            <a:r>
              <a:rPr lang="en-US" sz="1400" b="1" dirty="0">
                <a:solidFill>
                  <a:schemeClr val="accent6">
                    <a:lumMod val="60000"/>
                    <a:lumOff val="40000"/>
                  </a:schemeClr>
                </a:solidFill>
              </a:rPr>
              <a:t>#Split the data into Training and Test data.  We will train our model using the Training data set and test the model using the Test data set.</a:t>
            </a:r>
          </a:p>
        </p:txBody>
      </p:sp>
      <p:sp>
        <p:nvSpPr>
          <p:cNvPr id="5" name="TextBox 4">
            <a:extLst>
              <a:ext uri="{FF2B5EF4-FFF2-40B4-BE49-F238E27FC236}">
                <a16:creationId xmlns:a16="http://schemas.microsoft.com/office/drawing/2014/main" id="{B1DF2600-F222-5B48-B889-7AD6B95ED2BD}"/>
              </a:ext>
            </a:extLst>
          </p:cNvPr>
          <p:cNvSpPr txBox="1"/>
          <p:nvPr/>
        </p:nvSpPr>
        <p:spPr>
          <a:xfrm>
            <a:off x="0" y="1068945"/>
            <a:ext cx="9520235" cy="954107"/>
          </a:xfrm>
          <a:prstGeom prst="rect">
            <a:avLst/>
          </a:prstGeom>
          <a:noFill/>
        </p:spPr>
        <p:txBody>
          <a:bodyPr wrap="none" rtlCol="0">
            <a:spAutoFit/>
          </a:bodyPr>
          <a:lstStyle/>
          <a:p>
            <a:r>
              <a:rPr lang="en-US" sz="1400" dirty="0"/>
              <a:t>set.seed(2)                                                			</a:t>
            </a:r>
            <a:r>
              <a:rPr lang="en-US" sz="1400" dirty="0">
                <a:solidFill>
                  <a:schemeClr val="accent6">
                    <a:lumMod val="60000"/>
                    <a:lumOff val="40000"/>
                  </a:schemeClr>
                </a:solidFill>
              </a:rPr>
              <a:t> 	# set seed so samples can be recreated in the future</a:t>
            </a:r>
          </a:p>
          <a:p>
            <a:r>
              <a:rPr lang="en-US" sz="1400" dirty="0"/>
              <a:t>library(caTools)</a:t>
            </a:r>
          </a:p>
          <a:p>
            <a:r>
              <a:rPr lang="en-US" sz="1400" dirty="0"/>
              <a:t>split &lt;- sample.split(HospitalData, SplitRatio = 0.7)</a:t>
            </a:r>
          </a:p>
          <a:p>
            <a:r>
              <a:rPr lang="en-US" sz="1400" dirty="0"/>
              <a:t>split</a:t>
            </a:r>
          </a:p>
        </p:txBody>
      </p:sp>
      <p:sp>
        <p:nvSpPr>
          <p:cNvPr id="6" name="TextBox 5">
            <a:extLst>
              <a:ext uri="{FF2B5EF4-FFF2-40B4-BE49-F238E27FC236}">
                <a16:creationId xmlns:a16="http://schemas.microsoft.com/office/drawing/2014/main" id="{798BE783-0882-D640-82C8-AE6E8AEFF17C}"/>
              </a:ext>
            </a:extLst>
          </p:cNvPr>
          <p:cNvSpPr txBox="1"/>
          <p:nvPr/>
        </p:nvSpPr>
        <p:spPr>
          <a:xfrm>
            <a:off x="0" y="2087931"/>
            <a:ext cx="3396058" cy="523220"/>
          </a:xfrm>
          <a:prstGeom prst="rect">
            <a:avLst/>
          </a:prstGeom>
          <a:noFill/>
        </p:spPr>
        <p:txBody>
          <a:bodyPr wrap="none" rtlCol="0">
            <a:spAutoFit/>
          </a:bodyPr>
          <a:lstStyle/>
          <a:p>
            <a:r>
              <a:rPr lang="en-US" sz="1400" dirty="0"/>
              <a:t>train &lt;- subset(HospitalData, split=="TRUE")</a:t>
            </a:r>
          </a:p>
          <a:p>
            <a:r>
              <a:rPr lang="en-US" sz="1400" dirty="0"/>
              <a:t>test  &lt;- subset(HospitalData, split=="FALSE")</a:t>
            </a:r>
          </a:p>
        </p:txBody>
      </p:sp>
      <p:sp>
        <p:nvSpPr>
          <p:cNvPr id="8" name="TextBox 7">
            <a:extLst>
              <a:ext uri="{FF2B5EF4-FFF2-40B4-BE49-F238E27FC236}">
                <a16:creationId xmlns:a16="http://schemas.microsoft.com/office/drawing/2014/main" id="{97416BFB-5B86-DE47-9792-A8979C4ABDB3}"/>
              </a:ext>
            </a:extLst>
          </p:cNvPr>
          <p:cNvSpPr txBox="1"/>
          <p:nvPr/>
        </p:nvSpPr>
        <p:spPr>
          <a:xfrm>
            <a:off x="0" y="2431976"/>
            <a:ext cx="9939763" cy="2246769"/>
          </a:xfrm>
          <a:prstGeom prst="rect">
            <a:avLst/>
          </a:prstGeom>
          <a:noFill/>
        </p:spPr>
        <p:txBody>
          <a:bodyPr wrap="square" rtlCol="0">
            <a:spAutoFit/>
          </a:bodyPr>
          <a:lstStyle/>
          <a:p>
            <a:endParaRPr lang="en-US" sz="1400" dirty="0"/>
          </a:p>
          <a:p>
            <a:r>
              <a:rPr lang="en-US" sz="1400" b="1" dirty="0">
                <a:solidFill>
                  <a:schemeClr val="accent6">
                    <a:lumMod val="60000"/>
                    <a:lumOff val="40000"/>
                  </a:schemeClr>
                </a:solidFill>
              </a:rPr>
              <a:t>#Train - Train the Model </a:t>
            </a:r>
          </a:p>
          <a:p>
            <a:r>
              <a:rPr lang="en-US" sz="1400" dirty="0"/>
              <a:t>cost_model_1 &lt;- lm(TOTCHG ~ AGE+as.factor(FEMALE), data = train)</a:t>
            </a:r>
            <a:r>
              <a:rPr lang="en-US" sz="1400" dirty="0">
                <a:solidFill>
                  <a:schemeClr val="accent6">
                    <a:lumMod val="60000"/>
                    <a:lumOff val="40000"/>
                  </a:schemeClr>
                </a:solidFill>
              </a:rPr>
              <a:t>   	# assign FEMALE as a factor</a:t>
            </a:r>
          </a:p>
          <a:p>
            <a:r>
              <a:rPr lang="en-US" sz="1400" dirty="0"/>
              <a:t>print(cost_model_1)</a:t>
            </a:r>
          </a:p>
          <a:p>
            <a:endParaRPr lang="en-US" sz="1400" dirty="0"/>
          </a:p>
          <a:p>
            <a:r>
              <a:rPr lang="en-US" sz="1400" dirty="0">
                <a:solidFill>
                  <a:schemeClr val="accent6">
                    <a:lumMod val="60000"/>
                    <a:lumOff val="40000"/>
                  </a:schemeClr>
                </a:solidFill>
              </a:rPr>
              <a:t># Call:</a:t>
            </a:r>
          </a:p>
          <a:p>
            <a:r>
              <a:rPr lang="en-US" sz="1400" dirty="0">
                <a:solidFill>
                  <a:schemeClr val="accent6">
                    <a:lumMod val="60000"/>
                    <a:lumOff val="40000"/>
                  </a:schemeClr>
                </a:solidFill>
              </a:rPr>
              <a:t># lm(formula = TOTCHG ~ AGE + as.factor(FEMALE), data = train)</a:t>
            </a:r>
          </a:p>
          <a:p>
            <a:r>
              <a:rPr lang="en-US" sz="1400" dirty="0">
                <a:solidFill>
                  <a:schemeClr val="accent6">
                    <a:lumMod val="60000"/>
                    <a:lumOff val="40000"/>
                  </a:schemeClr>
                </a:solidFill>
              </a:rPr>
              <a:t># Coefficients:</a:t>
            </a:r>
          </a:p>
          <a:p>
            <a:r>
              <a:rPr lang="en-US" sz="1400" dirty="0">
                <a:solidFill>
                  <a:schemeClr val="accent6">
                    <a:lumMod val="60000"/>
                    <a:lumOff val="40000"/>
                  </a:schemeClr>
                </a:solidFill>
              </a:rPr>
              <a:t>#   (Intercept)               AGE                as.factor(FEMALE)1  </a:t>
            </a:r>
          </a:p>
          <a:p>
            <a:r>
              <a:rPr lang="en-US" sz="1400" dirty="0">
                <a:solidFill>
                  <a:schemeClr val="accent6">
                    <a:lumMod val="60000"/>
                    <a:lumOff val="40000"/>
                  </a:schemeClr>
                </a:solidFill>
              </a:rPr>
              <a:t>#       2737.9               101.0              -866.8 </a:t>
            </a:r>
          </a:p>
        </p:txBody>
      </p:sp>
      <p:sp>
        <p:nvSpPr>
          <p:cNvPr id="9" name="TextBox 8">
            <a:extLst>
              <a:ext uri="{FF2B5EF4-FFF2-40B4-BE49-F238E27FC236}">
                <a16:creationId xmlns:a16="http://schemas.microsoft.com/office/drawing/2014/main" id="{C053B0C2-048A-4949-8EAF-C5C43BC2C527}"/>
              </a:ext>
            </a:extLst>
          </p:cNvPr>
          <p:cNvSpPr txBox="1"/>
          <p:nvPr/>
        </p:nvSpPr>
        <p:spPr>
          <a:xfrm>
            <a:off x="0" y="5022790"/>
            <a:ext cx="11720551" cy="523220"/>
          </a:xfrm>
          <a:prstGeom prst="rect">
            <a:avLst/>
          </a:prstGeom>
          <a:noFill/>
        </p:spPr>
        <p:txBody>
          <a:bodyPr wrap="square" rtlCol="0">
            <a:spAutoFit/>
          </a:bodyPr>
          <a:lstStyle/>
          <a:p>
            <a:r>
              <a:rPr lang="en-US" sz="1400" dirty="0">
                <a:solidFill>
                  <a:schemeClr val="accent6">
                    <a:lumMod val="60000"/>
                    <a:lumOff val="40000"/>
                  </a:schemeClr>
                </a:solidFill>
              </a:rPr>
              <a:t># We can use the weights (coefficients) to write out our formula for predicting Cost using age and gender for a patient:</a:t>
            </a:r>
          </a:p>
          <a:p>
            <a:r>
              <a:rPr lang="en-US" sz="1400" dirty="0">
                <a:solidFill>
                  <a:schemeClr val="accent6">
                    <a:lumMod val="60000"/>
                    <a:lumOff val="40000"/>
                  </a:schemeClr>
                </a:solidFill>
              </a:rPr>
              <a:t># ==&gt; Cost = 2737.9 + 101.0(age) -866.8(gender)  # our formula for predicting costs when age and gender are known</a:t>
            </a:r>
          </a:p>
        </p:txBody>
      </p:sp>
    </p:spTree>
    <p:extLst>
      <p:ext uri="{BB962C8B-B14F-4D97-AF65-F5344CB8AC3E}">
        <p14:creationId xmlns:p14="http://schemas.microsoft.com/office/powerpoint/2010/main" val="300818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B92B-7DF1-7349-8BE8-329B7041D6A8}"/>
              </a:ext>
            </a:extLst>
          </p:cNvPr>
          <p:cNvSpPr>
            <a:spLocks noGrp="1"/>
          </p:cNvSpPr>
          <p:nvPr>
            <p:ph type="title"/>
          </p:nvPr>
        </p:nvSpPr>
        <p:spPr>
          <a:xfrm>
            <a:off x="838200" y="365125"/>
            <a:ext cx="10515600" cy="1678828"/>
          </a:xfrm>
        </p:spPr>
        <p:txBody>
          <a:bodyPr>
            <a:normAutofit/>
          </a:bodyPr>
          <a:lstStyle/>
          <a:p>
            <a:r>
              <a:rPr lang="en-US" b="1" dirty="0">
                <a:solidFill>
                  <a:schemeClr val="accent1">
                    <a:lumMod val="50000"/>
                  </a:schemeClr>
                </a:solidFill>
              </a:rPr>
              <a:t>Problem Statements</a:t>
            </a:r>
            <a:endParaRPr lang="en-US" sz="2200" b="1" dirty="0">
              <a:solidFill>
                <a:schemeClr val="accent1">
                  <a:lumMod val="50000"/>
                </a:schemeClr>
              </a:solidFill>
            </a:endParaRPr>
          </a:p>
        </p:txBody>
      </p:sp>
      <p:sp>
        <p:nvSpPr>
          <p:cNvPr id="3" name="Content Placeholder 2">
            <a:extLst>
              <a:ext uri="{FF2B5EF4-FFF2-40B4-BE49-F238E27FC236}">
                <a16:creationId xmlns:a16="http://schemas.microsoft.com/office/drawing/2014/main" id="{5B030B9E-9B40-0240-B11C-BA2A7B81A54B}"/>
              </a:ext>
            </a:extLst>
          </p:cNvPr>
          <p:cNvSpPr>
            <a:spLocks noGrp="1"/>
          </p:cNvSpPr>
          <p:nvPr>
            <p:ph idx="1"/>
          </p:nvPr>
        </p:nvSpPr>
        <p:spPr>
          <a:xfrm>
            <a:off x="682083" y="1528220"/>
            <a:ext cx="10515600" cy="4351338"/>
          </a:xfrm>
        </p:spPr>
        <p:txBody>
          <a:bodyPr>
            <a:normAutofit fontScale="77500" lnSpcReduction="20000"/>
          </a:bodyPr>
          <a:lstStyle/>
          <a:p>
            <a:r>
              <a:rPr lang="en-US" dirty="0">
                <a:solidFill>
                  <a:schemeClr val="accent1">
                    <a:lumMod val="50000"/>
                  </a:schemeClr>
                </a:solidFill>
              </a:rPr>
              <a:t>Patient Statistics: The agency wants to find the age category of people who frequent the hospital and has the maximum expenditure. </a:t>
            </a:r>
            <a:endParaRPr lang="en-US" dirty="0">
              <a:solidFill>
                <a:schemeClr val="accent1">
                  <a:lumMod val="50000"/>
                </a:schemeClr>
              </a:solidFill>
              <a:effectLst/>
            </a:endParaRPr>
          </a:p>
          <a:p>
            <a:r>
              <a:rPr lang="en-US" dirty="0">
                <a:solidFill>
                  <a:schemeClr val="accent1">
                    <a:lumMod val="50000"/>
                  </a:schemeClr>
                </a:solidFill>
              </a:rPr>
              <a:t>Costly Diseases: In order of severity of the diagnosis and treatments and to find out the expensive treatments, the agency wants to find the diagnosis related group that has maximum hospitalization and expenditure. </a:t>
            </a:r>
            <a:endParaRPr lang="en-US" dirty="0">
              <a:solidFill>
                <a:schemeClr val="accent1">
                  <a:lumMod val="50000"/>
                </a:schemeClr>
              </a:solidFill>
              <a:effectLst/>
            </a:endParaRPr>
          </a:p>
          <a:p>
            <a:r>
              <a:rPr lang="en-US" dirty="0">
                <a:solidFill>
                  <a:schemeClr val="accent1">
                    <a:lumMod val="50000"/>
                  </a:schemeClr>
                </a:solidFill>
              </a:rPr>
              <a:t>Malpractice Risks: To make sure that there is no malpractice, the agency needs to analyze if the race of the patient is related to the hospitalization costs. </a:t>
            </a:r>
            <a:endParaRPr lang="en-US" dirty="0">
              <a:solidFill>
                <a:schemeClr val="accent1">
                  <a:lumMod val="50000"/>
                </a:schemeClr>
              </a:solidFill>
              <a:effectLst/>
            </a:endParaRPr>
          </a:p>
          <a:p>
            <a:r>
              <a:rPr lang="en-US" dirty="0">
                <a:solidFill>
                  <a:schemeClr val="accent1">
                    <a:lumMod val="50000"/>
                  </a:schemeClr>
                </a:solidFill>
              </a:rPr>
              <a:t>Resource Allocation: To properly utilize the costs, the agency has to analyze the severity of the hospital costs by age and gender for proper allocation of resources. </a:t>
            </a:r>
            <a:endParaRPr lang="en-US" dirty="0">
              <a:solidFill>
                <a:schemeClr val="accent1">
                  <a:lumMod val="50000"/>
                </a:schemeClr>
              </a:solidFill>
              <a:effectLst/>
            </a:endParaRPr>
          </a:p>
          <a:p>
            <a:r>
              <a:rPr lang="en-US" dirty="0">
                <a:solidFill>
                  <a:schemeClr val="accent1">
                    <a:lumMod val="50000"/>
                  </a:schemeClr>
                </a:solidFill>
              </a:rPr>
              <a:t>Length of Stay (LOS): Since the length of stay is the crucial factor for inpatients, the agency wants to find if the length of stay can be predicted from age, gender, and race. </a:t>
            </a:r>
            <a:endParaRPr lang="en-US" dirty="0">
              <a:solidFill>
                <a:schemeClr val="accent1">
                  <a:lumMod val="50000"/>
                </a:schemeClr>
              </a:solidFill>
              <a:effectLst/>
            </a:endParaRPr>
          </a:p>
          <a:p>
            <a:r>
              <a:rPr lang="en-US" dirty="0">
                <a:solidFill>
                  <a:schemeClr val="accent1">
                    <a:lumMod val="50000"/>
                  </a:schemeClr>
                </a:solidFill>
              </a:rPr>
              <a:t>Cost Drivers: To perform a complete analysis, the agency wants to find the variable that mainly affects the hospital costs. </a:t>
            </a:r>
            <a:endParaRPr lang="en-US" dirty="0">
              <a:solidFill>
                <a:schemeClr val="accent1">
                  <a:lumMod val="50000"/>
                </a:schemeClr>
              </a:solidFill>
              <a:effectLst/>
            </a:endParaRPr>
          </a:p>
          <a:p>
            <a:endParaRPr lang="en-US" dirty="0"/>
          </a:p>
        </p:txBody>
      </p:sp>
    </p:spTree>
    <p:extLst>
      <p:ext uri="{BB962C8B-B14F-4D97-AF65-F5344CB8AC3E}">
        <p14:creationId xmlns:p14="http://schemas.microsoft.com/office/powerpoint/2010/main" val="136956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57975"/>
            <a:ext cx="10515600" cy="568711"/>
          </a:xfrm>
        </p:spPr>
        <p:txBody>
          <a:bodyPr>
            <a:normAutofit/>
          </a:bodyPr>
          <a:lstStyle/>
          <a:p>
            <a:r>
              <a:rPr lang="en-US" sz="2800" b="1" dirty="0">
                <a:solidFill>
                  <a:schemeClr val="accent1">
                    <a:lumMod val="50000"/>
                  </a:schemeClr>
                </a:solidFill>
              </a:rPr>
              <a:t>Resource Allocation: </a:t>
            </a:r>
            <a:r>
              <a:rPr lang="en-US" sz="2400" dirty="0">
                <a:solidFill>
                  <a:schemeClr val="accent1">
                    <a:lumMod val="50000"/>
                  </a:schemeClr>
                </a:solidFill>
              </a:rPr>
              <a:t>Analyze Severity of Hospital Costs by Age and Gender.</a:t>
            </a:r>
          </a:p>
        </p:txBody>
      </p:sp>
      <p:sp>
        <p:nvSpPr>
          <p:cNvPr id="3" name="TextBox 2">
            <a:extLst>
              <a:ext uri="{FF2B5EF4-FFF2-40B4-BE49-F238E27FC236}">
                <a16:creationId xmlns:a16="http://schemas.microsoft.com/office/drawing/2014/main" id="{8ED58D41-1B6B-2046-9D55-5CA4FCF18E1E}"/>
              </a:ext>
            </a:extLst>
          </p:cNvPr>
          <p:cNvSpPr txBox="1"/>
          <p:nvPr/>
        </p:nvSpPr>
        <p:spPr>
          <a:xfrm>
            <a:off x="0" y="743311"/>
            <a:ext cx="7168373" cy="369332"/>
          </a:xfrm>
          <a:prstGeom prst="rect">
            <a:avLst/>
          </a:prstGeom>
          <a:noFill/>
        </p:spPr>
        <p:txBody>
          <a:bodyPr wrap="none" rtlCol="0">
            <a:spAutoFit/>
          </a:bodyPr>
          <a:lstStyle/>
          <a:p>
            <a:r>
              <a:rPr lang="en-US" dirty="0">
                <a:solidFill>
                  <a:schemeClr val="accent5">
                    <a:lumMod val="50000"/>
                  </a:schemeClr>
                </a:solidFill>
              </a:rPr>
              <a:t>Now we answer the questions: Is this formula significant?  How significant?</a:t>
            </a:r>
          </a:p>
        </p:txBody>
      </p:sp>
      <p:sp>
        <p:nvSpPr>
          <p:cNvPr id="7" name="TextBox 6">
            <a:extLst>
              <a:ext uri="{FF2B5EF4-FFF2-40B4-BE49-F238E27FC236}">
                <a16:creationId xmlns:a16="http://schemas.microsoft.com/office/drawing/2014/main" id="{30C7D2D1-C1BC-3E45-9A20-1A734910F324}"/>
              </a:ext>
            </a:extLst>
          </p:cNvPr>
          <p:cNvSpPr txBox="1"/>
          <p:nvPr/>
        </p:nvSpPr>
        <p:spPr>
          <a:xfrm>
            <a:off x="0" y="1129268"/>
            <a:ext cx="8423198" cy="4832092"/>
          </a:xfrm>
          <a:prstGeom prst="rect">
            <a:avLst/>
          </a:prstGeom>
          <a:noFill/>
        </p:spPr>
        <p:txBody>
          <a:bodyPr wrap="square" rtlCol="0">
            <a:spAutoFit/>
          </a:bodyPr>
          <a:lstStyle/>
          <a:p>
            <a:r>
              <a:rPr lang="en-US" sz="1400" dirty="0"/>
              <a:t>summary(cost_model_1)</a:t>
            </a:r>
          </a:p>
          <a:p>
            <a:endParaRPr lang="en-US" sz="1400" dirty="0"/>
          </a:p>
          <a:p>
            <a:r>
              <a:rPr lang="en-US" sz="1400" dirty="0">
                <a:solidFill>
                  <a:schemeClr val="accent6">
                    <a:lumMod val="75000"/>
                  </a:schemeClr>
                </a:solidFill>
              </a:rPr>
              <a:t># Call:</a:t>
            </a:r>
          </a:p>
          <a:p>
            <a:r>
              <a:rPr lang="en-US" sz="1400" dirty="0">
                <a:solidFill>
                  <a:schemeClr val="accent6">
                    <a:lumMod val="75000"/>
                  </a:schemeClr>
                </a:solidFill>
              </a:rPr>
              <a:t>#   lm(formula = TOTCHG ~ AGE + as.factor(FEMALE), data = train)</a:t>
            </a:r>
          </a:p>
          <a:p>
            <a:r>
              <a:rPr lang="en-US" sz="1400" dirty="0">
                <a:solidFill>
                  <a:schemeClr val="accent6">
                    <a:lumMod val="75000"/>
                  </a:schemeClr>
                </a:solidFill>
              </a:rPr>
              <a:t># </a:t>
            </a:r>
          </a:p>
          <a:p>
            <a:r>
              <a:rPr lang="en-US" sz="1400" dirty="0">
                <a:solidFill>
                  <a:schemeClr val="accent6">
                    <a:lumMod val="75000"/>
                  </a:schemeClr>
                </a:solidFill>
              </a:rPr>
              <a:t># Residuals:</a:t>
            </a:r>
          </a:p>
          <a:p>
            <a:r>
              <a:rPr lang="en-US" sz="1400" dirty="0">
                <a:solidFill>
                  <a:schemeClr val="accent6">
                    <a:lumMod val="75000"/>
                  </a:schemeClr>
                </a:solidFill>
              </a:rPr>
              <a:t>#   Min     1Q Median     3Q    Max </a:t>
            </a:r>
          </a:p>
          <a:p>
            <a:r>
              <a:rPr lang="en-US" sz="1400" dirty="0">
                <a:solidFill>
                  <a:schemeClr val="accent6">
                    <a:lumMod val="75000"/>
                  </a:schemeClr>
                </a:solidFill>
              </a:rPr>
              <a:t># -3646  -1464   -788   -153  44800 </a:t>
            </a:r>
          </a:p>
          <a:p>
            <a:r>
              <a:rPr lang="en-US" sz="1400" dirty="0">
                <a:solidFill>
                  <a:schemeClr val="accent6">
                    <a:lumMod val="75000"/>
                  </a:schemeClr>
                </a:solidFill>
              </a:rPr>
              <a:t># </a:t>
            </a:r>
          </a:p>
          <a:p>
            <a:r>
              <a:rPr lang="en-US" sz="1400" dirty="0">
                <a:solidFill>
                  <a:schemeClr val="accent6">
                    <a:lumMod val="75000"/>
                  </a:schemeClr>
                </a:solidFill>
              </a:rPr>
              <a:t># Coefficients:</a:t>
            </a:r>
          </a:p>
          <a:p>
            <a:r>
              <a:rPr lang="en-US" sz="1400" dirty="0">
                <a:solidFill>
                  <a:schemeClr val="accent6">
                    <a:lumMod val="75000"/>
                  </a:schemeClr>
                </a:solidFill>
              </a:rPr>
              <a:t>#                      	 	Estimate   	Std. Error  		t value   	Pr(&gt;|t|)    </a:t>
            </a:r>
          </a:p>
          <a:p>
            <a:r>
              <a:rPr lang="en-US" sz="1400" dirty="0">
                <a:solidFill>
                  <a:schemeClr val="accent6">
                    <a:lumMod val="75000"/>
                  </a:schemeClr>
                </a:solidFill>
              </a:rPr>
              <a:t># (Intercept)      	2737.93     	330.50        		8.284   	2.99e-15 ***</a:t>
            </a:r>
          </a:p>
          <a:p>
            <a:r>
              <a:rPr lang="en-US" sz="1400" dirty="0">
                <a:solidFill>
                  <a:schemeClr val="accent6">
                    <a:lumMod val="75000"/>
                  </a:schemeClr>
                </a:solidFill>
              </a:rPr>
              <a:t>#   AGE                	101.01      	32.15        		3.142   	0.00183 ** </a:t>
            </a:r>
          </a:p>
          <a:p>
            <a:r>
              <a:rPr lang="en-US" sz="1400" dirty="0">
                <a:solidFill>
                  <a:schemeClr val="accent6">
                    <a:lumMod val="75000"/>
                  </a:schemeClr>
                </a:solidFill>
              </a:rPr>
              <a:t>#   as.factor(FEMALE)1 	 -866.78     	454.77        		-1.906  	0.05752 .  </a:t>
            </a:r>
          </a:p>
          <a:p>
            <a:r>
              <a:rPr lang="en-US" sz="1400" dirty="0">
                <a:solidFill>
                  <a:schemeClr val="accent6">
                    <a:lumMod val="75000"/>
                  </a:schemeClr>
                </a:solidFill>
              </a:rPr>
              <a:t># ---</a:t>
            </a:r>
          </a:p>
          <a:p>
            <a:r>
              <a:rPr lang="en-US" sz="1400" dirty="0">
                <a:solidFill>
                  <a:schemeClr val="accent6">
                    <a:lumMod val="75000"/>
                  </a:schemeClr>
                </a:solidFill>
              </a:rPr>
              <a:t>#   Signif. codes:  0 ‘***’ 0.001 ‘**’ 0.01 ‘*’ 0.05 ‘.’ 0.1 ‘ ’ 1</a:t>
            </a:r>
          </a:p>
          <a:p>
            <a:r>
              <a:rPr lang="en-US" sz="1400" dirty="0">
                <a:solidFill>
                  <a:schemeClr val="accent6">
                    <a:lumMod val="75000"/>
                  </a:schemeClr>
                </a:solidFill>
              </a:rPr>
              <a:t># </a:t>
            </a:r>
          </a:p>
          <a:p>
            <a:r>
              <a:rPr lang="en-US" sz="1400" dirty="0">
                <a:solidFill>
                  <a:schemeClr val="accent6">
                    <a:lumMod val="75000"/>
                  </a:schemeClr>
                </a:solidFill>
              </a:rPr>
              <a:t># Residual standard error: 4007 on 331 degrees of freedom</a:t>
            </a:r>
          </a:p>
          <a:p>
            <a:r>
              <a:rPr lang="en-US" sz="1400" dirty="0">
                <a:solidFill>
                  <a:schemeClr val="accent6">
                    <a:lumMod val="75000"/>
                  </a:schemeClr>
                </a:solidFill>
              </a:rPr>
              <a:t># Multiple R-squared:  0.03248,	Adjusted R-squared:  0.02664 </a:t>
            </a:r>
          </a:p>
          <a:p>
            <a:r>
              <a:rPr lang="en-US" sz="1400" dirty="0">
                <a:solidFill>
                  <a:schemeClr val="accent6">
                    <a:lumMod val="75000"/>
                  </a:schemeClr>
                </a:solidFill>
              </a:rPr>
              <a:t># F-statistic: 5.557 on 2 and 331 DF,  p-value: 0.004231</a:t>
            </a:r>
          </a:p>
          <a:p>
            <a:r>
              <a:rPr lang="en-US" sz="1400" dirty="0">
                <a:solidFill>
                  <a:schemeClr val="accent6">
                    <a:lumMod val="75000"/>
                  </a:schemeClr>
                </a:solidFill>
              </a:rPr>
              <a:t># </a:t>
            </a:r>
          </a:p>
          <a:p>
            <a:r>
              <a:rPr lang="en-US" sz="1400" dirty="0">
                <a:solidFill>
                  <a:schemeClr val="accent6">
                    <a:lumMod val="75000"/>
                  </a:schemeClr>
                </a:solidFill>
              </a:rPr>
              <a:t># &gt;</a:t>
            </a:r>
          </a:p>
        </p:txBody>
      </p:sp>
    </p:spTree>
    <p:extLst>
      <p:ext uri="{BB962C8B-B14F-4D97-AF65-F5344CB8AC3E}">
        <p14:creationId xmlns:p14="http://schemas.microsoft.com/office/powerpoint/2010/main" val="45555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241300" y="1"/>
            <a:ext cx="11166398" cy="791736"/>
          </a:xfrm>
        </p:spPr>
        <p:txBody>
          <a:bodyPr>
            <a:normAutofit/>
          </a:bodyPr>
          <a:lstStyle/>
          <a:p>
            <a:r>
              <a:rPr lang="en-US" sz="2400" b="1" dirty="0">
                <a:solidFill>
                  <a:schemeClr val="accent1">
                    <a:lumMod val="50000"/>
                  </a:schemeClr>
                </a:solidFill>
              </a:rPr>
              <a:t>Resource Allocation: </a:t>
            </a:r>
            <a:r>
              <a:rPr lang="en-US" sz="2800" dirty="0">
                <a:solidFill>
                  <a:schemeClr val="accent1">
                    <a:lumMod val="50000"/>
                  </a:schemeClr>
                </a:solidFill>
              </a:rPr>
              <a:t>Analyze Severity of Hospital Costs by Age and Gender.</a:t>
            </a:r>
          </a:p>
        </p:txBody>
      </p:sp>
      <p:sp>
        <p:nvSpPr>
          <p:cNvPr id="3" name="TextBox 2">
            <a:extLst>
              <a:ext uri="{FF2B5EF4-FFF2-40B4-BE49-F238E27FC236}">
                <a16:creationId xmlns:a16="http://schemas.microsoft.com/office/drawing/2014/main" id="{8ED58D41-1B6B-2046-9D55-5CA4FCF18E1E}"/>
              </a:ext>
            </a:extLst>
          </p:cNvPr>
          <p:cNvSpPr txBox="1"/>
          <p:nvPr/>
        </p:nvSpPr>
        <p:spPr>
          <a:xfrm>
            <a:off x="241300" y="830209"/>
            <a:ext cx="7168373" cy="369332"/>
          </a:xfrm>
          <a:prstGeom prst="rect">
            <a:avLst/>
          </a:prstGeom>
          <a:noFill/>
        </p:spPr>
        <p:txBody>
          <a:bodyPr wrap="none" rtlCol="0">
            <a:spAutoFit/>
          </a:bodyPr>
          <a:lstStyle/>
          <a:p>
            <a:r>
              <a:rPr lang="en-US" dirty="0">
                <a:solidFill>
                  <a:schemeClr val="accent5">
                    <a:lumMod val="50000"/>
                  </a:schemeClr>
                </a:solidFill>
              </a:rPr>
              <a:t>Now we answer the questions: Is this formula significant?  How significant?</a:t>
            </a:r>
          </a:p>
        </p:txBody>
      </p:sp>
      <p:sp>
        <p:nvSpPr>
          <p:cNvPr id="4" name="TextBox 3">
            <a:extLst>
              <a:ext uri="{FF2B5EF4-FFF2-40B4-BE49-F238E27FC236}">
                <a16:creationId xmlns:a16="http://schemas.microsoft.com/office/drawing/2014/main" id="{EDE10E69-C8E5-0B40-A2C1-8A14CEFA846F}"/>
              </a:ext>
            </a:extLst>
          </p:cNvPr>
          <p:cNvSpPr txBox="1"/>
          <p:nvPr/>
        </p:nvSpPr>
        <p:spPr>
          <a:xfrm>
            <a:off x="241300" y="1448649"/>
            <a:ext cx="11567841" cy="1323439"/>
          </a:xfrm>
          <a:prstGeom prst="rect">
            <a:avLst/>
          </a:prstGeom>
          <a:noFill/>
        </p:spPr>
        <p:txBody>
          <a:bodyPr wrap="square" rtlCol="0">
            <a:spAutoFit/>
          </a:bodyPr>
          <a:lstStyle/>
          <a:p>
            <a:r>
              <a:rPr lang="en-US" sz="1600" dirty="0">
                <a:solidFill>
                  <a:srgbClr val="002060"/>
                </a:solidFill>
              </a:rPr>
              <a:t>With a p-value 0.004231 &lt;.05 the test is statistically significant and we can reject the null hypothesis that there is no linear </a:t>
            </a:r>
          </a:p>
          <a:p>
            <a:r>
              <a:rPr lang="en-US" sz="1600" dirty="0">
                <a:solidFill>
                  <a:srgbClr val="002060"/>
                </a:solidFill>
              </a:rPr>
              <a:t>association between Cost, Age and Gender.</a:t>
            </a:r>
          </a:p>
          <a:p>
            <a:endParaRPr lang="en-US" sz="1600" dirty="0">
              <a:solidFill>
                <a:srgbClr val="002060"/>
              </a:solidFill>
            </a:endParaRPr>
          </a:p>
          <a:p>
            <a:r>
              <a:rPr lang="en-US" sz="1600" dirty="0">
                <a:solidFill>
                  <a:srgbClr val="002060"/>
                </a:solidFill>
              </a:rPr>
              <a:t>Furthermore, R-Squared tells us the proportion of variation in the dependent (cost) variable that has been explained by this model.</a:t>
            </a:r>
          </a:p>
          <a:p>
            <a:r>
              <a:rPr lang="en-US" sz="1600" dirty="0">
                <a:solidFill>
                  <a:srgbClr val="002060"/>
                </a:solidFill>
              </a:rPr>
              <a:t>The model where the predictor variables are age+gender accounts for only ~ 2.66% (Adjusted R-squared) of the variation in costs.</a:t>
            </a:r>
          </a:p>
        </p:txBody>
      </p:sp>
      <p:sp>
        <p:nvSpPr>
          <p:cNvPr id="5" name="TextBox 4">
            <a:extLst>
              <a:ext uri="{FF2B5EF4-FFF2-40B4-BE49-F238E27FC236}">
                <a16:creationId xmlns:a16="http://schemas.microsoft.com/office/drawing/2014/main" id="{B852B102-021F-E946-AD85-1DA92F1EF5AB}"/>
              </a:ext>
            </a:extLst>
          </p:cNvPr>
          <p:cNvSpPr txBox="1"/>
          <p:nvPr/>
        </p:nvSpPr>
        <p:spPr>
          <a:xfrm>
            <a:off x="241300" y="3429000"/>
            <a:ext cx="11763348" cy="1569660"/>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b="1" dirty="0"/>
              <a:t>*** Conclusion: ****</a:t>
            </a:r>
          </a:p>
          <a:p>
            <a:r>
              <a:rPr lang="en-US" dirty="0"/>
              <a:t>The test for using age and gender to predict Hospital Costs is significant. Therefore, we reject the Null Hypothesis that a linear </a:t>
            </a:r>
          </a:p>
          <a:p>
            <a:r>
              <a:rPr lang="en-US" dirty="0"/>
              <a:t>relationship does not exist between Hospital Costs and the patients age and gender. </a:t>
            </a:r>
          </a:p>
          <a:p>
            <a:r>
              <a:rPr lang="en-US" dirty="0"/>
              <a:t>There does exist a relationship between Hospital Costs and the patients age and gender, with age of the patient being a significant</a:t>
            </a:r>
          </a:p>
          <a:p>
            <a:r>
              <a:rPr lang="en-US" dirty="0"/>
              <a:t>variable for the prediction. However, though significant, age + gender can explain only ~2.66% (Adj R –squared) of the variation in </a:t>
            </a:r>
          </a:p>
          <a:p>
            <a:r>
              <a:rPr lang="en-US" dirty="0"/>
              <a:t>Hospital Costs. We should continue to research the data for other variables that may better predict hospital costs.</a:t>
            </a:r>
          </a:p>
        </p:txBody>
      </p:sp>
    </p:spTree>
    <p:extLst>
      <p:ext uri="{BB962C8B-B14F-4D97-AF65-F5344CB8AC3E}">
        <p14:creationId xmlns:p14="http://schemas.microsoft.com/office/powerpoint/2010/main" val="187300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11074"/>
            <a:ext cx="10515600" cy="535258"/>
          </a:xfrm>
        </p:spPr>
        <p:txBody>
          <a:bodyPr>
            <a:normAutofit/>
          </a:bodyPr>
          <a:lstStyle/>
          <a:p>
            <a:r>
              <a:rPr lang="en-US" sz="2800" b="1" dirty="0">
                <a:solidFill>
                  <a:schemeClr val="accent1">
                    <a:lumMod val="50000"/>
                  </a:schemeClr>
                </a:solidFill>
              </a:rPr>
              <a:t>Length of Stay (LOS): </a:t>
            </a:r>
            <a:r>
              <a:rPr lang="en-US" sz="2400" dirty="0">
                <a:solidFill>
                  <a:schemeClr val="accent1">
                    <a:lumMod val="50000"/>
                  </a:schemeClr>
                </a:solidFill>
              </a:rPr>
              <a:t>Can a patients age, gender, and race predict LOS?</a:t>
            </a:r>
          </a:p>
        </p:txBody>
      </p:sp>
      <p:sp>
        <p:nvSpPr>
          <p:cNvPr id="6" name="TextBox 5">
            <a:extLst>
              <a:ext uri="{FF2B5EF4-FFF2-40B4-BE49-F238E27FC236}">
                <a16:creationId xmlns:a16="http://schemas.microsoft.com/office/drawing/2014/main" id="{241DFCE7-BB01-3B42-81C8-0D77D4E9CB2C}"/>
              </a:ext>
            </a:extLst>
          </p:cNvPr>
          <p:cNvSpPr txBox="1"/>
          <p:nvPr/>
        </p:nvSpPr>
        <p:spPr>
          <a:xfrm>
            <a:off x="0" y="769168"/>
            <a:ext cx="11810486" cy="646331"/>
          </a:xfrm>
          <a:prstGeom prst="rect">
            <a:avLst/>
          </a:prstGeom>
          <a:noFill/>
        </p:spPr>
        <p:txBody>
          <a:bodyPr wrap="square" rtlCol="0">
            <a:spAutoFit/>
          </a:bodyPr>
          <a:lstStyle/>
          <a:p>
            <a:r>
              <a:rPr lang="en-US" dirty="0">
                <a:solidFill>
                  <a:srgbClr val="002060"/>
                </a:solidFill>
              </a:rPr>
              <a:t>Problem Statement #5: Since the length of stay is the crucial factor for inpatients, the agency wants to find if the length of </a:t>
            </a:r>
          </a:p>
          <a:p>
            <a:r>
              <a:rPr lang="en-US" dirty="0">
                <a:solidFill>
                  <a:srgbClr val="002060"/>
                </a:solidFill>
              </a:rPr>
              <a:t>stay can be predicted from age, gender, and race. </a:t>
            </a:r>
          </a:p>
        </p:txBody>
      </p:sp>
      <p:sp>
        <p:nvSpPr>
          <p:cNvPr id="8" name="TextBox 7">
            <a:extLst>
              <a:ext uri="{FF2B5EF4-FFF2-40B4-BE49-F238E27FC236}">
                <a16:creationId xmlns:a16="http://schemas.microsoft.com/office/drawing/2014/main" id="{9FA93747-CDC9-694E-BE0E-07DAA836AB07}"/>
              </a:ext>
            </a:extLst>
          </p:cNvPr>
          <p:cNvSpPr txBox="1"/>
          <p:nvPr/>
        </p:nvSpPr>
        <p:spPr>
          <a:xfrm>
            <a:off x="0" y="1538335"/>
            <a:ext cx="11207299" cy="523220"/>
          </a:xfrm>
          <a:prstGeom prst="rect">
            <a:avLst/>
          </a:prstGeom>
          <a:noFill/>
        </p:spPr>
        <p:txBody>
          <a:bodyPr wrap="none" rtlCol="0">
            <a:spAutoFit/>
          </a:bodyPr>
          <a:lstStyle/>
          <a:p>
            <a:r>
              <a:rPr lang="en-US" sz="1400" dirty="0">
                <a:solidFill>
                  <a:srgbClr val="002060"/>
                </a:solidFill>
              </a:rPr>
              <a:t>We will create a linear regression model to help us understand what, if any,  influence/relationship do Age, Gender, and Race (independent variables) </a:t>
            </a:r>
          </a:p>
          <a:p>
            <a:r>
              <a:rPr lang="en-US" sz="1400" dirty="0">
                <a:solidFill>
                  <a:srgbClr val="002060"/>
                </a:solidFill>
              </a:rPr>
              <a:t>of a patient have on Hospital Length of Stay(LOS) (dependent variable).  </a:t>
            </a:r>
          </a:p>
        </p:txBody>
      </p:sp>
      <p:sp>
        <p:nvSpPr>
          <p:cNvPr id="9" name="TextBox 8">
            <a:extLst>
              <a:ext uri="{FF2B5EF4-FFF2-40B4-BE49-F238E27FC236}">
                <a16:creationId xmlns:a16="http://schemas.microsoft.com/office/drawing/2014/main" id="{88C48286-4677-BD4F-BAEC-4A4ACCEA1804}"/>
              </a:ext>
            </a:extLst>
          </p:cNvPr>
          <p:cNvSpPr txBox="1"/>
          <p:nvPr/>
        </p:nvSpPr>
        <p:spPr>
          <a:xfrm>
            <a:off x="0" y="2183541"/>
            <a:ext cx="11708780" cy="954107"/>
          </a:xfrm>
          <a:prstGeom prst="rect">
            <a:avLst/>
          </a:prstGeom>
          <a:noFill/>
        </p:spPr>
        <p:txBody>
          <a:bodyPr wrap="square" rtlCol="0">
            <a:spAutoFit/>
          </a:bodyPr>
          <a:lstStyle/>
          <a:p>
            <a:r>
              <a:rPr lang="en-US" sz="1400" dirty="0">
                <a:solidFill>
                  <a:srgbClr val="002060"/>
                </a:solidFill>
              </a:rPr>
              <a:t>In Linear Regression:</a:t>
            </a:r>
          </a:p>
          <a:p>
            <a:r>
              <a:rPr lang="en-US" sz="1400" dirty="0">
                <a:solidFill>
                  <a:srgbClr val="002060"/>
                </a:solidFill>
              </a:rPr>
              <a:t>Null Hypothesis (H0): beta coefficients associated with the variables is equal to zero. (i.e. there does not exist a relationship between independent variables </a:t>
            </a:r>
          </a:p>
          <a:p>
            <a:r>
              <a:rPr lang="en-US" sz="1400" dirty="0">
                <a:solidFill>
                  <a:srgbClr val="002060"/>
                </a:solidFill>
              </a:rPr>
              <a:t>and dependent variable).</a:t>
            </a:r>
          </a:p>
          <a:p>
            <a:r>
              <a:rPr lang="en-US" sz="1400" dirty="0">
                <a:solidFill>
                  <a:srgbClr val="002060"/>
                </a:solidFill>
              </a:rPr>
              <a:t>Alternate Hypothesis (H1): beta coefficients are not equal to zero. (i.e. there exists a relationship between independent variables and dependent variable).</a:t>
            </a:r>
          </a:p>
        </p:txBody>
      </p:sp>
      <p:sp>
        <p:nvSpPr>
          <p:cNvPr id="10" name="TextBox 9">
            <a:extLst>
              <a:ext uri="{FF2B5EF4-FFF2-40B4-BE49-F238E27FC236}">
                <a16:creationId xmlns:a16="http://schemas.microsoft.com/office/drawing/2014/main" id="{23AFA3AD-AFCD-0A4C-B9C6-6F82E44ED688}"/>
              </a:ext>
            </a:extLst>
          </p:cNvPr>
          <p:cNvSpPr txBox="1"/>
          <p:nvPr/>
        </p:nvSpPr>
        <p:spPr>
          <a:xfrm>
            <a:off x="0" y="3259634"/>
            <a:ext cx="11810486" cy="3539430"/>
          </a:xfrm>
          <a:prstGeom prst="rect">
            <a:avLst/>
          </a:prstGeom>
          <a:noFill/>
        </p:spPr>
        <p:txBody>
          <a:bodyPr wrap="square" rtlCol="0">
            <a:spAutoFit/>
          </a:bodyPr>
          <a:lstStyle/>
          <a:p>
            <a:r>
              <a:rPr lang="en-US" sz="1400" dirty="0">
                <a:solidFill>
                  <a:schemeClr val="accent6">
                    <a:lumMod val="60000"/>
                    <a:lumOff val="40000"/>
                  </a:schemeClr>
                </a:solidFill>
              </a:rPr>
              <a:t>#Using the “train” data set from the previous step, lets do an initial test for correlation between the dependent, response variable (LOS) and each of the </a:t>
            </a:r>
          </a:p>
          <a:p>
            <a:r>
              <a:rPr lang="en-US" sz="1400" dirty="0">
                <a:solidFill>
                  <a:schemeClr val="accent6">
                    <a:lumMod val="60000"/>
                    <a:lumOff val="40000"/>
                  </a:schemeClr>
                </a:solidFill>
              </a:rPr>
              <a:t># independent predicator variables (Age, Race, Gender):</a:t>
            </a:r>
          </a:p>
          <a:p>
            <a:endParaRPr lang="en-US" sz="1400" dirty="0"/>
          </a:p>
          <a:p>
            <a:r>
              <a:rPr lang="en-US" sz="1400" dirty="0"/>
              <a:t>summary(train)</a:t>
            </a:r>
          </a:p>
          <a:p>
            <a:endParaRPr lang="en-US" sz="1400" dirty="0"/>
          </a:p>
          <a:p>
            <a:r>
              <a:rPr lang="en-US" sz="1400" dirty="0">
                <a:solidFill>
                  <a:schemeClr val="accent6">
                    <a:lumMod val="60000"/>
                    <a:lumOff val="40000"/>
                  </a:schemeClr>
                </a:solidFill>
              </a:rPr>
              <a:t>#Use cor() function to support the initial analysis for how the independent and dependent variables correlate</a:t>
            </a:r>
            <a:endParaRPr lang="en-US" sz="1400" dirty="0"/>
          </a:p>
          <a:p>
            <a:endParaRPr lang="en-US" sz="1400" dirty="0"/>
          </a:p>
          <a:p>
            <a:r>
              <a:rPr lang="en-US" sz="1400" dirty="0"/>
              <a:t>cor(train$LOS,train$AGE)</a:t>
            </a:r>
          </a:p>
          <a:p>
            <a:r>
              <a:rPr lang="en-US" sz="1400" dirty="0">
                <a:solidFill>
                  <a:schemeClr val="accent6">
                    <a:lumMod val="60000"/>
                    <a:lumOff val="40000"/>
                  </a:schemeClr>
                </a:solidFill>
              </a:rPr>
              <a:t>#[1] -0.05729162  	(weak negative correlation)</a:t>
            </a:r>
          </a:p>
          <a:p>
            <a:endParaRPr lang="en-US" sz="1400" dirty="0"/>
          </a:p>
          <a:p>
            <a:r>
              <a:rPr lang="en-US" sz="1400" dirty="0"/>
              <a:t>cor(train$LOS,train$FEMALE)</a:t>
            </a:r>
          </a:p>
          <a:p>
            <a:r>
              <a:rPr lang="en-US" sz="1400" dirty="0">
                <a:solidFill>
                  <a:schemeClr val="accent6">
                    <a:lumMod val="60000"/>
                    <a:lumOff val="40000"/>
                  </a:schemeClr>
                </a:solidFill>
              </a:rPr>
              <a:t>#[1] -0.005936428            (weak negative correlation)</a:t>
            </a:r>
          </a:p>
          <a:p>
            <a:endParaRPr lang="en-US" sz="1400" dirty="0"/>
          </a:p>
          <a:p>
            <a:r>
              <a:rPr lang="en-US" sz="1400" dirty="0"/>
              <a:t>cor(train$LOS,train$RACE)</a:t>
            </a:r>
          </a:p>
          <a:p>
            <a:r>
              <a:rPr lang="en-US" sz="1400" dirty="0">
                <a:solidFill>
                  <a:schemeClr val="accent6">
                    <a:lumMod val="60000"/>
                    <a:lumOff val="40000"/>
                  </a:schemeClr>
                </a:solidFill>
              </a:rPr>
              <a:t>#[1] -0.02543265               (weak negative correlation)</a:t>
            </a:r>
          </a:p>
          <a:p>
            <a:endParaRPr lang="en-US" sz="1400" dirty="0"/>
          </a:p>
        </p:txBody>
      </p:sp>
    </p:spTree>
    <p:extLst>
      <p:ext uri="{BB962C8B-B14F-4D97-AF65-F5344CB8AC3E}">
        <p14:creationId xmlns:p14="http://schemas.microsoft.com/office/powerpoint/2010/main" val="1665645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01248"/>
            <a:ext cx="10515600" cy="624467"/>
          </a:xfrm>
        </p:spPr>
        <p:txBody>
          <a:bodyPr>
            <a:normAutofit/>
          </a:bodyPr>
          <a:lstStyle/>
          <a:p>
            <a:r>
              <a:rPr lang="en-US" sz="2800" b="1" dirty="0">
                <a:solidFill>
                  <a:schemeClr val="accent1">
                    <a:lumMod val="50000"/>
                  </a:schemeClr>
                </a:solidFill>
              </a:rPr>
              <a:t>Length of Stay (LOS): </a:t>
            </a:r>
            <a:r>
              <a:rPr lang="en-US" sz="2400" dirty="0">
                <a:solidFill>
                  <a:schemeClr val="accent1">
                    <a:lumMod val="50000"/>
                  </a:schemeClr>
                </a:solidFill>
              </a:rPr>
              <a:t>Can a patients age, gender, and race predict LOS?</a:t>
            </a:r>
          </a:p>
        </p:txBody>
      </p:sp>
      <p:sp>
        <p:nvSpPr>
          <p:cNvPr id="8" name="TextBox 7">
            <a:extLst>
              <a:ext uri="{FF2B5EF4-FFF2-40B4-BE49-F238E27FC236}">
                <a16:creationId xmlns:a16="http://schemas.microsoft.com/office/drawing/2014/main" id="{97416BFB-5B86-DE47-9792-A8979C4ABDB3}"/>
              </a:ext>
            </a:extLst>
          </p:cNvPr>
          <p:cNvSpPr txBox="1"/>
          <p:nvPr/>
        </p:nvSpPr>
        <p:spPr>
          <a:xfrm>
            <a:off x="107486" y="839180"/>
            <a:ext cx="9939763" cy="2031325"/>
          </a:xfrm>
          <a:prstGeom prst="rect">
            <a:avLst/>
          </a:prstGeom>
          <a:noFill/>
        </p:spPr>
        <p:txBody>
          <a:bodyPr wrap="square" rtlCol="0">
            <a:spAutoFit/>
          </a:bodyPr>
          <a:lstStyle/>
          <a:p>
            <a:r>
              <a:rPr lang="en-US" sz="1400" b="1" dirty="0">
                <a:solidFill>
                  <a:schemeClr val="accent6">
                    <a:lumMod val="60000"/>
                    <a:lumOff val="40000"/>
                  </a:schemeClr>
                </a:solidFill>
              </a:rPr>
              <a:t>#Train - Train the Model </a:t>
            </a:r>
          </a:p>
          <a:p>
            <a:endParaRPr lang="en-US" sz="1400" dirty="0"/>
          </a:p>
          <a:p>
            <a:r>
              <a:rPr lang="en-US" sz="1400" dirty="0"/>
              <a:t>los_model_1 &lt;- lm(LOS ~ AGE+FEMALE+RACE, data = train)   </a:t>
            </a:r>
          </a:p>
          <a:p>
            <a:r>
              <a:rPr lang="en-US" sz="1400" dirty="0"/>
              <a:t>print(los_model_1)</a:t>
            </a:r>
          </a:p>
          <a:p>
            <a:r>
              <a:rPr lang="en-US" sz="1400" dirty="0">
                <a:solidFill>
                  <a:schemeClr val="accent6">
                    <a:lumMod val="60000"/>
                    <a:lumOff val="40000"/>
                  </a:schemeClr>
                </a:solidFill>
              </a:rPr>
              <a:t># Call:</a:t>
            </a:r>
          </a:p>
          <a:p>
            <a:r>
              <a:rPr lang="en-US" sz="1400" dirty="0">
                <a:solidFill>
                  <a:schemeClr val="accent6">
                    <a:lumMod val="60000"/>
                    <a:lumOff val="40000"/>
                  </a:schemeClr>
                </a:solidFill>
              </a:rPr>
              <a:t># lm(formula = LOS ~ AGE + FEMALE + RACE, data = train)</a:t>
            </a:r>
          </a:p>
          <a:p>
            <a:r>
              <a:rPr lang="en-US" sz="1400" dirty="0">
                <a:solidFill>
                  <a:schemeClr val="accent6">
                    <a:lumMod val="60000"/>
                    <a:lumOff val="40000"/>
                  </a:schemeClr>
                </a:solidFill>
              </a:rPr>
              <a:t># Coefficients:</a:t>
            </a:r>
          </a:p>
          <a:p>
            <a:r>
              <a:rPr lang="en-US" sz="1400" dirty="0">
                <a:solidFill>
                  <a:schemeClr val="accent6">
                    <a:lumMod val="60000"/>
                    <a:lumOff val="40000"/>
                  </a:schemeClr>
                </a:solidFill>
              </a:rPr>
              <a:t># (Intercept)          AGE       FEMALE         RACE  </a:t>
            </a:r>
          </a:p>
          <a:p>
            <a:r>
              <a:rPr lang="en-US" sz="1400" dirty="0">
                <a:solidFill>
                  <a:schemeClr val="accent6">
                    <a:lumMod val="60000"/>
                    <a:lumOff val="40000"/>
                  </a:schemeClr>
                </a:solidFill>
              </a:rPr>
              <a:t>#  3.14025     -0.02722      0.06274     -0.14467</a:t>
            </a:r>
          </a:p>
        </p:txBody>
      </p:sp>
      <p:sp>
        <p:nvSpPr>
          <p:cNvPr id="9" name="TextBox 8">
            <a:extLst>
              <a:ext uri="{FF2B5EF4-FFF2-40B4-BE49-F238E27FC236}">
                <a16:creationId xmlns:a16="http://schemas.microsoft.com/office/drawing/2014/main" id="{C053B0C2-048A-4949-8EAF-C5C43BC2C527}"/>
              </a:ext>
            </a:extLst>
          </p:cNvPr>
          <p:cNvSpPr txBox="1"/>
          <p:nvPr/>
        </p:nvSpPr>
        <p:spPr>
          <a:xfrm>
            <a:off x="107486" y="2887917"/>
            <a:ext cx="11720551" cy="523220"/>
          </a:xfrm>
          <a:prstGeom prst="rect">
            <a:avLst/>
          </a:prstGeom>
          <a:noFill/>
        </p:spPr>
        <p:txBody>
          <a:bodyPr wrap="square" rtlCol="0">
            <a:spAutoFit/>
          </a:bodyPr>
          <a:lstStyle/>
          <a:p>
            <a:r>
              <a:rPr lang="en-US" sz="1400" dirty="0">
                <a:solidFill>
                  <a:schemeClr val="accent6">
                    <a:lumMod val="75000"/>
                  </a:schemeClr>
                </a:solidFill>
              </a:rPr>
              <a:t># We can use the weights (coefficients) to write out our formula for predicting LOS using age, gender, and race for a patient:</a:t>
            </a:r>
          </a:p>
          <a:p>
            <a:r>
              <a:rPr lang="en-US" sz="1400" dirty="0">
                <a:solidFill>
                  <a:schemeClr val="accent6">
                    <a:lumMod val="75000"/>
                  </a:schemeClr>
                </a:solidFill>
              </a:rPr>
              <a:t>#  ==&gt; LOS = 3.140 – 0.027(age) + 0.063(gender) – 0.145(race)  # our formula for predicting LOS when age, gender, and race are known.</a:t>
            </a:r>
          </a:p>
        </p:txBody>
      </p:sp>
      <p:sp>
        <p:nvSpPr>
          <p:cNvPr id="10" name="TextBox 9">
            <a:extLst>
              <a:ext uri="{FF2B5EF4-FFF2-40B4-BE49-F238E27FC236}">
                <a16:creationId xmlns:a16="http://schemas.microsoft.com/office/drawing/2014/main" id="{F0BAE1F3-B546-7C48-8EB1-B5CEA184850F}"/>
              </a:ext>
            </a:extLst>
          </p:cNvPr>
          <p:cNvSpPr txBox="1"/>
          <p:nvPr/>
        </p:nvSpPr>
        <p:spPr>
          <a:xfrm>
            <a:off x="107486" y="3375785"/>
            <a:ext cx="6425798" cy="338554"/>
          </a:xfrm>
          <a:prstGeom prst="rect">
            <a:avLst/>
          </a:prstGeom>
          <a:noFill/>
        </p:spPr>
        <p:txBody>
          <a:bodyPr wrap="none" rtlCol="0">
            <a:spAutoFit/>
          </a:bodyPr>
          <a:lstStyle/>
          <a:p>
            <a:r>
              <a:rPr lang="en-US" sz="1600" dirty="0">
                <a:solidFill>
                  <a:schemeClr val="accent5">
                    <a:lumMod val="50000"/>
                  </a:schemeClr>
                </a:solidFill>
              </a:rPr>
              <a:t>Now we answer the questions: Is this formula significant?  How significant?</a:t>
            </a:r>
          </a:p>
        </p:txBody>
      </p:sp>
      <p:sp>
        <p:nvSpPr>
          <p:cNvPr id="11" name="TextBox 10">
            <a:extLst>
              <a:ext uri="{FF2B5EF4-FFF2-40B4-BE49-F238E27FC236}">
                <a16:creationId xmlns:a16="http://schemas.microsoft.com/office/drawing/2014/main" id="{66878730-3F51-4644-A4C0-D6F1C47201DB}"/>
              </a:ext>
            </a:extLst>
          </p:cNvPr>
          <p:cNvSpPr txBox="1"/>
          <p:nvPr/>
        </p:nvSpPr>
        <p:spPr>
          <a:xfrm>
            <a:off x="107486" y="3678986"/>
            <a:ext cx="8423198" cy="3077766"/>
          </a:xfrm>
          <a:prstGeom prst="rect">
            <a:avLst/>
          </a:prstGeom>
          <a:noFill/>
        </p:spPr>
        <p:txBody>
          <a:bodyPr wrap="square" rtlCol="0">
            <a:spAutoFit/>
          </a:bodyPr>
          <a:lstStyle/>
          <a:p>
            <a:r>
              <a:rPr lang="en-US" sz="1400" dirty="0"/>
              <a:t>summary(los_model_1)</a:t>
            </a:r>
          </a:p>
          <a:p>
            <a:r>
              <a:rPr lang="en-US" sz="1200" dirty="0">
                <a:solidFill>
                  <a:schemeClr val="accent6">
                    <a:lumMod val="75000"/>
                  </a:schemeClr>
                </a:solidFill>
              </a:rPr>
              <a:t># Call:</a:t>
            </a:r>
          </a:p>
          <a:p>
            <a:r>
              <a:rPr lang="en-US" sz="1200" dirty="0">
                <a:solidFill>
                  <a:schemeClr val="accent6">
                    <a:lumMod val="75000"/>
                  </a:schemeClr>
                </a:solidFill>
              </a:rPr>
              <a:t>#   lm(formula = LOS ~ AGE + FEMALE + RACE, data = train)</a:t>
            </a:r>
          </a:p>
          <a:p>
            <a:r>
              <a:rPr lang="en-US" sz="1200" dirty="0">
                <a:solidFill>
                  <a:schemeClr val="accent6">
                    <a:lumMod val="75000"/>
                  </a:schemeClr>
                </a:solidFill>
              </a:rPr>
              <a:t># Residuals:</a:t>
            </a:r>
          </a:p>
          <a:p>
            <a:r>
              <a:rPr lang="en-US" sz="1200" dirty="0">
                <a:solidFill>
                  <a:schemeClr val="accent6">
                    <a:lumMod val="75000"/>
                  </a:schemeClr>
                </a:solidFill>
              </a:rPr>
              <a:t>#   Min     1Q Median     3Q    Max </a:t>
            </a:r>
          </a:p>
          <a:p>
            <a:r>
              <a:rPr lang="en-US" sz="1200" dirty="0">
                <a:solidFill>
                  <a:schemeClr val="accent6">
                    <a:lumMod val="75000"/>
                  </a:schemeClr>
                </a:solidFill>
              </a:rPr>
              <a:t># -3.058 -1.058 -0.996  0.004 36.004 </a:t>
            </a:r>
          </a:p>
          <a:p>
            <a:r>
              <a:rPr lang="en-US" sz="1200" dirty="0">
                <a:solidFill>
                  <a:schemeClr val="accent6">
                    <a:lumMod val="75000"/>
                  </a:schemeClr>
                </a:solidFill>
              </a:rPr>
              <a:t># Coefficients:</a:t>
            </a:r>
          </a:p>
          <a:p>
            <a:r>
              <a:rPr lang="en-US" sz="1200" dirty="0">
                <a:solidFill>
                  <a:schemeClr val="accent6">
                    <a:lumMod val="75000"/>
                  </a:schemeClr>
                </a:solidFill>
              </a:rPr>
              <a:t>#  	 Estimate 	Std. Error 	t value 	Pr(&gt;|t|)    </a:t>
            </a:r>
          </a:p>
          <a:p>
            <a:r>
              <a:rPr lang="en-US" sz="1200" dirty="0">
                <a:solidFill>
                  <a:schemeClr val="accent6">
                    <a:lumMod val="75000"/>
                  </a:schemeClr>
                </a:solidFill>
              </a:rPr>
              <a:t># (Intercept)  3.14025    	0.46072   	6.816 	4.46e-11 ***</a:t>
            </a:r>
          </a:p>
          <a:p>
            <a:r>
              <a:rPr lang="en-US" sz="1200" dirty="0">
                <a:solidFill>
                  <a:schemeClr val="accent6">
                    <a:lumMod val="75000"/>
                  </a:schemeClr>
                </a:solidFill>
              </a:rPr>
              <a:t>#   AGE         -0.02722    	0.02638  	-1.032    	0.303    </a:t>
            </a:r>
          </a:p>
          <a:p>
            <a:r>
              <a:rPr lang="en-US" sz="1200" dirty="0">
                <a:solidFill>
                  <a:schemeClr val="accent6">
                    <a:lumMod val="75000"/>
                  </a:schemeClr>
                </a:solidFill>
              </a:rPr>
              <a:t># FEMALE     0.06274    	0.37276   	0.168    	0.866    </a:t>
            </a:r>
          </a:p>
          <a:p>
            <a:r>
              <a:rPr lang="en-US" sz="1200" dirty="0">
                <a:solidFill>
                  <a:schemeClr val="accent6">
                    <a:lumMod val="75000"/>
                  </a:schemeClr>
                </a:solidFill>
              </a:rPr>
              <a:t># RACE        -0.14467    	0.34721  	-0.417    	0.677    </a:t>
            </a:r>
          </a:p>
          <a:p>
            <a:r>
              <a:rPr lang="en-US" sz="1200" dirty="0">
                <a:solidFill>
                  <a:schemeClr val="accent6">
                    <a:lumMod val="75000"/>
                  </a:schemeClr>
                </a:solidFill>
              </a:rPr>
              <a:t>#   Signif. codes:  0 ‘***’ 0.001 ‘**’ 0.01 ‘*’ 0.05 ‘.’ 0.1 ‘ ’ 1</a:t>
            </a:r>
          </a:p>
          <a:p>
            <a:r>
              <a:rPr lang="en-US" sz="1200" dirty="0">
                <a:solidFill>
                  <a:schemeClr val="accent6">
                    <a:lumMod val="75000"/>
                  </a:schemeClr>
                </a:solidFill>
              </a:rPr>
              <a:t># Residual standard error: 3.284 on 330 degrees of freedom</a:t>
            </a:r>
          </a:p>
          <a:p>
            <a:r>
              <a:rPr lang="en-US" sz="1200" dirty="0">
                <a:solidFill>
                  <a:schemeClr val="accent6">
                    <a:lumMod val="75000"/>
                  </a:schemeClr>
                </a:solidFill>
              </a:rPr>
              <a:t># Multiple R-squared:  0.003898,	Adjusted R-squared:  -0.005158 </a:t>
            </a:r>
          </a:p>
          <a:p>
            <a:r>
              <a:rPr lang="en-US" sz="1200" dirty="0">
                <a:solidFill>
                  <a:schemeClr val="accent6">
                    <a:lumMod val="75000"/>
                  </a:schemeClr>
                </a:solidFill>
              </a:rPr>
              <a:t># F-statistic: 0.4304 on 3 and 330 DF,  p-value: 0.7313</a:t>
            </a:r>
          </a:p>
        </p:txBody>
      </p:sp>
    </p:spTree>
    <p:extLst>
      <p:ext uri="{BB962C8B-B14F-4D97-AF65-F5344CB8AC3E}">
        <p14:creationId xmlns:p14="http://schemas.microsoft.com/office/powerpoint/2010/main" val="4217609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156118"/>
            <a:ext cx="10515600" cy="584775"/>
          </a:xfrm>
        </p:spPr>
        <p:txBody>
          <a:bodyPr>
            <a:normAutofit/>
          </a:bodyPr>
          <a:lstStyle/>
          <a:p>
            <a:r>
              <a:rPr lang="en-US" sz="2800" b="1" dirty="0">
                <a:solidFill>
                  <a:schemeClr val="accent1">
                    <a:lumMod val="50000"/>
                  </a:schemeClr>
                </a:solidFill>
              </a:rPr>
              <a:t>Length of Stay (LOS): </a:t>
            </a:r>
            <a:r>
              <a:rPr lang="en-US" sz="2400" dirty="0">
                <a:solidFill>
                  <a:schemeClr val="accent1">
                    <a:lumMod val="50000"/>
                  </a:schemeClr>
                </a:solidFill>
              </a:rPr>
              <a:t>Can a patients age, gender, and race predict LOS?</a:t>
            </a:r>
          </a:p>
        </p:txBody>
      </p:sp>
      <p:sp>
        <p:nvSpPr>
          <p:cNvPr id="4" name="TextBox 3">
            <a:extLst>
              <a:ext uri="{FF2B5EF4-FFF2-40B4-BE49-F238E27FC236}">
                <a16:creationId xmlns:a16="http://schemas.microsoft.com/office/drawing/2014/main" id="{EDE10E69-C8E5-0B40-A2C1-8A14CEFA846F}"/>
              </a:ext>
            </a:extLst>
          </p:cNvPr>
          <p:cNvSpPr txBox="1"/>
          <p:nvPr/>
        </p:nvSpPr>
        <p:spPr>
          <a:xfrm>
            <a:off x="0" y="825189"/>
            <a:ext cx="11188700" cy="584775"/>
          </a:xfrm>
          <a:prstGeom prst="rect">
            <a:avLst/>
          </a:prstGeom>
          <a:noFill/>
        </p:spPr>
        <p:txBody>
          <a:bodyPr wrap="square" rtlCol="0">
            <a:spAutoFit/>
          </a:bodyPr>
          <a:lstStyle/>
          <a:p>
            <a:r>
              <a:rPr lang="en-US" sz="1600" dirty="0">
                <a:solidFill>
                  <a:srgbClr val="002060"/>
                </a:solidFill>
              </a:rPr>
              <a:t>With a p-value 0.7313  &gt; .05 the test is not statistically significant. We do not have sufficient evidence to reject the null hypothesis. </a:t>
            </a:r>
          </a:p>
          <a:p>
            <a:r>
              <a:rPr lang="en-US" sz="1600" dirty="0">
                <a:solidFill>
                  <a:srgbClr val="002060"/>
                </a:solidFill>
              </a:rPr>
              <a:t>We can accept the null hypothesis that there does not exist a linear association between LOS, Age, Race and Gender.</a:t>
            </a:r>
          </a:p>
        </p:txBody>
      </p:sp>
      <p:sp>
        <p:nvSpPr>
          <p:cNvPr id="5" name="TextBox 4">
            <a:extLst>
              <a:ext uri="{FF2B5EF4-FFF2-40B4-BE49-F238E27FC236}">
                <a16:creationId xmlns:a16="http://schemas.microsoft.com/office/drawing/2014/main" id="{B852B102-021F-E946-AD85-1DA92F1EF5AB}"/>
              </a:ext>
            </a:extLst>
          </p:cNvPr>
          <p:cNvSpPr txBox="1"/>
          <p:nvPr/>
        </p:nvSpPr>
        <p:spPr>
          <a:xfrm>
            <a:off x="37995" y="1681357"/>
            <a:ext cx="12116009" cy="830997"/>
          </a:xfrm>
          <a:prstGeom prst="rect">
            <a:avLst/>
          </a:prstGeom>
          <a:noFill/>
          <a:ln w="28575">
            <a:solidFill>
              <a:schemeClr val="accent5">
                <a:lumMod val="75000"/>
              </a:schemeClr>
            </a:solidFill>
          </a:ln>
        </p:spPr>
        <p:txBody>
          <a:bodyPr wrap="square" rtlCol="0">
            <a:spAutoFit/>
          </a:bodyPr>
          <a:lstStyle>
            <a:defPPr>
              <a:defRPr lang="en-US"/>
            </a:defPPr>
            <a:lvl1pPr>
              <a:defRPr sz="1600" b="1">
                <a:solidFill>
                  <a:schemeClr val="accent1">
                    <a:lumMod val="75000"/>
                  </a:schemeClr>
                </a:solidFill>
              </a:defRPr>
            </a:lvl1pPr>
          </a:lstStyle>
          <a:p>
            <a:r>
              <a:rPr lang="en-US" dirty="0"/>
              <a:t>*** Conclusion: ****</a:t>
            </a:r>
          </a:p>
          <a:p>
            <a:r>
              <a:rPr lang="en-US" dirty="0"/>
              <a:t>The test for using age, race, and gender to predict Hospital LOS is not statistically significant. Therefore, we accept the Null Hypothesis </a:t>
            </a:r>
          </a:p>
          <a:p>
            <a:r>
              <a:rPr lang="en-US" dirty="0"/>
              <a:t>that a linear relationship does not exist between Hospital LOS and the patients age, race and gender. </a:t>
            </a:r>
          </a:p>
        </p:txBody>
      </p:sp>
    </p:spTree>
    <p:extLst>
      <p:ext uri="{BB962C8B-B14F-4D97-AF65-F5344CB8AC3E}">
        <p14:creationId xmlns:p14="http://schemas.microsoft.com/office/powerpoint/2010/main" val="1833578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 y="156118"/>
            <a:ext cx="11753385" cy="584775"/>
          </a:xfrm>
        </p:spPr>
        <p:txBody>
          <a:bodyPr>
            <a:normAutofit fontScale="90000"/>
          </a:bodyPr>
          <a:lstStyle/>
          <a:p>
            <a:r>
              <a:rPr lang="en-US" sz="3100" b="1" dirty="0">
                <a:solidFill>
                  <a:schemeClr val="accent1">
                    <a:lumMod val="50000"/>
                  </a:schemeClr>
                </a:solidFill>
              </a:rPr>
              <a:t>Cost Drivers: </a:t>
            </a:r>
            <a:r>
              <a:rPr lang="en-US" sz="2700" dirty="0">
                <a:solidFill>
                  <a:schemeClr val="accent1">
                    <a:lumMod val="50000"/>
                  </a:schemeClr>
                </a:solidFill>
              </a:rPr>
              <a:t>To perform a complete analysis, the agency wants to find the variable that mainly affects the hospital costs.</a:t>
            </a:r>
          </a:p>
        </p:txBody>
      </p:sp>
      <p:sp>
        <p:nvSpPr>
          <p:cNvPr id="6" name="TextBox 5">
            <a:extLst>
              <a:ext uri="{FF2B5EF4-FFF2-40B4-BE49-F238E27FC236}">
                <a16:creationId xmlns:a16="http://schemas.microsoft.com/office/drawing/2014/main" id="{B16CB831-DACD-454F-84E1-C07D50014231}"/>
              </a:ext>
            </a:extLst>
          </p:cNvPr>
          <p:cNvSpPr txBox="1"/>
          <p:nvPr/>
        </p:nvSpPr>
        <p:spPr>
          <a:xfrm>
            <a:off x="59553" y="908652"/>
            <a:ext cx="11810486" cy="369332"/>
          </a:xfrm>
          <a:prstGeom prst="rect">
            <a:avLst/>
          </a:prstGeom>
          <a:noFill/>
        </p:spPr>
        <p:txBody>
          <a:bodyPr wrap="square" rtlCol="0">
            <a:spAutoFit/>
          </a:bodyPr>
          <a:lstStyle/>
          <a:p>
            <a:r>
              <a:rPr lang="en-US" dirty="0">
                <a:solidFill>
                  <a:srgbClr val="002060"/>
                </a:solidFill>
              </a:rPr>
              <a:t>Problem Statement # 6: Which variables are our main cost drivers given the variable data provided in the data set. </a:t>
            </a:r>
          </a:p>
        </p:txBody>
      </p:sp>
      <p:sp>
        <p:nvSpPr>
          <p:cNvPr id="7" name="TextBox 6">
            <a:extLst>
              <a:ext uri="{FF2B5EF4-FFF2-40B4-BE49-F238E27FC236}">
                <a16:creationId xmlns:a16="http://schemas.microsoft.com/office/drawing/2014/main" id="{0B8FE571-052B-F946-B7CB-A3F4946AB32B}"/>
              </a:ext>
            </a:extLst>
          </p:cNvPr>
          <p:cNvSpPr txBox="1"/>
          <p:nvPr/>
        </p:nvSpPr>
        <p:spPr>
          <a:xfrm>
            <a:off x="59553" y="1300116"/>
            <a:ext cx="11634275" cy="523220"/>
          </a:xfrm>
          <a:prstGeom prst="rect">
            <a:avLst/>
          </a:prstGeom>
          <a:noFill/>
        </p:spPr>
        <p:txBody>
          <a:bodyPr wrap="none" rtlCol="0">
            <a:spAutoFit/>
          </a:bodyPr>
          <a:lstStyle/>
          <a:p>
            <a:r>
              <a:rPr lang="en-US" sz="1400" dirty="0">
                <a:solidFill>
                  <a:srgbClr val="002060"/>
                </a:solidFill>
              </a:rPr>
              <a:t>We will create a linear regression model to help us understand what, if any,  influence/relationship do each of the independent variables (Age, LOS, Gender,</a:t>
            </a:r>
          </a:p>
          <a:p>
            <a:r>
              <a:rPr lang="en-US" sz="1400" dirty="0">
                <a:solidFill>
                  <a:srgbClr val="002060"/>
                </a:solidFill>
              </a:rPr>
              <a:t>RACE, and APRDRG) have on the dependent variable (Cost).</a:t>
            </a:r>
          </a:p>
        </p:txBody>
      </p:sp>
      <p:sp>
        <p:nvSpPr>
          <p:cNvPr id="8" name="TextBox 7">
            <a:extLst>
              <a:ext uri="{FF2B5EF4-FFF2-40B4-BE49-F238E27FC236}">
                <a16:creationId xmlns:a16="http://schemas.microsoft.com/office/drawing/2014/main" id="{4C13AEE9-1DBD-4942-B422-434034B84B06}"/>
              </a:ext>
            </a:extLst>
          </p:cNvPr>
          <p:cNvSpPr txBox="1"/>
          <p:nvPr/>
        </p:nvSpPr>
        <p:spPr>
          <a:xfrm>
            <a:off x="101706" y="1896150"/>
            <a:ext cx="11708780" cy="954107"/>
          </a:xfrm>
          <a:prstGeom prst="rect">
            <a:avLst/>
          </a:prstGeom>
          <a:noFill/>
        </p:spPr>
        <p:txBody>
          <a:bodyPr wrap="square" rtlCol="0">
            <a:spAutoFit/>
          </a:bodyPr>
          <a:lstStyle/>
          <a:p>
            <a:r>
              <a:rPr lang="en-US" sz="1400" dirty="0">
                <a:solidFill>
                  <a:srgbClr val="002060"/>
                </a:solidFill>
              </a:rPr>
              <a:t>In Linear Regression:</a:t>
            </a:r>
          </a:p>
          <a:p>
            <a:r>
              <a:rPr lang="en-US" sz="1400" dirty="0">
                <a:solidFill>
                  <a:srgbClr val="002060"/>
                </a:solidFill>
              </a:rPr>
              <a:t>Null Hypothesis (H0): beta coefficients associated with the variables is equal to zero. (i.e. there does not exist a relationship between independent variables </a:t>
            </a:r>
          </a:p>
          <a:p>
            <a:r>
              <a:rPr lang="en-US" sz="1400" dirty="0">
                <a:solidFill>
                  <a:srgbClr val="002060"/>
                </a:solidFill>
              </a:rPr>
              <a:t>and dependent variable). </a:t>
            </a:r>
          </a:p>
          <a:p>
            <a:r>
              <a:rPr lang="en-US" sz="1400" dirty="0">
                <a:solidFill>
                  <a:srgbClr val="002060"/>
                </a:solidFill>
              </a:rPr>
              <a:t>Alternate Hypothesis (H1): beta coefficients are not equal to zero. (i.e. there exists a relationship between independent variables and dependent variable).</a:t>
            </a:r>
          </a:p>
        </p:txBody>
      </p:sp>
      <p:sp>
        <p:nvSpPr>
          <p:cNvPr id="9" name="TextBox 8">
            <a:extLst>
              <a:ext uri="{FF2B5EF4-FFF2-40B4-BE49-F238E27FC236}">
                <a16:creationId xmlns:a16="http://schemas.microsoft.com/office/drawing/2014/main" id="{A8C9EB69-F2B0-CF4D-ADEB-28749089923D}"/>
              </a:ext>
            </a:extLst>
          </p:cNvPr>
          <p:cNvSpPr txBox="1"/>
          <p:nvPr/>
        </p:nvSpPr>
        <p:spPr>
          <a:xfrm>
            <a:off x="101706" y="2923071"/>
            <a:ext cx="10058402" cy="3323987"/>
          </a:xfrm>
          <a:prstGeom prst="rect">
            <a:avLst/>
          </a:prstGeom>
          <a:noFill/>
        </p:spPr>
        <p:txBody>
          <a:bodyPr wrap="square" rtlCol="0">
            <a:spAutoFit/>
          </a:bodyPr>
          <a:lstStyle/>
          <a:p>
            <a:r>
              <a:rPr lang="en-US" sz="1400" dirty="0"/>
              <a:t>cor(train$TOTCHG,train$AGE)</a:t>
            </a:r>
            <a:endParaRPr lang="en-US" sz="1400" dirty="0">
              <a:solidFill>
                <a:schemeClr val="accent6">
                  <a:lumMod val="75000"/>
                </a:schemeClr>
              </a:solidFill>
            </a:endParaRPr>
          </a:p>
          <a:p>
            <a:r>
              <a:rPr lang="en-US" sz="1400" dirty="0">
                <a:solidFill>
                  <a:schemeClr val="accent6">
                    <a:lumMod val="75000"/>
                  </a:schemeClr>
                </a:solidFill>
              </a:rPr>
              <a:t>&gt; cor(train$TOTCHG,train$AGE)		</a:t>
            </a:r>
            <a:endParaRPr lang="en-US" sz="1400" dirty="0">
              <a:solidFill>
                <a:schemeClr val="accent6">
                  <a:lumMod val="60000"/>
                  <a:lumOff val="40000"/>
                </a:schemeClr>
              </a:solidFill>
            </a:endParaRPr>
          </a:p>
          <a:p>
            <a:r>
              <a:rPr lang="en-US" sz="1400" dirty="0">
                <a:solidFill>
                  <a:schemeClr val="accent6">
                    <a:lumMod val="75000"/>
                  </a:schemeClr>
                </a:solidFill>
              </a:rPr>
              <a:t>[1] 0.14787			</a:t>
            </a:r>
            <a:r>
              <a:rPr lang="en-US" sz="1400" dirty="0">
                <a:solidFill>
                  <a:schemeClr val="accent6">
                    <a:lumMod val="60000"/>
                    <a:lumOff val="40000"/>
                  </a:schemeClr>
                </a:solidFill>
              </a:rPr>
              <a:t> # weak relationship</a:t>
            </a:r>
            <a:endParaRPr lang="en-US" sz="1400" dirty="0">
              <a:solidFill>
                <a:schemeClr val="accent6">
                  <a:lumMod val="75000"/>
                </a:schemeClr>
              </a:solidFill>
            </a:endParaRPr>
          </a:p>
          <a:p>
            <a:r>
              <a:rPr lang="en-US" sz="1400" dirty="0"/>
              <a:t>cor(train$TOTCHG,train$RACE)</a:t>
            </a:r>
            <a:endParaRPr lang="en-US" sz="1400" dirty="0">
              <a:solidFill>
                <a:schemeClr val="accent6">
                  <a:lumMod val="75000"/>
                </a:schemeClr>
              </a:solidFill>
            </a:endParaRPr>
          </a:p>
          <a:p>
            <a:r>
              <a:rPr lang="en-US" sz="1400" dirty="0">
                <a:solidFill>
                  <a:schemeClr val="accent6">
                    <a:lumMod val="75000"/>
                  </a:schemeClr>
                </a:solidFill>
              </a:rPr>
              <a:t>&gt; cor(train$TOTCHG,train$RACE)</a:t>
            </a:r>
          </a:p>
          <a:p>
            <a:r>
              <a:rPr lang="en-US" sz="1400" dirty="0">
                <a:solidFill>
                  <a:schemeClr val="accent6">
                    <a:lumMod val="75000"/>
                  </a:schemeClr>
                </a:solidFill>
              </a:rPr>
              <a:t>[1] -0.03246695		</a:t>
            </a:r>
            <a:r>
              <a:rPr lang="en-US" sz="1400" dirty="0">
                <a:solidFill>
                  <a:schemeClr val="accent6">
                    <a:lumMod val="60000"/>
                    <a:lumOff val="40000"/>
                  </a:schemeClr>
                </a:solidFill>
              </a:rPr>
              <a:t> # weak relationship</a:t>
            </a:r>
            <a:endParaRPr lang="en-US" sz="1400" dirty="0">
              <a:solidFill>
                <a:schemeClr val="accent6">
                  <a:lumMod val="75000"/>
                </a:schemeClr>
              </a:solidFill>
            </a:endParaRPr>
          </a:p>
          <a:p>
            <a:r>
              <a:rPr lang="en-US" sz="1400" dirty="0"/>
              <a:t>cor(train$TOTCHG,train$FEMALE)</a:t>
            </a:r>
          </a:p>
          <a:p>
            <a:r>
              <a:rPr lang="en-US" sz="1400" dirty="0">
                <a:solidFill>
                  <a:schemeClr val="accent6">
                    <a:lumMod val="75000"/>
                  </a:schemeClr>
                </a:solidFill>
              </a:rPr>
              <a:t>&gt; cor(train$TOTCHG,train$FEMALE)</a:t>
            </a:r>
          </a:p>
          <a:p>
            <a:r>
              <a:rPr lang="en-US" sz="1400" dirty="0">
                <a:solidFill>
                  <a:schemeClr val="accent6">
                    <a:lumMod val="75000"/>
                  </a:schemeClr>
                </a:solidFill>
              </a:rPr>
              <a:t>[1] -0.06025425		</a:t>
            </a:r>
            <a:r>
              <a:rPr lang="en-US" sz="1400" dirty="0">
                <a:solidFill>
                  <a:schemeClr val="accent6">
                    <a:lumMod val="60000"/>
                    <a:lumOff val="40000"/>
                  </a:schemeClr>
                </a:solidFill>
              </a:rPr>
              <a:t> # weak relationship</a:t>
            </a:r>
            <a:endParaRPr lang="en-US" sz="1400" dirty="0">
              <a:solidFill>
                <a:schemeClr val="accent6">
                  <a:lumMod val="75000"/>
                </a:schemeClr>
              </a:solidFill>
            </a:endParaRPr>
          </a:p>
          <a:p>
            <a:r>
              <a:rPr lang="en-US" sz="1400" dirty="0"/>
              <a:t>cor(train$TOTCHG,train$LOS)</a:t>
            </a:r>
            <a:endParaRPr lang="en-US" sz="1400" dirty="0">
              <a:solidFill>
                <a:schemeClr val="accent6">
                  <a:lumMod val="75000"/>
                </a:schemeClr>
              </a:solidFill>
            </a:endParaRPr>
          </a:p>
          <a:p>
            <a:r>
              <a:rPr lang="en-US" sz="1400" dirty="0">
                <a:solidFill>
                  <a:schemeClr val="accent6">
                    <a:lumMod val="75000"/>
                  </a:schemeClr>
                </a:solidFill>
              </a:rPr>
              <a:t>&gt; cor(train$TOTCHG,train$LOS)		</a:t>
            </a:r>
            <a:endParaRPr lang="en-US" sz="1400" dirty="0">
              <a:solidFill>
                <a:schemeClr val="accent6">
                  <a:lumMod val="60000"/>
                  <a:lumOff val="40000"/>
                </a:schemeClr>
              </a:solidFill>
            </a:endParaRPr>
          </a:p>
          <a:p>
            <a:r>
              <a:rPr lang="en-US" sz="1400" dirty="0">
                <a:solidFill>
                  <a:schemeClr val="accent6">
                    <a:lumMod val="75000"/>
                  </a:schemeClr>
                </a:solidFill>
              </a:rPr>
              <a:t>[1] 0.5885693		</a:t>
            </a:r>
            <a:r>
              <a:rPr lang="en-US" sz="1400" dirty="0">
                <a:solidFill>
                  <a:schemeClr val="accent6">
                    <a:lumMod val="60000"/>
                    <a:lumOff val="40000"/>
                  </a:schemeClr>
                </a:solidFill>
              </a:rPr>
              <a:t> # </a:t>
            </a:r>
            <a:r>
              <a:rPr lang="en-US" sz="1400" b="1" dirty="0">
                <a:solidFill>
                  <a:schemeClr val="accent6">
                    <a:lumMod val="60000"/>
                    <a:lumOff val="40000"/>
                  </a:schemeClr>
                </a:solidFill>
              </a:rPr>
              <a:t>+0.50.</a:t>
            </a:r>
            <a:r>
              <a:rPr lang="en-US" sz="1400" dirty="0">
                <a:solidFill>
                  <a:schemeClr val="accent6">
                    <a:lumMod val="60000"/>
                    <a:lumOff val="40000"/>
                  </a:schemeClr>
                </a:solidFill>
              </a:rPr>
              <a:t> A moderate uphill (positive) relationship</a:t>
            </a:r>
            <a:endParaRPr lang="en-US" sz="1400" dirty="0"/>
          </a:p>
          <a:p>
            <a:r>
              <a:rPr lang="en-US" sz="1400" dirty="0"/>
              <a:t>cor(train$TOTCHG,train$APRDRG)</a:t>
            </a:r>
            <a:endParaRPr lang="en-US" sz="1400" dirty="0">
              <a:solidFill>
                <a:schemeClr val="accent6">
                  <a:lumMod val="75000"/>
                </a:schemeClr>
              </a:solidFill>
            </a:endParaRPr>
          </a:p>
          <a:p>
            <a:r>
              <a:rPr lang="en-US" sz="1400" dirty="0">
                <a:solidFill>
                  <a:schemeClr val="accent6">
                    <a:lumMod val="75000"/>
                  </a:schemeClr>
                </a:solidFill>
              </a:rPr>
              <a:t>&gt; cor(train$TOTCHG,train$APRDRG)</a:t>
            </a:r>
          </a:p>
          <a:p>
            <a:r>
              <a:rPr lang="en-US" sz="1400" dirty="0">
                <a:solidFill>
                  <a:schemeClr val="accent6">
                    <a:lumMod val="75000"/>
                  </a:schemeClr>
                </a:solidFill>
              </a:rPr>
              <a:t>[1] -0.2445999		</a:t>
            </a:r>
            <a:r>
              <a:rPr lang="en-US" sz="1400" dirty="0">
                <a:solidFill>
                  <a:schemeClr val="accent6">
                    <a:lumMod val="60000"/>
                    <a:lumOff val="40000"/>
                  </a:schemeClr>
                </a:solidFill>
              </a:rPr>
              <a:t> # weak relationship</a:t>
            </a:r>
            <a:endParaRPr lang="en-US" sz="1400" dirty="0">
              <a:solidFill>
                <a:schemeClr val="accent6">
                  <a:lumMod val="75000"/>
                </a:schemeClr>
              </a:solidFill>
            </a:endParaRPr>
          </a:p>
        </p:txBody>
      </p:sp>
    </p:spTree>
    <p:extLst>
      <p:ext uri="{BB962C8B-B14F-4D97-AF65-F5344CB8AC3E}">
        <p14:creationId xmlns:p14="http://schemas.microsoft.com/office/powerpoint/2010/main" val="1249573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 y="156118"/>
            <a:ext cx="11753385" cy="584775"/>
          </a:xfrm>
        </p:spPr>
        <p:txBody>
          <a:bodyPr>
            <a:normAutofit fontScale="90000"/>
          </a:bodyPr>
          <a:lstStyle/>
          <a:p>
            <a:r>
              <a:rPr lang="en-US" sz="3100" b="1" dirty="0">
                <a:solidFill>
                  <a:schemeClr val="accent1">
                    <a:lumMod val="50000"/>
                  </a:schemeClr>
                </a:solidFill>
              </a:rPr>
              <a:t>Cost Drivers: </a:t>
            </a:r>
            <a:r>
              <a:rPr lang="en-US" sz="2700" dirty="0">
                <a:solidFill>
                  <a:schemeClr val="accent1">
                    <a:lumMod val="50000"/>
                  </a:schemeClr>
                </a:solidFill>
              </a:rPr>
              <a:t>To perform a complete analysis, the agency wants to find the variable that mainly affects the hospital costs.</a:t>
            </a:r>
          </a:p>
        </p:txBody>
      </p:sp>
      <p:sp>
        <p:nvSpPr>
          <p:cNvPr id="3" name="TextBox 2">
            <a:extLst>
              <a:ext uri="{FF2B5EF4-FFF2-40B4-BE49-F238E27FC236}">
                <a16:creationId xmlns:a16="http://schemas.microsoft.com/office/drawing/2014/main" id="{02D30F1B-2D07-D547-9117-98D544077FC9}"/>
              </a:ext>
            </a:extLst>
          </p:cNvPr>
          <p:cNvSpPr txBox="1"/>
          <p:nvPr/>
        </p:nvSpPr>
        <p:spPr>
          <a:xfrm>
            <a:off x="78059" y="858644"/>
            <a:ext cx="7839307" cy="2031325"/>
          </a:xfrm>
          <a:prstGeom prst="rect">
            <a:avLst/>
          </a:prstGeom>
          <a:noFill/>
        </p:spPr>
        <p:txBody>
          <a:bodyPr wrap="square" rtlCol="0">
            <a:spAutoFit/>
          </a:bodyPr>
          <a:lstStyle/>
          <a:p>
            <a:r>
              <a:rPr lang="en-US" sz="1400" dirty="0"/>
              <a:t>cost_model_2 &lt;- lm(TOTCHG ~ ., data = train) </a:t>
            </a:r>
          </a:p>
          <a:p>
            <a:r>
              <a:rPr lang="en-US" sz="1400" dirty="0"/>
              <a:t>print(cost_model_2)</a:t>
            </a:r>
          </a:p>
          <a:p>
            <a:r>
              <a:rPr lang="en-US" sz="1400" dirty="0">
                <a:solidFill>
                  <a:schemeClr val="accent6">
                    <a:lumMod val="60000"/>
                    <a:lumOff val="40000"/>
                  </a:schemeClr>
                </a:solidFill>
              </a:rPr>
              <a:t># Call:</a:t>
            </a:r>
          </a:p>
          <a:p>
            <a:r>
              <a:rPr lang="en-US" sz="1400" dirty="0">
                <a:solidFill>
                  <a:schemeClr val="accent6">
                    <a:lumMod val="60000"/>
                    <a:lumOff val="40000"/>
                  </a:schemeClr>
                </a:solidFill>
              </a:rPr>
              <a:t>#   lm(formula = TOTCHG ~ ., data = train)</a:t>
            </a:r>
          </a:p>
          <a:p>
            <a:r>
              <a:rPr lang="en-US" sz="1400" dirty="0">
                <a:solidFill>
                  <a:schemeClr val="accent6">
                    <a:lumMod val="60000"/>
                    <a:lumOff val="40000"/>
                  </a:schemeClr>
                </a:solidFill>
              </a:rPr>
              <a:t># Coefficients:</a:t>
            </a:r>
          </a:p>
          <a:p>
            <a:r>
              <a:rPr lang="en-US" sz="1400" dirty="0">
                <a:solidFill>
                  <a:schemeClr val="accent6">
                    <a:lumMod val="60000"/>
                    <a:lumOff val="40000"/>
                  </a:schemeClr>
                </a:solidFill>
              </a:rPr>
              <a:t>#   (Intercept)          AGE       FEMALE          LOS         RACE       APRDRG  </a:t>
            </a:r>
          </a:p>
          <a:p>
            <a:r>
              <a:rPr lang="en-US" sz="1400" dirty="0">
                <a:solidFill>
                  <a:schemeClr val="accent6">
                    <a:lumMod val="60000"/>
                    <a:lumOff val="40000"/>
                  </a:schemeClr>
                </a:solidFill>
              </a:rPr>
              <a:t># 4622.023      138.084     -435.721      746.371     -380.035       -6.444</a:t>
            </a:r>
          </a:p>
          <a:p>
            <a:endParaRPr lang="en-US" sz="1400" dirty="0"/>
          </a:p>
          <a:p>
            <a:r>
              <a:rPr lang="en-US" sz="1400" dirty="0"/>
              <a:t>summary(cost_model_2)</a:t>
            </a:r>
          </a:p>
        </p:txBody>
      </p:sp>
      <p:sp>
        <p:nvSpPr>
          <p:cNvPr id="4" name="TextBox 3">
            <a:extLst>
              <a:ext uri="{FF2B5EF4-FFF2-40B4-BE49-F238E27FC236}">
                <a16:creationId xmlns:a16="http://schemas.microsoft.com/office/drawing/2014/main" id="{62365A95-F2DE-8344-8ECE-CC61E935F997}"/>
              </a:ext>
            </a:extLst>
          </p:cNvPr>
          <p:cNvSpPr txBox="1"/>
          <p:nvPr/>
        </p:nvSpPr>
        <p:spPr>
          <a:xfrm>
            <a:off x="78059" y="2887682"/>
            <a:ext cx="8218448" cy="3970318"/>
          </a:xfrm>
          <a:prstGeom prst="rect">
            <a:avLst/>
          </a:prstGeom>
          <a:noFill/>
        </p:spPr>
        <p:txBody>
          <a:bodyPr wrap="square" rtlCol="0">
            <a:spAutoFit/>
          </a:bodyPr>
          <a:lstStyle/>
          <a:p>
            <a:r>
              <a:rPr lang="en-US" sz="1400" dirty="0">
                <a:solidFill>
                  <a:schemeClr val="accent6">
                    <a:lumMod val="60000"/>
                    <a:lumOff val="40000"/>
                  </a:schemeClr>
                </a:solidFill>
              </a:rPr>
              <a:t># Call:</a:t>
            </a:r>
          </a:p>
          <a:p>
            <a:r>
              <a:rPr lang="en-US" sz="1400" dirty="0">
                <a:solidFill>
                  <a:schemeClr val="accent6">
                    <a:lumMod val="60000"/>
                    <a:lumOff val="40000"/>
                  </a:schemeClr>
                </a:solidFill>
              </a:rPr>
              <a:t>#   lm(formula = TOTCHG ~ ., data = train)</a:t>
            </a:r>
          </a:p>
          <a:p>
            <a:r>
              <a:rPr lang="en-US" sz="1400" dirty="0">
                <a:solidFill>
                  <a:schemeClr val="accent6">
                    <a:lumMod val="60000"/>
                    <a:lumOff val="40000"/>
                  </a:schemeClr>
                </a:solidFill>
              </a:rPr>
              <a:t># Residuals:</a:t>
            </a:r>
          </a:p>
          <a:p>
            <a:r>
              <a:rPr lang="en-US" sz="1400" dirty="0">
                <a:solidFill>
                  <a:schemeClr val="accent6">
                    <a:lumMod val="60000"/>
                    <a:lumOff val="40000"/>
                  </a:schemeClr>
                </a:solidFill>
              </a:rPr>
              <a:t>#   Min     1Q Median     3Q    Max </a:t>
            </a:r>
          </a:p>
          <a:p>
            <a:r>
              <a:rPr lang="en-US" sz="1400" dirty="0">
                <a:solidFill>
                  <a:schemeClr val="accent6">
                    <a:lumMod val="60000"/>
                    <a:lumOff val="40000"/>
                  </a:schemeClr>
                </a:solidFill>
              </a:rPr>
              <a:t># -5701   -860   -228    100  42881 </a:t>
            </a:r>
          </a:p>
          <a:p>
            <a:r>
              <a:rPr lang="en-US" sz="1400" dirty="0">
                <a:solidFill>
                  <a:schemeClr val="accent6">
                    <a:lumMod val="60000"/>
                    <a:lumOff val="40000"/>
                  </a:schemeClr>
                </a:solidFill>
              </a:rPr>
              <a:t># Coefficients:</a:t>
            </a:r>
          </a:p>
          <a:p>
            <a:r>
              <a:rPr lang="en-US" sz="1400" dirty="0">
                <a:solidFill>
                  <a:schemeClr val="accent6">
                    <a:lumMod val="60000"/>
                    <a:lumOff val="40000"/>
                  </a:schemeClr>
                </a:solidFill>
              </a:rPr>
              <a:t>#  		Estimate 	Std. Error 	t value 	Pr(&gt;|t|)    </a:t>
            </a:r>
          </a:p>
          <a:p>
            <a:r>
              <a:rPr lang="en-US" sz="1400" dirty="0">
                <a:solidFill>
                  <a:schemeClr val="accent6">
                    <a:lumMod val="60000"/>
                    <a:lumOff val="40000"/>
                  </a:schemeClr>
                </a:solidFill>
              </a:rPr>
              <a:t># (Intercept) 	4622.0226   	745.4904   	6.200 	1.70e-09 ***</a:t>
            </a:r>
          </a:p>
          <a:p>
            <a:r>
              <a:rPr lang="en-US" sz="1400" dirty="0">
                <a:solidFill>
                  <a:schemeClr val="accent6">
                    <a:lumMod val="60000"/>
                    <a:lumOff val="40000"/>
                  </a:schemeClr>
                </a:solidFill>
              </a:rPr>
              <a:t>#   AGE          		138.0839    	24.2695   	5.690 	2.82e-08 ***</a:t>
            </a:r>
          </a:p>
          <a:p>
            <a:r>
              <a:rPr lang="en-US" sz="1400" dirty="0">
                <a:solidFill>
                  <a:schemeClr val="accent6">
                    <a:lumMod val="60000"/>
                    <a:lumOff val="40000"/>
                  </a:schemeClr>
                </a:solidFill>
              </a:rPr>
              <a:t>#   FEMALE      	-435.7209   	348.6652  	-1.250    	0.212    </a:t>
            </a:r>
          </a:p>
          <a:p>
            <a:r>
              <a:rPr lang="en-US" sz="1400" dirty="0">
                <a:solidFill>
                  <a:schemeClr val="accent6">
                    <a:lumMod val="60000"/>
                    <a:lumOff val="40000"/>
                  </a:schemeClr>
                </a:solidFill>
              </a:rPr>
              <a:t>#   LOS          		746.3712    	50.3208  	14.832  	&lt; 2e-16 ***</a:t>
            </a:r>
          </a:p>
          <a:p>
            <a:r>
              <a:rPr lang="en-US" sz="1400" dirty="0">
                <a:solidFill>
                  <a:schemeClr val="accent6">
                    <a:lumMod val="60000"/>
                    <a:lumOff val="40000"/>
                  </a:schemeClr>
                </a:solidFill>
              </a:rPr>
              <a:t>#   RACE        		-380.0355   	318.5602  	-1.193    	0.234    </a:t>
            </a:r>
          </a:p>
          <a:p>
            <a:r>
              <a:rPr lang="en-US" sz="1400" dirty="0">
                <a:solidFill>
                  <a:schemeClr val="accent6">
                    <a:lumMod val="60000"/>
                    <a:lumOff val="40000"/>
                  </a:schemeClr>
                </a:solidFill>
              </a:rPr>
              <a:t># APRDRG        	-6.4444     	0.9874  	-6.527 	2.56e-10 ***</a:t>
            </a:r>
          </a:p>
          <a:p>
            <a:r>
              <a:rPr lang="en-US" sz="1400" dirty="0">
                <a:solidFill>
                  <a:schemeClr val="accent6">
                    <a:lumMod val="60000"/>
                    <a:lumOff val="40000"/>
                  </a:schemeClr>
                </a:solidFill>
              </a:rPr>
              <a:t>#   ---</a:t>
            </a:r>
          </a:p>
          <a:p>
            <a:r>
              <a:rPr lang="en-US" sz="1400" dirty="0">
                <a:solidFill>
                  <a:schemeClr val="accent6">
                    <a:lumMod val="60000"/>
                    <a:lumOff val="40000"/>
                  </a:schemeClr>
                </a:solidFill>
              </a:rPr>
              <a:t>#   Signif. codes:  0 ‘***’ 0.001 ‘**’ 0.01 ‘*’ 0.05 ‘.’ 0.1 ‘ ’ 1</a:t>
            </a:r>
          </a:p>
          <a:p>
            <a:r>
              <a:rPr lang="en-US" sz="1400" dirty="0">
                <a:solidFill>
                  <a:schemeClr val="accent6">
                    <a:lumMod val="60000"/>
                    <a:lumOff val="40000"/>
                  </a:schemeClr>
                </a:solidFill>
              </a:rPr>
              <a:t># Residual standard error: 3002 on 328 degrees of freedom</a:t>
            </a:r>
          </a:p>
          <a:p>
            <a:r>
              <a:rPr lang="en-US" sz="1400" dirty="0">
                <a:solidFill>
                  <a:schemeClr val="accent6">
                    <a:lumMod val="60000"/>
                    <a:lumOff val="40000"/>
                  </a:schemeClr>
                </a:solidFill>
              </a:rPr>
              <a:t># Multiple R-squared:  0.4619,	Adjusted R-squared:  0.4537 </a:t>
            </a:r>
          </a:p>
          <a:p>
            <a:r>
              <a:rPr lang="en-US" sz="1400" dirty="0">
                <a:solidFill>
                  <a:schemeClr val="accent6">
                    <a:lumMod val="60000"/>
                    <a:lumOff val="40000"/>
                  </a:schemeClr>
                </a:solidFill>
              </a:rPr>
              <a:t># F-statistic: 56.31 on 5 and 328 DF,  p-value: &lt; 2.2e-16</a:t>
            </a:r>
          </a:p>
        </p:txBody>
      </p:sp>
    </p:spTree>
    <p:extLst>
      <p:ext uri="{BB962C8B-B14F-4D97-AF65-F5344CB8AC3E}">
        <p14:creationId xmlns:p14="http://schemas.microsoft.com/office/powerpoint/2010/main" val="148324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 y="156118"/>
            <a:ext cx="11753385" cy="584775"/>
          </a:xfrm>
        </p:spPr>
        <p:txBody>
          <a:bodyPr>
            <a:normAutofit fontScale="90000"/>
          </a:bodyPr>
          <a:lstStyle/>
          <a:p>
            <a:r>
              <a:rPr lang="en-US" sz="3100" b="1" dirty="0">
                <a:solidFill>
                  <a:schemeClr val="accent1">
                    <a:lumMod val="50000"/>
                  </a:schemeClr>
                </a:solidFill>
              </a:rPr>
              <a:t>Cost Drivers: </a:t>
            </a:r>
            <a:r>
              <a:rPr lang="en-US" sz="2700" dirty="0">
                <a:solidFill>
                  <a:schemeClr val="accent1">
                    <a:lumMod val="50000"/>
                  </a:schemeClr>
                </a:solidFill>
              </a:rPr>
              <a:t>To perform a complete analysis, the agency wants to find the variable that mainly affects the hospital costs.</a:t>
            </a:r>
          </a:p>
        </p:txBody>
      </p:sp>
      <p:sp>
        <p:nvSpPr>
          <p:cNvPr id="3" name="TextBox 2">
            <a:extLst>
              <a:ext uri="{FF2B5EF4-FFF2-40B4-BE49-F238E27FC236}">
                <a16:creationId xmlns:a16="http://schemas.microsoft.com/office/drawing/2014/main" id="{D8DFBB47-12F9-6C42-9A65-1757249999D4}"/>
              </a:ext>
            </a:extLst>
          </p:cNvPr>
          <p:cNvSpPr txBox="1"/>
          <p:nvPr/>
        </p:nvSpPr>
        <p:spPr>
          <a:xfrm>
            <a:off x="0" y="1430520"/>
            <a:ext cx="11753384" cy="4616648"/>
          </a:xfrm>
          <a:prstGeom prst="rect">
            <a:avLst/>
          </a:prstGeom>
          <a:noFill/>
        </p:spPr>
        <p:txBody>
          <a:bodyPr wrap="square" rtlCol="0">
            <a:spAutoFit/>
          </a:bodyPr>
          <a:lstStyle/>
          <a:p>
            <a:r>
              <a:rPr lang="en-US" sz="1400" dirty="0"/>
              <a:t>library(QuantPsyc) 	</a:t>
            </a:r>
            <a:r>
              <a:rPr lang="en-US" sz="1400" dirty="0">
                <a:solidFill>
                  <a:schemeClr val="accent6">
                    <a:lumMod val="60000"/>
                    <a:lumOff val="40000"/>
                  </a:schemeClr>
                </a:solidFill>
              </a:rPr>
              <a:t>#use the lm.beta function to standardize the coefficients coming out of the linear regression model</a:t>
            </a:r>
          </a:p>
          <a:p>
            <a:r>
              <a:rPr lang="en-US" sz="1400" dirty="0"/>
              <a:t>lm.beta 		</a:t>
            </a:r>
            <a:r>
              <a:rPr lang="en-US" sz="1400" dirty="0">
                <a:solidFill>
                  <a:schemeClr val="accent6">
                    <a:lumMod val="60000"/>
                    <a:lumOff val="40000"/>
                  </a:schemeClr>
                </a:solidFill>
              </a:rPr>
              <a:t>#view the function (we see it standardizes by 1 standard deviation)</a:t>
            </a:r>
            <a:r>
              <a:rPr lang="en-US" sz="1400" dirty="0"/>
              <a:t>	</a:t>
            </a:r>
          </a:p>
          <a:p>
            <a:endParaRPr lang="en-US" sz="1400" dirty="0"/>
          </a:p>
          <a:p>
            <a:r>
              <a:rPr lang="en-US" sz="1400" dirty="0">
                <a:solidFill>
                  <a:schemeClr val="accent6">
                    <a:lumMod val="60000"/>
                    <a:lumOff val="40000"/>
                  </a:schemeClr>
                </a:solidFill>
              </a:rPr>
              <a:t># &gt; lm.beta </a:t>
            </a:r>
          </a:p>
          <a:p>
            <a:r>
              <a:rPr lang="en-US" sz="1400" dirty="0">
                <a:solidFill>
                  <a:schemeClr val="accent6">
                    <a:lumMod val="60000"/>
                    <a:lumOff val="40000"/>
                  </a:schemeClr>
                </a:solidFill>
              </a:rPr>
              <a:t># function (MOD) </a:t>
            </a:r>
          </a:p>
          <a:p>
            <a:r>
              <a:rPr lang="en-US" sz="1400" dirty="0">
                <a:solidFill>
                  <a:schemeClr val="accent6">
                    <a:lumMod val="60000"/>
                    <a:lumOff val="40000"/>
                  </a:schemeClr>
                </a:solidFill>
              </a:rPr>
              <a:t># {</a:t>
            </a:r>
          </a:p>
          <a:p>
            <a:r>
              <a:rPr lang="en-US" sz="1400" dirty="0">
                <a:solidFill>
                  <a:schemeClr val="accent6">
                    <a:lumMod val="60000"/>
                    <a:lumOff val="40000"/>
                  </a:schemeClr>
                </a:solidFill>
              </a:rPr>
              <a:t>#   b &lt;- summary(MOD)$coef[-1, 1]</a:t>
            </a:r>
          </a:p>
          <a:p>
            <a:r>
              <a:rPr lang="en-US" sz="1400" dirty="0">
                <a:solidFill>
                  <a:schemeClr val="accent6">
                    <a:lumMod val="60000"/>
                    <a:lumOff val="40000"/>
                  </a:schemeClr>
                </a:solidFill>
              </a:rPr>
              <a:t>#   sx &lt;- sapply(MOD$model[-1], sd)</a:t>
            </a:r>
          </a:p>
          <a:p>
            <a:r>
              <a:rPr lang="en-US" sz="1400" dirty="0">
                <a:solidFill>
                  <a:schemeClr val="accent6">
                    <a:lumMod val="60000"/>
                    <a:lumOff val="40000"/>
                  </a:schemeClr>
                </a:solidFill>
              </a:rPr>
              <a:t>#   sy &lt;- sapply(MOD$model[1], sd)</a:t>
            </a:r>
          </a:p>
          <a:p>
            <a:r>
              <a:rPr lang="en-US" sz="1400" dirty="0">
                <a:solidFill>
                  <a:schemeClr val="accent6">
                    <a:lumMod val="60000"/>
                    <a:lumOff val="40000"/>
                  </a:schemeClr>
                </a:solidFill>
              </a:rPr>
              <a:t>#   beta &lt;- b * sx/sy</a:t>
            </a:r>
          </a:p>
          <a:p>
            <a:r>
              <a:rPr lang="en-US" sz="1400" dirty="0">
                <a:solidFill>
                  <a:schemeClr val="accent6">
                    <a:lumMod val="60000"/>
                    <a:lumOff val="40000"/>
                  </a:schemeClr>
                </a:solidFill>
              </a:rPr>
              <a:t>#   return(beta)</a:t>
            </a:r>
          </a:p>
          <a:p>
            <a:r>
              <a:rPr lang="en-US" sz="1400" dirty="0">
                <a:solidFill>
                  <a:schemeClr val="accent6">
                    <a:lumMod val="60000"/>
                    <a:lumOff val="40000"/>
                  </a:schemeClr>
                </a:solidFill>
              </a:rPr>
              <a:t># }</a:t>
            </a:r>
          </a:p>
          <a:p>
            <a:r>
              <a:rPr lang="en-US" sz="1400" dirty="0">
                <a:solidFill>
                  <a:schemeClr val="accent6">
                    <a:lumMod val="60000"/>
                    <a:lumOff val="40000"/>
                  </a:schemeClr>
                </a:solidFill>
              </a:rPr>
              <a:t># &lt;bytecode: 0x7f8419c0a9c8&gt;</a:t>
            </a:r>
          </a:p>
          <a:p>
            <a:r>
              <a:rPr lang="en-US" sz="1400" dirty="0">
                <a:solidFill>
                  <a:schemeClr val="accent6">
                    <a:lumMod val="60000"/>
                    <a:lumOff val="40000"/>
                  </a:schemeClr>
                </a:solidFill>
              </a:rPr>
              <a:t>#   &lt;environment: namespace:QuantPsyc&gt;</a:t>
            </a:r>
          </a:p>
          <a:p>
            <a:r>
              <a:rPr lang="en-US" sz="1400" dirty="0">
                <a:solidFill>
                  <a:schemeClr val="accent6">
                    <a:lumMod val="60000"/>
                    <a:lumOff val="40000"/>
                  </a:schemeClr>
                </a:solidFill>
              </a:rPr>
              <a:t>#   &gt; </a:t>
            </a:r>
          </a:p>
          <a:p>
            <a:endParaRPr lang="en-US" sz="1400" dirty="0"/>
          </a:p>
          <a:p>
            <a:r>
              <a:rPr lang="en-US" sz="1400" dirty="0"/>
              <a:t>lm.beta(cost_model_2)	</a:t>
            </a:r>
            <a:r>
              <a:rPr lang="en-US" sz="1400" dirty="0">
                <a:solidFill>
                  <a:schemeClr val="accent6">
                    <a:lumMod val="60000"/>
                    <a:lumOff val="40000"/>
                  </a:schemeClr>
                </a:solidFill>
              </a:rPr>
              <a:t>#take our regression results and run the function to standardize (scale) the results</a:t>
            </a:r>
          </a:p>
          <a:p>
            <a:r>
              <a:rPr lang="en-US" sz="1400" dirty="0">
                <a:solidFill>
                  <a:schemeClr val="accent6">
                    <a:lumMod val="60000"/>
                    <a:lumOff val="40000"/>
                  </a:schemeClr>
                </a:solidFill>
              </a:rPr>
              <a:t># &gt; lm.beta(cost_model_2)</a:t>
            </a:r>
          </a:p>
          <a:p>
            <a:r>
              <a:rPr lang="en-US" sz="1400" dirty="0">
                <a:solidFill>
                  <a:schemeClr val="accent6">
                    <a:lumMod val="60000"/>
                    <a:lumOff val="40000"/>
                  </a:schemeClr>
                </a:solidFill>
              </a:rPr>
              <a:t>#	 AGE      	FEMALE      	  LOS        	   RACE      	    APRDRG </a:t>
            </a:r>
          </a:p>
          <a:p>
            <a:r>
              <a:rPr lang="en-US" sz="1400" dirty="0">
                <a:solidFill>
                  <a:schemeClr val="accent6">
                    <a:lumMod val="60000"/>
                    <a:lumOff val="40000"/>
                  </a:schemeClr>
                </a:solidFill>
              </a:rPr>
              <a:t># 	0.24078243 -0.05371391  0.60195763  -0.04854809  -0.27472808 </a:t>
            </a:r>
          </a:p>
          <a:p>
            <a:r>
              <a:rPr lang="en-US" sz="1400" dirty="0">
                <a:solidFill>
                  <a:schemeClr val="accent6">
                    <a:lumMod val="60000"/>
                    <a:lumOff val="40000"/>
                  </a:schemeClr>
                </a:solidFill>
              </a:rPr>
              <a:t># &gt;</a:t>
            </a:r>
          </a:p>
        </p:txBody>
      </p:sp>
      <p:sp>
        <p:nvSpPr>
          <p:cNvPr id="4" name="TextBox 3">
            <a:extLst>
              <a:ext uri="{FF2B5EF4-FFF2-40B4-BE49-F238E27FC236}">
                <a16:creationId xmlns:a16="http://schemas.microsoft.com/office/drawing/2014/main" id="{A39FA13C-0A51-694E-A664-E07991B7C5D5}"/>
              </a:ext>
            </a:extLst>
          </p:cNvPr>
          <p:cNvSpPr txBox="1"/>
          <p:nvPr/>
        </p:nvSpPr>
        <p:spPr>
          <a:xfrm>
            <a:off x="0" y="907300"/>
            <a:ext cx="12180579" cy="523220"/>
          </a:xfrm>
          <a:prstGeom prst="rect">
            <a:avLst/>
          </a:prstGeom>
          <a:noFill/>
        </p:spPr>
        <p:txBody>
          <a:bodyPr wrap="none" rtlCol="0">
            <a:spAutoFit/>
          </a:bodyPr>
          <a:lstStyle/>
          <a:p>
            <a:r>
              <a:rPr lang="en-US" sz="1400" b="1" dirty="0">
                <a:solidFill>
                  <a:srgbClr val="002060"/>
                </a:solidFill>
              </a:rPr>
              <a:t>Since we cannot simply compare the coefficients for each of the predicator variables to rank their level of importance, we will standardize (put on the same scale)</a:t>
            </a:r>
          </a:p>
          <a:p>
            <a:r>
              <a:rPr lang="en-US" sz="1400" b="1" dirty="0">
                <a:solidFill>
                  <a:srgbClr val="002060"/>
                </a:solidFill>
              </a:rPr>
              <a:t>the coefficients coming out of the regression model and then perform a rank/comparison to determine which variable has the most impact on predicting cost.</a:t>
            </a:r>
          </a:p>
        </p:txBody>
      </p:sp>
      <p:sp>
        <p:nvSpPr>
          <p:cNvPr id="5" name="TextBox 4">
            <a:extLst>
              <a:ext uri="{FF2B5EF4-FFF2-40B4-BE49-F238E27FC236}">
                <a16:creationId xmlns:a16="http://schemas.microsoft.com/office/drawing/2014/main" id="{AC406A01-212F-C14C-AB70-DAB48FB01740}"/>
              </a:ext>
            </a:extLst>
          </p:cNvPr>
          <p:cNvSpPr txBox="1"/>
          <p:nvPr/>
        </p:nvSpPr>
        <p:spPr>
          <a:xfrm>
            <a:off x="9857678" y="273204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D4033F06-40EB-E242-A1BC-EFB212F46559}"/>
              </a:ext>
            </a:extLst>
          </p:cNvPr>
          <p:cNvSpPr txBox="1"/>
          <p:nvPr/>
        </p:nvSpPr>
        <p:spPr>
          <a:xfrm>
            <a:off x="0" y="6102924"/>
            <a:ext cx="12141272" cy="523220"/>
          </a:xfrm>
          <a:prstGeom prst="rect">
            <a:avLst/>
          </a:prstGeom>
          <a:noFill/>
        </p:spPr>
        <p:txBody>
          <a:bodyPr wrap="none" rtlCol="0">
            <a:spAutoFit/>
          </a:bodyPr>
          <a:lstStyle/>
          <a:p>
            <a:r>
              <a:rPr lang="en-US" sz="1400" b="1" dirty="0">
                <a:solidFill>
                  <a:srgbClr val="0070C0"/>
                </a:solidFill>
              </a:rPr>
              <a:t>We look for the predictor variable with the largest absolute value for the standardized coefficient.  Here, we see LOS is clearly the predictor variable with highest </a:t>
            </a:r>
          </a:p>
          <a:p>
            <a:r>
              <a:rPr lang="en-US" sz="1400" b="1" dirty="0">
                <a:solidFill>
                  <a:srgbClr val="0070C0"/>
                </a:solidFill>
              </a:rPr>
              <a:t>importance when it comes to predicting cost. </a:t>
            </a:r>
          </a:p>
        </p:txBody>
      </p:sp>
    </p:spTree>
    <p:extLst>
      <p:ext uri="{BB962C8B-B14F-4D97-AF65-F5344CB8AC3E}">
        <p14:creationId xmlns:p14="http://schemas.microsoft.com/office/powerpoint/2010/main" val="3493203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1" y="156118"/>
            <a:ext cx="11753385" cy="584775"/>
          </a:xfrm>
        </p:spPr>
        <p:txBody>
          <a:bodyPr>
            <a:normAutofit fontScale="90000"/>
          </a:bodyPr>
          <a:lstStyle/>
          <a:p>
            <a:r>
              <a:rPr lang="en-US" sz="3100" b="1" dirty="0">
                <a:solidFill>
                  <a:schemeClr val="accent1">
                    <a:lumMod val="50000"/>
                  </a:schemeClr>
                </a:solidFill>
              </a:rPr>
              <a:t>Cost Drivers: </a:t>
            </a:r>
            <a:r>
              <a:rPr lang="en-US" sz="2700" dirty="0">
                <a:solidFill>
                  <a:schemeClr val="accent1">
                    <a:lumMod val="50000"/>
                  </a:schemeClr>
                </a:solidFill>
              </a:rPr>
              <a:t>To perform a complete analysis, the agency wants to find the variable that mainly affects the hospital costs.</a:t>
            </a:r>
          </a:p>
        </p:txBody>
      </p:sp>
      <p:sp>
        <p:nvSpPr>
          <p:cNvPr id="6" name="TextBox 5">
            <a:extLst>
              <a:ext uri="{FF2B5EF4-FFF2-40B4-BE49-F238E27FC236}">
                <a16:creationId xmlns:a16="http://schemas.microsoft.com/office/drawing/2014/main" id="{594F03BB-8040-C94F-871B-0434BA4CBBB4}"/>
              </a:ext>
            </a:extLst>
          </p:cNvPr>
          <p:cNvSpPr txBox="1"/>
          <p:nvPr/>
        </p:nvSpPr>
        <p:spPr>
          <a:xfrm>
            <a:off x="214326" y="835332"/>
            <a:ext cx="11567841" cy="1815882"/>
          </a:xfrm>
          <a:prstGeom prst="rect">
            <a:avLst/>
          </a:prstGeom>
          <a:noFill/>
        </p:spPr>
        <p:txBody>
          <a:bodyPr wrap="square" rtlCol="0">
            <a:spAutoFit/>
          </a:bodyPr>
          <a:lstStyle/>
          <a:p>
            <a:r>
              <a:rPr lang="en-US" sz="1600" dirty="0">
                <a:solidFill>
                  <a:srgbClr val="002060"/>
                </a:solidFill>
              </a:rPr>
              <a:t>With a p-value &lt; 2.2e-16 which is less than the 0.05 significance level, the test is statistically significant and we can reject the null </a:t>
            </a:r>
          </a:p>
          <a:p>
            <a:r>
              <a:rPr lang="en-US" sz="1600" dirty="0">
                <a:solidFill>
                  <a:srgbClr val="002060"/>
                </a:solidFill>
              </a:rPr>
              <a:t>hypothesis that there is no linear association between the independent variables age, gender, diagnosis, LOS, and race, and the</a:t>
            </a:r>
          </a:p>
          <a:p>
            <a:r>
              <a:rPr lang="en-US" sz="1600" dirty="0">
                <a:solidFill>
                  <a:srgbClr val="002060"/>
                </a:solidFill>
              </a:rPr>
              <a:t>dependent , response variable, cost.</a:t>
            </a:r>
          </a:p>
          <a:p>
            <a:endParaRPr lang="en-US" sz="1600" dirty="0">
              <a:solidFill>
                <a:srgbClr val="002060"/>
              </a:solidFill>
            </a:endParaRPr>
          </a:p>
          <a:p>
            <a:r>
              <a:rPr lang="en-US" sz="1600" dirty="0">
                <a:solidFill>
                  <a:srgbClr val="002060"/>
                </a:solidFill>
              </a:rPr>
              <a:t>Furthermore, R-Squared tells us the proportion of variation in the dependent (cost) variable that has been explained by this model.</a:t>
            </a:r>
          </a:p>
          <a:p>
            <a:r>
              <a:rPr lang="en-US" sz="1600" dirty="0">
                <a:solidFill>
                  <a:srgbClr val="002060"/>
                </a:solidFill>
              </a:rPr>
              <a:t>The model where the predictor variables are age+gender+race+aprdrg+LOS accounts for ~ 45.4% (Adjusted R-squared) of the variation </a:t>
            </a:r>
          </a:p>
          <a:p>
            <a:r>
              <a:rPr lang="en-US" sz="1600" dirty="0">
                <a:solidFill>
                  <a:srgbClr val="002060"/>
                </a:solidFill>
              </a:rPr>
              <a:t>in costs.</a:t>
            </a:r>
          </a:p>
        </p:txBody>
      </p:sp>
      <p:sp>
        <p:nvSpPr>
          <p:cNvPr id="7" name="TextBox 6">
            <a:extLst>
              <a:ext uri="{FF2B5EF4-FFF2-40B4-BE49-F238E27FC236}">
                <a16:creationId xmlns:a16="http://schemas.microsoft.com/office/drawing/2014/main" id="{F6E2CC26-FF2C-AE4B-BF54-C0468A9EEA55}"/>
              </a:ext>
            </a:extLst>
          </p:cNvPr>
          <p:cNvSpPr txBox="1"/>
          <p:nvPr/>
        </p:nvSpPr>
        <p:spPr>
          <a:xfrm>
            <a:off x="214326" y="2867537"/>
            <a:ext cx="11763348" cy="1815882"/>
          </a:xfrm>
          <a:prstGeom prst="rect">
            <a:avLst/>
          </a:prstGeom>
          <a:noFill/>
          <a:ln w="28575">
            <a:solidFill>
              <a:schemeClr val="accent5">
                <a:lumMod val="75000"/>
              </a:schemeClr>
            </a:solidFill>
          </a:ln>
        </p:spPr>
        <p:txBody>
          <a:bodyPr wrap="square" rtlCol="0">
            <a:spAutoFit/>
          </a:bodyPr>
          <a:lstStyle>
            <a:defPPr>
              <a:defRPr lang="en-US"/>
            </a:defPPr>
            <a:lvl1pPr>
              <a:defRPr sz="1600">
                <a:solidFill>
                  <a:schemeClr val="accent1">
                    <a:lumMod val="75000"/>
                  </a:schemeClr>
                </a:solidFill>
              </a:defRPr>
            </a:lvl1pPr>
          </a:lstStyle>
          <a:p>
            <a:r>
              <a:rPr lang="en-US" b="1" dirty="0"/>
              <a:t>*** Conclusion: ****</a:t>
            </a:r>
          </a:p>
          <a:p>
            <a:r>
              <a:rPr lang="en-US" dirty="0"/>
              <a:t>The test for using age, gender, race, drg and LOS to predict Hospital Costs is significant. Therefore, we reject the Null Hypothesis that a</a:t>
            </a:r>
          </a:p>
          <a:p>
            <a:r>
              <a:rPr lang="en-US" dirty="0"/>
              <a:t>linear relationship does not exist between Hospital Costs and the predictor variables. </a:t>
            </a:r>
          </a:p>
          <a:p>
            <a:r>
              <a:rPr lang="en-US" dirty="0"/>
              <a:t>There does exist a relationship between Hospital Costs and the patients </a:t>
            </a:r>
            <a:r>
              <a:rPr lang="en-US" dirty="0">
                <a:solidFill>
                  <a:schemeClr val="accent5">
                    <a:lumMod val="50000"/>
                  </a:schemeClr>
                </a:solidFill>
              </a:rPr>
              <a:t>age+gender+race+aprdrg+LOS. The variables </a:t>
            </a:r>
            <a:r>
              <a:rPr lang="en-US" dirty="0"/>
              <a:t>AGE, LOS, and    APRDRG are statistically significant variables for the prediction. This model can explain ~45.4% (Adj R –squared) of the variation in </a:t>
            </a:r>
          </a:p>
          <a:p>
            <a:r>
              <a:rPr lang="en-US" dirty="0"/>
              <a:t>Hospital Costs. After standardizing the coefficients from our regression model we were able to identify LOS as the most important</a:t>
            </a:r>
          </a:p>
          <a:p>
            <a:r>
              <a:rPr lang="en-US" dirty="0"/>
              <a:t>predictor variable to our response variable, cost.</a:t>
            </a:r>
          </a:p>
        </p:txBody>
      </p:sp>
    </p:spTree>
    <p:extLst>
      <p:ext uri="{BB962C8B-B14F-4D97-AF65-F5344CB8AC3E}">
        <p14:creationId xmlns:p14="http://schemas.microsoft.com/office/powerpoint/2010/main" val="230342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0B7-DE01-FF44-8A95-6757EF433AEA}"/>
              </a:ext>
            </a:extLst>
          </p:cNvPr>
          <p:cNvSpPr>
            <a:spLocks noGrp="1"/>
          </p:cNvSpPr>
          <p:nvPr>
            <p:ph type="title"/>
          </p:nvPr>
        </p:nvSpPr>
        <p:spPr/>
        <p:txBody>
          <a:bodyPr/>
          <a:lstStyle/>
          <a:p>
            <a:r>
              <a:rPr lang="en-US" b="1" dirty="0">
                <a:solidFill>
                  <a:schemeClr val="accent1">
                    <a:lumMod val="50000"/>
                  </a:schemeClr>
                </a:solidFill>
              </a:rPr>
              <a:t>Data Source and Assumptions</a:t>
            </a:r>
          </a:p>
        </p:txBody>
      </p:sp>
      <p:sp>
        <p:nvSpPr>
          <p:cNvPr id="3" name="Content Placeholder 2">
            <a:extLst>
              <a:ext uri="{FF2B5EF4-FFF2-40B4-BE49-F238E27FC236}">
                <a16:creationId xmlns:a16="http://schemas.microsoft.com/office/drawing/2014/main" id="{6E675482-D8D2-E348-93E0-A8A4116B7E0A}"/>
              </a:ext>
            </a:extLst>
          </p:cNvPr>
          <p:cNvSpPr>
            <a:spLocks noGrp="1"/>
          </p:cNvSpPr>
          <p:nvPr>
            <p:ph idx="1"/>
          </p:nvPr>
        </p:nvSpPr>
        <p:spPr/>
        <p:txBody>
          <a:bodyPr/>
          <a:lstStyle/>
          <a:p>
            <a:r>
              <a:rPr lang="en-US" dirty="0">
                <a:solidFill>
                  <a:schemeClr val="accent1">
                    <a:lumMod val="50000"/>
                  </a:schemeClr>
                </a:solidFill>
              </a:rPr>
              <a:t>The data can be downloaded from the URL: http://instruction.bus.wisc.edu/jfrees/jfreesbooks/Regression%20Modeling /BookWebDec2010/data.html </a:t>
            </a:r>
          </a:p>
          <a:p>
            <a:r>
              <a:rPr lang="en-US" dirty="0">
                <a:solidFill>
                  <a:schemeClr val="accent1">
                    <a:lumMod val="50000"/>
                  </a:schemeClr>
                </a:solidFill>
              </a:rPr>
              <a:t>Use file HospitalCosts</a:t>
            </a:r>
          </a:p>
          <a:p>
            <a:r>
              <a:rPr lang="en-US" dirty="0">
                <a:solidFill>
                  <a:schemeClr val="accent1">
                    <a:lumMod val="50000"/>
                  </a:schemeClr>
                </a:solidFill>
              </a:rPr>
              <a:t>File consists of inpatient hospital records</a:t>
            </a:r>
          </a:p>
          <a:p>
            <a:r>
              <a:rPr lang="en-US" dirty="0">
                <a:solidFill>
                  <a:schemeClr val="accent1">
                    <a:lumMod val="50000"/>
                  </a:schemeClr>
                </a:solidFill>
              </a:rPr>
              <a:t>Data is restricted to the city of Wisconsin </a:t>
            </a:r>
          </a:p>
          <a:p>
            <a:r>
              <a:rPr lang="en-US" dirty="0">
                <a:solidFill>
                  <a:schemeClr val="accent1">
                    <a:lumMod val="50000"/>
                  </a:schemeClr>
                </a:solidFill>
              </a:rPr>
              <a:t>Data relates to patients in the age group 0-17 years</a:t>
            </a:r>
            <a:endParaRPr lang="en-US" dirty="0">
              <a:solidFill>
                <a:schemeClr val="accent1">
                  <a:lumMod val="50000"/>
                </a:schemeClr>
              </a:solidFill>
              <a:effectLst/>
            </a:endParaRPr>
          </a:p>
        </p:txBody>
      </p:sp>
    </p:spTree>
    <p:extLst>
      <p:ext uri="{BB962C8B-B14F-4D97-AF65-F5344CB8AC3E}">
        <p14:creationId xmlns:p14="http://schemas.microsoft.com/office/powerpoint/2010/main" val="190747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9EE9-A3AA-2A46-8826-B4A7FE5E3271}"/>
              </a:ext>
            </a:extLst>
          </p:cNvPr>
          <p:cNvSpPr>
            <a:spLocks noGrp="1"/>
          </p:cNvSpPr>
          <p:nvPr>
            <p:ph type="title"/>
          </p:nvPr>
        </p:nvSpPr>
        <p:spPr/>
        <p:txBody>
          <a:bodyPr/>
          <a:lstStyle/>
          <a:p>
            <a:r>
              <a:rPr lang="en-US" b="1" dirty="0">
                <a:solidFill>
                  <a:schemeClr val="accent1">
                    <a:lumMod val="50000"/>
                  </a:schemeClr>
                </a:solidFill>
              </a:rPr>
              <a:t>Summary of Data</a:t>
            </a:r>
          </a:p>
        </p:txBody>
      </p:sp>
      <p:sp>
        <p:nvSpPr>
          <p:cNvPr id="3" name="Content Placeholder 2">
            <a:extLst>
              <a:ext uri="{FF2B5EF4-FFF2-40B4-BE49-F238E27FC236}">
                <a16:creationId xmlns:a16="http://schemas.microsoft.com/office/drawing/2014/main" id="{6B06B3A5-12A2-2343-842B-F61E11C23878}"/>
              </a:ext>
            </a:extLst>
          </p:cNvPr>
          <p:cNvSpPr>
            <a:spLocks noGrp="1"/>
          </p:cNvSpPr>
          <p:nvPr>
            <p:ph idx="1"/>
          </p:nvPr>
        </p:nvSpPr>
        <p:spPr/>
        <p:txBody>
          <a:bodyPr/>
          <a:lstStyle/>
          <a:p>
            <a:r>
              <a:rPr lang="en-US" b="1" dirty="0">
                <a:solidFill>
                  <a:schemeClr val="accent1">
                    <a:lumMod val="50000"/>
                  </a:schemeClr>
                </a:solidFill>
              </a:rPr>
              <a:t>AGE : </a:t>
            </a:r>
            <a:r>
              <a:rPr lang="en-US" dirty="0">
                <a:solidFill>
                  <a:schemeClr val="accent1">
                    <a:lumMod val="50000"/>
                  </a:schemeClr>
                </a:solidFill>
              </a:rPr>
              <a:t>Age of the patient discharged</a:t>
            </a:r>
          </a:p>
          <a:p>
            <a:r>
              <a:rPr lang="en-US" b="1" dirty="0">
                <a:solidFill>
                  <a:schemeClr val="accent1">
                    <a:lumMod val="50000"/>
                  </a:schemeClr>
                </a:solidFill>
              </a:rPr>
              <a:t>FEMALE : </a:t>
            </a:r>
            <a:r>
              <a:rPr lang="en-US" dirty="0">
                <a:solidFill>
                  <a:schemeClr val="accent1">
                    <a:lumMod val="50000"/>
                  </a:schemeClr>
                </a:solidFill>
              </a:rPr>
              <a:t>Binary variable that indicates if the patient is female </a:t>
            </a:r>
          </a:p>
          <a:p>
            <a:r>
              <a:rPr lang="en-US" b="1" dirty="0">
                <a:solidFill>
                  <a:schemeClr val="accent1">
                    <a:lumMod val="50000"/>
                  </a:schemeClr>
                </a:solidFill>
              </a:rPr>
              <a:t>LOS : </a:t>
            </a:r>
            <a:r>
              <a:rPr lang="en-US" dirty="0">
                <a:solidFill>
                  <a:schemeClr val="accent1">
                    <a:lumMod val="50000"/>
                  </a:schemeClr>
                </a:solidFill>
              </a:rPr>
              <a:t>Length of stay, in days</a:t>
            </a:r>
          </a:p>
          <a:p>
            <a:r>
              <a:rPr lang="en-US" b="1" dirty="0">
                <a:solidFill>
                  <a:schemeClr val="accent1">
                    <a:lumMod val="50000"/>
                  </a:schemeClr>
                </a:solidFill>
              </a:rPr>
              <a:t>RACE : </a:t>
            </a:r>
            <a:r>
              <a:rPr lang="en-US" dirty="0">
                <a:solidFill>
                  <a:schemeClr val="accent1">
                    <a:lumMod val="50000"/>
                  </a:schemeClr>
                </a:solidFill>
              </a:rPr>
              <a:t>Race of the patient (specified numerically)</a:t>
            </a:r>
          </a:p>
          <a:p>
            <a:r>
              <a:rPr lang="en-US" b="1" dirty="0">
                <a:solidFill>
                  <a:schemeClr val="accent1">
                    <a:lumMod val="50000"/>
                  </a:schemeClr>
                </a:solidFill>
              </a:rPr>
              <a:t>TOTCHG : </a:t>
            </a:r>
            <a:r>
              <a:rPr lang="en-US" dirty="0">
                <a:solidFill>
                  <a:schemeClr val="accent1">
                    <a:lumMod val="50000"/>
                  </a:schemeClr>
                </a:solidFill>
              </a:rPr>
              <a:t>Hospital discharge costs</a:t>
            </a:r>
          </a:p>
          <a:p>
            <a:r>
              <a:rPr lang="en-US" b="1" dirty="0">
                <a:solidFill>
                  <a:schemeClr val="accent1">
                    <a:lumMod val="50000"/>
                  </a:schemeClr>
                </a:solidFill>
              </a:rPr>
              <a:t>APRDRG : </a:t>
            </a:r>
            <a:r>
              <a:rPr lang="en-US" dirty="0">
                <a:solidFill>
                  <a:schemeClr val="accent1">
                    <a:lumMod val="50000"/>
                  </a:schemeClr>
                </a:solidFill>
              </a:rPr>
              <a:t>All Patient Refined Diagnosis Related Groups </a:t>
            </a:r>
          </a:p>
          <a:p>
            <a:pPr marL="0" indent="0">
              <a:buNone/>
            </a:pPr>
            <a:endParaRPr lang="en-US" dirty="0"/>
          </a:p>
        </p:txBody>
      </p:sp>
    </p:spTree>
    <p:extLst>
      <p:ext uri="{BB962C8B-B14F-4D97-AF65-F5344CB8AC3E}">
        <p14:creationId xmlns:p14="http://schemas.microsoft.com/office/powerpoint/2010/main" val="57791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0"/>
            <a:ext cx="11451403" cy="759666"/>
          </a:xfrm>
        </p:spPr>
        <p:txBody>
          <a:bodyPr>
            <a:norm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4" name="TextBox 3">
            <a:extLst>
              <a:ext uri="{FF2B5EF4-FFF2-40B4-BE49-F238E27FC236}">
                <a16:creationId xmlns:a16="http://schemas.microsoft.com/office/drawing/2014/main" id="{C55A9288-4399-5D46-9DD0-C502E4599306}"/>
              </a:ext>
            </a:extLst>
          </p:cNvPr>
          <p:cNvSpPr txBox="1"/>
          <p:nvPr/>
        </p:nvSpPr>
        <p:spPr>
          <a:xfrm>
            <a:off x="183840" y="1420430"/>
            <a:ext cx="11172497" cy="1169551"/>
          </a:xfrm>
          <a:prstGeom prst="rect">
            <a:avLst/>
          </a:prstGeom>
          <a:noFill/>
        </p:spPr>
        <p:txBody>
          <a:bodyPr wrap="square" rtlCol="0">
            <a:spAutoFit/>
          </a:bodyPr>
          <a:lstStyle/>
          <a:p>
            <a:r>
              <a:rPr lang="en-US" sz="1400" dirty="0"/>
              <a:t>rm(list = ls())									                   </a:t>
            </a:r>
            <a:r>
              <a:rPr lang="en-US" sz="1400" dirty="0">
                <a:solidFill>
                  <a:schemeClr val="accent6">
                    <a:lumMod val="60000"/>
                    <a:lumOff val="40000"/>
                  </a:schemeClr>
                </a:solidFill>
              </a:rPr>
              <a:t>#Clear Environment</a:t>
            </a:r>
            <a:endParaRPr lang="en-US" sz="1400" dirty="0"/>
          </a:p>
          <a:p>
            <a:r>
              <a:rPr lang="en-US" sz="1400" dirty="0"/>
              <a:t>setwd("/Users/samiai.masri/</a:t>
            </a:r>
            <a:r>
              <a:rPr lang="en-US" sz="1200" dirty="0"/>
              <a:t>Documents/MastersProgram/4_Data Science with R/Project/Projects for Submission/Healthcare/Healthcare")</a:t>
            </a:r>
            <a:r>
              <a:rPr lang="en-US" sz="1400" dirty="0"/>
              <a:t>   </a:t>
            </a:r>
            <a:r>
              <a:rPr lang="en-US" sz="1400" dirty="0">
                <a:solidFill>
                  <a:schemeClr val="accent6">
                    <a:lumMod val="60000"/>
                    <a:lumOff val="40000"/>
                  </a:schemeClr>
                </a:solidFill>
              </a:rPr>
              <a:t>#Set working directory</a:t>
            </a:r>
          </a:p>
          <a:p>
            <a:r>
              <a:rPr lang="en-US" sz="1400" dirty="0"/>
              <a:t>getwd() 						 			                   </a:t>
            </a:r>
            <a:r>
              <a:rPr lang="en-US" sz="1400" dirty="0">
                <a:solidFill>
                  <a:schemeClr val="accent6">
                    <a:lumMod val="60000"/>
                    <a:lumOff val="40000"/>
                  </a:schemeClr>
                </a:solidFill>
              </a:rPr>
              <a:t>#Validate working directory</a:t>
            </a:r>
            <a:endParaRPr lang="en-US" sz="1400" dirty="0"/>
          </a:p>
          <a:p>
            <a:r>
              <a:rPr lang="en-US" sz="1400" dirty="0"/>
              <a:t>library(pacman)                                                                                                                                                                                                     </a:t>
            </a:r>
            <a:r>
              <a:rPr lang="en-US" sz="1400" dirty="0">
                <a:solidFill>
                  <a:schemeClr val="accent6">
                    <a:lumMod val="60000"/>
                    <a:lumOff val="40000"/>
                  </a:schemeClr>
                </a:solidFill>
              </a:rPr>
              <a:t>#Load packages</a:t>
            </a:r>
          </a:p>
          <a:p>
            <a:r>
              <a:rPr lang="en-US" sz="1400" dirty="0"/>
              <a:t>p_load(DataExplorer,dplyr,ggplot2,magrittr,plyr,plyr,sqldf,scales,tidyr,extrafont,grid,rvg,tidyverse,here,glue,officer,gt,rio,flextable,ggpubr)</a:t>
            </a:r>
          </a:p>
        </p:txBody>
      </p:sp>
      <p:sp>
        <p:nvSpPr>
          <p:cNvPr id="5" name="TextBox 4">
            <a:extLst>
              <a:ext uri="{FF2B5EF4-FFF2-40B4-BE49-F238E27FC236}">
                <a16:creationId xmlns:a16="http://schemas.microsoft.com/office/drawing/2014/main" id="{CE7C2BC4-AE5D-134F-9886-02C6A639DF7D}"/>
              </a:ext>
            </a:extLst>
          </p:cNvPr>
          <p:cNvSpPr txBox="1"/>
          <p:nvPr/>
        </p:nvSpPr>
        <p:spPr>
          <a:xfrm>
            <a:off x="183840" y="2666925"/>
            <a:ext cx="11172497" cy="738664"/>
          </a:xfrm>
          <a:prstGeom prst="rect">
            <a:avLst/>
          </a:prstGeom>
          <a:noFill/>
        </p:spPr>
        <p:txBody>
          <a:bodyPr wrap="square" rtlCol="0">
            <a:spAutoFit/>
          </a:bodyPr>
          <a:lstStyle/>
          <a:p>
            <a:r>
              <a:rPr lang="en-US" sz="1400" b="1" dirty="0">
                <a:solidFill>
                  <a:schemeClr val="accent6">
                    <a:lumMod val="60000"/>
                    <a:lumOff val="40000"/>
                  </a:schemeClr>
                </a:solidFill>
              </a:rPr>
              <a:t>#Define my functions</a:t>
            </a:r>
          </a:p>
          <a:p>
            <a:r>
              <a:rPr lang="en-US" sz="1400" b="1" dirty="0"/>
              <a:t>my_percent &lt;- </a:t>
            </a:r>
            <a:r>
              <a:rPr lang="en-US" sz="1400" dirty="0"/>
              <a:t>function(x, digits = 1, format = "f", ...) {paste0(formatC(100 * x, format = format, digits = digits, ...), "%")}         	 </a:t>
            </a:r>
            <a:r>
              <a:rPr lang="en-US" sz="1400" dirty="0">
                <a:solidFill>
                  <a:schemeClr val="accent6">
                    <a:lumMod val="60000"/>
                    <a:lumOff val="40000"/>
                  </a:schemeClr>
                </a:solidFill>
              </a:rPr>
              <a:t>#format percent</a:t>
            </a:r>
          </a:p>
          <a:p>
            <a:r>
              <a:rPr lang="en-US" sz="1400" b="1" dirty="0"/>
              <a:t>ks &lt;- </a:t>
            </a:r>
            <a:r>
              <a:rPr lang="en-US" sz="1400" dirty="0"/>
              <a:t>function (x) {number_format(accuracy = 1,scale = 1/1000,suffix = "K", prefix = "$")(x)}  </a:t>
            </a:r>
            <a:r>
              <a:rPr lang="en-US" sz="1400" b="1" dirty="0"/>
              <a:t>		                   	 </a:t>
            </a:r>
            <a:r>
              <a:rPr lang="en-US" sz="1400" dirty="0">
                <a:solidFill>
                  <a:schemeClr val="accent6">
                    <a:lumMod val="60000"/>
                    <a:lumOff val="40000"/>
                  </a:schemeClr>
                </a:solidFill>
              </a:rPr>
              <a:t>#format currency</a:t>
            </a:r>
            <a:r>
              <a:rPr lang="en-US" sz="1400" b="1" dirty="0"/>
              <a:t>	</a:t>
            </a:r>
          </a:p>
        </p:txBody>
      </p:sp>
      <p:sp>
        <p:nvSpPr>
          <p:cNvPr id="6" name="TextBox 5">
            <a:extLst>
              <a:ext uri="{FF2B5EF4-FFF2-40B4-BE49-F238E27FC236}">
                <a16:creationId xmlns:a16="http://schemas.microsoft.com/office/drawing/2014/main" id="{E3DC95CA-0584-594E-8002-3596CC3168DB}"/>
              </a:ext>
            </a:extLst>
          </p:cNvPr>
          <p:cNvSpPr txBox="1"/>
          <p:nvPr/>
        </p:nvSpPr>
        <p:spPr>
          <a:xfrm>
            <a:off x="0" y="605778"/>
            <a:ext cx="11473194" cy="523220"/>
          </a:xfrm>
          <a:prstGeom prst="rect">
            <a:avLst/>
          </a:prstGeom>
          <a:noFill/>
        </p:spPr>
        <p:txBody>
          <a:bodyPr wrap="square" rtlCol="0">
            <a:spAutoFit/>
          </a:bodyPr>
          <a:lstStyle/>
          <a:p>
            <a:r>
              <a:rPr lang="en-US" sz="1400" b="1" dirty="0">
                <a:solidFill>
                  <a:srgbClr val="002060"/>
                </a:solidFill>
              </a:rPr>
              <a:t>Problem Statement #1. To record the patient statistics, the agency wants to find the age category of people who frequent the hospital and has the </a:t>
            </a:r>
          </a:p>
          <a:p>
            <a:r>
              <a:rPr lang="en-US" sz="1400" b="1" dirty="0">
                <a:solidFill>
                  <a:srgbClr val="002060"/>
                </a:solidFill>
              </a:rPr>
              <a:t>maximum expenditure.</a:t>
            </a:r>
          </a:p>
        </p:txBody>
      </p:sp>
      <p:sp>
        <p:nvSpPr>
          <p:cNvPr id="7" name="TextBox 6">
            <a:extLst>
              <a:ext uri="{FF2B5EF4-FFF2-40B4-BE49-F238E27FC236}">
                <a16:creationId xmlns:a16="http://schemas.microsoft.com/office/drawing/2014/main" id="{9BAC1BE8-2434-D141-9C40-9926752D6C07}"/>
              </a:ext>
            </a:extLst>
          </p:cNvPr>
          <p:cNvSpPr txBox="1"/>
          <p:nvPr/>
        </p:nvSpPr>
        <p:spPr>
          <a:xfrm>
            <a:off x="183840" y="3482533"/>
            <a:ext cx="11473194" cy="1169551"/>
          </a:xfrm>
          <a:prstGeom prst="rect">
            <a:avLst/>
          </a:prstGeom>
          <a:noFill/>
        </p:spPr>
        <p:txBody>
          <a:bodyPr wrap="square" rtlCol="0">
            <a:spAutoFit/>
          </a:bodyPr>
          <a:lstStyle/>
          <a:p>
            <a:r>
              <a:rPr lang="en-US" sz="1400" dirty="0"/>
              <a:t>HospitalData &lt;- read.csv("HospitalCosts.csv")		</a:t>
            </a:r>
            <a:r>
              <a:rPr lang="en-US" sz="1400" dirty="0">
                <a:solidFill>
                  <a:schemeClr val="accent6">
                    <a:lumMod val="60000"/>
                    <a:lumOff val="40000"/>
                  </a:schemeClr>
                </a:solidFill>
              </a:rPr>
              <a:t>#read in data file</a:t>
            </a:r>
          </a:p>
          <a:p>
            <a:r>
              <a:rPr lang="en-US" sz="1400" dirty="0"/>
              <a:t>str(HospitalData)				</a:t>
            </a:r>
            <a:r>
              <a:rPr lang="en-US" sz="1400" dirty="0">
                <a:solidFill>
                  <a:schemeClr val="accent6">
                    <a:lumMod val="60000"/>
                    <a:lumOff val="40000"/>
                  </a:schemeClr>
                </a:solidFill>
              </a:rPr>
              <a:t>#review file structure</a:t>
            </a:r>
          </a:p>
          <a:p>
            <a:r>
              <a:rPr lang="en-US" sz="1400" dirty="0"/>
              <a:t>summary(HospitalData)				</a:t>
            </a:r>
            <a:r>
              <a:rPr lang="en-US" sz="1400" dirty="0">
                <a:solidFill>
                  <a:schemeClr val="accent6">
                    <a:lumMod val="60000"/>
                    <a:lumOff val="40000"/>
                  </a:schemeClr>
                </a:solidFill>
              </a:rPr>
              <a:t>#review file summary statistics, note the one record NA value for RACE</a:t>
            </a:r>
          </a:p>
          <a:p>
            <a:r>
              <a:rPr lang="en-US" sz="1400" dirty="0"/>
              <a:t>HospitalData$RACE[is.na(HospitalData$RACE)]&lt;-median(HospitalData$RACE,na.rm=TRUE) </a:t>
            </a:r>
            <a:r>
              <a:rPr lang="en-US" sz="1400" dirty="0">
                <a:solidFill>
                  <a:schemeClr val="accent6">
                    <a:lumMod val="60000"/>
                    <a:lumOff val="40000"/>
                  </a:schemeClr>
                </a:solidFill>
              </a:rPr>
              <a:t>#take median value, update missing </a:t>
            </a:r>
          </a:p>
          <a:p>
            <a:r>
              <a:rPr lang="en-US" sz="1400" dirty="0"/>
              <a:t>summary(HospitalData)</a:t>
            </a:r>
          </a:p>
        </p:txBody>
      </p:sp>
      <p:pic>
        <p:nvPicPr>
          <p:cNvPr id="11" name="Picture 10">
            <a:extLst>
              <a:ext uri="{FF2B5EF4-FFF2-40B4-BE49-F238E27FC236}">
                <a16:creationId xmlns:a16="http://schemas.microsoft.com/office/drawing/2014/main" id="{364B5B23-B1FB-EB45-A436-DB76BB50EA08}"/>
              </a:ext>
            </a:extLst>
          </p:cNvPr>
          <p:cNvPicPr>
            <a:picLocks noChangeAspect="1"/>
          </p:cNvPicPr>
          <p:nvPr/>
        </p:nvPicPr>
        <p:blipFill>
          <a:blip r:embed="rId3"/>
          <a:stretch>
            <a:fillRect/>
          </a:stretch>
        </p:blipFill>
        <p:spPr>
          <a:xfrm>
            <a:off x="261899" y="4805973"/>
            <a:ext cx="8902700" cy="1930400"/>
          </a:xfrm>
          <a:prstGeom prst="rect">
            <a:avLst/>
          </a:prstGeom>
        </p:spPr>
      </p:pic>
      <p:sp>
        <p:nvSpPr>
          <p:cNvPr id="3" name="TextBox 2">
            <a:extLst>
              <a:ext uri="{FF2B5EF4-FFF2-40B4-BE49-F238E27FC236}">
                <a16:creationId xmlns:a16="http://schemas.microsoft.com/office/drawing/2014/main" id="{E2141206-00CE-6A43-8653-1686417F6F7F}"/>
              </a:ext>
            </a:extLst>
          </p:cNvPr>
          <p:cNvSpPr txBox="1"/>
          <p:nvPr/>
        </p:nvSpPr>
        <p:spPr>
          <a:xfrm>
            <a:off x="0" y="1090048"/>
            <a:ext cx="946093" cy="369332"/>
          </a:xfrm>
          <a:prstGeom prst="rect">
            <a:avLst/>
          </a:prstGeom>
          <a:noFill/>
        </p:spPr>
        <p:txBody>
          <a:bodyPr wrap="none" rtlCol="0">
            <a:spAutoFit/>
          </a:bodyPr>
          <a:lstStyle/>
          <a:p>
            <a:r>
              <a:rPr lang="en-US" dirty="0">
                <a:solidFill>
                  <a:srgbClr val="002060"/>
                </a:solidFill>
              </a:rPr>
              <a:t>Using R:</a:t>
            </a:r>
          </a:p>
        </p:txBody>
      </p:sp>
    </p:spTree>
    <p:extLst>
      <p:ext uri="{BB962C8B-B14F-4D97-AF65-F5344CB8AC3E}">
        <p14:creationId xmlns:p14="http://schemas.microsoft.com/office/powerpoint/2010/main" val="241489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0"/>
            <a:ext cx="11451403" cy="759666"/>
          </a:xfrm>
        </p:spPr>
        <p:txBody>
          <a:bodyPr>
            <a:norm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8" name="TextBox 7">
            <a:extLst>
              <a:ext uri="{FF2B5EF4-FFF2-40B4-BE49-F238E27FC236}">
                <a16:creationId xmlns:a16="http://schemas.microsoft.com/office/drawing/2014/main" id="{F043A8C0-4948-0848-9549-92931D55FE4A}"/>
              </a:ext>
            </a:extLst>
          </p:cNvPr>
          <p:cNvSpPr txBox="1"/>
          <p:nvPr/>
        </p:nvSpPr>
        <p:spPr>
          <a:xfrm>
            <a:off x="0" y="594952"/>
            <a:ext cx="9956052" cy="3108543"/>
          </a:xfrm>
          <a:prstGeom prst="rect">
            <a:avLst/>
          </a:prstGeom>
          <a:noFill/>
        </p:spPr>
        <p:txBody>
          <a:bodyPr wrap="square" rtlCol="0">
            <a:spAutoFit/>
          </a:bodyPr>
          <a:lstStyle/>
          <a:p>
            <a:r>
              <a:rPr lang="en-US" sz="1400" b="1" dirty="0">
                <a:solidFill>
                  <a:schemeClr val="accent6">
                    <a:lumMod val="60000"/>
                    <a:lumOff val="40000"/>
                  </a:schemeClr>
                </a:solidFill>
              </a:rPr>
              <a:t>#create an age group column 'AGEGRP’, and Sex</a:t>
            </a:r>
          </a:p>
          <a:p>
            <a:r>
              <a:rPr lang="en-US" sz="1400" dirty="0"/>
              <a:t>HospitalData &lt;- mutate(HospitalData, AGEGRP = case_when (AGE &gt;= 0 &amp; AGE &lt;= 2  ~ "00-02",</a:t>
            </a:r>
          </a:p>
          <a:p>
            <a:r>
              <a:rPr lang="en-US" sz="1400" dirty="0"/>
              <a:t>                                                         			AGE &gt;= 3 &amp; AGE &lt;= 5  ~ "03-05",</a:t>
            </a:r>
          </a:p>
          <a:p>
            <a:r>
              <a:rPr lang="en-US" sz="1400" dirty="0"/>
              <a:t>                                                         		 	AGE &gt;= 6 &amp; AGE &lt;= 8  ~ "06-08",</a:t>
            </a:r>
          </a:p>
          <a:p>
            <a:r>
              <a:rPr lang="en-US" sz="1400" dirty="0"/>
              <a:t>                                                         			AGE &gt;= 9 &amp; AGE &lt;= 11 ~ "09-11",</a:t>
            </a:r>
          </a:p>
          <a:p>
            <a:r>
              <a:rPr lang="en-US" sz="1400" dirty="0"/>
              <a:t>                                                         			AGE &gt;= 12 &amp;AGE &lt;= 14 ~ "12-14",</a:t>
            </a:r>
          </a:p>
          <a:p>
            <a:r>
              <a:rPr lang="en-US" sz="1400" dirty="0"/>
              <a:t>                                                         			AGE &gt;= 15 &amp;AGE &lt;= 17 ~ "15-17",</a:t>
            </a:r>
          </a:p>
          <a:p>
            <a:r>
              <a:rPr lang="en-US" sz="1400" dirty="0"/>
              <a:t>                                                         			TRUE ~ "NA"),  </a:t>
            </a:r>
          </a:p>
          <a:p>
            <a:r>
              <a:rPr lang="en-US" sz="1400" dirty="0"/>
              <a:t>                       		                       Sex  = case_when (FEMALE == 0 ~ "Sex 0",</a:t>
            </a:r>
          </a:p>
          <a:p>
            <a:r>
              <a:rPr lang="en-US" sz="1400" dirty="0"/>
              <a:t>                                       			           FEMALE == 1 ~ "Sex 1",</a:t>
            </a:r>
          </a:p>
          <a:p>
            <a:r>
              <a:rPr lang="en-US" sz="1400" dirty="0"/>
              <a:t>                                       			           TRUE ~"NA")) 	</a:t>
            </a:r>
            <a:r>
              <a:rPr lang="en-US" sz="1400" dirty="0">
                <a:solidFill>
                  <a:schemeClr val="accent6">
                    <a:lumMod val="60000"/>
                    <a:lumOff val="40000"/>
                  </a:schemeClr>
                </a:solidFill>
              </a:rPr>
              <a:t>#TRUE is the equivalent of ELSE STATEMENT</a:t>
            </a:r>
          </a:p>
          <a:p>
            <a:r>
              <a:rPr lang="en-US" sz="1400" dirty="0"/>
              <a:t>HospitalData$AGEGRP &lt;- as.factor(HospitalData$AGEGRP) 		</a:t>
            </a:r>
            <a:r>
              <a:rPr lang="en-US" sz="1400" dirty="0">
                <a:solidFill>
                  <a:schemeClr val="accent6">
                    <a:lumMod val="60000"/>
                    <a:lumOff val="40000"/>
                  </a:schemeClr>
                </a:solidFill>
              </a:rPr>
              <a:t>#convert AGEGRP to factor variable</a:t>
            </a:r>
          </a:p>
          <a:p>
            <a:r>
              <a:rPr lang="en-US" sz="1400" dirty="0"/>
              <a:t>HospitalData$Sex &lt;- as.factor(HospitalData$Sex) 			</a:t>
            </a:r>
            <a:r>
              <a:rPr lang="en-US" sz="1400" dirty="0">
                <a:solidFill>
                  <a:schemeClr val="accent6">
                    <a:lumMod val="60000"/>
                    <a:lumOff val="40000"/>
                  </a:schemeClr>
                </a:solidFill>
              </a:rPr>
              <a:t>#convert Sex to factor variable</a:t>
            </a:r>
          </a:p>
          <a:p>
            <a:r>
              <a:rPr lang="en-US" sz="1400" dirty="0"/>
              <a:t>summary(HospitalData)					</a:t>
            </a:r>
            <a:r>
              <a:rPr lang="en-US" sz="1400" dirty="0">
                <a:solidFill>
                  <a:schemeClr val="accent6">
                    <a:lumMod val="60000"/>
                    <a:lumOff val="40000"/>
                  </a:schemeClr>
                </a:solidFill>
              </a:rPr>
              <a:t>#review new summary</a:t>
            </a:r>
          </a:p>
        </p:txBody>
      </p:sp>
      <p:pic>
        <p:nvPicPr>
          <p:cNvPr id="3" name="Picture 2">
            <a:extLst>
              <a:ext uri="{FF2B5EF4-FFF2-40B4-BE49-F238E27FC236}">
                <a16:creationId xmlns:a16="http://schemas.microsoft.com/office/drawing/2014/main" id="{D76F845D-B382-C549-AF76-09FD12588A66}"/>
              </a:ext>
            </a:extLst>
          </p:cNvPr>
          <p:cNvPicPr>
            <a:picLocks noChangeAspect="1"/>
          </p:cNvPicPr>
          <p:nvPr/>
        </p:nvPicPr>
        <p:blipFill>
          <a:blip r:embed="rId3"/>
          <a:stretch>
            <a:fillRect/>
          </a:stretch>
        </p:blipFill>
        <p:spPr>
          <a:xfrm>
            <a:off x="105951" y="3948822"/>
            <a:ext cx="11239500" cy="2197100"/>
          </a:xfrm>
          <a:prstGeom prst="rect">
            <a:avLst/>
          </a:prstGeom>
        </p:spPr>
      </p:pic>
    </p:spTree>
    <p:extLst>
      <p:ext uri="{BB962C8B-B14F-4D97-AF65-F5344CB8AC3E}">
        <p14:creationId xmlns:p14="http://schemas.microsoft.com/office/powerpoint/2010/main" val="240574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0" y="0"/>
            <a:ext cx="11451403" cy="759666"/>
          </a:xfrm>
        </p:spPr>
        <p:txBody>
          <a:bodyPr>
            <a:norm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5" name="TextBox 4">
            <a:extLst>
              <a:ext uri="{FF2B5EF4-FFF2-40B4-BE49-F238E27FC236}">
                <a16:creationId xmlns:a16="http://schemas.microsoft.com/office/drawing/2014/main" id="{93773235-8C3A-5146-B7F6-17D88170ED80}"/>
              </a:ext>
            </a:extLst>
          </p:cNvPr>
          <p:cNvSpPr txBox="1"/>
          <p:nvPr/>
        </p:nvSpPr>
        <p:spPr>
          <a:xfrm>
            <a:off x="0" y="526333"/>
            <a:ext cx="10693890" cy="3539430"/>
          </a:xfrm>
          <a:prstGeom prst="rect">
            <a:avLst/>
          </a:prstGeom>
          <a:noFill/>
        </p:spPr>
        <p:txBody>
          <a:bodyPr wrap="none" rtlCol="0">
            <a:spAutoFit/>
          </a:bodyPr>
          <a:lstStyle/>
          <a:p>
            <a:r>
              <a:rPr lang="en-US" sz="1400" b="1" dirty="0">
                <a:solidFill>
                  <a:schemeClr val="accent6">
                    <a:lumMod val="60000"/>
                    <a:lumOff val="40000"/>
                  </a:schemeClr>
                </a:solidFill>
              </a:rPr>
              <a:t>#graph the data with aesthetics</a:t>
            </a:r>
          </a:p>
          <a:p>
            <a:r>
              <a:rPr lang="en-US" sz="1400" dirty="0"/>
              <a:t>h_Visits&lt;- (ggplot(data=HospitalData, aes(AGE)) + </a:t>
            </a:r>
          </a:p>
          <a:p>
            <a:r>
              <a:rPr lang="en-US" sz="1400" dirty="0"/>
              <a:t>  	geom_histogram(binwidth = 1, fill = "darkslategrey") 	+</a:t>
            </a:r>
          </a:p>
          <a:p>
            <a:r>
              <a:rPr lang="en-US" sz="1400" dirty="0"/>
              <a:t>  	ggtitle("Hospital Visits")				+</a:t>
            </a:r>
          </a:p>
          <a:p>
            <a:r>
              <a:rPr lang="en-US" sz="1400" dirty="0"/>
              <a:t> 	ylab("Visits") 				+</a:t>
            </a:r>
          </a:p>
          <a:p>
            <a:r>
              <a:rPr lang="en-US" sz="1400" dirty="0"/>
              <a:t>  	xlab("Age Group (yrs)") 				+</a:t>
            </a:r>
          </a:p>
          <a:p>
            <a:r>
              <a:rPr lang="en-US" sz="1400" dirty="0"/>
              <a:t>  	scale_y_continuous(limits=c(0,350))			+</a:t>
            </a:r>
          </a:p>
          <a:p>
            <a:r>
              <a:rPr lang="en-US" sz="1400" dirty="0"/>
              <a:t>  	theme_bw() 				+</a:t>
            </a:r>
          </a:p>
          <a:p>
            <a:r>
              <a:rPr lang="en-US" sz="1400" dirty="0"/>
              <a:t>  	theme(legend.title = element_blank(), legend.key.size = unit(0.4,"cm"),</a:t>
            </a:r>
          </a:p>
          <a:p>
            <a:r>
              <a:rPr lang="en-US" sz="1400" dirty="0"/>
              <a:t>        		text = element_text(size = 10,family="Times New Roman"),</a:t>
            </a:r>
          </a:p>
          <a:p>
            <a:r>
              <a:rPr lang="en-US" sz="1400" dirty="0"/>
              <a:t>       		axis.text=element_text(size=10),</a:t>
            </a:r>
          </a:p>
          <a:p>
            <a:r>
              <a:rPr lang="en-US" sz="1400" dirty="0"/>
              <a:t>        		legend.position=c(.8,.90),</a:t>
            </a:r>
          </a:p>
          <a:p>
            <a:r>
              <a:rPr lang="en-US" sz="1400" dirty="0"/>
              <a:t>       		axis.title.y = element_text(margin = margin(r = 5), face="bold"),</a:t>
            </a:r>
          </a:p>
          <a:p>
            <a:r>
              <a:rPr lang="en-US" sz="1400" dirty="0"/>
              <a:t>        		axis.title.x = element_text(margin = margin(t = 10), face="bold"),</a:t>
            </a:r>
          </a:p>
          <a:p>
            <a:r>
              <a:rPr lang="en-US" sz="1400" dirty="0"/>
              <a:t>        		plot.title = element_text(hjust=.5, family = "Times New Roman", size = 12, face ="bold", margin=margin(t=40,b=-30))) +</a:t>
            </a:r>
          </a:p>
          <a:p>
            <a:r>
              <a:rPr lang="en-US" sz="1400" dirty="0"/>
              <a:t>  	stat_bin(binwidth=1, geom="text", colour="black", vjust = -.5,size =3.0 , aes(label=..count..), family="Times New Roman")); h_Visits</a:t>
            </a:r>
          </a:p>
        </p:txBody>
      </p:sp>
      <p:sp>
        <p:nvSpPr>
          <p:cNvPr id="6" name="TextBox 5">
            <a:extLst>
              <a:ext uri="{FF2B5EF4-FFF2-40B4-BE49-F238E27FC236}">
                <a16:creationId xmlns:a16="http://schemas.microsoft.com/office/drawing/2014/main" id="{11930D8E-7845-DC4A-8C70-8E68E9BA0C75}"/>
              </a:ext>
            </a:extLst>
          </p:cNvPr>
          <p:cNvSpPr txBox="1"/>
          <p:nvPr/>
        </p:nvSpPr>
        <p:spPr>
          <a:xfrm>
            <a:off x="80769" y="4106391"/>
            <a:ext cx="7528984" cy="1384995"/>
          </a:xfrm>
          <a:prstGeom prst="rect">
            <a:avLst/>
          </a:prstGeom>
          <a:noFill/>
        </p:spPr>
        <p:txBody>
          <a:bodyPr wrap="none" rtlCol="0">
            <a:spAutoFit/>
          </a:bodyPr>
          <a:lstStyle/>
          <a:p>
            <a:endParaRPr lang="en-US" sz="1400" dirty="0"/>
          </a:p>
          <a:p>
            <a:r>
              <a:rPr lang="en-US" sz="1400" dirty="0"/>
              <a:t>h_Visits_dml &lt;- rvg::dml(ggobj = h_Visits)  		</a:t>
            </a:r>
            <a:r>
              <a:rPr lang="en-US" sz="1400" dirty="0">
                <a:solidFill>
                  <a:schemeClr val="accent6">
                    <a:lumMod val="60000"/>
                    <a:lumOff val="40000"/>
                  </a:schemeClr>
                </a:solidFill>
              </a:rPr>
              <a:t>#print plot to pptx</a:t>
            </a:r>
          </a:p>
          <a:p>
            <a:r>
              <a:rPr lang="en-US" sz="1400" dirty="0"/>
              <a:t>officer::read_pptx() %&gt;%  			</a:t>
            </a:r>
            <a:r>
              <a:rPr lang="en-US" sz="1400" dirty="0">
                <a:solidFill>
                  <a:schemeClr val="accent6">
                    <a:lumMod val="60000"/>
                    <a:lumOff val="40000"/>
                  </a:schemeClr>
                </a:solidFill>
              </a:rPr>
              <a:t># initialize PowerPoint slide</a:t>
            </a:r>
          </a:p>
          <a:p>
            <a:r>
              <a:rPr lang="en-US" sz="1400" dirty="0"/>
              <a:t>officer::add_slide() %&gt;%    			</a:t>
            </a:r>
            <a:r>
              <a:rPr lang="en-US" sz="1400" dirty="0">
                <a:solidFill>
                  <a:schemeClr val="accent6">
                    <a:lumMod val="60000"/>
                    <a:lumOff val="40000"/>
                  </a:schemeClr>
                </a:solidFill>
              </a:rPr>
              <a:t># add slide</a:t>
            </a:r>
          </a:p>
          <a:p>
            <a:r>
              <a:rPr lang="en-US" sz="1400" dirty="0"/>
              <a:t>officer::ph_with(h_Visits_dml, ph_location()) %&gt;% 	</a:t>
            </a:r>
            <a:r>
              <a:rPr lang="en-US" sz="1400" dirty="0">
                <a:solidFill>
                  <a:schemeClr val="accent6">
                    <a:lumMod val="60000"/>
                    <a:lumOff val="40000"/>
                  </a:schemeClr>
                </a:solidFill>
              </a:rPr>
              <a:t>#specify object and location of object</a:t>
            </a:r>
          </a:p>
          <a:p>
            <a:r>
              <a:rPr lang="en-US" sz="1400" dirty="0"/>
              <a:t>base::print(target = here::here("_posts","h_Visits.pptx")) 	</a:t>
            </a:r>
            <a:r>
              <a:rPr lang="en-US" sz="1400" dirty="0">
                <a:solidFill>
                  <a:schemeClr val="accent6">
                    <a:lumMod val="60000"/>
                    <a:lumOff val="40000"/>
                  </a:schemeClr>
                </a:solidFill>
              </a:rPr>
              <a:t>#export slide </a:t>
            </a:r>
          </a:p>
        </p:txBody>
      </p:sp>
      <p:grpSp>
        <p:nvGrpSpPr>
          <p:cNvPr id="7" name="Group 6">
            <a:extLst>
              <a:ext uri="{FF2B5EF4-FFF2-40B4-BE49-F238E27FC236}">
                <a16:creationId xmlns:a16="http://schemas.microsoft.com/office/drawing/2014/main" id="{1C375312-969B-704E-BA78-B00F3CEC2AFD}"/>
              </a:ext>
            </a:extLst>
          </p:cNvPr>
          <p:cNvGrpSpPr/>
          <p:nvPr/>
        </p:nvGrpSpPr>
        <p:grpSpPr>
          <a:xfrm>
            <a:off x="7691363" y="4370519"/>
            <a:ext cx="4419868" cy="2241734"/>
            <a:chOff x="980082" y="1244311"/>
            <a:chExt cx="3522328" cy="2316290"/>
          </a:xfrm>
        </p:grpSpPr>
        <p:sp>
          <p:nvSpPr>
            <p:cNvPr id="9" name="pl6">
              <a:extLst>
                <a:ext uri="{FF2B5EF4-FFF2-40B4-BE49-F238E27FC236}">
                  <a16:creationId xmlns:a16="http://schemas.microsoft.com/office/drawing/2014/main" id="{A6B86C5F-2671-2C4C-8D7B-A8B43E2588D9}"/>
                </a:ext>
              </a:extLst>
            </p:cNvPr>
            <p:cNvSpPr/>
            <p:nvPr/>
          </p:nvSpPr>
          <p:spPr>
            <a:xfrm>
              <a:off x="1411879" y="2837212"/>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0" name="pl7">
              <a:extLst>
                <a:ext uri="{FF2B5EF4-FFF2-40B4-BE49-F238E27FC236}">
                  <a16:creationId xmlns:a16="http://schemas.microsoft.com/office/drawing/2014/main" id="{5207E678-4215-5D42-B28D-6549A5B9B883}"/>
                </a:ext>
              </a:extLst>
            </p:cNvPr>
            <p:cNvSpPr/>
            <p:nvPr/>
          </p:nvSpPr>
          <p:spPr>
            <a:xfrm>
              <a:off x="1411879" y="2335511"/>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1" name="pl8">
              <a:extLst>
                <a:ext uri="{FF2B5EF4-FFF2-40B4-BE49-F238E27FC236}">
                  <a16:creationId xmlns:a16="http://schemas.microsoft.com/office/drawing/2014/main" id="{00A5F2F4-1BD8-7D43-91F3-B58EBDCD1A15}"/>
                </a:ext>
              </a:extLst>
            </p:cNvPr>
            <p:cNvSpPr/>
            <p:nvPr/>
          </p:nvSpPr>
          <p:spPr>
            <a:xfrm>
              <a:off x="1411879" y="1833810"/>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2" name="pl9">
              <a:extLst>
                <a:ext uri="{FF2B5EF4-FFF2-40B4-BE49-F238E27FC236}">
                  <a16:creationId xmlns:a16="http://schemas.microsoft.com/office/drawing/2014/main" id="{2A975EBF-D88F-274E-AD96-4A560B9F5706}"/>
                </a:ext>
              </a:extLst>
            </p:cNvPr>
            <p:cNvSpPr/>
            <p:nvPr/>
          </p:nvSpPr>
          <p:spPr>
            <a:xfrm>
              <a:off x="1411879" y="1332108"/>
              <a:ext cx="3090531" cy="0"/>
            </a:xfrm>
            <a:custGeom>
              <a:avLst/>
              <a:gdLst/>
              <a:ahLst/>
              <a:cxnLst/>
              <a:rect l="0" t="0" r="0" b="0"/>
              <a:pathLst>
                <a:path w="3090531">
                  <a:moveTo>
                    <a:pt x="0" y="0"/>
                  </a:moveTo>
                  <a:lnTo>
                    <a:pt x="3090531" y="0"/>
                  </a:lnTo>
                  <a:lnTo>
                    <a:pt x="3090531" y="0"/>
                  </a:lnTo>
                </a:path>
              </a:pathLst>
            </a:custGeom>
            <a:ln w="6775" cap="flat">
              <a:solidFill>
                <a:srgbClr val="EBEBEB">
                  <a:alpha val="100000"/>
                </a:srgbClr>
              </a:solidFill>
              <a:prstDash val="solid"/>
              <a:round/>
            </a:ln>
          </p:spPr>
          <p:txBody>
            <a:bodyPr/>
            <a:lstStyle/>
            <a:p>
              <a:endParaRPr dirty="0"/>
            </a:p>
          </p:txBody>
        </p:sp>
        <p:sp>
          <p:nvSpPr>
            <p:cNvPr id="13" name="pl10">
              <a:extLst>
                <a:ext uri="{FF2B5EF4-FFF2-40B4-BE49-F238E27FC236}">
                  <a16:creationId xmlns:a16="http://schemas.microsoft.com/office/drawing/2014/main" id="{E1EC51BD-CB47-584E-8A9E-C896B6356170}"/>
                </a:ext>
              </a:extLst>
            </p:cNvPr>
            <p:cNvSpPr/>
            <p:nvPr/>
          </p:nvSpPr>
          <p:spPr>
            <a:xfrm>
              <a:off x="2020620" y="1244311"/>
              <a:ext cx="0" cy="1931550"/>
            </a:xfrm>
            <a:custGeom>
              <a:avLst/>
              <a:gdLst/>
              <a:ahLst/>
              <a:cxnLst/>
              <a:rect l="0" t="0" r="0" b="0"/>
              <a:pathLst>
                <a:path h="1931550">
                  <a:moveTo>
                    <a:pt x="0" y="1931550"/>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4" name="pl11">
              <a:extLst>
                <a:ext uri="{FF2B5EF4-FFF2-40B4-BE49-F238E27FC236}">
                  <a16:creationId xmlns:a16="http://schemas.microsoft.com/office/drawing/2014/main" id="{10343232-8F47-F148-8A67-66127942EEE7}"/>
                </a:ext>
              </a:extLst>
            </p:cNvPr>
            <p:cNvSpPr/>
            <p:nvPr/>
          </p:nvSpPr>
          <p:spPr>
            <a:xfrm>
              <a:off x="2801057" y="1244311"/>
              <a:ext cx="0" cy="1931550"/>
            </a:xfrm>
            <a:custGeom>
              <a:avLst/>
              <a:gdLst/>
              <a:ahLst/>
              <a:cxnLst/>
              <a:rect l="0" t="0" r="0" b="0"/>
              <a:pathLst>
                <a:path h="1931550">
                  <a:moveTo>
                    <a:pt x="0" y="1931550"/>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5" name="pl12">
              <a:extLst>
                <a:ext uri="{FF2B5EF4-FFF2-40B4-BE49-F238E27FC236}">
                  <a16:creationId xmlns:a16="http://schemas.microsoft.com/office/drawing/2014/main" id="{918B3923-06AF-A943-92FD-8E406AE83AC6}"/>
                </a:ext>
              </a:extLst>
            </p:cNvPr>
            <p:cNvSpPr/>
            <p:nvPr/>
          </p:nvSpPr>
          <p:spPr>
            <a:xfrm>
              <a:off x="3581494" y="1244311"/>
              <a:ext cx="0" cy="1931550"/>
            </a:xfrm>
            <a:custGeom>
              <a:avLst/>
              <a:gdLst/>
              <a:ahLst/>
              <a:cxnLst/>
              <a:rect l="0" t="0" r="0" b="0"/>
              <a:pathLst>
                <a:path h="1931550">
                  <a:moveTo>
                    <a:pt x="0" y="1931550"/>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6" name="pl13">
              <a:extLst>
                <a:ext uri="{FF2B5EF4-FFF2-40B4-BE49-F238E27FC236}">
                  <a16:creationId xmlns:a16="http://schemas.microsoft.com/office/drawing/2014/main" id="{CC78F7F5-88D0-F749-81F0-7B78FB73689E}"/>
                </a:ext>
              </a:extLst>
            </p:cNvPr>
            <p:cNvSpPr/>
            <p:nvPr/>
          </p:nvSpPr>
          <p:spPr>
            <a:xfrm>
              <a:off x="4361932" y="1244311"/>
              <a:ext cx="0" cy="1931550"/>
            </a:xfrm>
            <a:custGeom>
              <a:avLst/>
              <a:gdLst/>
              <a:ahLst/>
              <a:cxnLst/>
              <a:rect l="0" t="0" r="0" b="0"/>
              <a:pathLst>
                <a:path h="1931550">
                  <a:moveTo>
                    <a:pt x="0" y="1931550"/>
                  </a:moveTo>
                  <a:lnTo>
                    <a:pt x="0" y="0"/>
                  </a:lnTo>
                  <a:lnTo>
                    <a:pt x="0" y="0"/>
                  </a:lnTo>
                </a:path>
              </a:pathLst>
            </a:custGeom>
            <a:ln w="6775" cap="flat">
              <a:solidFill>
                <a:srgbClr val="EBEBEB">
                  <a:alpha val="100000"/>
                </a:srgbClr>
              </a:solidFill>
              <a:prstDash val="solid"/>
              <a:round/>
            </a:ln>
          </p:spPr>
          <p:txBody>
            <a:bodyPr/>
            <a:lstStyle/>
            <a:p>
              <a:endParaRPr dirty="0"/>
            </a:p>
          </p:txBody>
        </p:sp>
        <p:sp>
          <p:nvSpPr>
            <p:cNvPr id="17" name="pl14">
              <a:extLst>
                <a:ext uri="{FF2B5EF4-FFF2-40B4-BE49-F238E27FC236}">
                  <a16:creationId xmlns:a16="http://schemas.microsoft.com/office/drawing/2014/main" id="{EFFE536A-6FC8-2F4B-BEE9-FA9BC618AAE6}"/>
                </a:ext>
              </a:extLst>
            </p:cNvPr>
            <p:cNvSpPr/>
            <p:nvPr/>
          </p:nvSpPr>
          <p:spPr>
            <a:xfrm>
              <a:off x="1411879" y="3088063"/>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8" name="pl15">
              <a:extLst>
                <a:ext uri="{FF2B5EF4-FFF2-40B4-BE49-F238E27FC236}">
                  <a16:creationId xmlns:a16="http://schemas.microsoft.com/office/drawing/2014/main" id="{01B7D2DC-CF70-8742-AAF3-66EFEBB50AEA}"/>
                </a:ext>
              </a:extLst>
            </p:cNvPr>
            <p:cNvSpPr/>
            <p:nvPr/>
          </p:nvSpPr>
          <p:spPr>
            <a:xfrm>
              <a:off x="1411879" y="2586362"/>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19" name="pl16">
              <a:extLst>
                <a:ext uri="{FF2B5EF4-FFF2-40B4-BE49-F238E27FC236}">
                  <a16:creationId xmlns:a16="http://schemas.microsoft.com/office/drawing/2014/main" id="{A4FB07F2-AD7F-BF4D-BAF5-ADB595A42A19}"/>
                </a:ext>
              </a:extLst>
            </p:cNvPr>
            <p:cNvSpPr/>
            <p:nvPr/>
          </p:nvSpPr>
          <p:spPr>
            <a:xfrm>
              <a:off x="1411879" y="2084660"/>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20" name="pl17">
              <a:extLst>
                <a:ext uri="{FF2B5EF4-FFF2-40B4-BE49-F238E27FC236}">
                  <a16:creationId xmlns:a16="http://schemas.microsoft.com/office/drawing/2014/main" id="{914F06F7-FC63-6D4E-A556-B28CB7876AA9}"/>
                </a:ext>
              </a:extLst>
            </p:cNvPr>
            <p:cNvSpPr/>
            <p:nvPr/>
          </p:nvSpPr>
          <p:spPr>
            <a:xfrm>
              <a:off x="1411879" y="1582959"/>
              <a:ext cx="3090531" cy="0"/>
            </a:xfrm>
            <a:custGeom>
              <a:avLst/>
              <a:gdLst/>
              <a:ahLst/>
              <a:cxnLst/>
              <a:rect l="0" t="0" r="0" b="0"/>
              <a:pathLst>
                <a:path w="3090531">
                  <a:moveTo>
                    <a:pt x="0" y="0"/>
                  </a:moveTo>
                  <a:lnTo>
                    <a:pt x="3090531" y="0"/>
                  </a:lnTo>
                  <a:lnTo>
                    <a:pt x="3090531" y="0"/>
                  </a:lnTo>
                </a:path>
              </a:pathLst>
            </a:custGeom>
            <a:ln w="13550" cap="flat">
              <a:solidFill>
                <a:srgbClr val="EBEBEB">
                  <a:alpha val="100000"/>
                </a:srgbClr>
              </a:solidFill>
              <a:prstDash val="solid"/>
              <a:round/>
            </a:ln>
          </p:spPr>
          <p:txBody>
            <a:bodyPr/>
            <a:lstStyle/>
            <a:p>
              <a:endParaRPr dirty="0"/>
            </a:p>
          </p:txBody>
        </p:sp>
        <p:sp>
          <p:nvSpPr>
            <p:cNvPr id="21" name="pl18">
              <a:extLst>
                <a:ext uri="{FF2B5EF4-FFF2-40B4-BE49-F238E27FC236}">
                  <a16:creationId xmlns:a16="http://schemas.microsoft.com/office/drawing/2014/main" id="{B72CBE78-2C82-3342-A745-F7AFD573EB43}"/>
                </a:ext>
              </a:extLst>
            </p:cNvPr>
            <p:cNvSpPr/>
            <p:nvPr/>
          </p:nvSpPr>
          <p:spPr>
            <a:xfrm>
              <a:off x="1630401" y="1244311"/>
              <a:ext cx="0" cy="1931550"/>
            </a:xfrm>
            <a:custGeom>
              <a:avLst/>
              <a:gdLst/>
              <a:ahLst/>
              <a:cxnLst/>
              <a:rect l="0" t="0" r="0" b="0"/>
              <a:pathLst>
                <a:path h="1931550">
                  <a:moveTo>
                    <a:pt x="0" y="1931550"/>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2" name="pl19">
              <a:extLst>
                <a:ext uri="{FF2B5EF4-FFF2-40B4-BE49-F238E27FC236}">
                  <a16:creationId xmlns:a16="http://schemas.microsoft.com/office/drawing/2014/main" id="{36D06185-B74A-D847-A508-5BC4AB4C489A}"/>
                </a:ext>
              </a:extLst>
            </p:cNvPr>
            <p:cNvSpPr/>
            <p:nvPr/>
          </p:nvSpPr>
          <p:spPr>
            <a:xfrm>
              <a:off x="2410838" y="1244311"/>
              <a:ext cx="0" cy="1931550"/>
            </a:xfrm>
            <a:custGeom>
              <a:avLst/>
              <a:gdLst/>
              <a:ahLst/>
              <a:cxnLst/>
              <a:rect l="0" t="0" r="0" b="0"/>
              <a:pathLst>
                <a:path h="1931550">
                  <a:moveTo>
                    <a:pt x="0" y="1931550"/>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3" name="pl20">
              <a:extLst>
                <a:ext uri="{FF2B5EF4-FFF2-40B4-BE49-F238E27FC236}">
                  <a16:creationId xmlns:a16="http://schemas.microsoft.com/office/drawing/2014/main" id="{6E5A982B-B916-A74A-B231-980D6285B22E}"/>
                </a:ext>
              </a:extLst>
            </p:cNvPr>
            <p:cNvSpPr/>
            <p:nvPr/>
          </p:nvSpPr>
          <p:spPr>
            <a:xfrm>
              <a:off x="3191276" y="1244311"/>
              <a:ext cx="0" cy="1931550"/>
            </a:xfrm>
            <a:custGeom>
              <a:avLst/>
              <a:gdLst/>
              <a:ahLst/>
              <a:cxnLst/>
              <a:rect l="0" t="0" r="0" b="0"/>
              <a:pathLst>
                <a:path h="1931550">
                  <a:moveTo>
                    <a:pt x="0" y="1931550"/>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4" name="pl21">
              <a:extLst>
                <a:ext uri="{FF2B5EF4-FFF2-40B4-BE49-F238E27FC236}">
                  <a16:creationId xmlns:a16="http://schemas.microsoft.com/office/drawing/2014/main" id="{3D372651-4A98-BA43-A424-3C27D70E8785}"/>
                </a:ext>
              </a:extLst>
            </p:cNvPr>
            <p:cNvSpPr/>
            <p:nvPr/>
          </p:nvSpPr>
          <p:spPr>
            <a:xfrm>
              <a:off x="3971713" y="1244311"/>
              <a:ext cx="0" cy="1931550"/>
            </a:xfrm>
            <a:custGeom>
              <a:avLst/>
              <a:gdLst/>
              <a:ahLst/>
              <a:cxnLst/>
              <a:rect l="0" t="0" r="0" b="0"/>
              <a:pathLst>
                <a:path h="1931550">
                  <a:moveTo>
                    <a:pt x="0" y="1931550"/>
                  </a:moveTo>
                  <a:lnTo>
                    <a:pt x="0" y="0"/>
                  </a:lnTo>
                  <a:lnTo>
                    <a:pt x="0" y="0"/>
                  </a:lnTo>
                </a:path>
              </a:pathLst>
            </a:custGeom>
            <a:ln w="13550" cap="flat">
              <a:solidFill>
                <a:srgbClr val="EBEBEB">
                  <a:alpha val="100000"/>
                </a:srgbClr>
              </a:solidFill>
              <a:prstDash val="solid"/>
              <a:round/>
            </a:ln>
          </p:spPr>
          <p:txBody>
            <a:bodyPr/>
            <a:lstStyle/>
            <a:p>
              <a:endParaRPr dirty="0"/>
            </a:p>
          </p:txBody>
        </p:sp>
        <p:sp>
          <p:nvSpPr>
            <p:cNvPr id="25" name="rc22">
              <a:extLst>
                <a:ext uri="{FF2B5EF4-FFF2-40B4-BE49-F238E27FC236}">
                  <a16:creationId xmlns:a16="http://schemas.microsoft.com/office/drawing/2014/main" id="{E9E31778-767B-BA48-931B-3D8917B100A8}"/>
                </a:ext>
              </a:extLst>
            </p:cNvPr>
            <p:cNvSpPr/>
            <p:nvPr/>
          </p:nvSpPr>
          <p:spPr>
            <a:xfrm>
              <a:off x="1552357" y="1547840"/>
              <a:ext cx="156087" cy="1540223"/>
            </a:xfrm>
            <a:prstGeom prst="rect">
              <a:avLst/>
            </a:prstGeom>
            <a:solidFill>
              <a:srgbClr val="2F4F4F">
                <a:alpha val="100000"/>
              </a:srgbClr>
            </a:solidFill>
          </p:spPr>
          <p:txBody>
            <a:bodyPr/>
            <a:lstStyle/>
            <a:p>
              <a:endParaRPr dirty="0"/>
            </a:p>
          </p:txBody>
        </p:sp>
        <p:sp>
          <p:nvSpPr>
            <p:cNvPr id="26" name="rc23">
              <a:extLst>
                <a:ext uri="{FF2B5EF4-FFF2-40B4-BE49-F238E27FC236}">
                  <a16:creationId xmlns:a16="http://schemas.microsoft.com/office/drawing/2014/main" id="{0792A98E-CF27-F14A-9276-9EE4913CC370}"/>
                </a:ext>
              </a:extLst>
            </p:cNvPr>
            <p:cNvSpPr/>
            <p:nvPr/>
          </p:nvSpPr>
          <p:spPr>
            <a:xfrm>
              <a:off x="1708445" y="3037893"/>
              <a:ext cx="156087" cy="50170"/>
            </a:xfrm>
            <a:prstGeom prst="rect">
              <a:avLst/>
            </a:prstGeom>
            <a:solidFill>
              <a:srgbClr val="2F4F4F">
                <a:alpha val="100000"/>
              </a:srgbClr>
            </a:solidFill>
          </p:spPr>
          <p:txBody>
            <a:bodyPr/>
            <a:lstStyle/>
            <a:p>
              <a:endParaRPr dirty="0"/>
            </a:p>
          </p:txBody>
        </p:sp>
        <p:sp>
          <p:nvSpPr>
            <p:cNvPr id="27" name="rc24">
              <a:extLst>
                <a:ext uri="{FF2B5EF4-FFF2-40B4-BE49-F238E27FC236}">
                  <a16:creationId xmlns:a16="http://schemas.microsoft.com/office/drawing/2014/main" id="{5B2A742E-7B54-B443-A41B-EE4BA896E25D}"/>
                </a:ext>
              </a:extLst>
            </p:cNvPr>
            <p:cNvSpPr/>
            <p:nvPr/>
          </p:nvSpPr>
          <p:spPr>
            <a:xfrm>
              <a:off x="1864532" y="3083046"/>
              <a:ext cx="156087" cy="5017"/>
            </a:xfrm>
            <a:prstGeom prst="rect">
              <a:avLst/>
            </a:prstGeom>
            <a:solidFill>
              <a:srgbClr val="2F4F4F">
                <a:alpha val="100000"/>
              </a:srgbClr>
            </a:solidFill>
          </p:spPr>
          <p:txBody>
            <a:bodyPr/>
            <a:lstStyle/>
            <a:p>
              <a:endParaRPr dirty="0"/>
            </a:p>
          </p:txBody>
        </p:sp>
        <p:sp>
          <p:nvSpPr>
            <p:cNvPr id="28" name="rc25">
              <a:extLst>
                <a:ext uri="{FF2B5EF4-FFF2-40B4-BE49-F238E27FC236}">
                  <a16:creationId xmlns:a16="http://schemas.microsoft.com/office/drawing/2014/main" id="{33C425FE-9F90-D241-BC7C-D7FCE899CD2A}"/>
                </a:ext>
              </a:extLst>
            </p:cNvPr>
            <p:cNvSpPr/>
            <p:nvPr/>
          </p:nvSpPr>
          <p:spPr>
            <a:xfrm>
              <a:off x="2020620" y="3073012"/>
              <a:ext cx="156087" cy="15051"/>
            </a:xfrm>
            <a:prstGeom prst="rect">
              <a:avLst/>
            </a:prstGeom>
            <a:solidFill>
              <a:srgbClr val="2F4F4F">
                <a:alpha val="100000"/>
              </a:srgbClr>
            </a:solidFill>
          </p:spPr>
          <p:txBody>
            <a:bodyPr/>
            <a:lstStyle/>
            <a:p>
              <a:endParaRPr dirty="0"/>
            </a:p>
          </p:txBody>
        </p:sp>
        <p:sp>
          <p:nvSpPr>
            <p:cNvPr id="29" name="rc26">
              <a:extLst>
                <a:ext uri="{FF2B5EF4-FFF2-40B4-BE49-F238E27FC236}">
                  <a16:creationId xmlns:a16="http://schemas.microsoft.com/office/drawing/2014/main" id="{EBB60757-7F08-B14E-98B9-ACDDE808D6E8}"/>
                </a:ext>
              </a:extLst>
            </p:cNvPr>
            <p:cNvSpPr/>
            <p:nvPr/>
          </p:nvSpPr>
          <p:spPr>
            <a:xfrm>
              <a:off x="2176707" y="3078029"/>
              <a:ext cx="156087" cy="10034"/>
            </a:xfrm>
            <a:prstGeom prst="rect">
              <a:avLst/>
            </a:prstGeom>
            <a:solidFill>
              <a:srgbClr val="2F4F4F">
                <a:alpha val="100000"/>
              </a:srgbClr>
            </a:solidFill>
          </p:spPr>
          <p:txBody>
            <a:bodyPr/>
            <a:lstStyle/>
            <a:p>
              <a:endParaRPr dirty="0"/>
            </a:p>
          </p:txBody>
        </p:sp>
        <p:sp>
          <p:nvSpPr>
            <p:cNvPr id="30" name="rc27">
              <a:extLst>
                <a:ext uri="{FF2B5EF4-FFF2-40B4-BE49-F238E27FC236}">
                  <a16:creationId xmlns:a16="http://schemas.microsoft.com/office/drawing/2014/main" id="{ACA9F45F-E56F-4F4C-9316-74EFF342E1F9}"/>
                </a:ext>
              </a:extLst>
            </p:cNvPr>
            <p:cNvSpPr/>
            <p:nvPr/>
          </p:nvSpPr>
          <p:spPr>
            <a:xfrm>
              <a:off x="2332795" y="3078029"/>
              <a:ext cx="156087" cy="10034"/>
            </a:xfrm>
            <a:prstGeom prst="rect">
              <a:avLst/>
            </a:prstGeom>
            <a:solidFill>
              <a:srgbClr val="2F4F4F">
                <a:alpha val="100000"/>
              </a:srgbClr>
            </a:solidFill>
          </p:spPr>
          <p:txBody>
            <a:bodyPr/>
            <a:lstStyle/>
            <a:p>
              <a:endParaRPr dirty="0"/>
            </a:p>
          </p:txBody>
        </p:sp>
        <p:sp>
          <p:nvSpPr>
            <p:cNvPr id="31" name="rc28">
              <a:extLst>
                <a:ext uri="{FF2B5EF4-FFF2-40B4-BE49-F238E27FC236}">
                  <a16:creationId xmlns:a16="http://schemas.microsoft.com/office/drawing/2014/main" id="{5F035CF6-5DC1-0442-8C69-31B19EFC89FF}"/>
                </a:ext>
              </a:extLst>
            </p:cNvPr>
            <p:cNvSpPr/>
            <p:nvPr/>
          </p:nvSpPr>
          <p:spPr>
            <a:xfrm>
              <a:off x="2488882" y="3078029"/>
              <a:ext cx="156087" cy="10034"/>
            </a:xfrm>
            <a:prstGeom prst="rect">
              <a:avLst/>
            </a:prstGeom>
            <a:solidFill>
              <a:srgbClr val="2F4F4F">
                <a:alpha val="100000"/>
              </a:srgbClr>
            </a:solidFill>
          </p:spPr>
          <p:txBody>
            <a:bodyPr/>
            <a:lstStyle/>
            <a:p>
              <a:endParaRPr dirty="0"/>
            </a:p>
          </p:txBody>
        </p:sp>
        <p:sp>
          <p:nvSpPr>
            <p:cNvPr id="32" name="rc29">
              <a:extLst>
                <a:ext uri="{FF2B5EF4-FFF2-40B4-BE49-F238E27FC236}">
                  <a16:creationId xmlns:a16="http://schemas.microsoft.com/office/drawing/2014/main" id="{2B5E3394-64E5-AF47-AA70-99D84F6E015A}"/>
                </a:ext>
              </a:extLst>
            </p:cNvPr>
            <p:cNvSpPr/>
            <p:nvPr/>
          </p:nvSpPr>
          <p:spPr>
            <a:xfrm>
              <a:off x="2644970" y="3073012"/>
              <a:ext cx="156087" cy="15051"/>
            </a:xfrm>
            <a:prstGeom prst="rect">
              <a:avLst/>
            </a:prstGeom>
            <a:solidFill>
              <a:srgbClr val="2F4F4F">
                <a:alpha val="100000"/>
              </a:srgbClr>
            </a:solidFill>
          </p:spPr>
          <p:txBody>
            <a:bodyPr/>
            <a:lstStyle/>
            <a:p>
              <a:endParaRPr dirty="0"/>
            </a:p>
          </p:txBody>
        </p:sp>
        <p:sp>
          <p:nvSpPr>
            <p:cNvPr id="33" name="rc30">
              <a:extLst>
                <a:ext uri="{FF2B5EF4-FFF2-40B4-BE49-F238E27FC236}">
                  <a16:creationId xmlns:a16="http://schemas.microsoft.com/office/drawing/2014/main" id="{55BCEEFF-343C-2C42-AFB4-5F86EDAF2CCB}"/>
                </a:ext>
              </a:extLst>
            </p:cNvPr>
            <p:cNvSpPr/>
            <p:nvPr/>
          </p:nvSpPr>
          <p:spPr>
            <a:xfrm>
              <a:off x="2801057" y="3078029"/>
              <a:ext cx="156087" cy="10034"/>
            </a:xfrm>
            <a:prstGeom prst="rect">
              <a:avLst/>
            </a:prstGeom>
            <a:solidFill>
              <a:srgbClr val="2F4F4F">
                <a:alpha val="100000"/>
              </a:srgbClr>
            </a:solidFill>
          </p:spPr>
          <p:txBody>
            <a:bodyPr/>
            <a:lstStyle/>
            <a:p>
              <a:endParaRPr dirty="0"/>
            </a:p>
          </p:txBody>
        </p:sp>
        <p:sp>
          <p:nvSpPr>
            <p:cNvPr id="34" name="rc31">
              <a:extLst>
                <a:ext uri="{FF2B5EF4-FFF2-40B4-BE49-F238E27FC236}">
                  <a16:creationId xmlns:a16="http://schemas.microsoft.com/office/drawing/2014/main" id="{86BFB2DD-2068-2746-9A4C-C988147FD9D1}"/>
                </a:ext>
              </a:extLst>
            </p:cNvPr>
            <p:cNvSpPr/>
            <p:nvPr/>
          </p:nvSpPr>
          <p:spPr>
            <a:xfrm>
              <a:off x="2957144" y="3078029"/>
              <a:ext cx="156087" cy="10034"/>
            </a:xfrm>
            <a:prstGeom prst="rect">
              <a:avLst/>
            </a:prstGeom>
            <a:solidFill>
              <a:srgbClr val="2F4F4F">
                <a:alpha val="100000"/>
              </a:srgbClr>
            </a:solidFill>
          </p:spPr>
          <p:txBody>
            <a:bodyPr/>
            <a:lstStyle/>
            <a:p>
              <a:endParaRPr dirty="0"/>
            </a:p>
          </p:txBody>
        </p:sp>
        <p:sp>
          <p:nvSpPr>
            <p:cNvPr id="35" name="rc32">
              <a:extLst>
                <a:ext uri="{FF2B5EF4-FFF2-40B4-BE49-F238E27FC236}">
                  <a16:creationId xmlns:a16="http://schemas.microsoft.com/office/drawing/2014/main" id="{F08788F6-1746-0743-845D-E1CB33419142}"/>
                </a:ext>
              </a:extLst>
            </p:cNvPr>
            <p:cNvSpPr/>
            <p:nvPr/>
          </p:nvSpPr>
          <p:spPr>
            <a:xfrm>
              <a:off x="3113232" y="3067995"/>
              <a:ext cx="156087" cy="20068"/>
            </a:xfrm>
            <a:prstGeom prst="rect">
              <a:avLst/>
            </a:prstGeom>
            <a:solidFill>
              <a:srgbClr val="2F4F4F">
                <a:alpha val="100000"/>
              </a:srgbClr>
            </a:solidFill>
          </p:spPr>
          <p:txBody>
            <a:bodyPr/>
            <a:lstStyle/>
            <a:p>
              <a:endParaRPr dirty="0"/>
            </a:p>
          </p:txBody>
        </p:sp>
        <p:sp>
          <p:nvSpPr>
            <p:cNvPr id="36" name="rc33">
              <a:extLst>
                <a:ext uri="{FF2B5EF4-FFF2-40B4-BE49-F238E27FC236}">
                  <a16:creationId xmlns:a16="http://schemas.microsoft.com/office/drawing/2014/main" id="{65BD6603-4B0A-1445-9921-76D5B6994009}"/>
                </a:ext>
              </a:extLst>
            </p:cNvPr>
            <p:cNvSpPr/>
            <p:nvPr/>
          </p:nvSpPr>
          <p:spPr>
            <a:xfrm>
              <a:off x="3269319" y="3047927"/>
              <a:ext cx="156087" cy="40136"/>
            </a:xfrm>
            <a:prstGeom prst="rect">
              <a:avLst/>
            </a:prstGeom>
            <a:solidFill>
              <a:srgbClr val="2F4F4F">
                <a:alpha val="100000"/>
              </a:srgbClr>
            </a:solidFill>
          </p:spPr>
          <p:txBody>
            <a:bodyPr/>
            <a:lstStyle/>
            <a:p>
              <a:endParaRPr dirty="0"/>
            </a:p>
          </p:txBody>
        </p:sp>
        <p:sp>
          <p:nvSpPr>
            <p:cNvPr id="37" name="rc34">
              <a:extLst>
                <a:ext uri="{FF2B5EF4-FFF2-40B4-BE49-F238E27FC236}">
                  <a16:creationId xmlns:a16="http://schemas.microsoft.com/office/drawing/2014/main" id="{8EBF52C5-C0B7-9941-BA5C-E096DDB166FA}"/>
                </a:ext>
              </a:extLst>
            </p:cNvPr>
            <p:cNvSpPr/>
            <p:nvPr/>
          </p:nvSpPr>
          <p:spPr>
            <a:xfrm>
              <a:off x="3425407" y="3012808"/>
              <a:ext cx="156087" cy="75255"/>
            </a:xfrm>
            <a:prstGeom prst="rect">
              <a:avLst/>
            </a:prstGeom>
            <a:solidFill>
              <a:srgbClr val="2F4F4F">
                <a:alpha val="100000"/>
              </a:srgbClr>
            </a:solidFill>
          </p:spPr>
          <p:txBody>
            <a:bodyPr/>
            <a:lstStyle/>
            <a:p>
              <a:endParaRPr dirty="0"/>
            </a:p>
          </p:txBody>
        </p:sp>
        <p:sp>
          <p:nvSpPr>
            <p:cNvPr id="38" name="rc35">
              <a:extLst>
                <a:ext uri="{FF2B5EF4-FFF2-40B4-BE49-F238E27FC236}">
                  <a16:creationId xmlns:a16="http://schemas.microsoft.com/office/drawing/2014/main" id="{6F26BC8F-681C-5449-A0FD-43C5A8C2F0B7}"/>
                </a:ext>
              </a:extLst>
            </p:cNvPr>
            <p:cNvSpPr/>
            <p:nvPr/>
          </p:nvSpPr>
          <p:spPr>
            <a:xfrm>
              <a:off x="3581494" y="2997757"/>
              <a:ext cx="156087" cy="90306"/>
            </a:xfrm>
            <a:prstGeom prst="rect">
              <a:avLst/>
            </a:prstGeom>
            <a:solidFill>
              <a:srgbClr val="2F4F4F">
                <a:alpha val="100000"/>
              </a:srgbClr>
            </a:solidFill>
          </p:spPr>
          <p:txBody>
            <a:bodyPr/>
            <a:lstStyle/>
            <a:p>
              <a:endParaRPr dirty="0"/>
            </a:p>
          </p:txBody>
        </p:sp>
        <p:sp>
          <p:nvSpPr>
            <p:cNvPr id="39" name="rc36">
              <a:extLst>
                <a:ext uri="{FF2B5EF4-FFF2-40B4-BE49-F238E27FC236}">
                  <a16:creationId xmlns:a16="http://schemas.microsoft.com/office/drawing/2014/main" id="{4049DD4D-9FBA-844B-9EDF-5B3300C10162}"/>
                </a:ext>
              </a:extLst>
            </p:cNvPr>
            <p:cNvSpPr/>
            <p:nvPr/>
          </p:nvSpPr>
          <p:spPr>
            <a:xfrm>
              <a:off x="3737582" y="2962638"/>
              <a:ext cx="156087" cy="125425"/>
            </a:xfrm>
            <a:prstGeom prst="rect">
              <a:avLst/>
            </a:prstGeom>
            <a:solidFill>
              <a:srgbClr val="2F4F4F">
                <a:alpha val="100000"/>
              </a:srgbClr>
            </a:solidFill>
          </p:spPr>
          <p:txBody>
            <a:bodyPr/>
            <a:lstStyle/>
            <a:p>
              <a:endParaRPr dirty="0"/>
            </a:p>
          </p:txBody>
        </p:sp>
        <p:sp>
          <p:nvSpPr>
            <p:cNvPr id="40" name="rc37">
              <a:extLst>
                <a:ext uri="{FF2B5EF4-FFF2-40B4-BE49-F238E27FC236}">
                  <a16:creationId xmlns:a16="http://schemas.microsoft.com/office/drawing/2014/main" id="{347064FE-68BC-BC45-955E-3E31E0AD3CAD}"/>
                </a:ext>
              </a:extLst>
            </p:cNvPr>
            <p:cNvSpPr/>
            <p:nvPr/>
          </p:nvSpPr>
          <p:spPr>
            <a:xfrm>
              <a:off x="3893669" y="2942570"/>
              <a:ext cx="156087" cy="145493"/>
            </a:xfrm>
            <a:prstGeom prst="rect">
              <a:avLst/>
            </a:prstGeom>
            <a:solidFill>
              <a:srgbClr val="2F4F4F">
                <a:alpha val="100000"/>
              </a:srgbClr>
            </a:solidFill>
          </p:spPr>
          <p:txBody>
            <a:bodyPr/>
            <a:lstStyle/>
            <a:p>
              <a:endParaRPr dirty="0"/>
            </a:p>
          </p:txBody>
        </p:sp>
        <p:sp>
          <p:nvSpPr>
            <p:cNvPr id="41" name="rc38">
              <a:extLst>
                <a:ext uri="{FF2B5EF4-FFF2-40B4-BE49-F238E27FC236}">
                  <a16:creationId xmlns:a16="http://schemas.microsoft.com/office/drawing/2014/main" id="{416C25ED-83B4-C645-95F4-AA20465CC1A7}"/>
                </a:ext>
              </a:extLst>
            </p:cNvPr>
            <p:cNvSpPr/>
            <p:nvPr/>
          </p:nvSpPr>
          <p:spPr>
            <a:xfrm>
              <a:off x="4049757" y="2942570"/>
              <a:ext cx="156087" cy="145493"/>
            </a:xfrm>
            <a:prstGeom prst="rect">
              <a:avLst/>
            </a:prstGeom>
            <a:solidFill>
              <a:srgbClr val="2F4F4F">
                <a:alpha val="100000"/>
              </a:srgbClr>
            </a:solidFill>
          </p:spPr>
          <p:txBody>
            <a:bodyPr/>
            <a:lstStyle/>
            <a:p>
              <a:endParaRPr dirty="0"/>
            </a:p>
          </p:txBody>
        </p:sp>
        <p:sp>
          <p:nvSpPr>
            <p:cNvPr id="42" name="rc39">
              <a:extLst>
                <a:ext uri="{FF2B5EF4-FFF2-40B4-BE49-F238E27FC236}">
                  <a16:creationId xmlns:a16="http://schemas.microsoft.com/office/drawing/2014/main" id="{E1BC8D17-77C8-D343-BB83-2E642DC9ABD6}"/>
                </a:ext>
              </a:extLst>
            </p:cNvPr>
            <p:cNvSpPr/>
            <p:nvPr/>
          </p:nvSpPr>
          <p:spPr>
            <a:xfrm>
              <a:off x="4205844" y="2897416"/>
              <a:ext cx="156087" cy="190646"/>
            </a:xfrm>
            <a:prstGeom prst="rect">
              <a:avLst/>
            </a:prstGeom>
            <a:solidFill>
              <a:srgbClr val="2F4F4F">
                <a:alpha val="100000"/>
              </a:srgbClr>
            </a:solidFill>
          </p:spPr>
          <p:txBody>
            <a:bodyPr/>
            <a:lstStyle/>
            <a:p>
              <a:endParaRPr dirty="0"/>
            </a:p>
          </p:txBody>
        </p:sp>
        <p:sp>
          <p:nvSpPr>
            <p:cNvPr id="43" name="tx40">
              <a:extLst>
                <a:ext uri="{FF2B5EF4-FFF2-40B4-BE49-F238E27FC236}">
                  <a16:creationId xmlns:a16="http://schemas.microsoft.com/office/drawing/2014/main" id="{B19FA27F-E73D-C74D-A760-C74D3901BAF4}"/>
                </a:ext>
              </a:extLst>
            </p:cNvPr>
            <p:cNvSpPr/>
            <p:nvPr/>
          </p:nvSpPr>
          <p:spPr>
            <a:xfrm>
              <a:off x="1549097" y="1437212"/>
              <a:ext cx="162607" cy="74740"/>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307</a:t>
              </a:r>
            </a:p>
          </p:txBody>
        </p:sp>
        <p:sp>
          <p:nvSpPr>
            <p:cNvPr id="44" name="tx41">
              <a:extLst>
                <a:ext uri="{FF2B5EF4-FFF2-40B4-BE49-F238E27FC236}">
                  <a16:creationId xmlns:a16="http://schemas.microsoft.com/office/drawing/2014/main" id="{0AF3A011-885D-D34E-8E57-5579FC5E0DF9}"/>
                </a:ext>
              </a:extLst>
            </p:cNvPr>
            <p:cNvSpPr/>
            <p:nvPr/>
          </p:nvSpPr>
          <p:spPr>
            <a:xfrm>
              <a:off x="1732286" y="2927476"/>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10</a:t>
              </a:r>
            </a:p>
          </p:txBody>
        </p:sp>
        <p:sp>
          <p:nvSpPr>
            <p:cNvPr id="45" name="tx42">
              <a:extLst>
                <a:ext uri="{FF2B5EF4-FFF2-40B4-BE49-F238E27FC236}">
                  <a16:creationId xmlns:a16="http://schemas.microsoft.com/office/drawing/2014/main" id="{E1F047B7-5CAB-E64B-8414-5E18A7ED51A7}"/>
                </a:ext>
              </a:extLst>
            </p:cNvPr>
            <p:cNvSpPr/>
            <p:nvPr/>
          </p:nvSpPr>
          <p:spPr>
            <a:xfrm>
              <a:off x="1915475" y="2973900"/>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a:t>
              </a:r>
            </a:p>
          </p:txBody>
        </p:sp>
        <p:sp>
          <p:nvSpPr>
            <p:cNvPr id="46" name="tx43">
              <a:extLst>
                <a:ext uri="{FF2B5EF4-FFF2-40B4-BE49-F238E27FC236}">
                  <a16:creationId xmlns:a16="http://schemas.microsoft.com/office/drawing/2014/main" id="{A743062C-B99C-FE4D-AED1-CFA870611A55}"/>
                </a:ext>
              </a:extLst>
            </p:cNvPr>
            <p:cNvSpPr/>
            <p:nvPr/>
          </p:nvSpPr>
          <p:spPr>
            <a:xfrm>
              <a:off x="2071562" y="2962595"/>
              <a:ext cx="54202"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a:t>
              </a:r>
            </a:p>
          </p:txBody>
        </p:sp>
        <p:sp>
          <p:nvSpPr>
            <p:cNvPr id="47" name="tx44">
              <a:extLst>
                <a:ext uri="{FF2B5EF4-FFF2-40B4-BE49-F238E27FC236}">
                  <a16:creationId xmlns:a16="http://schemas.microsoft.com/office/drawing/2014/main" id="{1D5405BB-9648-4C49-B6A0-8A2FBD59B12F}"/>
                </a:ext>
              </a:extLst>
            </p:cNvPr>
            <p:cNvSpPr/>
            <p:nvPr/>
          </p:nvSpPr>
          <p:spPr>
            <a:xfrm>
              <a:off x="2227650" y="2968883"/>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a:t>
              </a:r>
            </a:p>
          </p:txBody>
        </p:sp>
        <p:sp>
          <p:nvSpPr>
            <p:cNvPr id="48" name="tx45">
              <a:extLst>
                <a:ext uri="{FF2B5EF4-FFF2-40B4-BE49-F238E27FC236}">
                  <a16:creationId xmlns:a16="http://schemas.microsoft.com/office/drawing/2014/main" id="{A3086B2F-7D07-5E4A-B5EC-34EEEAA4A31B}"/>
                </a:ext>
              </a:extLst>
            </p:cNvPr>
            <p:cNvSpPr/>
            <p:nvPr/>
          </p:nvSpPr>
          <p:spPr>
            <a:xfrm>
              <a:off x="2383737" y="2968883"/>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a:t>
              </a:r>
            </a:p>
          </p:txBody>
        </p:sp>
        <p:sp>
          <p:nvSpPr>
            <p:cNvPr id="49" name="tx46">
              <a:extLst>
                <a:ext uri="{FF2B5EF4-FFF2-40B4-BE49-F238E27FC236}">
                  <a16:creationId xmlns:a16="http://schemas.microsoft.com/office/drawing/2014/main" id="{45E9FE2F-8A31-0B47-B15C-B8DAC7563172}"/>
                </a:ext>
              </a:extLst>
            </p:cNvPr>
            <p:cNvSpPr/>
            <p:nvPr/>
          </p:nvSpPr>
          <p:spPr>
            <a:xfrm>
              <a:off x="2539825" y="2968883"/>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a:t>
              </a:r>
            </a:p>
          </p:txBody>
        </p:sp>
        <p:sp>
          <p:nvSpPr>
            <p:cNvPr id="50" name="tx47">
              <a:extLst>
                <a:ext uri="{FF2B5EF4-FFF2-40B4-BE49-F238E27FC236}">
                  <a16:creationId xmlns:a16="http://schemas.microsoft.com/office/drawing/2014/main" id="{16A840F6-7626-1243-9129-9517310CB039}"/>
                </a:ext>
              </a:extLst>
            </p:cNvPr>
            <p:cNvSpPr/>
            <p:nvPr/>
          </p:nvSpPr>
          <p:spPr>
            <a:xfrm>
              <a:off x="2695912" y="2962595"/>
              <a:ext cx="54202"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a:t>
              </a:r>
            </a:p>
          </p:txBody>
        </p:sp>
        <p:sp>
          <p:nvSpPr>
            <p:cNvPr id="51" name="tx48">
              <a:extLst>
                <a:ext uri="{FF2B5EF4-FFF2-40B4-BE49-F238E27FC236}">
                  <a16:creationId xmlns:a16="http://schemas.microsoft.com/office/drawing/2014/main" id="{72D6197D-DB4D-994C-96D2-5D645F63CA42}"/>
                </a:ext>
              </a:extLst>
            </p:cNvPr>
            <p:cNvSpPr/>
            <p:nvPr/>
          </p:nvSpPr>
          <p:spPr>
            <a:xfrm>
              <a:off x="2851999" y="2968883"/>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a:t>
              </a:r>
            </a:p>
          </p:txBody>
        </p:sp>
        <p:sp>
          <p:nvSpPr>
            <p:cNvPr id="52" name="tx49">
              <a:extLst>
                <a:ext uri="{FF2B5EF4-FFF2-40B4-BE49-F238E27FC236}">
                  <a16:creationId xmlns:a16="http://schemas.microsoft.com/office/drawing/2014/main" id="{918F7F0A-2A11-3349-B715-54415D40FD0C}"/>
                </a:ext>
              </a:extLst>
            </p:cNvPr>
            <p:cNvSpPr/>
            <p:nvPr/>
          </p:nvSpPr>
          <p:spPr>
            <a:xfrm>
              <a:off x="3008087" y="2968883"/>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a:t>
              </a:r>
            </a:p>
          </p:txBody>
        </p:sp>
        <p:sp>
          <p:nvSpPr>
            <p:cNvPr id="53" name="tx50">
              <a:extLst>
                <a:ext uri="{FF2B5EF4-FFF2-40B4-BE49-F238E27FC236}">
                  <a16:creationId xmlns:a16="http://schemas.microsoft.com/office/drawing/2014/main" id="{8567B3A1-CC1D-FB4D-9CA8-AE1C32E9E018}"/>
                </a:ext>
              </a:extLst>
            </p:cNvPr>
            <p:cNvSpPr/>
            <p:nvPr/>
          </p:nvSpPr>
          <p:spPr>
            <a:xfrm>
              <a:off x="3164174" y="2958849"/>
              <a:ext cx="54202" cy="7325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4</a:t>
              </a:r>
            </a:p>
          </p:txBody>
        </p:sp>
        <p:sp>
          <p:nvSpPr>
            <p:cNvPr id="54" name="tx51">
              <a:extLst>
                <a:ext uri="{FF2B5EF4-FFF2-40B4-BE49-F238E27FC236}">
                  <a16:creationId xmlns:a16="http://schemas.microsoft.com/office/drawing/2014/main" id="{3386E089-A27C-3F4E-9631-A8EC1EBF9339}"/>
                </a:ext>
              </a:extLst>
            </p:cNvPr>
            <p:cNvSpPr/>
            <p:nvPr/>
          </p:nvSpPr>
          <p:spPr>
            <a:xfrm>
              <a:off x="3320262" y="2937510"/>
              <a:ext cx="54202"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8</a:t>
              </a:r>
            </a:p>
          </p:txBody>
        </p:sp>
        <p:sp>
          <p:nvSpPr>
            <p:cNvPr id="55" name="tx52">
              <a:extLst>
                <a:ext uri="{FF2B5EF4-FFF2-40B4-BE49-F238E27FC236}">
                  <a16:creationId xmlns:a16="http://schemas.microsoft.com/office/drawing/2014/main" id="{4CA74D43-B4BD-E543-A958-6C078EE1E78C}"/>
                </a:ext>
              </a:extLst>
            </p:cNvPr>
            <p:cNvSpPr/>
            <p:nvPr/>
          </p:nvSpPr>
          <p:spPr>
            <a:xfrm>
              <a:off x="3449248" y="2902391"/>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15</a:t>
              </a:r>
            </a:p>
          </p:txBody>
        </p:sp>
        <p:sp>
          <p:nvSpPr>
            <p:cNvPr id="56" name="tx53">
              <a:extLst>
                <a:ext uri="{FF2B5EF4-FFF2-40B4-BE49-F238E27FC236}">
                  <a16:creationId xmlns:a16="http://schemas.microsoft.com/office/drawing/2014/main" id="{77A13729-E05D-EC41-A43A-49AEC5BEA31C}"/>
                </a:ext>
              </a:extLst>
            </p:cNvPr>
            <p:cNvSpPr/>
            <p:nvPr/>
          </p:nvSpPr>
          <p:spPr>
            <a:xfrm>
              <a:off x="3605336" y="2887340"/>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18</a:t>
              </a:r>
            </a:p>
          </p:txBody>
        </p:sp>
        <p:sp>
          <p:nvSpPr>
            <p:cNvPr id="57" name="tx54">
              <a:extLst>
                <a:ext uri="{FF2B5EF4-FFF2-40B4-BE49-F238E27FC236}">
                  <a16:creationId xmlns:a16="http://schemas.microsoft.com/office/drawing/2014/main" id="{FF93BA6B-D42C-4A42-9657-DFB5B8750853}"/>
                </a:ext>
              </a:extLst>
            </p:cNvPr>
            <p:cNvSpPr/>
            <p:nvPr/>
          </p:nvSpPr>
          <p:spPr>
            <a:xfrm>
              <a:off x="3761423" y="2852221"/>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25</a:t>
              </a:r>
            </a:p>
          </p:txBody>
        </p:sp>
        <p:sp>
          <p:nvSpPr>
            <p:cNvPr id="58" name="tx55">
              <a:extLst>
                <a:ext uri="{FF2B5EF4-FFF2-40B4-BE49-F238E27FC236}">
                  <a16:creationId xmlns:a16="http://schemas.microsoft.com/office/drawing/2014/main" id="{CCCAEC88-3628-D844-A898-4369563765D3}"/>
                </a:ext>
              </a:extLst>
            </p:cNvPr>
            <p:cNvSpPr/>
            <p:nvPr/>
          </p:nvSpPr>
          <p:spPr>
            <a:xfrm>
              <a:off x="3917511" y="2831941"/>
              <a:ext cx="108405" cy="74740"/>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29</a:t>
              </a:r>
            </a:p>
          </p:txBody>
        </p:sp>
        <p:sp>
          <p:nvSpPr>
            <p:cNvPr id="59" name="tx56">
              <a:extLst>
                <a:ext uri="{FF2B5EF4-FFF2-40B4-BE49-F238E27FC236}">
                  <a16:creationId xmlns:a16="http://schemas.microsoft.com/office/drawing/2014/main" id="{CAC9159D-2E90-8944-89EA-254380A6845E}"/>
                </a:ext>
              </a:extLst>
            </p:cNvPr>
            <p:cNvSpPr/>
            <p:nvPr/>
          </p:nvSpPr>
          <p:spPr>
            <a:xfrm>
              <a:off x="4073598" y="2831941"/>
              <a:ext cx="108405" cy="74740"/>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29</a:t>
              </a:r>
            </a:p>
          </p:txBody>
        </p:sp>
        <p:sp>
          <p:nvSpPr>
            <p:cNvPr id="60" name="tx57">
              <a:extLst>
                <a:ext uri="{FF2B5EF4-FFF2-40B4-BE49-F238E27FC236}">
                  <a16:creationId xmlns:a16="http://schemas.microsoft.com/office/drawing/2014/main" id="{3B1D770F-E82C-CC41-8975-577284EB6280}"/>
                </a:ext>
              </a:extLst>
            </p:cNvPr>
            <p:cNvSpPr/>
            <p:nvPr/>
          </p:nvSpPr>
          <p:spPr>
            <a:xfrm>
              <a:off x="4229685" y="2787000"/>
              <a:ext cx="108405" cy="74528"/>
            </a:xfrm>
            <a:prstGeom prst="rect">
              <a:avLst/>
            </a:prstGeom>
            <a:noFill/>
          </p:spPr>
          <p:txBody>
            <a:bodyPr wrap="none" lIns="0" tIns="0" rIns="0" bIns="0" anchor="ctr" anchorCtr="1"/>
            <a:lstStyle/>
            <a:p>
              <a:pPr marL="0" marR="0" indent="0" algn="l">
                <a:lnSpc>
                  <a:spcPts val="853"/>
                </a:lnSpc>
                <a:spcBef>
                  <a:spcPts val="0"/>
                </a:spcBef>
                <a:spcAft>
                  <a:spcPts val="0"/>
                </a:spcAft>
              </a:pPr>
              <a:r>
                <a:rPr sz="853" dirty="0">
                  <a:solidFill>
                    <a:srgbClr val="000000">
                      <a:alpha val="100000"/>
                    </a:srgbClr>
                  </a:solidFill>
                  <a:latin typeface="Times New Roman"/>
                  <a:cs typeface="Times New Roman"/>
                </a:rPr>
                <a:t>38</a:t>
              </a:r>
            </a:p>
          </p:txBody>
        </p:sp>
        <p:sp>
          <p:nvSpPr>
            <p:cNvPr id="61" name="rc58">
              <a:extLst>
                <a:ext uri="{FF2B5EF4-FFF2-40B4-BE49-F238E27FC236}">
                  <a16:creationId xmlns:a16="http://schemas.microsoft.com/office/drawing/2014/main" id="{54C9AEE7-8AEC-394D-AAC1-89901EE86576}"/>
                </a:ext>
              </a:extLst>
            </p:cNvPr>
            <p:cNvSpPr/>
            <p:nvPr/>
          </p:nvSpPr>
          <p:spPr>
            <a:xfrm>
              <a:off x="1411879" y="1244311"/>
              <a:ext cx="3090531" cy="1931550"/>
            </a:xfrm>
            <a:prstGeom prst="rect">
              <a:avLst/>
            </a:prstGeom>
            <a:ln w="13550" cap="rnd">
              <a:solidFill>
                <a:srgbClr val="333333">
                  <a:alpha val="100000"/>
                </a:srgbClr>
              </a:solidFill>
              <a:prstDash val="solid"/>
              <a:round/>
            </a:ln>
          </p:spPr>
          <p:txBody>
            <a:bodyPr/>
            <a:lstStyle/>
            <a:p>
              <a:endParaRPr dirty="0"/>
            </a:p>
          </p:txBody>
        </p:sp>
        <p:sp>
          <p:nvSpPr>
            <p:cNvPr id="62" name="tx59">
              <a:extLst>
                <a:ext uri="{FF2B5EF4-FFF2-40B4-BE49-F238E27FC236}">
                  <a16:creationId xmlns:a16="http://schemas.microsoft.com/office/drawing/2014/main" id="{6E236AB2-317E-5E41-83B2-00D438947EF2}"/>
                </a:ext>
              </a:extLst>
            </p:cNvPr>
            <p:cNvSpPr/>
            <p:nvPr/>
          </p:nvSpPr>
          <p:spPr>
            <a:xfrm>
              <a:off x="1285748" y="3042794"/>
              <a:ext cx="63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63" name="tx60">
              <a:extLst>
                <a:ext uri="{FF2B5EF4-FFF2-40B4-BE49-F238E27FC236}">
                  <a16:creationId xmlns:a16="http://schemas.microsoft.com/office/drawing/2014/main" id="{7E871DFC-5997-0841-9813-413D5C4127C8}"/>
                </a:ext>
              </a:extLst>
            </p:cNvPr>
            <p:cNvSpPr/>
            <p:nvPr/>
          </p:nvSpPr>
          <p:spPr>
            <a:xfrm>
              <a:off x="1158748" y="2541093"/>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100</a:t>
              </a:r>
            </a:p>
          </p:txBody>
        </p:sp>
        <p:sp>
          <p:nvSpPr>
            <p:cNvPr id="64" name="tx61">
              <a:extLst>
                <a:ext uri="{FF2B5EF4-FFF2-40B4-BE49-F238E27FC236}">
                  <a16:creationId xmlns:a16="http://schemas.microsoft.com/office/drawing/2014/main" id="{D9967258-E527-0A45-816F-820E3F5CFD13}"/>
                </a:ext>
              </a:extLst>
            </p:cNvPr>
            <p:cNvSpPr/>
            <p:nvPr/>
          </p:nvSpPr>
          <p:spPr>
            <a:xfrm>
              <a:off x="1158748" y="2039392"/>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200</a:t>
              </a:r>
            </a:p>
          </p:txBody>
        </p:sp>
        <p:sp>
          <p:nvSpPr>
            <p:cNvPr id="65" name="tx62">
              <a:extLst>
                <a:ext uri="{FF2B5EF4-FFF2-40B4-BE49-F238E27FC236}">
                  <a16:creationId xmlns:a16="http://schemas.microsoft.com/office/drawing/2014/main" id="{D1BE840D-A8D0-004E-9354-7593C46F35A5}"/>
                </a:ext>
              </a:extLst>
            </p:cNvPr>
            <p:cNvSpPr/>
            <p:nvPr/>
          </p:nvSpPr>
          <p:spPr>
            <a:xfrm>
              <a:off x="1158748" y="1537690"/>
              <a:ext cx="190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300</a:t>
              </a:r>
            </a:p>
          </p:txBody>
        </p:sp>
        <p:sp>
          <p:nvSpPr>
            <p:cNvPr id="66" name="pl63">
              <a:extLst>
                <a:ext uri="{FF2B5EF4-FFF2-40B4-BE49-F238E27FC236}">
                  <a16:creationId xmlns:a16="http://schemas.microsoft.com/office/drawing/2014/main" id="{2B6A4339-CE3D-D148-90B5-A32E5356014F}"/>
                </a:ext>
              </a:extLst>
            </p:cNvPr>
            <p:cNvSpPr/>
            <p:nvPr/>
          </p:nvSpPr>
          <p:spPr>
            <a:xfrm>
              <a:off x="1377084" y="308806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7" name="pl64">
              <a:extLst>
                <a:ext uri="{FF2B5EF4-FFF2-40B4-BE49-F238E27FC236}">
                  <a16:creationId xmlns:a16="http://schemas.microsoft.com/office/drawing/2014/main" id="{CF8C110B-515C-554A-A177-6E06E4278A89}"/>
                </a:ext>
              </a:extLst>
            </p:cNvPr>
            <p:cNvSpPr/>
            <p:nvPr/>
          </p:nvSpPr>
          <p:spPr>
            <a:xfrm>
              <a:off x="1377084" y="258636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8" name="pl65">
              <a:extLst>
                <a:ext uri="{FF2B5EF4-FFF2-40B4-BE49-F238E27FC236}">
                  <a16:creationId xmlns:a16="http://schemas.microsoft.com/office/drawing/2014/main" id="{B0179F1A-3A77-2C4C-92FD-BF45DD749ABA}"/>
                </a:ext>
              </a:extLst>
            </p:cNvPr>
            <p:cNvSpPr/>
            <p:nvPr/>
          </p:nvSpPr>
          <p:spPr>
            <a:xfrm>
              <a:off x="1377084" y="208466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69" name="pl66">
              <a:extLst>
                <a:ext uri="{FF2B5EF4-FFF2-40B4-BE49-F238E27FC236}">
                  <a16:creationId xmlns:a16="http://schemas.microsoft.com/office/drawing/2014/main" id="{11928F73-59B0-004D-AA8C-1162087BF214}"/>
                </a:ext>
              </a:extLst>
            </p:cNvPr>
            <p:cNvSpPr/>
            <p:nvPr/>
          </p:nvSpPr>
          <p:spPr>
            <a:xfrm>
              <a:off x="1377084" y="158295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endParaRPr dirty="0"/>
            </a:p>
          </p:txBody>
        </p:sp>
        <p:sp>
          <p:nvSpPr>
            <p:cNvPr id="70" name="pl67">
              <a:extLst>
                <a:ext uri="{FF2B5EF4-FFF2-40B4-BE49-F238E27FC236}">
                  <a16:creationId xmlns:a16="http://schemas.microsoft.com/office/drawing/2014/main" id="{BBD76FAC-E3F0-D54A-A439-F62BA88B049A}"/>
                </a:ext>
              </a:extLst>
            </p:cNvPr>
            <p:cNvSpPr/>
            <p:nvPr/>
          </p:nvSpPr>
          <p:spPr>
            <a:xfrm>
              <a:off x="1630401" y="317586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1" name="pl68">
              <a:extLst>
                <a:ext uri="{FF2B5EF4-FFF2-40B4-BE49-F238E27FC236}">
                  <a16:creationId xmlns:a16="http://schemas.microsoft.com/office/drawing/2014/main" id="{BAEDF1BE-2201-ED41-A9F2-EE3F3C9E6377}"/>
                </a:ext>
              </a:extLst>
            </p:cNvPr>
            <p:cNvSpPr/>
            <p:nvPr/>
          </p:nvSpPr>
          <p:spPr>
            <a:xfrm>
              <a:off x="2410838" y="317586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2" name="pl69">
              <a:extLst>
                <a:ext uri="{FF2B5EF4-FFF2-40B4-BE49-F238E27FC236}">
                  <a16:creationId xmlns:a16="http://schemas.microsoft.com/office/drawing/2014/main" id="{26485753-17AB-9045-9225-289DBF6EF6AB}"/>
                </a:ext>
              </a:extLst>
            </p:cNvPr>
            <p:cNvSpPr/>
            <p:nvPr/>
          </p:nvSpPr>
          <p:spPr>
            <a:xfrm>
              <a:off x="3191276" y="317586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3" name="pl70">
              <a:extLst>
                <a:ext uri="{FF2B5EF4-FFF2-40B4-BE49-F238E27FC236}">
                  <a16:creationId xmlns:a16="http://schemas.microsoft.com/office/drawing/2014/main" id="{56861146-DEF5-854A-8805-8D5CB4BA3229}"/>
                </a:ext>
              </a:extLst>
            </p:cNvPr>
            <p:cNvSpPr/>
            <p:nvPr/>
          </p:nvSpPr>
          <p:spPr>
            <a:xfrm>
              <a:off x="3971713" y="3175861"/>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endParaRPr dirty="0"/>
            </a:p>
          </p:txBody>
        </p:sp>
        <p:sp>
          <p:nvSpPr>
            <p:cNvPr id="74" name="tx71">
              <a:extLst>
                <a:ext uri="{FF2B5EF4-FFF2-40B4-BE49-F238E27FC236}">
                  <a16:creationId xmlns:a16="http://schemas.microsoft.com/office/drawing/2014/main" id="{A9B3F7CD-FA5A-5C49-8D96-F88798465777}"/>
                </a:ext>
              </a:extLst>
            </p:cNvPr>
            <p:cNvSpPr/>
            <p:nvPr/>
          </p:nvSpPr>
          <p:spPr>
            <a:xfrm>
              <a:off x="1598651" y="3235266"/>
              <a:ext cx="635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0</a:t>
              </a:r>
            </a:p>
          </p:txBody>
        </p:sp>
        <p:sp>
          <p:nvSpPr>
            <p:cNvPr id="75" name="tx72">
              <a:extLst>
                <a:ext uri="{FF2B5EF4-FFF2-40B4-BE49-F238E27FC236}">
                  <a16:creationId xmlns:a16="http://schemas.microsoft.com/office/drawing/2014/main" id="{DD0C43FE-75E1-3F4B-B2EA-B4E8E09BB3CF}"/>
                </a:ext>
              </a:extLst>
            </p:cNvPr>
            <p:cNvSpPr/>
            <p:nvPr/>
          </p:nvSpPr>
          <p:spPr>
            <a:xfrm>
              <a:off x="2379088" y="3237003"/>
              <a:ext cx="63500" cy="85576"/>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5</a:t>
              </a:r>
            </a:p>
          </p:txBody>
        </p:sp>
        <p:sp>
          <p:nvSpPr>
            <p:cNvPr id="76" name="tx73">
              <a:extLst>
                <a:ext uri="{FF2B5EF4-FFF2-40B4-BE49-F238E27FC236}">
                  <a16:creationId xmlns:a16="http://schemas.microsoft.com/office/drawing/2014/main" id="{81747942-4744-2B48-8A29-D2C2C5E3F984}"/>
                </a:ext>
              </a:extLst>
            </p:cNvPr>
            <p:cNvSpPr/>
            <p:nvPr/>
          </p:nvSpPr>
          <p:spPr>
            <a:xfrm>
              <a:off x="3127776" y="3235266"/>
              <a:ext cx="1270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10</a:t>
              </a:r>
            </a:p>
          </p:txBody>
        </p:sp>
        <p:sp>
          <p:nvSpPr>
            <p:cNvPr id="77" name="tx74">
              <a:extLst>
                <a:ext uri="{FF2B5EF4-FFF2-40B4-BE49-F238E27FC236}">
                  <a16:creationId xmlns:a16="http://schemas.microsoft.com/office/drawing/2014/main" id="{6E4477A6-078C-894E-AE81-0342B4A16E21}"/>
                </a:ext>
              </a:extLst>
            </p:cNvPr>
            <p:cNvSpPr/>
            <p:nvPr/>
          </p:nvSpPr>
          <p:spPr>
            <a:xfrm>
              <a:off x="3908213" y="3235266"/>
              <a:ext cx="127000" cy="87312"/>
            </a:xfrm>
            <a:prstGeom prst="rect">
              <a:avLst/>
            </a:prstGeom>
            <a:noFill/>
          </p:spPr>
          <p:txBody>
            <a:bodyPr wrap="none" lIns="0" tIns="0" rIns="0" bIns="0" anchor="ctr" anchorCtr="1"/>
            <a:lstStyle/>
            <a:p>
              <a:pPr marL="0" marR="0" indent="0" algn="l">
                <a:lnSpc>
                  <a:spcPts val="1000"/>
                </a:lnSpc>
                <a:spcBef>
                  <a:spcPts val="0"/>
                </a:spcBef>
                <a:spcAft>
                  <a:spcPts val="0"/>
                </a:spcAft>
              </a:pPr>
              <a:r>
                <a:rPr sz="1000" dirty="0">
                  <a:solidFill>
                    <a:srgbClr val="4D4D4D">
                      <a:alpha val="100000"/>
                    </a:srgbClr>
                  </a:solidFill>
                  <a:latin typeface="Times New Roman"/>
                  <a:cs typeface="Times New Roman"/>
                </a:rPr>
                <a:t>15</a:t>
              </a:r>
            </a:p>
          </p:txBody>
        </p:sp>
        <p:sp>
          <p:nvSpPr>
            <p:cNvPr id="78" name="tx75">
              <a:extLst>
                <a:ext uri="{FF2B5EF4-FFF2-40B4-BE49-F238E27FC236}">
                  <a16:creationId xmlns:a16="http://schemas.microsoft.com/office/drawing/2014/main" id="{6CD42E7E-9946-FB48-818D-D3D0BAB1297C}"/>
                </a:ext>
              </a:extLst>
            </p:cNvPr>
            <p:cNvSpPr/>
            <p:nvPr/>
          </p:nvSpPr>
          <p:spPr>
            <a:xfrm>
              <a:off x="2512706" y="3447120"/>
              <a:ext cx="888875" cy="113481"/>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Age Group (yrs)</a:t>
              </a:r>
            </a:p>
          </p:txBody>
        </p:sp>
        <p:sp>
          <p:nvSpPr>
            <p:cNvPr id="79" name="tx76">
              <a:extLst>
                <a:ext uri="{FF2B5EF4-FFF2-40B4-BE49-F238E27FC236}">
                  <a16:creationId xmlns:a16="http://schemas.microsoft.com/office/drawing/2014/main" id="{800381DD-B7B2-B24F-BA4E-B426519AF172}"/>
                </a:ext>
              </a:extLst>
            </p:cNvPr>
            <p:cNvSpPr/>
            <p:nvPr/>
          </p:nvSpPr>
          <p:spPr>
            <a:xfrm rot="-5400000">
              <a:off x="872367" y="2166088"/>
              <a:ext cx="303423" cy="87994"/>
            </a:xfrm>
            <a:prstGeom prst="rect">
              <a:avLst/>
            </a:prstGeom>
            <a:noFill/>
          </p:spPr>
          <p:txBody>
            <a:bodyPr wrap="none" lIns="0" tIns="0" rIns="0" bIns="0" anchor="ctr" anchorCtr="1"/>
            <a:lstStyle/>
            <a:p>
              <a:pPr marL="0" marR="0" indent="0" algn="l">
                <a:lnSpc>
                  <a:spcPts val="1000"/>
                </a:lnSpc>
                <a:spcBef>
                  <a:spcPts val="0"/>
                </a:spcBef>
                <a:spcAft>
                  <a:spcPts val="0"/>
                </a:spcAft>
              </a:pPr>
              <a:r>
                <a:rPr sz="1000" b="1" dirty="0">
                  <a:solidFill>
                    <a:srgbClr val="000000">
                      <a:alpha val="100000"/>
                    </a:srgbClr>
                  </a:solidFill>
                  <a:latin typeface="Times New Roman"/>
                  <a:cs typeface="Times New Roman"/>
                </a:rPr>
                <a:t>Visits</a:t>
              </a:r>
            </a:p>
          </p:txBody>
        </p:sp>
        <p:sp>
          <p:nvSpPr>
            <p:cNvPr id="80" name="tx77">
              <a:extLst>
                <a:ext uri="{FF2B5EF4-FFF2-40B4-BE49-F238E27FC236}">
                  <a16:creationId xmlns:a16="http://schemas.microsoft.com/office/drawing/2014/main" id="{DFF8AB4B-ED1F-464D-A646-52595013D415}"/>
                </a:ext>
              </a:extLst>
            </p:cNvPr>
            <p:cNvSpPr/>
            <p:nvPr/>
          </p:nvSpPr>
          <p:spPr>
            <a:xfrm>
              <a:off x="2480820" y="1455116"/>
              <a:ext cx="952648" cy="135880"/>
            </a:xfrm>
            <a:prstGeom prst="rect">
              <a:avLst/>
            </a:prstGeom>
            <a:noFill/>
          </p:spPr>
          <p:txBody>
            <a:bodyPr wrap="none" lIns="0" tIns="0" rIns="0" bIns="0" anchor="ctr" anchorCtr="1"/>
            <a:lstStyle/>
            <a:p>
              <a:pPr marL="0" marR="0" indent="0" algn="l">
                <a:lnSpc>
                  <a:spcPts val="1200"/>
                </a:lnSpc>
                <a:spcBef>
                  <a:spcPts val="0"/>
                </a:spcBef>
                <a:spcAft>
                  <a:spcPts val="0"/>
                </a:spcAft>
              </a:pPr>
              <a:r>
                <a:rPr sz="1200" b="1" dirty="0">
                  <a:solidFill>
                    <a:srgbClr val="000000">
                      <a:alpha val="100000"/>
                    </a:srgbClr>
                  </a:solidFill>
                  <a:latin typeface="Times New Roman"/>
                  <a:cs typeface="Times New Roman"/>
                </a:rPr>
                <a:t>Hospital Visits</a:t>
              </a:r>
            </a:p>
          </p:txBody>
        </p:sp>
      </p:grpSp>
    </p:spTree>
    <p:extLst>
      <p:ext uri="{BB962C8B-B14F-4D97-AF65-F5344CB8AC3E}">
        <p14:creationId xmlns:p14="http://schemas.microsoft.com/office/powerpoint/2010/main" val="258999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1328-CF18-6540-8EF4-6B7B4483E8C2}"/>
              </a:ext>
            </a:extLst>
          </p:cNvPr>
          <p:cNvSpPr>
            <a:spLocks noGrp="1"/>
          </p:cNvSpPr>
          <p:nvPr>
            <p:ph type="title"/>
          </p:nvPr>
        </p:nvSpPr>
        <p:spPr>
          <a:xfrm>
            <a:off x="59473" y="136201"/>
            <a:ext cx="11482039" cy="662781"/>
          </a:xfrm>
        </p:spPr>
        <p:txBody>
          <a:bodyPr>
            <a:noAutofit/>
          </a:bodyPr>
          <a:lstStyle/>
          <a:p>
            <a:r>
              <a:rPr lang="en-US" sz="2800" b="1" dirty="0">
                <a:solidFill>
                  <a:schemeClr val="accent1">
                    <a:lumMod val="50000"/>
                  </a:schemeClr>
                </a:solidFill>
              </a:rPr>
              <a:t>Patient Statistics: </a:t>
            </a:r>
            <a:r>
              <a:rPr lang="en-US" sz="2400" dirty="0">
                <a:solidFill>
                  <a:schemeClr val="accent1">
                    <a:lumMod val="50000"/>
                  </a:schemeClr>
                </a:solidFill>
              </a:rPr>
              <a:t>Identify Age Group of Patients with the most Hospital Visits and Costs.</a:t>
            </a:r>
          </a:p>
        </p:txBody>
      </p:sp>
      <p:sp>
        <p:nvSpPr>
          <p:cNvPr id="4" name="TextBox 3">
            <a:extLst>
              <a:ext uri="{FF2B5EF4-FFF2-40B4-BE49-F238E27FC236}">
                <a16:creationId xmlns:a16="http://schemas.microsoft.com/office/drawing/2014/main" id="{CC8848DA-6699-264C-B7D8-111873CB0269}"/>
              </a:ext>
            </a:extLst>
          </p:cNvPr>
          <p:cNvSpPr txBox="1"/>
          <p:nvPr/>
        </p:nvSpPr>
        <p:spPr>
          <a:xfrm>
            <a:off x="59473" y="666518"/>
            <a:ext cx="10881732" cy="1815882"/>
          </a:xfrm>
          <a:prstGeom prst="rect">
            <a:avLst/>
          </a:prstGeom>
          <a:noFill/>
        </p:spPr>
        <p:txBody>
          <a:bodyPr wrap="square" rtlCol="0">
            <a:spAutoFit/>
          </a:bodyPr>
          <a:lstStyle/>
          <a:p>
            <a:r>
              <a:rPr lang="en-US" sz="1400" dirty="0"/>
              <a:t>summary(as.factor(HospitalData$AGE))		</a:t>
            </a:r>
            <a:r>
              <a:rPr lang="en-US" sz="1400" dirty="0">
                <a:solidFill>
                  <a:schemeClr val="accent6">
                    <a:lumMod val="60000"/>
                    <a:lumOff val="40000"/>
                  </a:schemeClr>
                </a:solidFill>
              </a:rPr>
              <a:t># View summary of the AGE and AGEGRP fields</a:t>
            </a:r>
          </a:p>
          <a:p>
            <a:r>
              <a:rPr lang="en-US" sz="1400" dirty="0">
                <a:solidFill>
                  <a:schemeClr val="accent6">
                    <a:lumMod val="60000"/>
                    <a:lumOff val="40000"/>
                  </a:schemeClr>
                </a:solidFill>
              </a:rPr>
              <a:t># &gt; summary(HospitalData$AGE)</a:t>
            </a:r>
          </a:p>
          <a:p>
            <a:r>
              <a:rPr lang="en-US" sz="1400" dirty="0">
                <a:solidFill>
                  <a:schemeClr val="accent6">
                    <a:lumMod val="60000"/>
                    <a:lumOff val="40000"/>
                  </a:schemeClr>
                </a:solidFill>
              </a:rPr>
              <a:t># 0   1   2   3   4   5   6   7   8   9  10  11  12  13  14  15  16  17 </a:t>
            </a:r>
          </a:p>
          <a:p>
            <a:r>
              <a:rPr lang="en-US" sz="1400" dirty="0">
                <a:solidFill>
                  <a:schemeClr val="accent6">
                    <a:lumMod val="60000"/>
                    <a:lumOff val="40000"/>
                  </a:schemeClr>
                </a:solidFill>
              </a:rPr>
              <a:t># 307  10   1   3   2   2   2   3   2   2   4   8  15  18  25  29  29  38 </a:t>
            </a:r>
          </a:p>
          <a:p>
            <a:r>
              <a:rPr lang="en-US" sz="1400" dirty="0"/>
              <a:t>summary(as.factor(HospitalData$AGEGRP))</a:t>
            </a:r>
          </a:p>
          <a:p>
            <a:r>
              <a:rPr lang="en-US" sz="1400" dirty="0">
                <a:solidFill>
                  <a:schemeClr val="accent6">
                    <a:lumMod val="60000"/>
                    <a:lumOff val="40000"/>
                  </a:schemeClr>
                </a:solidFill>
              </a:rPr>
              <a:t># summary(HospitalData$AGEGRP)</a:t>
            </a:r>
          </a:p>
          <a:p>
            <a:r>
              <a:rPr lang="en-US" sz="1400" dirty="0">
                <a:solidFill>
                  <a:schemeClr val="accent6">
                    <a:lumMod val="60000"/>
                    <a:lumOff val="40000"/>
                  </a:schemeClr>
                </a:solidFill>
              </a:rPr>
              <a:t># 00-02 03-05 06-08 09-11 12-14 15-17 </a:t>
            </a:r>
          </a:p>
          <a:p>
            <a:r>
              <a:rPr lang="en-US" sz="1400" dirty="0">
                <a:solidFill>
                  <a:schemeClr val="accent6">
                    <a:lumMod val="60000"/>
                    <a:lumOff val="40000"/>
                  </a:schemeClr>
                </a:solidFill>
              </a:rPr>
              <a:t># 318     7     7    14    58    96 </a:t>
            </a:r>
          </a:p>
        </p:txBody>
      </p:sp>
      <p:sp>
        <p:nvSpPr>
          <p:cNvPr id="6" name="Rectangle 5">
            <a:extLst>
              <a:ext uri="{FF2B5EF4-FFF2-40B4-BE49-F238E27FC236}">
                <a16:creationId xmlns:a16="http://schemas.microsoft.com/office/drawing/2014/main" id="{BF1F8A30-E872-FF41-AB6F-522D71A1A9E5}"/>
              </a:ext>
            </a:extLst>
          </p:cNvPr>
          <p:cNvSpPr/>
          <p:nvPr/>
        </p:nvSpPr>
        <p:spPr>
          <a:xfrm>
            <a:off x="0" y="2482400"/>
            <a:ext cx="7717221" cy="1384995"/>
          </a:xfrm>
          <a:prstGeom prst="rect">
            <a:avLst/>
          </a:prstGeom>
        </p:spPr>
        <p:txBody>
          <a:bodyPr wrap="square">
            <a:spAutoFit/>
          </a:bodyPr>
          <a:lstStyle/>
          <a:p>
            <a:r>
              <a:rPr lang="en-US" sz="1400" dirty="0">
                <a:solidFill>
                  <a:schemeClr val="accent6">
                    <a:lumMod val="60000"/>
                    <a:lumOff val="40000"/>
                  </a:schemeClr>
                </a:solidFill>
              </a:rPr>
              <a:t>#Summarize the data for plotting adding specific details to organize by Gender</a:t>
            </a:r>
          </a:p>
          <a:p>
            <a:r>
              <a:rPr lang="en-US" sz="1400" dirty="0"/>
              <a:t>HospitalData_Visits &lt;- sqldf("SELECT AGEGRP, Sex, COUNT(Sex) AS Visits</a:t>
            </a:r>
          </a:p>
          <a:p>
            <a:r>
              <a:rPr lang="en-US" sz="1400" dirty="0"/>
              <a:t>        		       FROM HospitalData </a:t>
            </a:r>
          </a:p>
          <a:p>
            <a:r>
              <a:rPr lang="en-US" sz="1400" dirty="0"/>
              <a:t>       		       GROUP By 1,2")</a:t>
            </a:r>
          </a:p>
          <a:p>
            <a:r>
              <a:rPr lang="en-US" sz="1400" dirty="0"/>
              <a:t>HospitalData_Visits &lt;- arrange(HospitalData_Visits, AGEGRP, Sex)  </a:t>
            </a:r>
            <a:r>
              <a:rPr lang="en-US" sz="1400" dirty="0">
                <a:solidFill>
                  <a:schemeClr val="accent6">
                    <a:lumMod val="60000"/>
                    <a:lumOff val="40000"/>
                  </a:schemeClr>
                </a:solidFill>
              </a:rPr>
              <a:t>#arrange the data for sorting</a:t>
            </a:r>
          </a:p>
          <a:p>
            <a:r>
              <a:rPr lang="en-US" sz="1400" dirty="0"/>
              <a:t>HospitalData_Visits</a:t>
            </a:r>
          </a:p>
        </p:txBody>
      </p:sp>
      <p:sp>
        <p:nvSpPr>
          <p:cNvPr id="85" name="TextBox 84">
            <a:extLst>
              <a:ext uri="{FF2B5EF4-FFF2-40B4-BE49-F238E27FC236}">
                <a16:creationId xmlns:a16="http://schemas.microsoft.com/office/drawing/2014/main" id="{14A0F8C7-BA9F-7942-A596-CB403A02ADB4}"/>
              </a:ext>
            </a:extLst>
          </p:cNvPr>
          <p:cNvSpPr txBox="1"/>
          <p:nvPr/>
        </p:nvSpPr>
        <p:spPr>
          <a:xfrm>
            <a:off x="59473" y="3867395"/>
            <a:ext cx="2361544" cy="2492990"/>
          </a:xfrm>
          <a:prstGeom prst="rect">
            <a:avLst/>
          </a:prstGeom>
          <a:noFill/>
        </p:spPr>
        <p:txBody>
          <a:bodyPr wrap="none" rtlCol="0">
            <a:spAutoFit/>
          </a:bodyPr>
          <a:lstStyle/>
          <a:p>
            <a:r>
              <a:rPr lang="en-US" sz="1200" b="1" dirty="0">
                <a:solidFill>
                  <a:schemeClr val="accent6">
                    <a:lumMod val="60000"/>
                    <a:lumOff val="40000"/>
                  </a:schemeClr>
                </a:solidFill>
              </a:rPr>
              <a:t># HospitalData_Visits</a:t>
            </a:r>
          </a:p>
          <a:p>
            <a:r>
              <a:rPr lang="en-US" sz="1200" b="1" dirty="0">
                <a:solidFill>
                  <a:schemeClr val="accent6">
                    <a:lumMod val="60000"/>
                    <a:lumOff val="40000"/>
                  </a:schemeClr>
                </a:solidFill>
              </a:rPr>
              <a:t># AGEGRP   	Sex 	Visits</a:t>
            </a:r>
          </a:p>
          <a:p>
            <a:r>
              <a:rPr lang="en-US" sz="1200" b="1" dirty="0">
                <a:solidFill>
                  <a:schemeClr val="accent6">
                    <a:lumMod val="60000"/>
                    <a:lumOff val="40000"/>
                  </a:schemeClr>
                </a:solidFill>
              </a:rPr>
              <a:t># 1   00-02 	Sex 0    	179</a:t>
            </a:r>
          </a:p>
          <a:p>
            <a:r>
              <a:rPr lang="en-US" sz="1200" b="1" dirty="0">
                <a:solidFill>
                  <a:schemeClr val="accent6">
                    <a:lumMod val="60000"/>
                    <a:lumOff val="40000"/>
                  </a:schemeClr>
                </a:solidFill>
              </a:rPr>
              <a:t># 2   00-02 	Sex 1    	139</a:t>
            </a:r>
          </a:p>
          <a:p>
            <a:r>
              <a:rPr lang="en-US" sz="1200" b="1" dirty="0">
                <a:solidFill>
                  <a:schemeClr val="accent6">
                    <a:lumMod val="60000"/>
                    <a:lumOff val="40000"/>
                  </a:schemeClr>
                </a:solidFill>
              </a:rPr>
              <a:t># 3   03-05 	Sex 0      	4</a:t>
            </a:r>
          </a:p>
          <a:p>
            <a:r>
              <a:rPr lang="en-US" sz="1200" b="1" dirty="0">
                <a:solidFill>
                  <a:schemeClr val="accent6">
                    <a:lumMod val="60000"/>
                    <a:lumOff val="40000"/>
                  </a:schemeClr>
                </a:solidFill>
              </a:rPr>
              <a:t># 4   03-05 	Sex 1      	3</a:t>
            </a:r>
          </a:p>
          <a:p>
            <a:r>
              <a:rPr lang="en-US" sz="1200" b="1" dirty="0">
                <a:solidFill>
                  <a:schemeClr val="accent6">
                    <a:lumMod val="60000"/>
                    <a:lumOff val="40000"/>
                  </a:schemeClr>
                </a:solidFill>
              </a:rPr>
              <a:t># 5   06-08 	Sex 0      	7</a:t>
            </a:r>
          </a:p>
          <a:p>
            <a:r>
              <a:rPr lang="en-US" sz="1200" b="1" dirty="0">
                <a:solidFill>
                  <a:schemeClr val="accent6">
                    <a:lumMod val="60000"/>
                    <a:lumOff val="40000"/>
                  </a:schemeClr>
                </a:solidFill>
              </a:rPr>
              <a:t># 6   09-11 	Sex 0     	11</a:t>
            </a:r>
          </a:p>
          <a:p>
            <a:r>
              <a:rPr lang="en-US" sz="1200" b="1" dirty="0">
                <a:solidFill>
                  <a:schemeClr val="accent6">
                    <a:lumMod val="60000"/>
                    <a:lumOff val="40000"/>
                  </a:schemeClr>
                </a:solidFill>
              </a:rPr>
              <a:t># 7   09-11 	Sex 1      	3</a:t>
            </a:r>
          </a:p>
          <a:p>
            <a:r>
              <a:rPr lang="en-US" sz="1200" b="1" dirty="0">
                <a:solidFill>
                  <a:schemeClr val="accent6">
                    <a:lumMod val="60000"/>
                    <a:lumOff val="40000"/>
                  </a:schemeClr>
                </a:solidFill>
              </a:rPr>
              <a:t># 8   12-14 	Sex 0     	14</a:t>
            </a:r>
          </a:p>
          <a:p>
            <a:r>
              <a:rPr lang="en-US" sz="1200" b="1" dirty="0">
                <a:solidFill>
                  <a:schemeClr val="accent6">
                    <a:lumMod val="60000"/>
                    <a:lumOff val="40000"/>
                  </a:schemeClr>
                </a:solidFill>
              </a:rPr>
              <a:t># 9   12-14 	Sex 1     	44</a:t>
            </a:r>
          </a:p>
          <a:p>
            <a:r>
              <a:rPr lang="en-US" sz="1200" b="1" dirty="0">
                <a:solidFill>
                  <a:schemeClr val="accent6">
                    <a:lumMod val="60000"/>
                    <a:lumOff val="40000"/>
                  </a:schemeClr>
                </a:solidFill>
              </a:rPr>
              <a:t># 10  15-17 	Sex 0     	29</a:t>
            </a:r>
          </a:p>
          <a:p>
            <a:r>
              <a:rPr lang="en-US" sz="1200" b="1" dirty="0">
                <a:solidFill>
                  <a:schemeClr val="accent6">
                    <a:lumMod val="60000"/>
                    <a:lumOff val="40000"/>
                  </a:schemeClr>
                </a:solidFill>
              </a:rPr>
              <a:t># 11  15-17 	Sex 1     	67</a:t>
            </a:r>
          </a:p>
        </p:txBody>
      </p:sp>
    </p:spTree>
    <p:extLst>
      <p:ext uri="{BB962C8B-B14F-4D97-AF65-F5344CB8AC3E}">
        <p14:creationId xmlns:p14="http://schemas.microsoft.com/office/powerpoint/2010/main" val="196474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8615</TotalTime>
  <Words>9994</Words>
  <Application>Microsoft Macintosh PowerPoint</Application>
  <PresentationFormat>Widescreen</PresentationFormat>
  <Paragraphs>918</Paragraphs>
  <Slides>38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Helvetica</vt:lpstr>
      <vt:lpstr>Times New Roman</vt:lpstr>
      <vt:lpstr>Office Theme</vt:lpstr>
      <vt:lpstr>Wisconsin Hospitals    Healthcare Cost and Utilization Analysis </vt:lpstr>
      <vt:lpstr>Objective: Analyze Healthcare data to research Healthcare Costs and Utilization using R-Tools </vt:lpstr>
      <vt:lpstr>Problem Statements</vt:lpstr>
      <vt:lpstr>Data Source and Assumptions</vt:lpstr>
      <vt:lpstr>Summary of Data</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Patient Statistics: Identify Age Group of Patients with the most Hospital Visits and Costs.</vt:lpstr>
      <vt:lpstr>Costly Diseases:  Diagnosis related group that has maximum hospitalization and expenditure. </vt:lpstr>
      <vt:lpstr>Costly Diseases:  Diagnosis related group that has maximum hospitalization and expenditure. </vt:lpstr>
      <vt:lpstr>Costly Diseases:  Diagnosis related group that has maximum hospitalization and expenditure. </vt:lpstr>
      <vt:lpstr> Costly Diseases: Average Costs per Hospital Visit. Diagnosis with most costly treatment plans.  </vt:lpstr>
      <vt:lpstr> Costly Diseases: Average Costs per Hospital Visit. Diagnosis with most costly treatment plans.  </vt:lpstr>
      <vt:lpstr> Malpractice Risks: Analysis of patient Race and Hospital Costs.</vt:lpstr>
      <vt:lpstr> Malpractice Risks: Analysis of patient Race and Hospital Costs.</vt:lpstr>
      <vt:lpstr>Malpractice Risks: Analysis of patient Race and Hospital Costs.</vt:lpstr>
      <vt:lpstr>Malpractice Risks: Analysis of patient Race and Hospital Costs.</vt:lpstr>
      <vt:lpstr>Malpractice Risks: Analysis of patient Race and Hospital Costs.</vt:lpstr>
      <vt:lpstr>Resource Allocation: Analyze Severity of Hospital Costs by Age and Gender.</vt:lpstr>
      <vt:lpstr>Resource Allocation: Analyze Severity of Hospital Costs by Age and Gender.</vt:lpstr>
      <vt:lpstr>Resource Allocation: Analyze Severity of Hospital Costs by Age and Gender.</vt:lpstr>
      <vt:lpstr>Resource Allocation: Analyze Severity of Hospital Costs by Age and Gender.</vt:lpstr>
      <vt:lpstr>Length of Stay (LOS): Can a patients age, gender, and race predict LOS?</vt:lpstr>
      <vt:lpstr>Length of Stay (LOS): Can a patients age, gender, and race predict LOS?</vt:lpstr>
      <vt:lpstr>Length of Stay (LOS): Can a patients age, gender, and race predict LOS?</vt:lpstr>
      <vt:lpstr>Cost Drivers: To perform a complete analysis, the agency wants to find the variable that mainly affects the hospital costs.</vt:lpstr>
      <vt:lpstr>Cost Drivers: To perform a complete analysis, the agency wants to find the variable that mainly affects the hospital costs.</vt:lpstr>
      <vt:lpstr>Cost Drivers: To perform a complete analysis, the agency wants to find the variable that mainly affects the hospital costs.</vt:lpstr>
      <vt:lpstr>Cost Drivers: To perform a complete analysis, the agency wants to find the variable that mainly affects the hospital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Wisconsin Hospitals    Healthcare Cost and Utilization Analysis </dc:title>
  <dc:creator>Microsoft Office User</dc:creator>
  <cp:lastModifiedBy>Microsoft Office User</cp:lastModifiedBy>
  <cp:revision>69</cp:revision>
  <dcterms:created xsi:type="dcterms:W3CDTF">2021-08-24T16:11:02Z</dcterms:created>
  <dcterms:modified xsi:type="dcterms:W3CDTF">2021-09-09T13:40:18Z</dcterms:modified>
</cp:coreProperties>
</file>