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96" r:id="rId16"/>
    <p:sldId id="272" r:id="rId17"/>
    <p:sldId id="273" r:id="rId18"/>
    <p:sldId id="297" r:id="rId19"/>
    <p:sldId id="298" r:id="rId20"/>
    <p:sldId id="274" r:id="rId21"/>
    <p:sldId id="275" r:id="rId22"/>
    <p:sldId id="299" r:id="rId23"/>
    <p:sldId id="277" r:id="rId24"/>
    <p:sldId id="300" r:id="rId25"/>
    <p:sldId id="301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embeddedFontLst>
    <p:embeddedFont>
      <p:font typeface="Teko" panose="020B0604020202020204" charset="0"/>
      <p:regular r:id="rId44"/>
      <p:bold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26D9E63-FE57-4628-89DB-5245391976A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95"/>
            <p14:sldId id="296"/>
            <p14:sldId id="272"/>
            <p14:sldId id="273"/>
            <p14:sldId id="297"/>
            <p14:sldId id="298"/>
            <p14:sldId id="274"/>
            <p14:sldId id="275"/>
          </p14:sldIdLst>
        </p14:section>
        <p14:section name="Untitled Section" id="{8C0F0262-F638-4D25-AB35-FBC2824432C6}">
          <p14:sldIdLst>
            <p14:sldId id="299"/>
            <p14:sldId id="277"/>
            <p14:sldId id="300"/>
            <p14:sldId id="301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84125-47AC-46DB-AFE9-A4B1A82DFB75}">
  <a:tblStyle styleId="{8C184125-47AC-46DB-AFE9-A4B1A82DFB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EA93E-326A-45F8-BBBC-FA25E09208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78df618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78df618dc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a78df618dc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78df618d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78df618dc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a78df618dc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78df618d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78df618dc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a78df618dc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78df618d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78df618dc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a78df618dc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78df618d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78df618dc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a78df618dc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78df618dc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a78df618d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78df618d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78df618dc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a78df618dc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7D9E55-586F-4378-865A-3E06FD462D4A}" type="datetime1">
              <a:rPr lang="en-US" smtClean="0"/>
              <a:t>12/5/2020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CFFED94-AB7A-415A-8D46-7471635B20F9}" type="datetime1">
              <a:rPr lang="en-US" smtClean="0"/>
              <a:t>12/5/2020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405007-AA67-4856-A425-A767917B29AE}" type="datetime1">
              <a:rPr lang="en-US" smtClean="0"/>
              <a:t>12/5/2020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6CC8DA3-B847-4541-A438-CA909339AABA}" type="datetime1">
              <a:rPr lang="en-US" smtClean="0"/>
              <a:t>12/5/2020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65F35AE-0112-41FE-B40D-09631337ECFA}" type="datetime1">
              <a:rPr lang="en-US" smtClean="0"/>
              <a:t>12/5/2020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DEFB3BD-39A3-4C1B-A531-24AD980140FE}" type="datetime1">
              <a:rPr lang="en-US" smtClean="0"/>
              <a:t>12/5/2020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6221058-AAE5-48E0-84D7-8C71B9192D4C}" type="datetime1">
              <a:rPr lang="en-US" smtClean="0"/>
              <a:t>12/5/2020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EE28ED4-5A3B-4166-BA51-F3E1D22E97C0}" type="datetime1">
              <a:rPr lang="en-US" smtClean="0"/>
              <a:t>12/5/2020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B4C90EF-7D9F-4F66-B80F-E0C312982BFA}" type="datetime1">
              <a:rPr lang="en-US" smtClean="0"/>
              <a:t>12/5/2020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78B0257-F713-44F6-8FC5-6D63940882B0}" type="datetime1">
              <a:rPr lang="en-US" smtClean="0"/>
              <a:t>12/5/2020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31137D-90EB-4EB0-A795-71BDBB2479D3}" type="datetime1">
              <a:rPr lang="en-US" smtClean="0"/>
              <a:t>12/5/2020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CA5B464-49C7-486A-9DF5-768DC4B87C26}" type="datetime1">
              <a:rPr lang="en-US" smtClean="0"/>
              <a:t>12/5/2020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mtClean="0"/>
              <a:t>Robiul Hasan Nowshad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998806" y="790359"/>
            <a:ext cx="10100603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CSE </a:t>
            </a:r>
            <a:r>
              <a:rPr lang="en-GB" sz="36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4250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Project &amp; </a:t>
            </a:r>
            <a:r>
              <a:rPr lang="en-GB" sz="36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Thesis-II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Supervised By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Mr. </a:t>
            </a: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Tanveer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Ahmed </a:t>
            </a: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Belal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endParaRPr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Teko"/>
              </a:rPr>
              <a:t>Assistant Professor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Department of Computer Science &amp; Engineering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Ahsanullah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University of Science &amp; Technology </a:t>
            </a:r>
            <a:endParaRPr sz="3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AF8478-8832-45A3-A96B-8CEFC486C7FC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838200" y="2786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Pre-Processing (</a:t>
            </a:r>
            <a:r>
              <a:rPr lang="en-GB" sz="4000" dirty="0" err="1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cont</a:t>
            </a: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…)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6028170" y="1777186"/>
            <a:ext cx="6029953" cy="47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 sz="36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Lemmatization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Finds the root word and replace by that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b="1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257579" y="1777186"/>
            <a:ext cx="5499278" cy="47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0"/>
              <a:buFont typeface="Arial"/>
              <a:buNone/>
            </a:pPr>
            <a:r>
              <a:rPr lang="en-GB" sz="357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Stop Word Removal</a:t>
            </a:r>
            <a:endParaRPr sz="252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Remove less informative words like: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Preposition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Articles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Conjunction </a:t>
            </a: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Pronoun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Adverb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GB" sz="196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                              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GB" sz="196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                              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GB" sz="196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                              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endParaRPr sz="252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817840" y="3267737"/>
            <a:ext cx="4596714" cy="5650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candidates are reacting nervously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9043147" y="4007374"/>
            <a:ext cx="146100" cy="14200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817840" y="5513961"/>
            <a:ext cx="4596714" cy="52849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candidate be react nervous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9116197" y="4044388"/>
            <a:ext cx="251877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Candidates : candidate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are : be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Reacting : react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nervously : nervous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905BDC-1EB0-499F-AEDB-5312CE39DBA9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7808686" y="1908627"/>
            <a:ext cx="2714172" cy="317862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System</a:t>
            </a:r>
            <a:endParaRPr sz="40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1328058" y="1908629"/>
            <a:ext cx="2714172" cy="317862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Raw data</a:t>
            </a:r>
            <a:endParaRPr sz="40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4122062" y="3251199"/>
            <a:ext cx="2532741" cy="49348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6313714" y="2028370"/>
            <a:ext cx="1494972" cy="2939143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6B709E-9F44-4287-831C-7E66A4C75DF9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838200" y="676447"/>
            <a:ext cx="10515600" cy="5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Solution is :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Data featuring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translate raw text document into meaningful numeric form that system algorithm can interpret.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8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Different methods of featuring</a:t>
            </a:r>
            <a:r>
              <a:rPr lang="en-GB" sz="28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:</a:t>
            </a: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Bag of words model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TF-IDF model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1-Hot Encoding Model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N-gram Model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Word2Vec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 err="1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GloVe</a:t>
            </a:r>
            <a:r>
              <a:rPr lang="en-GB" sz="24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534930" y="3682314"/>
            <a:ext cx="3348681" cy="87732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6" name="Google Shape;186;p24"/>
          <p:cNvSpPr/>
          <p:nvPr/>
        </p:nvSpPr>
        <p:spPr>
          <a:xfrm rot="850463" flipV="1">
            <a:off x="2714829" y="1163068"/>
            <a:ext cx="1771121" cy="1288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18F495D-06EA-44DE-8EDA-49932A0B25C6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838200" y="676447"/>
            <a:ext cx="10515600" cy="5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Data featuring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translate raw text document into meaningful numeric form that system algorithm can interpret.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8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Different methods of featuring: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Bag of words model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GB" sz="3200" dirty="0">
                <a:solidFill>
                  <a:srgbClr val="C00000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TF-IDF model</a:t>
            </a:r>
            <a:endParaRPr sz="32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1-Hot Encoding Model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N-gram Model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Word2Vec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 err="1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GloVe</a:t>
            </a:r>
            <a:r>
              <a:rPr lang="en-GB" sz="24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534930" y="3682314"/>
            <a:ext cx="3348681" cy="87732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193" name="Google Shape;193;p25"/>
          <p:cNvCxnSpPr/>
          <p:nvPr/>
        </p:nvCxnSpPr>
        <p:spPr>
          <a:xfrm>
            <a:off x="4244503" y="4457557"/>
            <a:ext cx="2389800" cy="26749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5"/>
          <p:cNvSpPr txBox="1"/>
          <p:nvPr/>
        </p:nvSpPr>
        <p:spPr>
          <a:xfrm>
            <a:off x="6661801" y="4457557"/>
            <a:ext cx="30057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Teko"/>
                <a:ea typeface="Teko"/>
                <a:cs typeface="Teko"/>
                <a:sym typeface="Teko"/>
              </a:rPr>
              <a:t>Previously Used</a:t>
            </a:r>
            <a:endParaRPr sz="28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D7E7D34-B155-4B02-9BD4-FAEEFEB3147F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Draw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ack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f these Representation 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583" y="1825625"/>
            <a:ext cx="10246217" cy="4351338"/>
          </a:xfrm>
        </p:spPr>
        <p:txBody>
          <a:bodyPr/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TF-IDF- It’s just statistic Data representation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Word2Vec/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Just encode word doesn’t keep context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Jhon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has a </a:t>
            </a:r>
            <a:r>
              <a:rPr lang="en-GB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crush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on lily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 will </a:t>
            </a:r>
            <a:r>
              <a:rPr lang="en-GB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crush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your car </a:t>
            </a:r>
          </a:p>
          <a:p>
            <a:pPr marL="571500" lvl="1" indent="0"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one word “Crush”, it has different meaning in two sentences</a:t>
            </a:r>
          </a:p>
          <a:p>
            <a:pPr marL="571500" lvl="1" indent="0"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But Word2Vec/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represent both as same.</a:t>
            </a:r>
          </a:p>
          <a:p>
            <a:pPr marL="571500" lvl="1" indent="0">
              <a:buNone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So, we go for better solution </a:t>
            </a: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</a:p>
          <a:p>
            <a:pPr lvl="1"/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E233D82-9FEC-49BD-B254-343E26384CA4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BERT: Bidirectional Encoder Representations from Transformers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3600" dirty="0"/>
              <a:t>Main ideas </a:t>
            </a:r>
            <a:endParaRPr lang="en-GB" sz="3600" dirty="0" smtClean="0"/>
          </a:p>
          <a:p>
            <a:pPr lvl="1">
              <a:lnSpc>
                <a:spcPct val="100000"/>
              </a:lnSpc>
            </a:pPr>
            <a:r>
              <a:rPr lang="en-GB" sz="3200" dirty="0" smtClean="0"/>
              <a:t>Propose </a:t>
            </a:r>
            <a:r>
              <a:rPr lang="en-GB" sz="3200" dirty="0"/>
              <a:t>a new pre-training objective so that a deep bidirectional Transformer can be </a:t>
            </a:r>
            <a:r>
              <a:rPr lang="en-GB" sz="3200" dirty="0" smtClean="0"/>
              <a:t>trained </a:t>
            </a:r>
          </a:p>
          <a:p>
            <a:pPr lvl="2">
              <a:lnSpc>
                <a:spcPct val="100000"/>
              </a:lnSpc>
            </a:pPr>
            <a:r>
              <a:rPr lang="en-GB" sz="2800" b="1" dirty="0" smtClean="0"/>
              <a:t>The </a:t>
            </a:r>
            <a:r>
              <a:rPr lang="en-GB" sz="2800" b="1" dirty="0"/>
              <a:t>“masked </a:t>
            </a:r>
            <a:r>
              <a:rPr lang="en-GB" sz="2800" b="1" dirty="0" smtClean="0"/>
              <a:t>language </a:t>
            </a:r>
            <a:r>
              <a:rPr lang="en-GB" sz="2800" b="1" dirty="0"/>
              <a:t>model” (MLM): </a:t>
            </a:r>
            <a:r>
              <a:rPr lang="en-GB" sz="2800" dirty="0"/>
              <a:t>the objective is to predict the original word of a masked word based only on its context </a:t>
            </a:r>
            <a:endParaRPr lang="en-GB" sz="2800" dirty="0" smtClean="0"/>
          </a:p>
          <a:p>
            <a:pPr lvl="2">
              <a:lnSpc>
                <a:spcPct val="100000"/>
              </a:lnSpc>
            </a:pPr>
            <a:r>
              <a:rPr lang="en-GB" sz="2800" b="1" dirty="0" smtClean="0"/>
              <a:t>“Next </a:t>
            </a:r>
            <a:r>
              <a:rPr lang="en-GB" sz="2800" b="1" dirty="0"/>
              <a:t>sentence prediction”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F3B6C2-12B5-40E0-8547-3FB9A781BDDB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Architecture of BERT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Consists  of multilayer bidirectional Transformer encoder</a:t>
            </a: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1199575" y="2762275"/>
            <a:ext cx="4552500" cy="3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" name="Google Shape;225;p29"/>
          <p:cNvGraphicFramePr/>
          <p:nvPr>
            <p:extLst>
              <p:ext uri="{D42A27DB-BD31-4B8C-83A1-F6EECF244321}">
                <p14:modId xmlns:p14="http://schemas.microsoft.com/office/powerpoint/2010/main" val="1657634322"/>
              </p:ext>
            </p:extLst>
          </p:nvPr>
        </p:nvGraphicFramePr>
        <p:xfrm>
          <a:off x="1199563" y="2653500"/>
          <a:ext cx="3943575" cy="3414650"/>
        </p:xfrm>
        <a:graphic>
          <a:graphicData uri="http://schemas.openxmlformats.org/drawingml/2006/table">
            <a:tbl>
              <a:tblPr>
                <a:noFill/>
                <a:tableStyleId>{582EA93E-326A-45F8-BBBC-FA25E09208A7}</a:tableStyleId>
              </a:tblPr>
              <a:tblGrid>
                <a:gridCol w="394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BERT (base)</a:t>
                      </a:r>
                      <a:endParaRPr sz="2400" dirty="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Lyers = 12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Hidden Size = 768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Self Attention Layer = 12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Total parameters = 110M</a:t>
                      </a:r>
                      <a:endParaRPr sz="2000" dirty="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6" name="Google Shape;226;p29"/>
          <p:cNvGraphicFramePr/>
          <p:nvPr>
            <p:extLst>
              <p:ext uri="{D42A27DB-BD31-4B8C-83A1-F6EECF244321}">
                <p14:modId xmlns:p14="http://schemas.microsoft.com/office/powerpoint/2010/main" val="1067715701"/>
              </p:ext>
            </p:extLst>
          </p:nvPr>
        </p:nvGraphicFramePr>
        <p:xfrm>
          <a:off x="7057238" y="2653500"/>
          <a:ext cx="3943575" cy="3414650"/>
        </p:xfrm>
        <a:graphic>
          <a:graphicData uri="http://schemas.openxmlformats.org/drawingml/2006/table">
            <a:tbl>
              <a:tblPr>
                <a:noFill/>
                <a:tableStyleId>{582EA93E-326A-45F8-BBBC-FA25E09208A7}</a:tableStyleId>
              </a:tblPr>
              <a:tblGrid>
                <a:gridCol w="394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BERT (large)</a:t>
                      </a:r>
                      <a:endParaRPr sz="2400" dirty="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Lyers = 24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Hidden Size = 1024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Self Attention Layer = 16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Total parameters = 340M</a:t>
                      </a:r>
                      <a:endParaRPr sz="2000" dirty="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7A2483-E62B-41A7-9FF8-B2AC69220E1D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Architecture of BERT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940325" y="154075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Consists  of multilayer bidirectional Transformer encoder</a:t>
            </a: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1199575" y="2762275"/>
            <a:ext cx="4552500" cy="3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30"/>
          <p:cNvGraphicFramePr/>
          <p:nvPr>
            <p:extLst>
              <p:ext uri="{D42A27DB-BD31-4B8C-83A1-F6EECF244321}">
                <p14:modId xmlns:p14="http://schemas.microsoft.com/office/powerpoint/2010/main" val="2027837718"/>
              </p:ext>
            </p:extLst>
          </p:nvPr>
        </p:nvGraphicFramePr>
        <p:xfrm>
          <a:off x="1199563" y="2653500"/>
          <a:ext cx="4096051" cy="3414651"/>
        </p:xfrm>
        <a:graphic>
          <a:graphicData uri="http://schemas.openxmlformats.org/drawingml/2006/table">
            <a:tbl>
              <a:tblPr>
                <a:noFill/>
                <a:tableStyleId>{582EA93E-326A-45F8-BBBC-FA25E09208A7}</a:tableStyleId>
              </a:tblPr>
              <a:tblGrid>
                <a:gridCol w="409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0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CC4125"/>
                          </a:solidFill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BERT (base)</a:t>
                      </a:r>
                      <a:endParaRPr sz="2400">
                        <a:solidFill>
                          <a:srgbClr val="CC4125"/>
                        </a:solidFill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2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 err="1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Lyers</a:t>
                      </a:r>
                      <a:r>
                        <a:rPr lang="en-GB" sz="2000" dirty="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 = </a:t>
                      </a:r>
                      <a:r>
                        <a:rPr lang="en-GB" sz="2000" dirty="0" smtClean="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12</a:t>
                      </a:r>
                      <a:endParaRPr sz="2000" dirty="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2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Hidden Size = 768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0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Self Attention Layer = 12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2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Total parameters = 110M</a:t>
                      </a:r>
                      <a:endParaRPr sz="2000" dirty="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6" name="Google Shape;236;p30"/>
          <p:cNvGraphicFramePr/>
          <p:nvPr>
            <p:extLst>
              <p:ext uri="{D42A27DB-BD31-4B8C-83A1-F6EECF244321}">
                <p14:modId xmlns:p14="http://schemas.microsoft.com/office/powerpoint/2010/main" val="1159486478"/>
              </p:ext>
            </p:extLst>
          </p:nvPr>
        </p:nvGraphicFramePr>
        <p:xfrm>
          <a:off x="7057238" y="2653500"/>
          <a:ext cx="3943575" cy="3414650"/>
        </p:xfrm>
        <a:graphic>
          <a:graphicData uri="http://schemas.openxmlformats.org/drawingml/2006/table">
            <a:tbl>
              <a:tblPr>
                <a:noFill/>
                <a:tableStyleId>{582EA93E-326A-45F8-BBBC-FA25E09208A7}</a:tableStyleId>
              </a:tblPr>
              <a:tblGrid>
                <a:gridCol w="394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BERT (large)</a:t>
                      </a:r>
                      <a:endParaRPr sz="24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Lyers = 24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Hidden Size = 1024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Self Attention Layer = 16</a:t>
                      </a:r>
                      <a:endParaRPr sz="200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Calibri" panose="020F0502020204030204" pitchFamily="34" charset="0"/>
                          <a:ea typeface="Teko"/>
                          <a:cs typeface="Calibri" panose="020F0502020204030204" pitchFamily="34" charset="0"/>
                          <a:sym typeface="Teko"/>
                        </a:rPr>
                        <a:t>Total parameters = 340M</a:t>
                      </a:r>
                      <a:endParaRPr sz="2000" dirty="0">
                        <a:latin typeface="Calibri" panose="020F0502020204030204" pitchFamily="34" charset="0"/>
                        <a:ea typeface="Teko"/>
                        <a:cs typeface="Calibri" panose="020F0502020204030204" pitchFamily="34" charset="0"/>
                        <a:sym typeface="Tek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" name="Google Shape;237;p30"/>
          <p:cNvSpPr txBox="1"/>
          <p:nvPr/>
        </p:nvSpPr>
        <p:spPr>
          <a:xfrm rot="-3211624">
            <a:off x="6343244" y="3374705"/>
            <a:ext cx="3496772" cy="78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Used in Our System</a:t>
            </a:r>
            <a:endParaRPr sz="32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cxnSp>
        <p:nvCxnSpPr>
          <p:cNvPr id="238" name="Google Shape;238;p30"/>
          <p:cNvCxnSpPr/>
          <p:nvPr/>
        </p:nvCxnSpPr>
        <p:spPr>
          <a:xfrm>
            <a:off x="5752064" y="2988752"/>
            <a:ext cx="1609200" cy="880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0"/>
          <p:cNvCxnSpPr/>
          <p:nvPr/>
        </p:nvCxnSpPr>
        <p:spPr>
          <a:xfrm rot="10800000" flipH="1">
            <a:off x="7281914" y="3869252"/>
            <a:ext cx="535800" cy="4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667BC39-4AA5-448A-865B-75B913DD01B1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5313"/>
            <a:ext cx="10515600" cy="5074276"/>
          </a:xfrm>
        </p:spPr>
        <p:txBody>
          <a:bodyPr/>
          <a:lstStyle/>
          <a:p>
            <a:r>
              <a:rPr lang="en-GB" dirty="0" smtClean="0"/>
              <a:t>Transformer </a:t>
            </a:r>
            <a:r>
              <a:rPr lang="en-GB" dirty="0"/>
              <a:t>is an attention-based architecture for NLP </a:t>
            </a:r>
          </a:p>
          <a:p>
            <a:r>
              <a:rPr lang="en-GB" dirty="0" smtClean="0"/>
              <a:t>Transformer </a:t>
            </a:r>
            <a:r>
              <a:rPr lang="en-GB" dirty="0"/>
              <a:t>composed of two parts: Encoding component and Decoding component </a:t>
            </a:r>
          </a:p>
          <a:p>
            <a:r>
              <a:rPr lang="en-GB" dirty="0" smtClean="0"/>
              <a:t>BERT </a:t>
            </a:r>
            <a:r>
              <a:rPr lang="en-GB" dirty="0"/>
              <a:t>is a multi-layer bidirectional Transformer </a:t>
            </a:r>
            <a:r>
              <a:rPr lang="en-GB" dirty="0" smtClean="0"/>
              <a:t>encoder</a:t>
            </a:r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             </a:t>
            </a:r>
            <a:r>
              <a:rPr lang="en-GB" sz="2400" dirty="0" smtClean="0"/>
              <a:t>Input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5422005" y="4194478"/>
            <a:ext cx="168713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Encoder Block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2005" y="4886773"/>
            <a:ext cx="168713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Encoder Block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2005" y="5566558"/>
            <a:ext cx="168713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Encoder Block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156101" y="5361459"/>
            <a:ext cx="218941" cy="182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6156101" y="6046408"/>
            <a:ext cx="218941" cy="182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>
            <a:off x="6156100" y="4674328"/>
            <a:ext cx="218941" cy="182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156099" y="3975778"/>
            <a:ext cx="218941" cy="182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1DCDD5C-B72E-4DDB-A6F2-F71F4612C819}" type="datetime1">
              <a:rPr lang="en-US" smtClean="0"/>
              <a:t>12/5/2020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75" dirty="0"/>
              <a:t>Inside </a:t>
            </a:r>
            <a:r>
              <a:rPr lang="en-GB" spc="-180" dirty="0"/>
              <a:t>an </a:t>
            </a:r>
            <a:r>
              <a:rPr lang="en-GB" spc="-190" dirty="0"/>
              <a:t>Encoder</a:t>
            </a:r>
            <a:r>
              <a:rPr lang="en-GB" spc="-705" dirty="0"/>
              <a:t> </a:t>
            </a:r>
            <a:r>
              <a:rPr lang="en-GB" spc="-225" dirty="0"/>
              <a:t>Block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4573" y="2653048"/>
            <a:ext cx="6542469" cy="1725769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In BERT experiments, the number of blocks N was chosen to be 12 and 24. Blocks do not share weights with each other</a:t>
            </a:r>
          </a:p>
        </p:txBody>
      </p:sp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1825625"/>
            <a:ext cx="2133600" cy="400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B4A2B0-EECC-482B-A9C4-BC6C0483BBC3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900332" y="1324931"/>
            <a:ext cx="1010060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Presented By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Samia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Zahan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                        16.01.04.057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Muna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Saha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           </a:t>
            </a:r>
            <a:r>
              <a:rPr lang="en-GB" sz="36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         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16.01.04.060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Robiul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Hasan </a:t>
            </a: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Nowshad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</a:t>
            </a:r>
            <a:r>
              <a:rPr lang="en-GB" sz="36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   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16.01.04.061</a:t>
            </a:r>
            <a:endParaRPr sz="3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Tasmia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- </a:t>
            </a: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Tuj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– </a:t>
            </a:r>
            <a:r>
              <a:rPr lang="en-GB" sz="3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Juha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</a:t>
            </a:r>
            <a:r>
              <a:rPr lang="en-GB" sz="36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      </a:t>
            </a:r>
            <a:r>
              <a:rPr lang="en-GB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16.01.04.095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BFA222-63BE-42DF-9F71-8EA3490F64E7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Embedding with BERT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838200" y="3902299"/>
            <a:ext cx="10515600" cy="227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GB" dirty="0"/>
              <a:t>Token </a:t>
            </a:r>
            <a:r>
              <a:rPr lang="en-GB" dirty="0" err="1"/>
              <a:t>Embeddings</a:t>
            </a:r>
            <a:r>
              <a:rPr lang="en-GB" dirty="0"/>
              <a:t>: Use </a:t>
            </a:r>
            <a:r>
              <a:rPr lang="en-GB" dirty="0" err="1"/>
              <a:t>pretrained</a:t>
            </a:r>
            <a:r>
              <a:rPr lang="en-GB" dirty="0"/>
              <a:t> </a:t>
            </a:r>
            <a:r>
              <a:rPr lang="en-GB" dirty="0" err="1"/>
              <a:t>WordPiece</a:t>
            </a:r>
            <a:r>
              <a:rPr lang="en-GB" dirty="0"/>
              <a:t> </a:t>
            </a:r>
            <a:r>
              <a:rPr lang="en-GB" dirty="0" err="1"/>
              <a:t>embeddings</a:t>
            </a:r>
            <a:r>
              <a:rPr lang="en-GB" dirty="0"/>
              <a:t> </a:t>
            </a:r>
          </a:p>
          <a:p>
            <a:pPr indent="-457200"/>
            <a:r>
              <a:rPr lang="en-GB" dirty="0" smtClean="0"/>
              <a:t>Position </a:t>
            </a:r>
            <a:r>
              <a:rPr lang="en-GB" dirty="0" err="1"/>
              <a:t>Embeddings</a:t>
            </a:r>
            <a:r>
              <a:rPr lang="en-GB" dirty="0"/>
              <a:t>: Use learned Position </a:t>
            </a:r>
            <a:r>
              <a:rPr lang="en-GB" dirty="0" err="1" smtClean="0"/>
              <a:t>Embeddings</a:t>
            </a:r>
            <a:endParaRPr lang="en-GB" dirty="0" smtClean="0"/>
          </a:p>
          <a:p>
            <a:pPr indent="-457200"/>
            <a:r>
              <a:rPr lang="en-GB" dirty="0"/>
              <a:t>Added sentence embedding to every tokens of each sentence </a:t>
            </a:r>
          </a:p>
          <a:p>
            <a:pPr indent="-457200"/>
            <a:r>
              <a:rPr lang="en-GB" dirty="0" smtClean="0"/>
              <a:t>Use </a:t>
            </a:r>
            <a:r>
              <a:rPr lang="en-GB" dirty="0"/>
              <a:t>[CLS] for </a:t>
            </a:r>
            <a:r>
              <a:rPr lang="en-GB" dirty="0" smtClean="0"/>
              <a:t>start </a:t>
            </a:r>
            <a:r>
              <a:rPr lang="en-GB" dirty="0"/>
              <a:t>sentences </a:t>
            </a:r>
            <a:r>
              <a:rPr lang="en-GB" dirty="0" smtClean="0"/>
              <a:t>and </a:t>
            </a:r>
            <a:r>
              <a:rPr lang="en-GB" dirty="0"/>
              <a:t>[SEP</a:t>
            </a:r>
            <a:r>
              <a:rPr lang="en-GB" dirty="0" smtClean="0"/>
              <a:t>] for end</a:t>
            </a:r>
            <a:endParaRPr dirty="0"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072" y="1493949"/>
            <a:ext cx="8576257" cy="22368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929B00-DD52-436F-B0E9-579675B6DAAD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BERT </a:t>
            </a:r>
            <a:r>
              <a:rPr lang="en-GB" sz="40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Model Task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6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BERT </a:t>
            </a:r>
            <a:r>
              <a:rPr lang="en-GB" sz="36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Model </a:t>
            </a:r>
            <a:r>
              <a:rPr lang="en-GB" sz="36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has 2 </a:t>
            </a:r>
            <a:r>
              <a:rPr lang="en-GB" sz="36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tasks </a:t>
            </a:r>
            <a:r>
              <a:rPr lang="en-GB" sz="36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:</a:t>
            </a:r>
            <a:endParaRPr sz="36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1828800" lvl="0" indent="-317500">
              <a:buSzPts val="1400"/>
              <a:buFont typeface="Teko"/>
              <a:buAutoNum type="arabicPeriod"/>
            </a:pPr>
            <a:r>
              <a:rPr lang="en-GB" sz="3200" dirty="0"/>
              <a:t>Masked LM</a:t>
            </a:r>
            <a:r>
              <a:rPr lang="en-GB" sz="32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endParaRPr sz="32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1828800" lvl="0" indent="-317500">
              <a:spcBef>
                <a:spcPts val="0"/>
              </a:spcBef>
              <a:buSzPts val="1400"/>
              <a:buFont typeface="Teko"/>
              <a:buAutoNum type="arabicPeriod"/>
            </a:pPr>
            <a:r>
              <a:rPr lang="en-GB" sz="3200" dirty="0"/>
              <a:t>Next Sentence Prediction</a:t>
            </a:r>
            <a:endParaRPr sz="32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0AFEB8-86CF-4D16-8870-5E4743D1EF77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Task#1: Masked LM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15% of the words are masked at random </a:t>
            </a:r>
          </a:p>
          <a:p>
            <a:pPr lvl="1"/>
            <a:r>
              <a:rPr lang="en-GB" dirty="0" smtClean="0"/>
              <a:t>and </a:t>
            </a:r>
            <a:r>
              <a:rPr lang="en-GB" dirty="0"/>
              <a:t>the task is to predict the masked words based on its left and right </a:t>
            </a:r>
            <a:r>
              <a:rPr lang="en-GB" dirty="0" smtClean="0"/>
              <a:t>context</a:t>
            </a:r>
          </a:p>
          <a:p>
            <a:pPr marL="114300" indent="0">
              <a:buNone/>
            </a:pPr>
            <a:r>
              <a:rPr lang="en-GB" dirty="0" smtClean="0"/>
              <a:t>Not </a:t>
            </a:r>
            <a:r>
              <a:rPr lang="en-GB" dirty="0"/>
              <a:t>all tokens were masked in the same way (example sentence “My dog is hairy”) </a:t>
            </a:r>
            <a:endParaRPr lang="en-GB" dirty="0" smtClean="0"/>
          </a:p>
          <a:p>
            <a:pPr lvl="1"/>
            <a:r>
              <a:rPr lang="en-GB" dirty="0" smtClean="0"/>
              <a:t>80</a:t>
            </a:r>
            <a:r>
              <a:rPr lang="en-GB" dirty="0"/>
              <a:t>% were replaced by the </a:t>
            </a:r>
            <a:r>
              <a:rPr lang="en-GB" dirty="0" smtClean="0"/>
              <a:t>&lt;mask&gt;token</a:t>
            </a:r>
            <a:r>
              <a:rPr lang="en-GB" dirty="0"/>
              <a:t>: “My dog </a:t>
            </a:r>
            <a:r>
              <a:rPr lang="en-GB" dirty="0" smtClean="0"/>
              <a:t>is &lt;mask&gt; </a:t>
            </a:r>
            <a:r>
              <a:rPr lang="en-GB" dirty="0"/>
              <a:t>” </a:t>
            </a:r>
          </a:p>
          <a:p>
            <a:pPr lvl="1"/>
            <a:r>
              <a:rPr lang="en-GB" dirty="0" smtClean="0"/>
              <a:t>10</a:t>
            </a:r>
            <a:r>
              <a:rPr lang="en-GB" dirty="0"/>
              <a:t>% were replaced by a random token: “My dog is apple” </a:t>
            </a:r>
          </a:p>
          <a:p>
            <a:pPr lvl="1"/>
            <a:r>
              <a:rPr lang="en-GB" dirty="0" smtClean="0"/>
              <a:t>10</a:t>
            </a:r>
            <a:r>
              <a:rPr lang="en-GB" dirty="0"/>
              <a:t>% were left intact: “My dog is hairy”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131C578-D2A5-460A-8A36-B69C76DCFD72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3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4000" dirty="0"/>
              <a:t>Task#2: Next Sentence Prediction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Motivation </a:t>
            </a:r>
          </a:p>
          <a:p>
            <a:pPr marL="457200" lvl="1" indent="0">
              <a:buNone/>
            </a:pPr>
            <a:r>
              <a:rPr lang="en-GB" dirty="0" smtClean="0"/>
              <a:t>Many </a:t>
            </a:r>
            <a:r>
              <a:rPr lang="en-GB" dirty="0"/>
              <a:t>downstream tasks are based on understanding the relationship between two text sentences </a:t>
            </a:r>
          </a:p>
          <a:p>
            <a:pPr marL="800100" lvl="1"/>
            <a:r>
              <a:rPr lang="en-GB" dirty="0" smtClean="0"/>
              <a:t>Question </a:t>
            </a:r>
            <a:r>
              <a:rPr lang="en-GB" dirty="0"/>
              <a:t>Answering (QA) and Natural Language Inference (NLI) </a:t>
            </a:r>
          </a:p>
          <a:p>
            <a:pPr marL="800100" lvl="1"/>
            <a:r>
              <a:rPr lang="en-GB" dirty="0" smtClean="0"/>
              <a:t>Language </a:t>
            </a:r>
            <a:r>
              <a:rPr lang="en-GB" dirty="0" err="1"/>
              <a:t>modeling</a:t>
            </a:r>
            <a:r>
              <a:rPr lang="en-GB" dirty="0"/>
              <a:t> does not directly capture that relationship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task is pre-training </a:t>
            </a:r>
            <a:r>
              <a:rPr lang="en-GB" dirty="0" err="1"/>
              <a:t>binarized</a:t>
            </a:r>
            <a:r>
              <a:rPr lang="en-GB" dirty="0"/>
              <a:t> next sentence prediction task </a:t>
            </a:r>
            <a:r>
              <a:rPr lang="en-GB" dirty="0" smtClean="0"/>
              <a:t> </a:t>
            </a:r>
          </a:p>
          <a:p>
            <a:pPr marL="457200" lvl="1" indent="0">
              <a:buNone/>
            </a:pPr>
            <a:r>
              <a:rPr lang="en-GB" dirty="0" smtClean="0"/>
              <a:t>Input </a:t>
            </a:r>
            <a:r>
              <a:rPr lang="en-GB" dirty="0"/>
              <a:t>= [CLS] the man went to [MASK] store [SEP] he bought a gallon [MASK] milk [SEP] Label = </a:t>
            </a:r>
            <a:r>
              <a:rPr lang="en-GB" dirty="0" err="1"/>
              <a:t>isNext</a:t>
            </a:r>
            <a:r>
              <a:rPr lang="en-GB" dirty="0"/>
              <a:t>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Input </a:t>
            </a:r>
            <a:r>
              <a:rPr lang="en-GB" dirty="0"/>
              <a:t>= [CLS] the man [MASK] to the store [SEP]penguin [MASK] are flight ##less birds [SEP] Label = </a:t>
            </a:r>
            <a:r>
              <a:rPr lang="en-GB" dirty="0" err="1"/>
              <a:t>NotNext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191012-7446-4C7A-834D-43A51C4DF9C2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Pre-training procedure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Training data: </a:t>
            </a:r>
            <a:r>
              <a:rPr lang="en-GB" dirty="0" err="1"/>
              <a:t>BooksCorpus</a:t>
            </a:r>
            <a:r>
              <a:rPr lang="en-GB" dirty="0"/>
              <a:t> (800M words) + English Wikipedia (2,500M words) </a:t>
            </a:r>
          </a:p>
          <a:p>
            <a:r>
              <a:rPr lang="en-GB" dirty="0" smtClean="0"/>
              <a:t>To </a:t>
            </a:r>
            <a:r>
              <a:rPr lang="en-GB" dirty="0"/>
              <a:t>generate each training input sequences: sample two spans of text (A and B) from the corpus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combined length is ≤ 500 tokens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50</a:t>
            </a:r>
            <a:r>
              <a:rPr lang="en-GB" dirty="0"/>
              <a:t>% B is the actual next sentence that follows A and 50% of the time it is a random sentence from the corpus </a:t>
            </a:r>
          </a:p>
          <a:p>
            <a:r>
              <a:rPr lang="en-GB" dirty="0" smtClean="0"/>
              <a:t>The </a:t>
            </a:r>
            <a:r>
              <a:rPr lang="en-GB" dirty="0"/>
              <a:t>training loss is the sum of the mean masked LM likelihood and the mean next sentence prediction likelihood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1B5245-3360-459F-B048-89C90CDC46D3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4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BERT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575C413-F2FB-4BB3-9964-B0AF11A664D3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pic>
        <p:nvPicPr>
          <p:cNvPr id="1026" name="Picture 2" descr="Fine-tuning Pre-trained BERT Models — gluonnlp 0.10.0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54878"/>
            <a:ext cx="5043310" cy="4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7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Clustering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procedure of dividing data objects into subclasses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85" name="Google Shape;285;p36"/>
          <p:cNvGrpSpPr/>
          <p:nvPr/>
        </p:nvGrpSpPr>
        <p:grpSpPr>
          <a:xfrm>
            <a:off x="2542024" y="2620569"/>
            <a:ext cx="6904751" cy="3746228"/>
            <a:chOff x="2024" y="338802"/>
            <a:chExt cx="6904751" cy="3746228"/>
          </a:xfrm>
        </p:grpSpPr>
        <p:sp>
          <p:nvSpPr>
            <p:cNvPr id="286" name="Google Shape;286;p36"/>
            <p:cNvSpPr/>
            <p:nvPr/>
          </p:nvSpPr>
          <p:spPr>
            <a:xfrm>
              <a:off x="5140444" y="2594488"/>
              <a:ext cx="883165" cy="420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528CB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87" name="Google Shape;287;p36"/>
            <p:cNvSpPr/>
            <p:nvPr/>
          </p:nvSpPr>
          <p:spPr>
            <a:xfrm>
              <a:off x="4257278" y="2594488"/>
              <a:ext cx="883165" cy="420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528CB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88" name="Google Shape;288;p36"/>
            <p:cNvSpPr/>
            <p:nvPr/>
          </p:nvSpPr>
          <p:spPr>
            <a:xfrm>
              <a:off x="3374112" y="1256492"/>
              <a:ext cx="1766331" cy="420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89" name="Google Shape;289;p36"/>
            <p:cNvSpPr/>
            <p:nvPr/>
          </p:nvSpPr>
          <p:spPr>
            <a:xfrm>
              <a:off x="1607780" y="2594488"/>
              <a:ext cx="883165" cy="420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528CB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0" name="Google Shape;290;p36"/>
            <p:cNvSpPr/>
            <p:nvPr/>
          </p:nvSpPr>
          <p:spPr>
            <a:xfrm>
              <a:off x="724614" y="2594488"/>
              <a:ext cx="883165" cy="420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528CB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1" name="Google Shape;291;p36"/>
            <p:cNvSpPr/>
            <p:nvPr/>
          </p:nvSpPr>
          <p:spPr>
            <a:xfrm>
              <a:off x="1607780" y="1256492"/>
              <a:ext cx="1766331" cy="420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2" name="Google Shape;292;p36"/>
            <p:cNvSpPr/>
            <p:nvPr/>
          </p:nvSpPr>
          <p:spPr>
            <a:xfrm>
              <a:off x="2651521" y="338802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2812097" y="491349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 txBox="1"/>
            <p:nvPr/>
          </p:nvSpPr>
          <p:spPr>
            <a:xfrm>
              <a:off x="2838975" y="518227"/>
              <a:ext cx="1391424" cy="86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885190" y="1676798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1045765" y="1829345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 txBox="1"/>
            <p:nvPr/>
          </p:nvSpPr>
          <p:spPr>
            <a:xfrm>
              <a:off x="1072643" y="1856223"/>
              <a:ext cx="1391424" cy="86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Hierarchical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2024" y="3014795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162599" y="3167341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 txBox="1"/>
            <p:nvPr/>
          </p:nvSpPr>
          <p:spPr>
            <a:xfrm>
              <a:off x="189477" y="3194219"/>
              <a:ext cx="1391424" cy="86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Agglomerative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1768355" y="3014795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1928931" y="3167341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 txBox="1"/>
            <p:nvPr/>
          </p:nvSpPr>
          <p:spPr>
            <a:xfrm>
              <a:off x="1955809" y="3194219"/>
              <a:ext cx="1391424" cy="86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Divisive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4417853" y="1676798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4578429" y="1829345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 txBox="1"/>
            <p:nvPr/>
          </p:nvSpPr>
          <p:spPr>
            <a:xfrm>
              <a:off x="4605307" y="1856223"/>
              <a:ext cx="1391424" cy="86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Partitioning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3534687" y="3014795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3695263" y="3167341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 txBox="1"/>
            <p:nvPr/>
          </p:nvSpPr>
          <p:spPr>
            <a:xfrm>
              <a:off x="3722141" y="3194219"/>
              <a:ext cx="1391424" cy="86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 Cluster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(K-Means)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5301019" y="3014795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5461595" y="3167341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 txBox="1"/>
            <p:nvPr/>
          </p:nvSpPr>
          <p:spPr>
            <a:xfrm>
              <a:off x="5488473" y="3194219"/>
              <a:ext cx="1391424" cy="86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 Cluster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Fuzzy( c-means)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D645D42-A944-4A1C-BFFD-610157112E15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Clustering(cont…)</a:t>
            </a:r>
            <a:endParaRPr/>
          </a:p>
        </p:txBody>
      </p:sp>
      <p:sp>
        <p:nvSpPr>
          <p:cNvPr id="318" name="Google Shape;31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927600" y="1825625"/>
            <a:ext cx="2463800" cy="18573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37"/>
          <p:cNvGrpSpPr/>
          <p:nvPr/>
        </p:nvGrpSpPr>
        <p:grpSpPr>
          <a:xfrm>
            <a:off x="5232400" y="2117725"/>
            <a:ext cx="2466588" cy="1792345"/>
            <a:chOff x="3695263" y="3167341"/>
            <a:chExt cx="1445180" cy="917689"/>
          </a:xfrm>
        </p:grpSpPr>
        <p:sp>
          <p:nvSpPr>
            <p:cNvPr id="321" name="Google Shape;321;p37"/>
            <p:cNvSpPr/>
            <p:nvPr/>
          </p:nvSpPr>
          <p:spPr>
            <a:xfrm>
              <a:off x="3695263" y="3167341"/>
              <a:ext cx="1445180" cy="91768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 txBox="1"/>
            <p:nvPr/>
          </p:nvSpPr>
          <p:spPr>
            <a:xfrm>
              <a:off x="3722141" y="3194219"/>
              <a:ext cx="1391424" cy="86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 Cluster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(K-Means)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37"/>
          <p:cNvSpPr txBox="1"/>
          <p:nvPr/>
        </p:nvSpPr>
        <p:spPr>
          <a:xfrm>
            <a:off x="1703194" y="4202170"/>
            <a:ext cx="9525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Partition the dataset into K pre-defined distinct non-overlapping clusters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8EFB6E-F022-4EB8-85A0-7D83B9293BD7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>
                <a:latin typeface="Teko"/>
                <a:ea typeface="Teko"/>
                <a:cs typeface="Teko"/>
                <a:sym typeface="Teko"/>
              </a:rPr>
              <a:t>K-Means Algorithm</a:t>
            </a:r>
            <a:endParaRPr sz="4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9" name="Google Shape;32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3FBC72-CDFC-46AF-95A6-05833E9D4E94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/>
        </p:nvSpPr>
        <p:spPr>
          <a:xfrm>
            <a:off x="1320800" y="939800"/>
            <a:ext cx="96012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But What’s the proper number of Cluster?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How to find an optimal K value?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1092200" y="2053173"/>
            <a:ext cx="9639300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Methods of K finding: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Elbow method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Silhouette method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Gap statistic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Canopy 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48E57B-DABD-44C0-AA97-F0B0517208D2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850006" y="1867436"/>
            <a:ext cx="10503794" cy="385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5400"/>
            </a:pPr>
            <a:r>
              <a:rPr lang="en-GB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Extractive </a:t>
            </a:r>
            <a:r>
              <a:rPr lang="en-GB" sz="4800" dirty="0">
                <a:latin typeface="Calibri" panose="020F0502020204030204" pitchFamily="34" charset="0"/>
                <a:cs typeface="Calibri" panose="020F0502020204030204" pitchFamily="34" charset="0"/>
              </a:rPr>
              <a:t>Text Summarization with Pre-training of deep Bidirectional Encoder Representations from Transformers and Clustering</a:t>
            </a:r>
            <a:r>
              <a:rPr lang="en-GB" sz="48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eko"/>
              <a:buNone/>
            </a:pPr>
            <a:r>
              <a:rPr lang="en-GB" sz="4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endParaRPr sz="4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CAD1B9-6F08-45A6-A59C-40E1E734B39D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/>
        </p:nvSpPr>
        <p:spPr>
          <a:xfrm>
            <a:off x="1320800" y="939800"/>
            <a:ext cx="96012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But What’s the proper number of Cluster?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How to find an optimal K value?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1079500" y="2040473"/>
            <a:ext cx="9639300" cy="390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Methods of K finding: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GB" sz="3200" dirty="0">
                <a:solidFill>
                  <a:srgbClr val="C00000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Elbow method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Silhouette method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Gap statistic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Canopy 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3B708F-464D-4CA6-9959-210AD2AC3A13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>
                <a:latin typeface="Teko"/>
                <a:ea typeface="Teko"/>
                <a:cs typeface="Teko"/>
                <a:sym typeface="Teko"/>
              </a:rPr>
              <a:t>How Elbow Works?</a:t>
            </a:r>
            <a:endParaRPr sz="4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47" name="Google Shape;34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880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64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pic>
        <p:nvPicPr>
          <p:cNvPr id="348" name="Google Shape;34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1300" y="1825625"/>
            <a:ext cx="5275586" cy="43708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A4EBA8-467E-43DD-A7CC-EA770F8C0D12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Elbow (</a:t>
            </a:r>
            <a:r>
              <a:rPr lang="en-GB" sz="4000" dirty="0" err="1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cont</a:t>
            </a: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…)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4.   Point specific K value using Python library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C00000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</a:t>
            </a:r>
            <a:r>
              <a:rPr lang="en-GB" dirty="0" err="1">
                <a:solidFill>
                  <a:srgbClr val="C00000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YellowBrick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C00000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C00000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pic>
        <p:nvPicPr>
          <p:cNvPr id="355" name="Google Shape;3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0249" y="2252663"/>
            <a:ext cx="5728906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2"/>
          <p:cNvSpPr txBox="1"/>
          <p:nvPr/>
        </p:nvSpPr>
        <p:spPr>
          <a:xfrm>
            <a:off x="1237324" y="3476149"/>
            <a:ext cx="321876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Visualise and point out the optimal K value, where the distortion declines the most.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F3DEBE1-2DF7-4B46-A8FC-5C228707EACE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Summary Extract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362" name="Google Shape;362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Select sentences nearest  to centroid from each cluster.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Cluster1: 8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Cluster2: 8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Cluster3: 8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We just pick 1 sentences from each cluster. But </a:t>
            </a: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exception can happen!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6239251" y="3192964"/>
            <a:ext cx="37356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Happy case </a:t>
            </a:r>
            <a:r>
              <a:rPr lang="en-GB" sz="36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☺</a:t>
            </a:r>
            <a:endParaRPr sz="3600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96AF43-0FAC-49E4-8A84-E6294B5F477F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>
            <a:spLocks noGrp="1"/>
          </p:cNvSpPr>
          <p:nvPr>
            <p:ph type="title"/>
          </p:nvPr>
        </p:nvSpPr>
        <p:spPr>
          <a:xfrm>
            <a:off x="838200" y="517525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Summary Extract(</a:t>
            </a:r>
            <a:r>
              <a:rPr lang="en-GB" sz="4000" dirty="0" err="1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cont</a:t>
            </a: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…)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369" name="Google Shape;369;p44"/>
          <p:cNvSpPr txBox="1">
            <a:spLocks noGrp="1"/>
          </p:cNvSpPr>
          <p:nvPr>
            <p:ph type="body" idx="1"/>
          </p:nvPr>
        </p:nvSpPr>
        <p:spPr>
          <a:xfrm>
            <a:off x="838200" y="2903209"/>
            <a:ext cx="47118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This?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Cluster1: 14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Cluster2: 15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Cluster3: 8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6273800" y="2903208"/>
            <a:ext cx="47118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This?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Cluster1: 8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Cluster2: 8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Cluster3: 19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71" name="Google Shape;371;p44"/>
          <p:cNvSpPr txBox="1"/>
          <p:nvPr/>
        </p:nvSpPr>
        <p:spPr>
          <a:xfrm>
            <a:off x="3889982" y="1841212"/>
            <a:ext cx="4280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 situation like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5603016" y="2903208"/>
            <a:ext cx="4802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Or</a:t>
            </a:r>
            <a:endParaRPr sz="2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501504"/>
            <a:ext cx="11061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not fair to select only 1 sentence from a big and small cluster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B2C121D-D0FC-441D-AB57-A3E52945FE91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title"/>
          </p:nvPr>
        </p:nvSpPr>
        <p:spPr>
          <a:xfrm>
            <a:off x="838200" y="517525"/>
            <a:ext cx="10515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Summary Extract(</a:t>
            </a:r>
            <a:r>
              <a:rPr lang="en-GB" sz="4000" dirty="0" err="1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cont</a:t>
            </a: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…)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378" name="Google Shape;378;p45"/>
          <p:cNvSpPr txBox="1">
            <a:spLocks noGrp="1"/>
          </p:cNvSpPr>
          <p:nvPr>
            <p:ph type="body" idx="1"/>
          </p:nvPr>
        </p:nvSpPr>
        <p:spPr>
          <a:xfrm>
            <a:off x="3420900" y="2903209"/>
            <a:ext cx="47118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From,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Cluster1: 14/</a:t>
            </a:r>
            <a:r>
              <a:rPr lang="en-GB" dirty="0">
                <a:solidFill>
                  <a:srgbClr val="980000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8</a:t>
            </a: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= 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Cluster2: 15/</a:t>
            </a:r>
            <a:r>
              <a:rPr lang="en-GB" dirty="0">
                <a:solidFill>
                  <a:srgbClr val="980000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8</a:t>
            </a: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= 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Cluster3: </a:t>
            </a:r>
            <a:r>
              <a:rPr lang="en-GB" dirty="0">
                <a:solidFill>
                  <a:srgbClr val="980000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8/8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= 1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1081825" y="1841200"/>
            <a:ext cx="10045521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Number of Sentences to be picked up from each cluster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6DF0FBA-C67E-4094-8C62-BD38C6E1A704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eko"/>
              <a:buNone/>
            </a:pPr>
            <a:r>
              <a:rPr lang="en-GB">
                <a:latin typeface="Teko"/>
                <a:ea typeface="Teko"/>
                <a:cs typeface="Teko"/>
                <a:sym typeface="Teko"/>
              </a:rPr>
              <a:t>We can evaluate the efficiency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85" name="Google Shape;385;p46"/>
          <p:cNvSpPr txBox="1">
            <a:spLocks noGrp="1"/>
          </p:cNvSpPr>
          <p:nvPr>
            <p:ph type="body" idx="1"/>
          </p:nvPr>
        </p:nvSpPr>
        <p:spPr>
          <a:xfrm>
            <a:off x="838200" y="1879601"/>
            <a:ext cx="1051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Summary Evaluation Method: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ROUGE Metric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BLEU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Both are done by comparing System generated summary with some Human made summary or</a:t>
            </a:r>
            <a:endParaRPr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3671552" y="4265768"/>
            <a:ext cx="41459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Reference Summary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0FB97D-958A-44BB-95C6-C90D3A2A36D9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ROUGE Metric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392" name="Google Shape;392;p47"/>
          <p:cNvSpPr txBox="1">
            <a:spLocks noGrp="1"/>
          </p:cNvSpPr>
          <p:nvPr>
            <p:ph type="body" idx="1"/>
          </p:nvPr>
        </p:nvSpPr>
        <p:spPr>
          <a:xfrm>
            <a:off x="838200" y="1422400"/>
            <a:ext cx="10515600" cy="73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GB" sz="238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Determine overlapping                               between reference and system generated summary.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GB" sz="238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endParaRPr sz="238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393" name="Google Shape;393;p47"/>
          <p:cNvSpPr txBox="1"/>
          <p:nvPr/>
        </p:nvSpPr>
        <p:spPr>
          <a:xfrm>
            <a:off x="4000500" y="1264999"/>
            <a:ext cx="1400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instances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3194049" y="2317637"/>
            <a:ext cx="5486311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Unigram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Bigram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Trigram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Longest Common Sequence (LCS) etc.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4003451" y="1848090"/>
            <a:ext cx="190500" cy="49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711200" y="3911600"/>
            <a:ext cx="32893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Types: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ROUGE-1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ROUGE-2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ROUGE-3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ROUGE-L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ROUGE-W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F0DA1E-A82A-4400-8BD2-820129826931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ROUGE Metric(</a:t>
            </a:r>
            <a:r>
              <a:rPr lang="en-GB" sz="4000" dirty="0" err="1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cont</a:t>
            </a: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…)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2" name="Google Shape;402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039122-918B-4E67-8FB6-40FD1F8E4C78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49"/>
          <p:cNvGraphicFramePr/>
          <p:nvPr>
            <p:extLst>
              <p:ext uri="{D42A27DB-BD31-4B8C-83A1-F6EECF244321}">
                <p14:modId xmlns:p14="http://schemas.microsoft.com/office/powerpoint/2010/main" val="4219385460"/>
              </p:ext>
            </p:extLst>
          </p:nvPr>
        </p:nvGraphicFramePr>
        <p:xfrm>
          <a:off x="5257799" y="2374898"/>
          <a:ext cx="5109694" cy="3759200"/>
        </p:xfrm>
        <a:graphic>
          <a:graphicData uri="http://schemas.openxmlformats.org/drawingml/2006/table">
            <a:tbl>
              <a:tblPr firstRow="1" firstCol="1" bandRow="1">
                <a:noFill/>
                <a:tableStyleId>{8C184125-47AC-46DB-AFE9-A4B1A82DFB75}</a:tableStyleId>
              </a:tblPr>
              <a:tblGrid>
                <a:gridCol w="177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ROUGE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Score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 smtClean="0">
                          <a:latin typeface="Teko"/>
                          <a:ea typeface="Teko"/>
                          <a:cs typeface="Teko"/>
                          <a:sym typeface="Teko"/>
                        </a:rPr>
                        <a:t>Generated</a:t>
                      </a:r>
                      <a:r>
                        <a:rPr lang="en-GB" sz="1400" u="none" strike="noStrike" cap="none" baseline="0" dirty="0" smtClean="0">
                          <a:latin typeface="Teko"/>
                          <a:ea typeface="Teko"/>
                          <a:cs typeface="Teko"/>
                          <a:sym typeface="Teko"/>
                        </a:rPr>
                        <a:t> Summary</a:t>
                      </a:r>
                      <a:endParaRPr sz="14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 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Precision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47.29</a:t>
                      </a:r>
                      <a:endParaRPr sz="14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ROUGE-1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Recall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42.61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 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F1-score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47.29</a:t>
                      </a:r>
                      <a:endParaRPr sz="14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 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Precision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50.94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ROUGE-2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Recall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47.37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 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F1-score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50.94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 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Teko"/>
                          <a:ea typeface="Teko"/>
                          <a:cs typeface="Teko"/>
                          <a:sym typeface="Teko"/>
                        </a:rPr>
                        <a:t>Precision</a:t>
                      </a:r>
                      <a:endParaRPr sz="1400" u="none" strike="noStrike" cap="non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eko"/>
                          <a:ea typeface="Teko"/>
                          <a:cs typeface="Teko"/>
                          <a:sym typeface="Teko"/>
                        </a:rPr>
                        <a:t>48.57</a:t>
                      </a:r>
                      <a:endParaRPr sz="1400" u="none" strike="noStrike" cap="none" dirty="0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8" name="Google Shape;408;p49"/>
          <p:cNvSpPr txBox="1"/>
          <p:nvPr/>
        </p:nvSpPr>
        <p:spPr>
          <a:xfrm>
            <a:off x="1003300" y="660400"/>
            <a:ext cx="10388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ROUGE Metric (cont…)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09" name="Google Shape;409;p49"/>
          <p:cNvSpPr txBox="1"/>
          <p:nvPr/>
        </p:nvSpPr>
        <p:spPr>
          <a:xfrm>
            <a:off x="1104900" y="3340098"/>
            <a:ext cx="37375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Display the cluster having the highest ROUGE scores as the resulting summary.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E81E46F-7606-4573-889C-EAA5AEBDCC80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592428" y="531340"/>
            <a:ext cx="10726361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</a:t>
            </a:r>
            <a:r>
              <a:rPr lang="en-GB" sz="4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Problems</a:t>
            </a:r>
            <a:endParaRPr sz="4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More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and  more data                                                  </a:t>
            </a:r>
            <a:r>
              <a:rPr lang="en-GB" sz="22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                       Less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amount </a:t>
            </a:r>
            <a:r>
              <a:rPr lang="en-GB" sz="22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of time 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897" y="2793498"/>
            <a:ext cx="3583460" cy="32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3239" y="2793498"/>
            <a:ext cx="3749117" cy="32564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81EEB7-BC9C-48D2-A16E-3E1097CEDF8A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Comparison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416" name="Google Shape;416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 smtClean="0"/>
              <a:t>Comparison with other models on CNN/Daily Mail Dataset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56777"/>
              </p:ext>
            </p:extLst>
          </p:nvPr>
        </p:nvGraphicFramePr>
        <p:xfrm>
          <a:off x="3080385" y="2550446"/>
          <a:ext cx="6031230" cy="2901696"/>
        </p:xfrm>
        <a:graphic>
          <a:graphicData uri="http://schemas.openxmlformats.org/drawingml/2006/table">
            <a:tbl>
              <a:tblPr>
                <a:tableStyleId>{8C184125-47AC-46DB-AFE9-A4B1A82DFB75}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val="9799482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9311153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984842974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14517963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1524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Model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ROUGE-1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ROUGE-2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286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ROUGE-L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extLst>
                  <a:ext uri="{0D108BD9-81ED-4DB2-BD59-A6C34878D82A}">
                    <a16:rowId xmlns:a16="http://schemas.microsoft.com/office/drawing/2014/main" val="28069331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ImprovedBertSum(This Paper)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44.96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20.21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286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40.11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extLst>
                  <a:ext uri="{0D108BD9-81ED-4DB2-BD59-A6C34878D82A}">
                    <a16:rowId xmlns:a16="http://schemas.microsoft.com/office/drawing/2014/main" val="273680419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MatchSum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44.41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20.86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286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40.55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extLst>
                  <a:ext uri="{0D108BD9-81ED-4DB2-BD59-A6C34878D82A}">
                    <a16:rowId xmlns:a16="http://schemas.microsoft.com/office/drawing/2014/main" val="25387144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DiscoBERT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w.G_R</a:t>
                      </a:r>
                      <a:r>
                        <a:rPr lang="en-GB" sz="1200" dirty="0">
                          <a:effectLst/>
                        </a:rPr>
                        <a:t> &amp; </a:t>
                      </a:r>
                      <a:r>
                        <a:rPr lang="en-GB" sz="1200" dirty="0" smtClean="0">
                          <a:effectLst/>
                        </a:rPr>
                        <a:t>G_C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43.77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20.85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286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40.67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extLst>
                  <a:ext uri="{0D108BD9-81ED-4DB2-BD59-A6C34878D82A}">
                    <a16:rowId xmlns:a16="http://schemas.microsoft.com/office/drawing/2014/main" val="2502265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BertSumExt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43.85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20.34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286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39.90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extLst>
                  <a:ext uri="{0D108BD9-81ED-4DB2-BD59-A6C34878D82A}">
                    <a16:rowId xmlns:a16="http://schemas.microsoft.com/office/drawing/2014/main" val="8650993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BERT-</a:t>
                      </a:r>
                      <a:r>
                        <a:rPr lang="en-GB" sz="1200" dirty="0" err="1">
                          <a:effectLst/>
                        </a:rPr>
                        <a:t>ext</a:t>
                      </a:r>
                      <a:r>
                        <a:rPr lang="en-GB" sz="1200" dirty="0">
                          <a:effectLst/>
                        </a:rPr>
                        <a:t> + RL 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42.76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19075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19.87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marL="228600" marR="40005" indent="-635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39.11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101600" marB="101600" anchor="b"/>
                </a:tc>
                <a:extLst>
                  <a:ext uri="{0D108BD9-81ED-4DB2-BD59-A6C34878D82A}">
                    <a16:rowId xmlns:a16="http://schemas.microsoft.com/office/drawing/2014/main" val="3630387087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962A20-3AE5-46E5-A061-1363ACF8E0E8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/>
        </p:nvSpPr>
        <p:spPr>
          <a:xfrm>
            <a:off x="1549400" y="2565400"/>
            <a:ext cx="8763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Thank You</a:t>
            </a:r>
            <a:endParaRPr sz="80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395A04D-8CF2-415C-B572-F850A3EA9D8E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696686" y="812800"/>
            <a:ext cx="6966857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Automatic Summarization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“Converting  a large document with in a shorter volume, reflecting the core theme of it.”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 smtClean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Approaches</a:t>
            </a:r>
            <a:endParaRPr sz="40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1028700" marR="0" lvl="1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Extractive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marR="0" lvl="1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 Abstractive</a:t>
            </a:r>
            <a:endParaRPr sz="32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9419771" y="1001486"/>
            <a:ext cx="1799772" cy="24384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9419771" y="4666343"/>
            <a:ext cx="1799772" cy="1052286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0109199" y="3501572"/>
            <a:ext cx="420915" cy="11030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0C3DE93-1ACA-4F89-9F74-88069B7654D0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3120660" y="5414848"/>
            <a:ext cx="362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120660" y="554839"/>
            <a:ext cx="65553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Extractive Text Summarization</a:t>
            </a:r>
            <a:endParaRPr sz="40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D82D335-43D1-4EE1-B89D-AFCDB484123B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4856" y="2083708"/>
            <a:ext cx="98523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Extractive summaries are created by reusing portions (words, sentences, etc.) of the input text document 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system extracts text from the entire collection, without modifying the text document.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of the summarization research today is on extractive summarization.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GB" sz="40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Methodology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5" y="1484025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EAA7AFA-F6E5-4B25-BFA5-60585706194F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682171" y="508000"/>
            <a:ext cx="3875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22514" y="471881"/>
            <a:ext cx="50364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Data Acquisition </a:t>
            </a:r>
            <a:endParaRPr sz="40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467429" y="1611085"/>
            <a:ext cx="1480457" cy="3628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078525" y="1455313"/>
            <a:ext cx="4818600" cy="280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Document</a:t>
            </a:r>
            <a:endParaRPr sz="36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For that we will generate summary</a:t>
            </a: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BBC News Article from 2004-2005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u="sng" dirty="0">
                <a:solidFill>
                  <a:schemeClr val="hlink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  <a:hlinkClick r:id="rId3"/>
              </a:rPr>
              <a:t>www.kaggle.com/datasets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 smtClean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CNN/Daily </a:t>
            </a: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mail 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078515" y="3722912"/>
            <a:ext cx="48187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ECEFFC-FC14-4996-8AC2-D5751FA0A99C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838200" y="2786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4000"/>
            </a:pPr>
            <a:r>
              <a:rPr lang="en-GB" sz="4000" dirty="0" smtClean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Pre-Processing</a:t>
            </a:r>
            <a:endParaRPr sz="4000" dirty="0"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6458464" y="1604191"/>
            <a:ext cx="5315466" cy="47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 sz="3600" dirty="0"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Tokenization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b="1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6817840" y="2410770"/>
            <a:ext cx="4596714" cy="5650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is Sunday. We have a presentation.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817840" y="3927730"/>
            <a:ext cx="4596714" cy="642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[‘’Today is Sunday ’’, ‘’ We have a presentation’’]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6817840" y="5454388"/>
            <a:ext cx="4596714" cy="684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[‘Today’ ,‘is’ ,‘Sunday’ ‘We’ ,‘have’ ,‘a’ ,‘presentation’]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 rot="5400000">
            <a:off x="8717992" y="3529525"/>
            <a:ext cx="373562" cy="42284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 rot="5400000">
            <a:off x="8304761" y="5056183"/>
            <a:ext cx="373562" cy="42284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4921" y="1604191"/>
            <a:ext cx="5315466" cy="47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Filtering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                                  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                                  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                                  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543698" y="2410770"/>
            <a:ext cx="4596714" cy="5650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Today is Sunday$}.   We have a presentation.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2663003" y="3175686"/>
            <a:ext cx="179052" cy="21959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543698" y="5454388"/>
            <a:ext cx="4596714" cy="684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is Sunday  We have a presentation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 flipH="1">
            <a:off x="2870431" y="3851956"/>
            <a:ext cx="10897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RegEx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eko"/>
              <a:cs typeface="Calibri" panose="020F0502020204030204" pitchFamily="34" charset="0"/>
              <a:sym typeface="Tek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692462" y="3301840"/>
            <a:ext cx="3000887" cy="5882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Sentence Tokenize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859165" y="4866088"/>
            <a:ext cx="2420954" cy="5882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Teko"/>
                <a:cs typeface="Calibri" panose="020F0502020204030204" pitchFamily="34" charset="0"/>
                <a:sym typeface="Teko"/>
              </a:rPr>
              <a:t>Word Tokenize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39C9555-DE22-4E89-8872-F14A4AF81D03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Robiul Hasan Nowshad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1599</Words>
  <Application>Microsoft Office PowerPoint</Application>
  <PresentationFormat>Widescreen</PresentationFormat>
  <Paragraphs>482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Times New Roman</vt:lpstr>
      <vt:lpstr>Teko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Pre-Processing</vt:lpstr>
      <vt:lpstr>Pre-Processing (cont…)</vt:lpstr>
      <vt:lpstr>PowerPoint Presentation</vt:lpstr>
      <vt:lpstr>PowerPoint Presentation</vt:lpstr>
      <vt:lpstr>PowerPoint Presentation</vt:lpstr>
      <vt:lpstr>Draw back of these Representation  </vt:lpstr>
      <vt:lpstr>BERT: Bidirectional Encoder Representations from Transformers</vt:lpstr>
      <vt:lpstr>Architecture of BERT</vt:lpstr>
      <vt:lpstr>Architecture of BERT</vt:lpstr>
      <vt:lpstr>Transformer Encoders</vt:lpstr>
      <vt:lpstr>Inside an Encoder Block</vt:lpstr>
      <vt:lpstr>Embedding with BERT</vt:lpstr>
      <vt:lpstr>BERT Model Task</vt:lpstr>
      <vt:lpstr>Task#1: Masked LM</vt:lpstr>
      <vt:lpstr>Task#2: Next Sentence Prediction</vt:lpstr>
      <vt:lpstr>Pre-training procedure</vt:lpstr>
      <vt:lpstr>BERT</vt:lpstr>
      <vt:lpstr>Clustering</vt:lpstr>
      <vt:lpstr>Clustering(cont…)</vt:lpstr>
      <vt:lpstr>K-Means Algorithm</vt:lpstr>
      <vt:lpstr>PowerPoint Presentation</vt:lpstr>
      <vt:lpstr>PowerPoint Presentation</vt:lpstr>
      <vt:lpstr>How Elbow Works?</vt:lpstr>
      <vt:lpstr>Elbow (cont…)</vt:lpstr>
      <vt:lpstr>Summary Extract</vt:lpstr>
      <vt:lpstr>Summary Extract(cont…)</vt:lpstr>
      <vt:lpstr>Summary Extract(cont…)</vt:lpstr>
      <vt:lpstr>We can evaluate the efficiency</vt:lpstr>
      <vt:lpstr>ROUGE Metric</vt:lpstr>
      <vt:lpstr>ROUGE Metric(cont…)</vt:lpstr>
      <vt:lpstr>PowerPoint Presentation</vt:lpstr>
      <vt:lpstr>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ROBIUL HASAN NOWSHAD</dc:creator>
  <cp:lastModifiedBy>ROBIUL HASAN NOWSHAD</cp:lastModifiedBy>
  <cp:revision>20</cp:revision>
  <dcterms:modified xsi:type="dcterms:W3CDTF">2020-12-04T18:42:34Z</dcterms:modified>
</cp:coreProperties>
</file>