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6"/>
  </p:notesMasterIdLst>
  <p:sldIdLst>
    <p:sldId id="256" r:id="rId2"/>
    <p:sldId id="257" r:id="rId3"/>
    <p:sldId id="258" r:id="rId4"/>
    <p:sldId id="267" r:id="rId5"/>
    <p:sldId id="263" r:id="rId6"/>
    <p:sldId id="259" r:id="rId7"/>
    <p:sldId id="260" r:id="rId8"/>
    <p:sldId id="261" r:id="rId9"/>
    <p:sldId id="268" r:id="rId10"/>
    <p:sldId id="269" r:id="rId11"/>
    <p:sldId id="262" r:id="rId12"/>
    <p:sldId id="270" r:id="rId13"/>
    <p:sldId id="265" r:id="rId14"/>
    <p:sldId id="26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09" autoAdjust="0"/>
    <p:restoredTop sz="94660"/>
  </p:normalViewPr>
  <p:slideViewPr>
    <p:cSldViewPr snapToGrid="0" snapToObjects="1">
      <p:cViewPr>
        <p:scale>
          <a:sx n="75" d="100"/>
          <a:sy n="75" d="100"/>
        </p:scale>
        <p:origin x="1092" y="29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0CF60C-E3C0-4AEE-AC4A-7ED6817D5E56}" type="datetimeFigureOut">
              <a:rPr lang="en-US" smtClean="0"/>
              <a:t>5/3/2025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8CD8E-B8A6-474A-82BA-24115FF43DF3}" type="slidenum">
              <a:rPr lang="en-US" smtClean="0"/>
              <a:t>‹#›</a:t>
            </a:fld>
            <a:endParaRPr lang="en-US"/>
          </a:p>
        </p:txBody>
      </p:sp>
    </p:spTree>
    <p:extLst>
      <p:ext uri="{BB962C8B-B14F-4D97-AF65-F5344CB8AC3E}">
        <p14:creationId xmlns:p14="http://schemas.microsoft.com/office/powerpoint/2010/main" val="2321492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48CD8E-B8A6-474A-82BA-24115FF43DF3}" type="slidenum">
              <a:rPr lang="en-US" smtClean="0"/>
              <a:t>10</a:t>
            </a:fld>
            <a:endParaRPr lang="en-US"/>
          </a:p>
        </p:txBody>
      </p:sp>
    </p:spTree>
    <p:extLst>
      <p:ext uri="{BB962C8B-B14F-4D97-AF65-F5344CB8AC3E}">
        <p14:creationId xmlns:p14="http://schemas.microsoft.com/office/powerpoint/2010/main" val="365282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29964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707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69856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809884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06460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53926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56867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44487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77924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0403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7437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73330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52719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87770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65877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76378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65499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5/3/2025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4675120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aid wine bottles, glass and grapes">
            <a:extLst>
              <a:ext uri="{FF2B5EF4-FFF2-40B4-BE49-F238E27FC236}">
                <a16:creationId xmlns:a16="http://schemas.microsoft.com/office/drawing/2014/main" id="{28261DA0-D525-85A2-794C-FD98C99853B1}"/>
              </a:ext>
            </a:extLst>
          </p:cNvPr>
          <p:cNvPicPr>
            <a:picLocks noChangeAspect="1"/>
          </p:cNvPicPr>
          <p:nvPr/>
        </p:nvPicPr>
        <p:blipFill>
          <a:blip r:embed="rId2">
            <a:alphaModFix amt="40000"/>
          </a:blip>
          <a:srcRect t="9091" r="19091"/>
          <a:stretch/>
        </p:blipFill>
        <p:spPr>
          <a:xfrm>
            <a:off x="20" y="10"/>
            <a:ext cx="9143980" cy="6857990"/>
          </a:xfrm>
          <a:prstGeom prst="rect">
            <a:avLst/>
          </a:prstGeom>
        </p:spPr>
      </p:pic>
      <p:sp>
        <p:nvSpPr>
          <p:cNvPr id="2" name="Title 1"/>
          <p:cNvSpPr>
            <a:spLocks noGrp="1"/>
          </p:cNvSpPr>
          <p:nvPr>
            <p:ph type="ctrTitle"/>
          </p:nvPr>
        </p:nvSpPr>
        <p:spPr>
          <a:xfrm>
            <a:off x="866216" y="1447800"/>
            <a:ext cx="6619243" cy="3329581"/>
          </a:xfrm>
        </p:spPr>
        <p:txBody>
          <a:bodyPr>
            <a:normAutofit/>
          </a:bodyPr>
          <a:lstStyle/>
          <a:p>
            <a:r>
              <a:rPr lang="en-US">
                <a:solidFill>
                  <a:schemeClr val="tx1"/>
                </a:solidFill>
              </a:rPr>
              <a:t>Wine Quality Prediction</a:t>
            </a:r>
          </a:p>
        </p:txBody>
      </p:sp>
      <p:sp>
        <p:nvSpPr>
          <p:cNvPr id="3" name="Subtitle 2"/>
          <p:cNvSpPr>
            <a:spLocks noGrp="1"/>
          </p:cNvSpPr>
          <p:nvPr>
            <p:ph type="subTitle" idx="1"/>
          </p:nvPr>
        </p:nvSpPr>
        <p:spPr>
          <a:xfrm>
            <a:off x="866216" y="4777380"/>
            <a:ext cx="6619243" cy="861420"/>
          </a:xfrm>
        </p:spPr>
        <p:txBody>
          <a:bodyPr>
            <a:normAutofit/>
          </a:bodyPr>
          <a:lstStyle/>
          <a:p>
            <a:pPr>
              <a:lnSpc>
                <a:spcPct val="90000"/>
              </a:lnSpc>
            </a:pPr>
            <a:r>
              <a:rPr lang="en-US" sz="1100">
                <a:solidFill>
                  <a:schemeClr val="tx1"/>
                </a:solidFill>
              </a:rPr>
              <a:t>Springboard Data Science Career Track</a:t>
            </a:r>
          </a:p>
          <a:p>
            <a:pPr>
              <a:lnSpc>
                <a:spcPct val="90000"/>
              </a:lnSpc>
            </a:pPr>
            <a:r>
              <a:rPr lang="en-US" sz="1100">
                <a:solidFill>
                  <a:schemeClr val="tx1"/>
                </a:solidFill>
              </a:rPr>
              <a:t>Samia Saad</a:t>
            </a:r>
          </a:p>
          <a:p>
            <a:pPr>
              <a:lnSpc>
                <a:spcPct val="90000"/>
              </a:lnSpc>
            </a:pPr>
            <a:r>
              <a:rPr lang="en-US" sz="1100">
                <a:solidFill>
                  <a:schemeClr val="tx1"/>
                </a:solidFill>
              </a:rPr>
              <a:t>April 2025</a:t>
            </a:r>
          </a:p>
        </p:txBody>
      </p:sp>
      <p:sp>
        <p:nvSpPr>
          <p:cNvPr id="12" name="Rectangle 11">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29111ED-FB3A-56A5-34E6-2C5B0FBED6EC}"/>
              </a:ext>
            </a:extLst>
          </p:cNvPr>
          <p:cNvSpPr>
            <a:spLocks noGrp="1" noChangeArrowheads="1"/>
          </p:cNvSpPr>
          <p:nvPr>
            <p:ph idx="1"/>
          </p:nvPr>
        </p:nvSpPr>
        <p:spPr bwMode="auto">
          <a:xfrm>
            <a:off x="726100" y="664966"/>
            <a:ext cx="71606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For </a:t>
            </a:r>
            <a:r>
              <a:rPr kumimoji="0" lang="en-US" altLang="en-US" sz="1800" b="0" i="0" u="none" strike="noStrike" cap="none" normalizeH="0" baseline="0" dirty="0" err="1">
                <a:ln>
                  <a:noFill/>
                </a:ln>
                <a:solidFill>
                  <a:schemeClr val="tx1"/>
                </a:solidFill>
                <a:effectLst/>
                <a:latin typeface="Arial" panose="020B0604020202020204" pitchFamily="34" charset="0"/>
              </a:rPr>
              <a:t>XGBoost</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from </a:t>
            </a:r>
            <a:r>
              <a:rPr kumimoji="0" lang="en-US" altLang="en-US" sz="1800" b="0" i="0" u="none" strike="noStrike" cap="none" normalizeH="0" baseline="0" dirty="0" err="1">
                <a:ln>
                  <a:noFill/>
                </a:ln>
                <a:solidFill>
                  <a:schemeClr val="tx1"/>
                </a:solidFill>
                <a:effectLst/>
                <a:latin typeface="Arial Unicode MS"/>
              </a:rPr>
              <a:t>xgboost</a:t>
            </a:r>
            <a:r>
              <a:rPr kumimoji="0" lang="en-US" altLang="en-US" sz="1800" b="0" i="0" u="none" strike="noStrike" cap="none" normalizeH="0" baseline="0" dirty="0">
                <a:ln>
                  <a:noFill/>
                </a:ln>
                <a:solidFill>
                  <a:schemeClr val="tx1"/>
                </a:solidFill>
                <a:effectLst/>
                <a:latin typeface="Arial Unicode MS"/>
              </a:rPr>
              <a:t> import </a:t>
            </a:r>
            <a:r>
              <a:rPr kumimoji="0" lang="en-US" altLang="en-US" sz="1800" b="0" i="0" u="none" strike="noStrike" cap="none" normalizeH="0" baseline="0" dirty="0" err="1">
                <a:ln>
                  <a:noFill/>
                </a:ln>
                <a:solidFill>
                  <a:schemeClr val="tx1"/>
                </a:solidFill>
                <a:effectLst/>
                <a:latin typeface="Arial Unicode MS"/>
              </a:rPr>
              <a:t>XGBClassifier</a:t>
            </a:r>
            <a:r>
              <a:rPr kumimoji="0" lang="en-US" altLang="en-US" sz="1800" b="0" i="0" u="none" strike="noStrike" cap="none" normalizeH="0" baseline="0" dirty="0">
                <a:ln>
                  <a:noFill/>
                </a:ln>
                <a:solidFill>
                  <a:schemeClr val="tx1"/>
                </a:solidFill>
                <a:effectLst/>
                <a:latin typeface="Arial Unicode MS"/>
              </a:rPr>
              <a:t> model = </a:t>
            </a:r>
            <a:r>
              <a:rPr kumimoji="0" lang="en-US" altLang="en-US" sz="1800" b="0" i="0" u="none" strike="noStrike" cap="none" normalizeH="0" baseline="0" dirty="0" err="1">
                <a:ln>
                  <a:noFill/>
                </a:ln>
                <a:solidFill>
                  <a:schemeClr val="tx1"/>
                </a:solidFill>
                <a:effectLst/>
                <a:latin typeface="Arial Unicode MS"/>
              </a:rPr>
              <a:t>XGBClassifier</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err="1">
                <a:ln>
                  <a:noFill/>
                </a:ln>
                <a:solidFill>
                  <a:schemeClr val="tx1"/>
                </a:solidFill>
                <a:effectLst/>
                <a:latin typeface="Arial Unicode MS"/>
              </a:rPr>
              <a:t>scale_pos_weight</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err="1">
                <a:ln>
                  <a:noFill/>
                </a:ln>
                <a:solidFill>
                  <a:schemeClr val="tx1"/>
                </a:solidFill>
                <a:effectLst/>
                <a:latin typeface="Arial Unicode MS"/>
              </a:rPr>
              <a:t>imbalance_ratio</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random_state</a:t>
            </a:r>
            <a:r>
              <a:rPr kumimoji="0" lang="en-US" altLang="en-US" sz="1800" b="0" i="0" u="none" strike="noStrike" cap="none" normalizeH="0" baseline="0" dirty="0">
                <a:ln>
                  <a:noFill/>
                </a:ln>
                <a:solidFill>
                  <a:schemeClr val="tx1"/>
                </a:solidFill>
                <a:effectLst/>
                <a:latin typeface="Arial Unicode MS"/>
              </a:rPr>
              <a:t>=42)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Evaluation Metrics: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Use metrics like F1 score, Precision-Recall or ROC-AUC </a:t>
            </a:r>
            <a:r>
              <a:rPr lang="en-US" sz="1600" b="1" dirty="0"/>
              <a:t>per class</a:t>
            </a:r>
            <a:r>
              <a:rPr lang="en-US" sz="1600" dirty="0"/>
              <a:t> instead of overall accuracy, which is misleading with imbalanced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from </a:t>
            </a:r>
            <a:r>
              <a:rPr kumimoji="0" lang="en-US" altLang="en-US" sz="1800" b="0" i="0" u="none" strike="noStrike" cap="none" normalizeH="0" baseline="0" dirty="0" err="1">
                <a:ln>
                  <a:noFill/>
                </a:ln>
                <a:solidFill>
                  <a:schemeClr val="tx1"/>
                </a:solidFill>
                <a:effectLst/>
                <a:latin typeface="Arial" panose="020B0604020202020204" pitchFamily="34" charset="0"/>
              </a:rPr>
              <a:t>sklearn.metrics</a:t>
            </a:r>
            <a:r>
              <a:rPr kumimoji="0" lang="en-US" altLang="en-US" sz="1800" b="0" i="0" u="none" strike="noStrike" cap="none" normalizeH="0" baseline="0" dirty="0">
                <a:ln>
                  <a:noFill/>
                </a:ln>
                <a:solidFill>
                  <a:schemeClr val="tx1"/>
                </a:solidFill>
                <a:effectLst/>
                <a:latin typeface="Arial" panose="020B0604020202020204" pitchFamily="34" charset="0"/>
              </a:rPr>
              <a:t> import </a:t>
            </a:r>
            <a:r>
              <a:rPr kumimoji="0" lang="en-US" altLang="en-US" sz="1800" b="0" i="0" u="none" strike="noStrike" cap="none" normalizeH="0" baseline="0" dirty="0" err="1">
                <a:ln>
                  <a:noFill/>
                </a:ln>
                <a:solidFill>
                  <a:schemeClr val="tx1"/>
                </a:solidFill>
                <a:effectLst/>
                <a:latin typeface="Arial" panose="020B0604020202020204" pitchFamily="34" charset="0"/>
              </a:rPr>
              <a:t>classification_report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print(</a:t>
            </a:r>
            <a:r>
              <a:rPr kumimoji="0" lang="en-US" altLang="en-US" sz="1800" b="0" i="0" u="none" strike="noStrike" cap="none" normalizeH="0" baseline="0" dirty="0" err="1">
                <a:ln>
                  <a:noFill/>
                </a:ln>
                <a:solidFill>
                  <a:schemeClr val="tx1"/>
                </a:solidFill>
                <a:effectLst/>
                <a:latin typeface="Arial" panose="020B0604020202020204" pitchFamily="34" charset="0"/>
              </a:rPr>
              <a:t>classification_report</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y_test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model.predict</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X_test</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466033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9986" y="629266"/>
            <a:ext cx="4007403" cy="1641986"/>
          </a:xfrm>
        </p:spPr>
        <p:txBody>
          <a:bodyPr>
            <a:normAutofit/>
          </a:bodyPr>
          <a:lstStyle/>
          <a:p>
            <a:r>
              <a:t>Model Evaluation</a:t>
            </a:r>
          </a:p>
        </p:txBody>
      </p:sp>
      <p:pic>
        <p:nvPicPr>
          <p:cNvPr id="5" name="Picture 4" descr="White percentage symbol on red background">
            <a:extLst>
              <a:ext uri="{FF2B5EF4-FFF2-40B4-BE49-F238E27FC236}">
                <a16:creationId xmlns:a16="http://schemas.microsoft.com/office/drawing/2014/main" id="{3001F798-CD77-509A-AF1D-6B65EA595CB7}"/>
              </a:ext>
            </a:extLst>
          </p:cNvPr>
          <p:cNvPicPr>
            <a:picLocks noChangeAspect="1"/>
          </p:cNvPicPr>
          <p:nvPr/>
        </p:nvPicPr>
        <p:blipFill>
          <a:blip r:embed="rId3"/>
          <a:srcRect l="53107" r="17263" b="-1"/>
          <a:stretch/>
        </p:blipFill>
        <p:spPr>
          <a:xfrm>
            <a:off x="20" y="10"/>
            <a:ext cx="3044191" cy="6857990"/>
          </a:xfrm>
          <a:prstGeom prst="rect">
            <a:avLst/>
          </a:prstGeom>
        </p:spPr>
      </p:pic>
      <p:sp>
        <p:nvSpPr>
          <p:cNvPr id="3" name="Content Placeholder 2"/>
          <p:cNvSpPr>
            <a:spLocks noGrp="1"/>
          </p:cNvSpPr>
          <p:nvPr>
            <p:ph idx="1"/>
          </p:nvPr>
        </p:nvSpPr>
        <p:spPr>
          <a:xfrm>
            <a:off x="3529986" y="2438400"/>
            <a:ext cx="4007403" cy="3809999"/>
          </a:xfrm>
        </p:spPr>
        <p:txBody>
          <a:bodyPr>
            <a:normAutofit/>
          </a:bodyPr>
          <a:lstStyle/>
          <a:p>
            <a:pPr marL="0" indent="0">
              <a:buNone/>
            </a:pPr>
            <a:r>
              <a:rPr dirty="0"/>
              <a:t>• Accuracy: 83%</a:t>
            </a:r>
          </a:p>
          <a:p>
            <a:pPr marL="0" indent="0">
              <a:buNone/>
            </a:pPr>
            <a:r>
              <a:rPr dirty="0"/>
              <a:t>• Precision: 81%</a:t>
            </a:r>
          </a:p>
          <a:p>
            <a:pPr marL="0" indent="0">
              <a:buNone/>
            </a:pPr>
            <a:r>
              <a:rPr dirty="0"/>
              <a:t>• Recall: 80%</a:t>
            </a:r>
          </a:p>
          <a:p>
            <a:pPr marL="0" indent="0">
              <a:buNone/>
            </a:pPr>
            <a:r>
              <a:rPr dirty="0"/>
              <a:t>• F1 Score: 0.805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7321499-7C36-B184-2184-A388E755AAD2}"/>
              </a:ext>
            </a:extLst>
          </p:cNvPr>
          <p:cNvSpPr>
            <a:spLocks noChangeArrowheads="1"/>
          </p:cNvSpPr>
          <p:nvPr/>
        </p:nvSpPr>
        <p:spPr bwMode="auto">
          <a:xfrm>
            <a:off x="1" y="20851"/>
            <a:ext cx="63627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616161"/>
                </a:solidFill>
                <a:effectLst/>
                <a:latin typeface="menl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21B2740-EF1E-A4B7-710C-5117A872E4D0}"/>
              </a:ext>
            </a:extLst>
          </p:cNvPr>
          <p:cNvSpPr>
            <a:spLocks noChangeArrowheads="1"/>
          </p:cNvSpPr>
          <p:nvPr/>
        </p:nvSpPr>
        <p:spPr bwMode="auto">
          <a:xfrm>
            <a:off x="0" y="0"/>
            <a:ext cx="78120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inheri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7" name="Content Placeholder 16">
            <a:extLst>
              <a:ext uri="{FF2B5EF4-FFF2-40B4-BE49-F238E27FC236}">
                <a16:creationId xmlns:a16="http://schemas.microsoft.com/office/drawing/2014/main" id="{AB19FF94-A08B-9BD1-C932-450D62B25E16}"/>
              </a:ext>
            </a:extLst>
          </p:cNvPr>
          <p:cNvPicPr>
            <a:picLocks noGrp="1" noChangeAspect="1"/>
          </p:cNvPicPr>
          <p:nvPr>
            <p:ph idx="1"/>
          </p:nvPr>
        </p:nvPicPr>
        <p:blipFill>
          <a:blip r:embed="rId2"/>
          <a:stretch>
            <a:fillRect/>
          </a:stretch>
        </p:blipFill>
        <p:spPr>
          <a:xfrm>
            <a:off x="1401375" y="969102"/>
            <a:ext cx="5563376" cy="952633"/>
          </a:xfrm>
        </p:spPr>
      </p:pic>
      <p:sp>
        <p:nvSpPr>
          <p:cNvPr id="19" name="Rectangle 11">
            <a:extLst>
              <a:ext uri="{FF2B5EF4-FFF2-40B4-BE49-F238E27FC236}">
                <a16:creationId xmlns:a16="http://schemas.microsoft.com/office/drawing/2014/main" id="{FA299260-8EF1-D0DD-0015-D312F8A756A0}"/>
              </a:ext>
            </a:extLst>
          </p:cNvPr>
          <p:cNvSpPr>
            <a:spLocks noChangeArrowheads="1"/>
          </p:cNvSpPr>
          <p:nvPr/>
        </p:nvSpPr>
        <p:spPr bwMode="auto">
          <a:xfrm>
            <a:off x="419101" y="2185708"/>
            <a:ext cx="79756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Random Forest performs the best overall</a:t>
            </a:r>
            <a:r>
              <a:rPr kumimoji="0" lang="en-US" altLang="en-US" sz="1600" b="0" i="0" u="none" strike="noStrike" cap="none" normalizeH="0" baseline="0" dirty="0">
                <a:ln>
                  <a:noFill/>
                </a:ln>
                <a:solidFill>
                  <a:schemeClr val="bg1"/>
                </a:solidFill>
                <a:effectLst/>
                <a:latin typeface="Arial" panose="020B0604020202020204" pitchFamily="34" charset="0"/>
              </a:rPr>
              <a:t>, particularly in F1 Score and Precision, indicating a better balance between precision and recall across classes.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bg1"/>
                </a:solidFill>
                <a:effectLst/>
                <a:latin typeface="Arial" panose="020B0604020202020204" pitchFamily="34" charset="0"/>
              </a:rPr>
              <a:t>XGBoost</a:t>
            </a:r>
            <a:r>
              <a:rPr kumimoji="0" lang="en-US" altLang="en-US" sz="1600" b="1" i="0" u="none" strike="noStrike" cap="none" normalizeH="0" baseline="0" dirty="0">
                <a:ln>
                  <a:noFill/>
                </a:ln>
                <a:solidFill>
                  <a:schemeClr val="bg1"/>
                </a:solidFill>
                <a:effectLst/>
                <a:latin typeface="Arial" panose="020B0604020202020204" pitchFamily="34" charset="0"/>
              </a:rPr>
              <a:t> is close</a:t>
            </a:r>
            <a:r>
              <a:rPr kumimoji="0" lang="en-US" altLang="en-US" sz="1600" b="0" i="0" u="none" strike="noStrike" cap="none" normalizeH="0" baseline="0" dirty="0">
                <a:ln>
                  <a:noFill/>
                </a:ln>
                <a:solidFill>
                  <a:schemeClr val="bg1"/>
                </a:solidFill>
                <a:effectLst/>
                <a:latin typeface="Arial" panose="020B0604020202020204" pitchFamily="34" charset="0"/>
              </a:rPr>
              <a:t>, and may benefit from hyperparameter tuning or better handling of class imbalance (e.g., </a:t>
            </a:r>
            <a:r>
              <a:rPr kumimoji="0" lang="en-US" altLang="en-US" sz="1600" b="0" i="0" u="none" strike="noStrike" cap="none" normalizeH="0" baseline="0" dirty="0" err="1">
                <a:ln>
                  <a:noFill/>
                </a:ln>
                <a:solidFill>
                  <a:schemeClr val="bg1"/>
                </a:solidFill>
                <a:effectLst/>
                <a:latin typeface="Arial Unicode MS"/>
              </a:rPr>
              <a:t>scale_pos_weight</a:t>
            </a:r>
            <a:r>
              <a:rPr kumimoji="0" lang="en-US" altLang="en-US" sz="1600" b="0" i="0" u="none" strike="noStrike" cap="none" normalizeH="0" baseline="0" dirty="0">
                <a:ln>
                  <a:noFill/>
                </a:ln>
                <a:solidFill>
                  <a:schemeClr val="bg1"/>
                </a:solidFill>
                <a:effectLst/>
              </a:rPr>
              <a:t>).</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Logistic Regression struggles significantly</a:t>
            </a:r>
            <a:r>
              <a:rPr kumimoji="0" lang="en-US" altLang="en-US" sz="1600" b="0" i="0" u="none" strike="noStrike" cap="none" normalizeH="0" baseline="0" dirty="0">
                <a:ln>
                  <a:noFill/>
                </a:ln>
                <a:solidFill>
                  <a:schemeClr val="bg1"/>
                </a:solidFill>
                <a:effectLst/>
                <a:latin typeface="Arial" panose="020B0604020202020204" pitchFamily="34" charset="0"/>
              </a:rPr>
              <a:t>, likely due to the non-linear and imbalanced nature of the data. It may not be ideal unless used as a baseline or with dimensionality reduction.</a:t>
            </a:r>
          </a:p>
        </p:txBody>
      </p:sp>
    </p:spTree>
    <p:extLst>
      <p:ext uri="{BB962C8B-B14F-4D97-AF65-F5344CB8AC3E}">
        <p14:creationId xmlns:p14="http://schemas.microsoft.com/office/powerpoint/2010/main" val="200823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9986" y="629266"/>
            <a:ext cx="4007403" cy="1641986"/>
          </a:xfrm>
        </p:spPr>
        <p:txBody>
          <a:bodyPr>
            <a:normAutofit/>
          </a:bodyPr>
          <a:lstStyle/>
          <a:p>
            <a:r>
              <a:t>Limitations &amp; Future Work</a:t>
            </a:r>
          </a:p>
        </p:txBody>
      </p:sp>
      <p:pic>
        <p:nvPicPr>
          <p:cNvPr id="7" name="Picture 6" descr="Complex math formulas on a blackboard">
            <a:extLst>
              <a:ext uri="{FF2B5EF4-FFF2-40B4-BE49-F238E27FC236}">
                <a16:creationId xmlns:a16="http://schemas.microsoft.com/office/drawing/2014/main" id="{40E38C35-67CB-4EAF-F477-59410E974C2F}"/>
              </a:ext>
            </a:extLst>
          </p:cNvPr>
          <p:cNvPicPr>
            <a:picLocks noChangeAspect="1"/>
          </p:cNvPicPr>
          <p:nvPr/>
        </p:nvPicPr>
        <p:blipFill>
          <a:blip r:embed="rId3"/>
          <a:srcRect l="40760" r="26836" b="-1"/>
          <a:stretch/>
        </p:blipFill>
        <p:spPr>
          <a:xfrm>
            <a:off x="20" y="10"/>
            <a:ext cx="3044191" cy="6857990"/>
          </a:xfrm>
          <a:prstGeom prst="rect">
            <a:avLst/>
          </a:prstGeom>
        </p:spPr>
      </p:pic>
      <p:sp>
        <p:nvSpPr>
          <p:cNvPr id="8" name="Content Placeholder 2"/>
          <p:cNvSpPr>
            <a:spLocks noGrp="1"/>
          </p:cNvSpPr>
          <p:nvPr>
            <p:ph idx="1"/>
          </p:nvPr>
        </p:nvSpPr>
        <p:spPr>
          <a:xfrm>
            <a:off x="3529986" y="2438400"/>
            <a:ext cx="4007403" cy="3809999"/>
          </a:xfrm>
        </p:spPr>
        <p:txBody>
          <a:bodyPr>
            <a:normAutofit/>
          </a:bodyPr>
          <a:lstStyle/>
          <a:p>
            <a:pPr marL="0" indent="0">
              <a:buNone/>
            </a:pPr>
            <a:r>
              <a:t>• Subjectivity in quality scores</a:t>
            </a:r>
          </a:p>
          <a:p>
            <a:pPr marL="0" indent="0">
              <a:buNone/>
            </a:pPr>
            <a:r>
              <a:t>• Explore regression for precise quality scoring</a:t>
            </a:r>
          </a:p>
          <a:p>
            <a:pPr marL="0" indent="0">
              <a:buNone/>
            </a:pPr>
            <a:r>
              <a:t>• Add external features: grape type, region, etc.</a:t>
            </a:r>
          </a:p>
          <a:p>
            <a:pPr marL="0" indent="0">
              <a:buNone/>
            </a:pPr>
            <a:r>
              <a:t>• Test deep learning models for performance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 / Q&amp;A</a:t>
            </a:r>
          </a:p>
        </p:txBody>
      </p:sp>
      <p:sp>
        <p:nvSpPr>
          <p:cNvPr id="3" name="Content Placeholder 2"/>
          <p:cNvSpPr>
            <a:spLocks noGrp="1"/>
          </p:cNvSpPr>
          <p:nvPr>
            <p:ph idx="1"/>
          </p:nvPr>
        </p:nvSpPr>
        <p:spPr/>
        <p:txBody>
          <a:bodyPr/>
          <a:lstStyle/>
          <a:p>
            <a:r>
              <a:t>Thank you for your time!</a:t>
            </a:r>
          </a:p>
          <a:p>
            <a:r>
              <a:t>Happy to answer 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4211" y="223823"/>
            <a:ext cx="5055080" cy="1641986"/>
          </a:xfrm>
        </p:spPr>
        <p:txBody>
          <a:bodyPr>
            <a:normAutofit/>
          </a:bodyPr>
          <a:lstStyle/>
          <a:p>
            <a:r>
              <a:rPr sz="3200" dirty="0"/>
              <a:t>Problem Statement</a:t>
            </a:r>
          </a:p>
        </p:txBody>
      </p:sp>
      <p:pic>
        <p:nvPicPr>
          <p:cNvPr id="5" name="Picture 4" descr="Laid wine bottles, glass and grapes">
            <a:extLst>
              <a:ext uri="{FF2B5EF4-FFF2-40B4-BE49-F238E27FC236}">
                <a16:creationId xmlns:a16="http://schemas.microsoft.com/office/drawing/2014/main" id="{E07116D7-3643-C16F-11A0-14985038A479}"/>
              </a:ext>
            </a:extLst>
          </p:cNvPr>
          <p:cNvPicPr>
            <a:picLocks noChangeAspect="1"/>
          </p:cNvPicPr>
          <p:nvPr/>
        </p:nvPicPr>
        <p:blipFill>
          <a:blip r:embed="rId3"/>
          <a:srcRect l="1773" r="68597" b="-1"/>
          <a:stretch/>
        </p:blipFill>
        <p:spPr>
          <a:xfrm>
            <a:off x="20" y="10"/>
            <a:ext cx="3044191" cy="6857990"/>
          </a:xfrm>
          <a:prstGeom prst="rect">
            <a:avLst/>
          </a:prstGeom>
        </p:spPr>
      </p:pic>
      <p:sp>
        <p:nvSpPr>
          <p:cNvPr id="3" name="Content Placeholder 2"/>
          <p:cNvSpPr>
            <a:spLocks noGrp="1"/>
          </p:cNvSpPr>
          <p:nvPr>
            <p:ph idx="1"/>
          </p:nvPr>
        </p:nvSpPr>
        <p:spPr>
          <a:xfrm>
            <a:off x="3044211" y="897147"/>
            <a:ext cx="5624423" cy="4692769"/>
          </a:xfrm>
        </p:spPr>
        <p:txBody>
          <a:bodyPr>
            <a:noAutofit/>
          </a:bodyPr>
          <a:lstStyle/>
          <a:p>
            <a:pPr>
              <a:buNone/>
            </a:pPr>
            <a:r>
              <a:rPr lang="en-US" sz="1400" dirty="0"/>
              <a:t>In the heart of Portugal’s scenic Douro Valley, nestled between sun-drenched vineyards and centuries-old wineries, a seasoned winemaker named Luís faces a growing challenge. As demand for high-quality Vinho Verde wines rises globally, Luís’s small team of expert tasters is stretched thin, relying on their senses and years of experience to assess the quality of each batch. But human evaluation, though nuanced and rich, is inherently subjective. One taster's “exceptional” may be another's “acceptable.”</a:t>
            </a:r>
          </a:p>
          <a:p>
            <a:pPr>
              <a:buNone/>
            </a:pPr>
            <a:r>
              <a:rPr lang="en-US" sz="1400" dirty="0"/>
              <a:t>Meanwhile, modern wineries around the world are adopting data-driven tools to stay competitive—streamlining production, enhancing consistency, and cutting costs. Luís wonders: </a:t>
            </a:r>
            <a:r>
              <a:rPr lang="en-US" sz="1400" i="1" dirty="0"/>
              <a:t>Can technology support tradition rather than replace it?</a:t>
            </a:r>
            <a:endParaRPr lang="en-US" sz="1400" dirty="0"/>
          </a:p>
          <a:p>
            <a:pPr>
              <a:buNone/>
            </a:pPr>
            <a:r>
              <a:rPr lang="en-US" sz="1400" dirty="0"/>
              <a:t>Armed with years of physicochemical data—acidity, sugar content, pH, alcohol levels—Luís partners with a data science team to build a solution. Their goal: create a machine learning model that mirrors the intuition of an expert, predicting wine quality accurately, consistently, and efficiently. If successful, this model could free up valuable time, ensure consistent standards, and even help improve future vintages.</a:t>
            </a:r>
          </a:p>
          <a:p>
            <a:r>
              <a:rPr lang="en-US" sz="1400" dirty="0"/>
              <a:t>Thus begins a journey to blend the art of winemaking with the science of machine learning.</a:t>
            </a:r>
          </a:p>
          <a:p>
            <a:pPr marL="0" indent="0">
              <a:buNone/>
            </a:pP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417" y="629266"/>
            <a:ext cx="2337517" cy="5594554"/>
          </a:xfrm>
        </p:spPr>
        <p:txBody>
          <a:bodyPr anchor="ctr">
            <a:normAutofit/>
          </a:bodyPr>
          <a:lstStyle/>
          <a:p>
            <a:r>
              <a:t>The Dataset</a:t>
            </a:r>
          </a:p>
        </p:txBody>
      </p:sp>
      <p:sp>
        <p:nvSpPr>
          <p:cNvPr id="1033" name="Freeform 7">
            <a:extLst>
              <a:ext uri="{FF2B5EF4-FFF2-40B4-BE49-F238E27FC236}">
                <a16:creationId xmlns:a16="http://schemas.microsoft.com/office/drawing/2014/main" id="{A89F1728-E5A8-4BD0-B9CA-EEF2932EF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035" name="Rectangle 1034">
            <a:extLst>
              <a:ext uri="{FF2B5EF4-FFF2-40B4-BE49-F238E27FC236}">
                <a16:creationId xmlns:a16="http://schemas.microsoft.com/office/drawing/2014/main" id="{BB9D57DE-38E5-4D79-A639-6C94A39EF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Freeform 5">
            <a:extLst>
              <a:ext uri="{FF2B5EF4-FFF2-40B4-BE49-F238E27FC236}">
                <a16:creationId xmlns:a16="http://schemas.microsoft.com/office/drawing/2014/main" id="{60C18FE5-FC12-4EB1-8FE4-487733A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96250" y="2924731"/>
            <a:ext cx="6858000" cy="1008536"/>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sp>
        <p:nvSpPr>
          <p:cNvPr id="1039" name="Rectangle 1038">
            <a:extLst>
              <a:ext uri="{FF2B5EF4-FFF2-40B4-BE49-F238E27FC236}">
                <a16:creationId xmlns:a16="http://schemas.microsoft.com/office/drawing/2014/main" id="{D169092A-AB26-44D5-B7AB-FCEF25A5A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3786339" y="1410459"/>
            <a:ext cx="4871885" cy="1885146"/>
          </a:xfrm>
        </p:spPr>
        <p:txBody>
          <a:bodyPr>
            <a:normAutofit/>
          </a:bodyPr>
          <a:lstStyle/>
          <a:p>
            <a:pPr marL="0" indent="0">
              <a:buNone/>
            </a:pPr>
            <a:r>
              <a:rPr lang="en-US" sz="1900">
                <a:solidFill>
                  <a:schemeClr val="bg1"/>
                </a:solidFill>
              </a:rPr>
              <a:t>• Source: UCI Wine Quality Dataset</a:t>
            </a:r>
          </a:p>
          <a:p>
            <a:pPr marL="0" indent="0">
              <a:buNone/>
            </a:pPr>
            <a:r>
              <a:rPr lang="en-US" sz="1900">
                <a:solidFill>
                  <a:schemeClr val="bg1"/>
                </a:solidFill>
              </a:rPr>
              <a:t>• Two datasets: Red and White wine</a:t>
            </a:r>
          </a:p>
          <a:p>
            <a:pPr marL="0" indent="0">
              <a:buNone/>
            </a:pPr>
            <a:r>
              <a:rPr lang="en-US" sz="1900">
                <a:solidFill>
                  <a:schemeClr val="bg1"/>
                </a:solidFill>
              </a:rPr>
              <a:t>• Target: Wine quality score (0–10 scale)</a:t>
            </a:r>
          </a:p>
          <a:p>
            <a:pPr marL="0" indent="0">
              <a:buNone/>
            </a:pPr>
            <a:r>
              <a:rPr lang="en-US" sz="1900">
                <a:solidFill>
                  <a:schemeClr val="bg1"/>
                </a:solidFill>
              </a:rPr>
              <a:t>• ~6,500 records with 11 features each</a:t>
            </a:r>
          </a:p>
          <a:p>
            <a:pPr marL="0" indent="0">
              <a:buNone/>
            </a:pPr>
            <a:endParaRPr lang="en-US" sz="1900">
              <a:solidFill>
                <a:schemeClr val="bg1"/>
              </a:solidFill>
            </a:endParaRPr>
          </a:p>
        </p:txBody>
      </p:sp>
      <p:pic>
        <p:nvPicPr>
          <p:cNvPr id="1028" name="Picture 4" descr="Output image">
            <a:extLst>
              <a:ext uri="{FF2B5EF4-FFF2-40B4-BE49-F238E27FC236}">
                <a16:creationId xmlns:a16="http://schemas.microsoft.com/office/drawing/2014/main" id="{6A1CDA10-37F9-8941-7DB1-3C371D957F2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86339" y="3562395"/>
            <a:ext cx="4871885" cy="2070551"/>
          </a:xfrm>
          <a:prstGeom prst="rect">
            <a:avLst/>
          </a:prstGeom>
          <a:noFill/>
          <a:effectLst/>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E97AFDB7-494E-7B8F-773D-DA189F4E1CAC}"/>
              </a:ext>
            </a:extLst>
          </p:cNvPr>
          <p:cNvSpPr>
            <a:spLocks noChangeArrowheads="1"/>
          </p:cNvSpPr>
          <p:nvPr/>
        </p:nvSpPr>
        <p:spPr bwMode="auto">
          <a:xfrm>
            <a:off x="0" y="-5670783"/>
            <a:ext cx="28067299" cy="11341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Top 10 Important Features (Random Forest)</a:t>
            </a:r>
          </a:p>
          <a:p>
            <a:pPr marL="0" marR="0" lvl="0" indent="0" algn="l"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70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6" name="Picture 5" descr="Laid wine bottles, glass and grapes">
            <a:extLst>
              <a:ext uri="{FF2B5EF4-FFF2-40B4-BE49-F238E27FC236}">
                <a16:creationId xmlns:a16="http://schemas.microsoft.com/office/drawing/2014/main" id="{316C283A-28D1-6F42-6144-F4056F867A97}"/>
              </a:ext>
            </a:extLst>
          </p:cNvPr>
          <p:cNvPicPr>
            <a:picLocks noChangeAspect="1"/>
          </p:cNvPicPr>
          <p:nvPr/>
        </p:nvPicPr>
        <p:blipFill>
          <a:blip r:embed="rId3"/>
          <a:srcRect r="66167" b="-1"/>
          <a:stretch/>
        </p:blipFill>
        <p:spPr>
          <a:xfrm>
            <a:off x="20" y="10"/>
            <a:ext cx="3475989" cy="6857990"/>
          </a:xfrm>
          <a:prstGeom prst="rect">
            <a:avLst/>
          </a:prstGeom>
        </p:spPr>
      </p:pic>
      <p:sp>
        <p:nvSpPr>
          <p:cNvPr id="4" name="Rectangle 1">
            <a:extLst>
              <a:ext uri="{FF2B5EF4-FFF2-40B4-BE49-F238E27FC236}">
                <a16:creationId xmlns:a16="http://schemas.microsoft.com/office/drawing/2014/main" id="{96D2CB17-EC28-2711-7398-BA6D022CA474}"/>
              </a:ext>
            </a:extLst>
          </p:cNvPr>
          <p:cNvSpPr>
            <a:spLocks noGrp="1" noChangeArrowheads="1"/>
          </p:cNvSpPr>
          <p:nvPr>
            <p:ph idx="1"/>
          </p:nvPr>
        </p:nvSpPr>
        <p:spPr bwMode="auto">
          <a:xfrm>
            <a:off x="3656985" y="1041400"/>
            <a:ext cx="3575604" cy="380999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lnSpcReduction="10000"/>
          </a:bodyPr>
          <a:lstStyle/>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100" b="1" i="0" u="none" strike="noStrike" cap="none" normalizeH="0" baseline="0" dirty="0">
                <a:ln>
                  <a:noFill/>
                </a:ln>
                <a:effectLst/>
                <a:latin typeface="Arial" panose="020B0604020202020204" pitchFamily="34" charset="0"/>
              </a:rPr>
              <a:t>Class Imbalance</a:t>
            </a:r>
            <a:r>
              <a:rPr kumimoji="0" lang="en-US" altLang="en-US" sz="1100" b="0" i="0" u="none" strike="noStrike" cap="none" normalizeH="0" baseline="0" dirty="0">
                <a:ln>
                  <a:noFill/>
                </a:ln>
                <a:effectLst/>
                <a:latin typeface="Arial" panose="020B0604020202020204" pitchFamily="34" charset="0"/>
              </a:rPr>
              <a:t>: The wine quality scores are clearly imbalanced. </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100" b="0" i="0" u="none" strike="noStrike" cap="none" normalizeH="0" baseline="0" dirty="0">
                <a:ln>
                  <a:noFill/>
                </a:ln>
                <a:effectLst/>
                <a:latin typeface="Arial" panose="020B0604020202020204" pitchFamily="34" charset="0"/>
              </a:rPr>
              <a:t>Most wines are rated between 5 and 6, while very few are </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100" b="0" i="0" u="none" strike="noStrike" cap="none" normalizeH="0" baseline="0" dirty="0">
                <a:ln>
                  <a:noFill/>
                </a:ln>
                <a:effectLst/>
                <a:latin typeface="Arial" panose="020B0604020202020204" pitchFamily="34" charset="0"/>
              </a:rPr>
              <a:t>rated as 3, 4, 8, or 9. </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100" b="0" i="0" u="none" strike="noStrike" cap="none" normalizeH="0" baseline="0" dirty="0">
                <a:ln>
                  <a:noFill/>
                </a:ln>
                <a:effectLst/>
                <a:latin typeface="Arial" panose="020B0604020202020204" pitchFamily="34" charset="0"/>
              </a:rPr>
              <a:t>This imbalance can negatively impact model performance, especially for underrepresented classes.</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100" b="1" i="0" u="none" strike="noStrike" cap="none" normalizeH="0" baseline="0" dirty="0">
                <a:ln>
                  <a:noFill/>
                </a:ln>
                <a:effectLst/>
                <a:latin typeface="Arial" panose="020B0604020202020204" pitchFamily="34" charset="0"/>
              </a:rPr>
              <a:t>Top 10 Features</a:t>
            </a:r>
            <a:r>
              <a:rPr kumimoji="0" lang="en-US" altLang="en-US" sz="1100" b="0" i="0" u="none" strike="noStrike" cap="none" normalizeH="0" baseline="0" dirty="0">
                <a:ln>
                  <a:noFill/>
                </a:ln>
                <a:effectLst/>
                <a:latin typeface="Arial" panose="020B0604020202020204" pitchFamily="34" charset="0"/>
              </a:rPr>
              <a:t> (by importance from Random Forest):</a:t>
            </a:r>
          </a:p>
          <a:p>
            <a:pPr marL="0" marR="0" lvl="0" indent="0" defTabSz="914400" rtl="0" eaLnBrk="0" fontAlgn="base" latinLnBrk="0" hangingPunct="0">
              <a:lnSpc>
                <a:spcPct val="90000"/>
              </a:lnSpc>
              <a:spcBef>
                <a:spcPct val="0"/>
              </a:spcBef>
              <a:spcAft>
                <a:spcPts val="600"/>
              </a:spcAft>
              <a:buClrTx/>
              <a:buSzTx/>
              <a:buFontTx/>
              <a:buAutoNum type="arabicPeriod"/>
              <a:tabLst/>
            </a:pPr>
            <a:r>
              <a:rPr kumimoji="0" lang="en-US" altLang="en-US" sz="1100" b="0" i="0" u="none" strike="noStrike" cap="none" normalizeH="0" baseline="0" dirty="0">
                <a:ln>
                  <a:noFill/>
                </a:ln>
                <a:effectLst/>
                <a:latin typeface="Arial" panose="020B0604020202020204" pitchFamily="34" charset="0"/>
              </a:rPr>
              <a:t>Alcohol</a:t>
            </a:r>
          </a:p>
          <a:p>
            <a:pPr marL="0" marR="0" lvl="0" indent="0" defTabSz="914400" rtl="0" eaLnBrk="0" fontAlgn="base" latinLnBrk="0" hangingPunct="0">
              <a:lnSpc>
                <a:spcPct val="90000"/>
              </a:lnSpc>
              <a:spcBef>
                <a:spcPct val="0"/>
              </a:spcBef>
              <a:spcAft>
                <a:spcPts val="600"/>
              </a:spcAft>
              <a:buClrTx/>
              <a:buSzTx/>
              <a:buFontTx/>
              <a:buAutoNum type="arabicPeriod" startAt="2"/>
              <a:tabLst/>
            </a:pPr>
            <a:r>
              <a:rPr kumimoji="0" lang="en-US" altLang="en-US" sz="1100" b="0" i="0" u="none" strike="noStrike" cap="none" normalizeH="0" baseline="0" dirty="0">
                <a:ln>
                  <a:noFill/>
                </a:ln>
                <a:effectLst/>
                <a:latin typeface="Arial" panose="020B0604020202020204" pitchFamily="34" charset="0"/>
              </a:rPr>
              <a:t>Volatile acidity</a:t>
            </a:r>
          </a:p>
          <a:p>
            <a:pPr marL="0" marR="0" lvl="0" indent="0" defTabSz="914400" rtl="0" eaLnBrk="0" fontAlgn="base" latinLnBrk="0" hangingPunct="0">
              <a:lnSpc>
                <a:spcPct val="90000"/>
              </a:lnSpc>
              <a:spcBef>
                <a:spcPct val="0"/>
              </a:spcBef>
              <a:spcAft>
                <a:spcPts val="600"/>
              </a:spcAft>
              <a:buClrTx/>
              <a:buSzTx/>
              <a:buFontTx/>
              <a:buAutoNum type="arabicPeriod" startAt="3"/>
              <a:tabLst/>
            </a:pPr>
            <a:r>
              <a:rPr kumimoji="0" lang="en-US" altLang="en-US" sz="1100" b="0" i="0" u="none" strike="noStrike" cap="none" normalizeH="0" baseline="0" dirty="0">
                <a:ln>
                  <a:noFill/>
                </a:ln>
                <a:effectLst/>
                <a:latin typeface="Arial" panose="020B0604020202020204" pitchFamily="34" charset="0"/>
              </a:rPr>
              <a:t>Sulphates</a:t>
            </a:r>
          </a:p>
          <a:p>
            <a:pPr marL="0" marR="0" lvl="0" indent="0" defTabSz="914400" rtl="0" eaLnBrk="0" fontAlgn="base" latinLnBrk="0" hangingPunct="0">
              <a:lnSpc>
                <a:spcPct val="90000"/>
              </a:lnSpc>
              <a:spcBef>
                <a:spcPct val="0"/>
              </a:spcBef>
              <a:spcAft>
                <a:spcPts val="600"/>
              </a:spcAft>
              <a:buClrTx/>
              <a:buSzTx/>
              <a:buFontTx/>
              <a:buAutoNum type="arabicPeriod" startAt="4"/>
              <a:tabLst/>
            </a:pPr>
            <a:r>
              <a:rPr kumimoji="0" lang="en-US" altLang="en-US" sz="1100" b="0" i="0" u="none" strike="noStrike" cap="none" normalizeH="0" baseline="0" dirty="0">
                <a:ln>
                  <a:noFill/>
                </a:ln>
                <a:effectLst/>
                <a:latin typeface="Arial" panose="020B0604020202020204" pitchFamily="34" charset="0"/>
              </a:rPr>
              <a:t>Density</a:t>
            </a:r>
          </a:p>
          <a:p>
            <a:pPr marL="0" marR="0" lvl="0" indent="0" defTabSz="914400" rtl="0" eaLnBrk="0" fontAlgn="base" latinLnBrk="0" hangingPunct="0">
              <a:lnSpc>
                <a:spcPct val="90000"/>
              </a:lnSpc>
              <a:spcBef>
                <a:spcPct val="0"/>
              </a:spcBef>
              <a:spcAft>
                <a:spcPts val="600"/>
              </a:spcAft>
              <a:buClrTx/>
              <a:buSzTx/>
              <a:buFontTx/>
              <a:buAutoNum type="arabicPeriod" startAt="5"/>
              <a:tabLst/>
            </a:pPr>
            <a:r>
              <a:rPr kumimoji="0" lang="en-US" altLang="en-US" sz="1100" b="0" i="0" u="none" strike="noStrike" cap="none" normalizeH="0" baseline="0" dirty="0">
                <a:ln>
                  <a:noFill/>
                </a:ln>
                <a:effectLst/>
                <a:latin typeface="Arial" panose="020B0604020202020204" pitchFamily="34" charset="0"/>
              </a:rPr>
              <a:t>Total sulfur dioxide</a:t>
            </a:r>
          </a:p>
          <a:p>
            <a:pPr marL="0" marR="0" lvl="0" indent="0" defTabSz="914400" rtl="0" eaLnBrk="0" fontAlgn="base" latinLnBrk="0" hangingPunct="0">
              <a:lnSpc>
                <a:spcPct val="90000"/>
              </a:lnSpc>
              <a:spcBef>
                <a:spcPct val="0"/>
              </a:spcBef>
              <a:spcAft>
                <a:spcPts val="600"/>
              </a:spcAft>
              <a:buClrTx/>
              <a:buSzTx/>
              <a:buFontTx/>
              <a:buAutoNum type="arabicPeriod" startAt="6"/>
              <a:tabLst/>
            </a:pPr>
            <a:r>
              <a:rPr kumimoji="0" lang="en-US" altLang="en-US" sz="1100" b="0" i="0" u="none" strike="noStrike" cap="none" normalizeH="0" baseline="0" dirty="0">
                <a:ln>
                  <a:noFill/>
                </a:ln>
                <a:effectLst/>
                <a:latin typeface="Arial" panose="020B0604020202020204" pitchFamily="34" charset="0"/>
              </a:rPr>
              <a:t>Fixed acidity</a:t>
            </a:r>
          </a:p>
          <a:p>
            <a:pPr marL="0" marR="0" lvl="0" indent="0" defTabSz="914400" rtl="0" eaLnBrk="0" fontAlgn="base" latinLnBrk="0" hangingPunct="0">
              <a:lnSpc>
                <a:spcPct val="90000"/>
              </a:lnSpc>
              <a:spcBef>
                <a:spcPct val="0"/>
              </a:spcBef>
              <a:spcAft>
                <a:spcPts val="600"/>
              </a:spcAft>
              <a:buClrTx/>
              <a:buSzTx/>
              <a:buFontTx/>
              <a:buAutoNum type="arabicPeriod" startAt="7"/>
              <a:tabLst/>
            </a:pPr>
            <a:r>
              <a:rPr kumimoji="0" lang="en-US" altLang="en-US" sz="1100" b="0" i="0" u="none" strike="noStrike" cap="none" normalizeH="0" baseline="0" dirty="0">
                <a:ln>
                  <a:noFill/>
                </a:ln>
                <a:effectLst/>
                <a:latin typeface="Arial" panose="020B0604020202020204" pitchFamily="34" charset="0"/>
              </a:rPr>
              <a:t>Citric acid</a:t>
            </a:r>
          </a:p>
          <a:p>
            <a:pPr marL="0" marR="0" lvl="0" indent="0" defTabSz="914400" rtl="0" eaLnBrk="0" fontAlgn="base" latinLnBrk="0" hangingPunct="0">
              <a:lnSpc>
                <a:spcPct val="90000"/>
              </a:lnSpc>
              <a:spcBef>
                <a:spcPct val="0"/>
              </a:spcBef>
              <a:spcAft>
                <a:spcPts val="600"/>
              </a:spcAft>
              <a:buClrTx/>
              <a:buSzTx/>
              <a:buFontTx/>
              <a:buAutoNum type="arabicPeriod" startAt="8"/>
              <a:tabLst/>
            </a:pPr>
            <a:r>
              <a:rPr kumimoji="0" lang="en-US" altLang="en-US" sz="1100" b="0" i="0" u="none" strike="noStrike" cap="none" normalizeH="0" baseline="0" dirty="0">
                <a:ln>
                  <a:noFill/>
                </a:ln>
                <a:effectLst/>
                <a:latin typeface="Arial" panose="020B0604020202020204" pitchFamily="34" charset="0"/>
              </a:rPr>
              <a:t>Free sulfur dioxide</a:t>
            </a:r>
          </a:p>
          <a:p>
            <a:pPr marL="0" marR="0" lvl="0" indent="0" defTabSz="914400" rtl="0" eaLnBrk="0" fontAlgn="base" latinLnBrk="0" hangingPunct="0">
              <a:lnSpc>
                <a:spcPct val="90000"/>
              </a:lnSpc>
              <a:spcBef>
                <a:spcPct val="0"/>
              </a:spcBef>
              <a:spcAft>
                <a:spcPts val="600"/>
              </a:spcAft>
              <a:buClrTx/>
              <a:buSzTx/>
              <a:buFontTx/>
              <a:buAutoNum type="arabicPeriod" startAt="9"/>
              <a:tabLst/>
            </a:pPr>
            <a:r>
              <a:rPr kumimoji="0" lang="en-US" altLang="en-US" sz="1100" b="0" i="0" u="none" strike="noStrike" cap="none" normalizeH="0" baseline="0" dirty="0">
                <a:ln>
                  <a:noFill/>
                </a:ln>
                <a:effectLst/>
                <a:latin typeface="Arial" panose="020B0604020202020204" pitchFamily="34" charset="0"/>
              </a:rPr>
              <a:t>pH</a:t>
            </a:r>
          </a:p>
          <a:p>
            <a:pPr marL="0" marR="0" lvl="0" indent="0" defTabSz="914400" rtl="0" eaLnBrk="0" fontAlgn="base" latinLnBrk="0" hangingPunct="0">
              <a:lnSpc>
                <a:spcPct val="90000"/>
              </a:lnSpc>
              <a:spcBef>
                <a:spcPct val="0"/>
              </a:spcBef>
              <a:spcAft>
                <a:spcPts val="600"/>
              </a:spcAft>
              <a:buClrTx/>
              <a:buSzTx/>
              <a:buFontTx/>
              <a:buAutoNum type="arabicPeriod" startAt="10"/>
              <a:tabLst/>
            </a:pPr>
            <a:r>
              <a:rPr kumimoji="0" lang="en-US" altLang="en-US" sz="1100" b="0" i="0" u="none" strike="noStrike" cap="none" normalizeH="0" baseline="0" dirty="0">
                <a:ln>
                  <a:noFill/>
                </a:ln>
                <a:effectLst/>
                <a:latin typeface="Arial" panose="020B0604020202020204" pitchFamily="34" charset="0"/>
              </a:rPr>
              <a:t>Chlorides</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63384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61785" y="629266"/>
            <a:ext cx="3575604" cy="1641986"/>
          </a:xfrm>
        </p:spPr>
        <p:txBody>
          <a:bodyPr>
            <a:normAutofit/>
          </a:bodyPr>
          <a:lstStyle/>
          <a:p>
            <a:r>
              <a:t>Feature Importance</a:t>
            </a:r>
          </a:p>
        </p:txBody>
      </p:sp>
      <p:pic>
        <p:nvPicPr>
          <p:cNvPr id="5" name="Picture 4" descr="Row of florence flasks with green liquid and yellow background">
            <a:extLst>
              <a:ext uri="{FF2B5EF4-FFF2-40B4-BE49-F238E27FC236}">
                <a16:creationId xmlns:a16="http://schemas.microsoft.com/office/drawing/2014/main" id="{5830537E-AB1F-02A5-73C6-C44C3285BF04}"/>
              </a:ext>
            </a:extLst>
          </p:cNvPr>
          <p:cNvPicPr>
            <a:picLocks noChangeAspect="1"/>
          </p:cNvPicPr>
          <p:nvPr/>
        </p:nvPicPr>
        <p:blipFill>
          <a:blip r:embed="rId3"/>
          <a:srcRect l="31503" r="32257"/>
          <a:stretch/>
        </p:blipFill>
        <p:spPr>
          <a:xfrm>
            <a:off x="20" y="10"/>
            <a:ext cx="3475989" cy="6857990"/>
          </a:xfrm>
          <a:prstGeom prst="rect">
            <a:avLst/>
          </a:prstGeom>
        </p:spPr>
      </p:pic>
      <p:sp>
        <p:nvSpPr>
          <p:cNvPr id="3" name="Content Placeholder 2"/>
          <p:cNvSpPr>
            <a:spLocks noGrp="1"/>
          </p:cNvSpPr>
          <p:nvPr>
            <p:ph idx="1"/>
          </p:nvPr>
        </p:nvSpPr>
        <p:spPr>
          <a:xfrm>
            <a:off x="3961785" y="2438400"/>
            <a:ext cx="3575604" cy="3809999"/>
          </a:xfrm>
        </p:spPr>
        <p:txBody>
          <a:bodyPr>
            <a:normAutofit/>
          </a:bodyPr>
          <a:lstStyle/>
          <a:p>
            <a:pPr marL="0" indent="0">
              <a:buNone/>
            </a:pPr>
            <a:r>
              <a:rPr dirty="0"/>
              <a:t>• Top features influencing quality:</a:t>
            </a:r>
          </a:p>
          <a:p>
            <a:pPr marL="0" indent="0">
              <a:buNone/>
            </a:pPr>
            <a:r>
              <a:rPr dirty="0"/>
              <a:t>   - Alcohol</a:t>
            </a:r>
          </a:p>
          <a:p>
            <a:pPr marL="0" indent="0">
              <a:buNone/>
            </a:pPr>
            <a:r>
              <a:rPr dirty="0"/>
              <a:t> - Sulphates</a:t>
            </a:r>
          </a:p>
          <a:p>
            <a:pPr marL="0" indent="0">
              <a:buNone/>
            </a:pPr>
            <a:r>
              <a:rPr dirty="0"/>
              <a:t> - Volatile Acidity</a:t>
            </a:r>
          </a:p>
          <a:p>
            <a:pPr marL="0" indent="0">
              <a:buNone/>
            </a:pPr>
            <a:r>
              <a:rPr dirty="0"/>
              <a:t>• Alcohol is the most predictive feature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9986" y="629266"/>
            <a:ext cx="4007403" cy="1641986"/>
          </a:xfrm>
        </p:spPr>
        <p:txBody>
          <a:bodyPr>
            <a:normAutofit/>
          </a:bodyPr>
          <a:lstStyle/>
          <a:p>
            <a:pPr>
              <a:lnSpc>
                <a:spcPct val="90000"/>
              </a:lnSpc>
            </a:pPr>
            <a:r>
              <a:rPr lang="en-US" sz="3600"/>
              <a:t>Exploratory Data Analysis (EDA)</a:t>
            </a:r>
          </a:p>
        </p:txBody>
      </p:sp>
      <p:pic>
        <p:nvPicPr>
          <p:cNvPr id="5" name="Picture 4" descr="Row of florence flasks with green liquid and yellow background">
            <a:extLst>
              <a:ext uri="{FF2B5EF4-FFF2-40B4-BE49-F238E27FC236}">
                <a16:creationId xmlns:a16="http://schemas.microsoft.com/office/drawing/2014/main" id="{1630E77B-BF4F-3443-8864-FF3D45E3E519}"/>
              </a:ext>
            </a:extLst>
          </p:cNvPr>
          <p:cNvPicPr>
            <a:picLocks noChangeAspect="1"/>
          </p:cNvPicPr>
          <p:nvPr/>
        </p:nvPicPr>
        <p:blipFill>
          <a:blip r:embed="rId3"/>
          <a:srcRect l="33754" r="34508"/>
          <a:stretch/>
        </p:blipFill>
        <p:spPr>
          <a:xfrm>
            <a:off x="20" y="10"/>
            <a:ext cx="3044191" cy="6857990"/>
          </a:xfrm>
          <a:prstGeom prst="rect">
            <a:avLst/>
          </a:prstGeom>
        </p:spPr>
      </p:pic>
      <p:sp>
        <p:nvSpPr>
          <p:cNvPr id="3" name="Content Placeholder 2"/>
          <p:cNvSpPr>
            <a:spLocks noGrp="1"/>
          </p:cNvSpPr>
          <p:nvPr>
            <p:ph idx="1"/>
          </p:nvPr>
        </p:nvSpPr>
        <p:spPr>
          <a:xfrm>
            <a:off x="3529986" y="2438400"/>
            <a:ext cx="4007403" cy="3809999"/>
          </a:xfrm>
        </p:spPr>
        <p:txBody>
          <a:bodyPr>
            <a:normAutofit/>
          </a:bodyPr>
          <a:lstStyle/>
          <a:p>
            <a:pPr marL="0" indent="0">
              <a:buNone/>
            </a:pPr>
            <a:r>
              <a:rPr dirty="0"/>
              <a:t>• Alcohol and sulphates positively correlated with quality</a:t>
            </a:r>
          </a:p>
          <a:p>
            <a:pPr marL="0" indent="0">
              <a:buNone/>
            </a:pPr>
            <a:r>
              <a:rPr dirty="0"/>
              <a:t>• Volatile acidity negatively correlated</a:t>
            </a:r>
          </a:p>
          <a:p>
            <a:pPr marL="0" indent="0">
              <a:buNone/>
            </a:pPr>
            <a:r>
              <a:rPr dirty="0"/>
              <a:t>• Class imbalance: most wines are rated 5-6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9986" y="629266"/>
            <a:ext cx="4007403" cy="1641986"/>
          </a:xfrm>
        </p:spPr>
        <p:txBody>
          <a:bodyPr>
            <a:normAutofit/>
          </a:bodyPr>
          <a:lstStyle/>
          <a:p>
            <a:r>
              <a:t>Data Preparation</a:t>
            </a:r>
          </a:p>
        </p:txBody>
      </p:sp>
      <p:pic>
        <p:nvPicPr>
          <p:cNvPr id="5" name="Picture 4" descr="Blood in a test tube">
            <a:extLst>
              <a:ext uri="{FF2B5EF4-FFF2-40B4-BE49-F238E27FC236}">
                <a16:creationId xmlns:a16="http://schemas.microsoft.com/office/drawing/2014/main" id="{4B7DC730-0139-EAEF-3FC9-35B569BCA1B8}"/>
              </a:ext>
            </a:extLst>
          </p:cNvPr>
          <p:cNvPicPr>
            <a:picLocks noChangeAspect="1"/>
          </p:cNvPicPr>
          <p:nvPr/>
        </p:nvPicPr>
        <p:blipFill>
          <a:blip r:embed="rId3"/>
          <a:srcRect l="45023" r="25347" b="-1"/>
          <a:stretch/>
        </p:blipFill>
        <p:spPr>
          <a:xfrm>
            <a:off x="20" y="10"/>
            <a:ext cx="3044191" cy="6857990"/>
          </a:xfrm>
          <a:prstGeom prst="rect">
            <a:avLst/>
          </a:prstGeom>
        </p:spPr>
      </p:pic>
      <p:sp>
        <p:nvSpPr>
          <p:cNvPr id="3" name="Content Placeholder 2"/>
          <p:cNvSpPr>
            <a:spLocks noGrp="1"/>
          </p:cNvSpPr>
          <p:nvPr>
            <p:ph idx="1"/>
          </p:nvPr>
        </p:nvSpPr>
        <p:spPr>
          <a:xfrm>
            <a:off x="3529986" y="2438400"/>
            <a:ext cx="4007403" cy="3809999"/>
          </a:xfrm>
        </p:spPr>
        <p:txBody>
          <a:bodyPr>
            <a:normAutofit/>
          </a:bodyPr>
          <a:lstStyle/>
          <a:p>
            <a:pPr marL="0" indent="0">
              <a:buNone/>
            </a:pPr>
            <a:r>
              <a:rPr dirty="0"/>
              <a:t>• Combined red and white wine datasets</a:t>
            </a:r>
          </a:p>
          <a:p>
            <a:pPr marL="0" indent="0">
              <a:buNone/>
            </a:pPr>
            <a:r>
              <a:rPr dirty="0"/>
              <a:t>• Added '</a:t>
            </a:r>
            <a:r>
              <a:rPr dirty="0" err="1"/>
              <a:t>wine_type</a:t>
            </a:r>
            <a:r>
              <a:rPr dirty="0"/>
              <a:t>' feature (one-hot encoded)</a:t>
            </a:r>
          </a:p>
          <a:p>
            <a:pPr marL="0" indent="0">
              <a:buNone/>
            </a:pPr>
            <a:r>
              <a:rPr dirty="0"/>
              <a:t>• Standardized numerical features</a:t>
            </a:r>
          </a:p>
          <a:p>
            <a:pPr marL="0" indent="0">
              <a:buNone/>
            </a:pPr>
            <a:r>
              <a:rPr dirty="0"/>
              <a:t>• Train-test split (80/20)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9986" y="629266"/>
            <a:ext cx="4007403" cy="1641986"/>
          </a:xfrm>
        </p:spPr>
        <p:txBody>
          <a:bodyPr>
            <a:normAutofit/>
          </a:bodyPr>
          <a:lstStyle/>
          <a:p>
            <a:r>
              <a:t>Modeling Approach</a:t>
            </a:r>
          </a:p>
        </p:txBody>
      </p:sp>
      <p:pic>
        <p:nvPicPr>
          <p:cNvPr id="5" name="Picture 4" descr="Vibrant multicolor checkered floor design">
            <a:extLst>
              <a:ext uri="{FF2B5EF4-FFF2-40B4-BE49-F238E27FC236}">
                <a16:creationId xmlns:a16="http://schemas.microsoft.com/office/drawing/2014/main" id="{4660028A-F683-9D13-7206-E5625675F5BD}"/>
              </a:ext>
            </a:extLst>
          </p:cNvPr>
          <p:cNvPicPr>
            <a:picLocks noChangeAspect="1"/>
          </p:cNvPicPr>
          <p:nvPr/>
        </p:nvPicPr>
        <p:blipFill>
          <a:blip r:embed="rId3"/>
          <a:srcRect l="35031" r="35007"/>
          <a:stretch/>
        </p:blipFill>
        <p:spPr>
          <a:xfrm>
            <a:off x="20" y="10"/>
            <a:ext cx="3044191" cy="6857990"/>
          </a:xfrm>
          <a:prstGeom prst="rect">
            <a:avLst/>
          </a:prstGeom>
        </p:spPr>
      </p:pic>
      <p:sp>
        <p:nvSpPr>
          <p:cNvPr id="3" name="Content Placeholder 2"/>
          <p:cNvSpPr>
            <a:spLocks noGrp="1"/>
          </p:cNvSpPr>
          <p:nvPr>
            <p:ph idx="1"/>
          </p:nvPr>
        </p:nvSpPr>
        <p:spPr>
          <a:xfrm>
            <a:off x="3529986" y="2438400"/>
            <a:ext cx="4007403" cy="3809999"/>
          </a:xfrm>
        </p:spPr>
        <p:txBody>
          <a:bodyPr>
            <a:normAutofit/>
          </a:bodyPr>
          <a:lstStyle/>
          <a:p>
            <a:pPr marL="0" indent="0">
              <a:buNone/>
            </a:pPr>
            <a:r>
              <a:rPr dirty="0"/>
              <a:t>• Algorithm: Random Forest Classifier</a:t>
            </a:r>
          </a:p>
          <a:p>
            <a:pPr marL="0" indent="0">
              <a:buNone/>
            </a:pPr>
            <a:r>
              <a:rPr dirty="0"/>
              <a:t>• Handles feature importance and non-linear patterns</a:t>
            </a:r>
          </a:p>
          <a:p>
            <a:pPr marL="0" indent="0">
              <a:buNone/>
            </a:pPr>
            <a:r>
              <a:rPr dirty="0"/>
              <a:t>• Hyperparameter tuning: 100 estimators, max depth 10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9" name="Rectangle 38">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43" name="Freeform: Shape 42">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9144313"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10" name="Rectangle 7">
            <a:extLst>
              <a:ext uri="{FF2B5EF4-FFF2-40B4-BE49-F238E27FC236}">
                <a16:creationId xmlns:a16="http://schemas.microsoft.com/office/drawing/2014/main" id="{843D99AC-9B8F-22F4-F101-0CFA5E4D9E54}"/>
              </a:ext>
            </a:extLst>
          </p:cNvPr>
          <p:cNvSpPr>
            <a:spLocks noGrp="1" noChangeArrowheads="1"/>
          </p:cNvSpPr>
          <p:nvPr>
            <p:ph idx="1"/>
          </p:nvPr>
        </p:nvSpPr>
        <p:spPr bwMode="auto">
          <a:xfrm>
            <a:off x="827484" y="2763520"/>
            <a:ext cx="6709905" cy="348487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dirty="0">
                <a:ln>
                  <a:noFill/>
                </a:ln>
                <a:effectLst/>
                <a:latin typeface="Arial" panose="020B0604020202020204" pitchFamily="34" charset="0"/>
              </a:rPr>
              <a:t>Class Weights (Model-Level Strategy)</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latin typeface="Arial" panose="020B0604020202020204" pitchFamily="34" charset="0"/>
              </a:rPr>
              <a:t>Assign higher weights to minority classes during training.</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latin typeface="Arial" panose="020B0604020202020204" pitchFamily="34" charset="0"/>
              </a:rPr>
              <a:t>Works well with models like Logistic Regression, Random Forest, or </a:t>
            </a:r>
            <a:r>
              <a:rPr kumimoji="0" lang="en-US" altLang="en-US" b="0" i="0" u="none" strike="noStrike" cap="none" normalizeH="0" baseline="0" dirty="0" err="1">
                <a:ln>
                  <a:noFill/>
                </a:ln>
                <a:effectLst/>
                <a:latin typeface="Arial" panose="020B0604020202020204" pitchFamily="34" charset="0"/>
              </a:rPr>
              <a:t>XGBoost</a:t>
            </a:r>
            <a:r>
              <a:rPr kumimoji="0" lang="en-US" altLang="en-US"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latin typeface="Arial Unicode MS"/>
              </a:rPr>
              <a:t>python</a:t>
            </a: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latin typeface="Arial Unicode MS"/>
              </a:rPr>
              <a:t>from </a:t>
            </a:r>
            <a:r>
              <a:rPr kumimoji="0" lang="en-US" altLang="en-US" b="0" i="0" u="none" strike="noStrike" cap="none" normalizeH="0" baseline="0" dirty="0" err="1">
                <a:ln>
                  <a:noFill/>
                </a:ln>
                <a:effectLst/>
                <a:latin typeface="Arial Unicode MS"/>
              </a:rPr>
              <a:t>sklearn.ensemble</a:t>
            </a:r>
            <a:r>
              <a:rPr kumimoji="0" lang="en-US" altLang="en-US" b="0" i="0" u="none" strike="noStrike" cap="none" normalizeH="0" baseline="0" dirty="0">
                <a:ln>
                  <a:noFill/>
                </a:ln>
                <a:effectLst/>
                <a:latin typeface="Arial Unicode MS"/>
              </a:rPr>
              <a:t> import </a:t>
            </a:r>
            <a:r>
              <a:rPr kumimoji="0" lang="en-US" altLang="en-US" b="0" i="0" u="none" strike="noStrike" cap="none" normalizeH="0" baseline="0" dirty="0" err="1">
                <a:ln>
                  <a:noFill/>
                </a:ln>
                <a:effectLst/>
                <a:latin typeface="Arial Unicode MS"/>
              </a:rPr>
              <a:t>RandomForestClassifier</a:t>
            </a:r>
            <a:r>
              <a:rPr kumimoji="0" lang="en-US" altLang="en-US" b="0" i="0" u="none" strike="noStrike" cap="none" normalizeH="0" baseline="0" dirty="0">
                <a:ln>
                  <a:noFill/>
                </a:ln>
                <a:effectLst/>
                <a:latin typeface="Arial Unicode MS"/>
              </a:rPr>
              <a:t> model = </a:t>
            </a:r>
            <a:r>
              <a:rPr kumimoji="0" lang="en-US" altLang="en-US" b="0" i="0" u="none" strike="noStrike" cap="none" normalizeH="0" baseline="0" dirty="0" err="1">
                <a:ln>
                  <a:noFill/>
                </a:ln>
                <a:effectLst/>
                <a:latin typeface="Arial Unicode MS"/>
              </a:rPr>
              <a:t>RandomForestClassifier</a:t>
            </a:r>
            <a:r>
              <a:rPr kumimoji="0" lang="en-US" altLang="en-US" b="0" i="0" u="none" strike="noStrike" cap="none" normalizeH="0" baseline="0" dirty="0">
                <a:ln>
                  <a:noFill/>
                </a:ln>
                <a:effectLst/>
                <a:latin typeface="Arial Unicode MS"/>
              </a:rPr>
              <a:t>(</a:t>
            </a:r>
            <a:r>
              <a:rPr kumimoji="0" lang="en-US" altLang="en-US" b="0" i="0" u="none" strike="noStrike" cap="none" normalizeH="0" baseline="0" dirty="0" err="1">
                <a:ln>
                  <a:noFill/>
                </a:ln>
                <a:effectLst/>
                <a:latin typeface="Arial Unicode MS"/>
              </a:rPr>
              <a:t>class_weight</a:t>
            </a:r>
            <a:r>
              <a:rPr kumimoji="0" lang="en-US" altLang="en-US" b="0" i="0" u="none" strike="noStrike" cap="none" normalizeH="0" baseline="0" dirty="0">
                <a:ln>
                  <a:noFill/>
                </a:ln>
                <a:effectLst/>
                <a:latin typeface="Arial Unicode MS"/>
              </a:rPr>
              <a:t>='balanced', </a:t>
            </a:r>
            <a:r>
              <a:rPr kumimoji="0" lang="en-US" altLang="en-US" b="0" i="0" u="none" strike="noStrike" cap="none" normalizeH="0" baseline="0" dirty="0" err="1">
                <a:ln>
                  <a:noFill/>
                </a:ln>
                <a:effectLst/>
                <a:latin typeface="Arial Unicode MS"/>
              </a:rPr>
              <a:t>random_state</a:t>
            </a:r>
            <a:r>
              <a:rPr kumimoji="0" lang="en-US" altLang="en-US" b="0" i="0" u="none" strike="noStrike" cap="none" normalizeH="0" baseline="0" dirty="0">
                <a:ln>
                  <a:noFill/>
                </a:ln>
                <a:effectLst/>
                <a:latin typeface="Arial Unicode MS"/>
              </a:rPr>
              <a:t>=42) </a:t>
            </a:r>
            <a:r>
              <a:rPr kumimoji="0" lang="en-US" altLang="en-US" b="0" i="0" u="none" strike="noStrike" cap="none" normalizeH="0" baseline="0" dirty="0" err="1">
                <a:ln>
                  <a:noFill/>
                </a:ln>
                <a:effectLst/>
                <a:latin typeface="Arial Unicode MS"/>
              </a:rPr>
              <a:t>model.fit</a:t>
            </a:r>
            <a:r>
              <a:rPr kumimoji="0" lang="en-US" altLang="en-US" b="0" i="0" u="none" strike="noStrike" cap="none" normalizeH="0" baseline="0" dirty="0">
                <a:ln>
                  <a:noFill/>
                </a:ln>
                <a:effectLst/>
                <a:latin typeface="Arial Unicode MS"/>
              </a:rPr>
              <a:t>(X_train, </a:t>
            </a:r>
            <a:r>
              <a:rPr kumimoji="0" lang="en-US" altLang="en-US" b="0" i="0" u="none" strike="noStrike" cap="none" normalizeH="0" baseline="0" dirty="0" err="1">
                <a:ln>
                  <a:noFill/>
                </a:ln>
                <a:effectLst/>
                <a:latin typeface="Arial Unicode MS"/>
              </a:rPr>
              <a:t>y_train</a:t>
            </a:r>
            <a:r>
              <a:rPr kumimoji="0" lang="en-US" altLang="en-US" b="0" i="0" u="none" strike="noStrike" cap="none" normalizeH="0" baseline="0" dirty="0">
                <a:ln>
                  <a:noFill/>
                </a:ln>
                <a:effectLst/>
                <a:latin typeface="Arial Unicode MS"/>
              </a:rPr>
              <a:t>)</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03323071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80</TotalTime>
  <Words>766</Words>
  <Application>Microsoft Office PowerPoint</Application>
  <PresentationFormat>On-screen Show (4:3)</PresentationFormat>
  <Paragraphs>83</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Arial</vt:lpstr>
      <vt:lpstr>Arial Unicode MS</vt:lpstr>
      <vt:lpstr>Century Gothic</vt:lpstr>
      <vt:lpstr>inherit</vt:lpstr>
      <vt:lpstr>menlo</vt:lpstr>
      <vt:lpstr>Wingdings 3</vt:lpstr>
      <vt:lpstr>Ion</vt:lpstr>
      <vt:lpstr>Wine Quality Prediction</vt:lpstr>
      <vt:lpstr>Problem Statement</vt:lpstr>
      <vt:lpstr>The Dataset</vt:lpstr>
      <vt:lpstr>PowerPoint Presentation</vt:lpstr>
      <vt:lpstr>Feature Importance</vt:lpstr>
      <vt:lpstr>Exploratory Data Analysis (EDA)</vt:lpstr>
      <vt:lpstr>Data Preparation</vt:lpstr>
      <vt:lpstr>Modeling Approach</vt:lpstr>
      <vt:lpstr>PowerPoint Presentation</vt:lpstr>
      <vt:lpstr>PowerPoint Presentation</vt:lpstr>
      <vt:lpstr>Model Evaluation</vt:lpstr>
      <vt:lpstr>PowerPoint Presentation</vt:lpstr>
      <vt:lpstr>Limitations &amp; Future Work</vt:lpstr>
      <vt:lpstr>Thank You / Q&amp;A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Samia Saad</dc:creator>
  <cp:keywords/>
  <dc:description>generated using python-pptx</dc:description>
  <cp:lastModifiedBy>Samia Saad</cp:lastModifiedBy>
  <cp:revision>3</cp:revision>
  <dcterms:created xsi:type="dcterms:W3CDTF">2013-01-27T09:14:16Z</dcterms:created>
  <dcterms:modified xsi:type="dcterms:W3CDTF">2025-05-04T00:35:07Z</dcterms:modified>
  <cp:category/>
</cp:coreProperties>
</file>