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6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5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E23E6B0-DD13-4DB2-AE72-4B20ED6E352A}">
          <p14:sldIdLst>
            <p14:sldId id="256"/>
            <p14:sldId id="266"/>
            <p14:sldId id="257"/>
            <p14:sldId id="258"/>
            <p14:sldId id="259"/>
            <p14:sldId id="261"/>
            <p14:sldId id="260"/>
            <p14:sldId id="262"/>
            <p14:sldId id="263"/>
            <p14:sldId id="265"/>
            <p14:sldId id="2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6" d="100"/>
          <a:sy n="56" d="100"/>
        </p:scale>
        <p:origin x="180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E9ABFC-D9A2-47DF-8D24-A874110C4E71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1681D3-4602-4960-9194-C327A00DDD7C}">
      <dgm:prSet/>
      <dgm:spPr/>
      <dgm:t>
        <a:bodyPr/>
        <a:lstStyle/>
        <a:p>
          <a:r>
            <a:rPr lang="en-US" b="0" i="0"/>
            <a:t>- Random Forest: 100 estimators, default parameters</a:t>
          </a:r>
          <a:endParaRPr lang="en-US"/>
        </a:p>
      </dgm:t>
    </dgm:pt>
    <dgm:pt modelId="{2C8BC9C4-E6F2-4BA6-8A05-9155A7646799}" type="parTrans" cxnId="{634987BA-5D66-49FF-9A34-8BFDB3A087F0}">
      <dgm:prSet/>
      <dgm:spPr/>
      <dgm:t>
        <a:bodyPr/>
        <a:lstStyle/>
        <a:p>
          <a:endParaRPr lang="en-US"/>
        </a:p>
      </dgm:t>
    </dgm:pt>
    <dgm:pt modelId="{77E2DFA7-6D6F-46DA-B39E-B67C8EA1299C}" type="sibTrans" cxnId="{634987BA-5D66-49FF-9A34-8BFDB3A087F0}">
      <dgm:prSet/>
      <dgm:spPr/>
      <dgm:t>
        <a:bodyPr/>
        <a:lstStyle/>
        <a:p>
          <a:endParaRPr lang="en-US"/>
        </a:p>
      </dgm:t>
    </dgm:pt>
    <dgm:pt modelId="{7027F5CC-6FDA-4E54-BFA7-68AFA21654CB}">
      <dgm:prSet/>
      <dgm:spPr/>
      <dgm:t>
        <a:bodyPr/>
        <a:lstStyle/>
        <a:p>
          <a:r>
            <a:rPr lang="en-US" b="0" i="0"/>
            <a:t>- XGBoost: Log loss evaluation metric</a:t>
          </a:r>
          <a:endParaRPr lang="en-US"/>
        </a:p>
      </dgm:t>
    </dgm:pt>
    <dgm:pt modelId="{CFB36BAC-CF9C-47C1-A1FC-6F070F5ED5B0}" type="parTrans" cxnId="{66969960-CE85-46A3-90C9-21CC14091DC0}">
      <dgm:prSet/>
      <dgm:spPr/>
      <dgm:t>
        <a:bodyPr/>
        <a:lstStyle/>
        <a:p>
          <a:endParaRPr lang="en-US"/>
        </a:p>
      </dgm:t>
    </dgm:pt>
    <dgm:pt modelId="{F45539E3-7F77-48B8-A94D-D8D575FF891E}" type="sibTrans" cxnId="{66969960-CE85-46A3-90C9-21CC14091DC0}">
      <dgm:prSet/>
      <dgm:spPr/>
      <dgm:t>
        <a:bodyPr/>
        <a:lstStyle/>
        <a:p>
          <a:endParaRPr lang="en-US"/>
        </a:p>
      </dgm:t>
    </dgm:pt>
    <dgm:pt modelId="{DAF0E05B-85A4-4ED3-89B3-5C8574DD2DCA}">
      <dgm:prSet/>
      <dgm:spPr/>
      <dgm:t>
        <a:bodyPr/>
        <a:lstStyle/>
        <a:p>
          <a:r>
            <a:rPr lang="en-US" b="0" i="0"/>
            <a:t>- Logistic Regression: Max iterations = 1000</a:t>
          </a:r>
          <a:endParaRPr lang="en-US"/>
        </a:p>
      </dgm:t>
    </dgm:pt>
    <dgm:pt modelId="{00C26F2C-B7F1-4F91-B781-68216B7CC3CD}" type="parTrans" cxnId="{6B8676D7-7F6D-4615-B336-E1DA92471F0A}">
      <dgm:prSet/>
      <dgm:spPr/>
      <dgm:t>
        <a:bodyPr/>
        <a:lstStyle/>
        <a:p>
          <a:endParaRPr lang="en-US"/>
        </a:p>
      </dgm:t>
    </dgm:pt>
    <dgm:pt modelId="{F8D687FC-BCC9-420A-8825-9CD7F85C518B}" type="sibTrans" cxnId="{6B8676D7-7F6D-4615-B336-E1DA92471F0A}">
      <dgm:prSet/>
      <dgm:spPr/>
      <dgm:t>
        <a:bodyPr/>
        <a:lstStyle/>
        <a:p>
          <a:endParaRPr lang="en-US"/>
        </a:p>
      </dgm:t>
    </dgm:pt>
    <dgm:pt modelId="{4EFD73E3-57EA-4134-B1D3-BEDC3785C1B8}">
      <dgm:prSet/>
      <dgm:spPr/>
      <dgm:t>
        <a:bodyPr/>
        <a:lstStyle/>
        <a:p>
          <a:r>
            <a:rPr lang="en-US" b="0" i="0"/>
            <a:t>- Evaluated using accuracy, precision, recall, and F1-score</a:t>
          </a:r>
          <a:endParaRPr lang="en-US"/>
        </a:p>
      </dgm:t>
    </dgm:pt>
    <dgm:pt modelId="{204F8DB3-0FDF-481A-8564-CAC0FEE08DD2}" type="parTrans" cxnId="{036B34B5-5F6D-409A-8CD6-C300456043D7}">
      <dgm:prSet/>
      <dgm:spPr/>
      <dgm:t>
        <a:bodyPr/>
        <a:lstStyle/>
        <a:p>
          <a:endParaRPr lang="en-US"/>
        </a:p>
      </dgm:t>
    </dgm:pt>
    <dgm:pt modelId="{ACB46D1B-C542-498A-893E-727B283ECCFC}" type="sibTrans" cxnId="{036B34B5-5F6D-409A-8CD6-C300456043D7}">
      <dgm:prSet/>
      <dgm:spPr/>
      <dgm:t>
        <a:bodyPr/>
        <a:lstStyle/>
        <a:p>
          <a:endParaRPr lang="en-US"/>
        </a:p>
      </dgm:t>
    </dgm:pt>
    <dgm:pt modelId="{3C29C61C-5322-4798-82CD-D7E35BF93FB2}" type="pres">
      <dgm:prSet presAssocID="{EEE9ABFC-D9A2-47DF-8D24-A874110C4E71}" presName="linear" presStyleCnt="0">
        <dgm:presLayoutVars>
          <dgm:animLvl val="lvl"/>
          <dgm:resizeHandles val="exact"/>
        </dgm:presLayoutVars>
      </dgm:prSet>
      <dgm:spPr/>
    </dgm:pt>
    <dgm:pt modelId="{0FC66378-95BF-49FD-B229-EF09EA7552B1}" type="pres">
      <dgm:prSet presAssocID="{B81681D3-4602-4960-9194-C327A00DDD7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10258DF-C76B-4C03-A8F2-D3096766B8EE}" type="pres">
      <dgm:prSet presAssocID="{77E2DFA7-6D6F-46DA-B39E-B67C8EA1299C}" presName="spacer" presStyleCnt="0"/>
      <dgm:spPr/>
    </dgm:pt>
    <dgm:pt modelId="{E803EE22-EDCB-401D-8A52-211DB984F730}" type="pres">
      <dgm:prSet presAssocID="{7027F5CC-6FDA-4E54-BFA7-68AFA21654C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B9EB025-592A-4CA9-9584-D75256BB4A4A}" type="pres">
      <dgm:prSet presAssocID="{F45539E3-7F77-48B8-A94D-D8D575FF891E}" presName="spacer" presStyleCnt="0"/>
      <dgm:spPr/>
    </dgm:pt>
    <dgm:pt modelId="{6EFDCC6C-F3C2-4900-8B7D-431461E91FBF}" type="pres">
      <dgm:prSet presAssocID="{DAF0E05B-85A4-4ED3-89B3-5C8574DD2DC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4526B16-7318-49F7-B87D-EE2C96C57B91}" type="pres">
      <dgm:prSet presAssocID="{F8D687FC-BCC9-420A-8825-9CD7F85C518B}" presName="spacer" presStyleCnt="0"/>
      <dgm:spPr/>
    </dgm:pt>
    <dgm:pt modelId="{2A3D85B8-57A1-458F-824B-77DA3C339A3F}" type="pres">
      <dgm:prSet presAssocID="{4EFD73E3-57EA-4134-B1D3-BEDC3785C1B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A4F5438-437F-4F9C-8F9E-635780E1F616}" type="presOf" srcId="{DAF0E05B-85A4-4ED3-89B3-5C8574DD2DCA}" destId="{6EFDCC6C-F3C2-4900-8B7D-431461E91FBF}" srcOrd="0" destOrd="0" presId="urn:microsoft.com/office/officeart/2005/8/layout/vList2"/>
    <dgm:cxn modelId="{668BFD38-BDB9-4AA1-B240-00415A776EC6}" type="presOf" srcId="{7027F5CC-6FDA-4E54-BFA7-68AFA21654CB}" destId="{E803EE22-EDCB-401D-8A52-211DB984F730}" srcOrd="0" destOrd="0" presId="urn:microsoft.com/office/officeart/2005/8/layout/vList2"/>
    <dgm:cxn modelId="{66969960-CE85-46A3-90C9-21CC14091DC0}" srcId="{EEE9ABFC-D9A2-47DF-8D24-A874110C4E71}" destId="{7027F5CC-6FDA-4E54-BFA7-68AFA21654CB}" srcOrd="1" destOrd="0" parTransId="{CFB36BAC-CF9C-47C1-A1FC-6F070F5ED5B0}" sibTransId="{F45539E3-7F77-48B8-A94D-D8D575FF891E}"/>
    <dgm:cxn modelId="{223BD454-427C-4FDF-9B3E-AF00D7E9D53B}" type="presOf" srcId="{EEE9ABFC-D9A2-47DF-8D24-A874110C4E71}" destId="{3C29C61C-5322-4798-82CD-D7E35BF93FB2}" srcOrd="0" destOrd="0" presId="urn:microsoft.com/office/officeart/2005/8/layout/vList2"/>
    <dgm:cxn modelId="{B5E91086-71B0-4D82-87CA-C2433E304D89}" type="presOf" srcId="{B81681D3-4602-4960-9194-C327A00DDD7C}" destId="{0FC66378-95BF-49FD-B229-EF09EA7552B1}" srcOrd="0" destOrd="0" presId="urn:microsoft.com/office/officeart/2005/8/layout/vList2"/>
    <dgm:cxn modelId="{036B34B5-5F6D-409A-8CD6-C300456043D7}" srcId="{EEE9ABFC-D9A2-47DF-8D24-A874110C4E71}" destId="{4EFD73E3-57EA-4134-B1D3-BEDC3785C1B8}" srcOrd="3" destOrd="0" parTransId="{204F8DB3-0FDF-481A-8564-CAC0FEE08DD2}" sibTransId="{ACB46D1B-C542-498A-893E-727B283ECCFC}"/>
    <dgm:cxn modelId="{634987BA-5D66-49FF-9A34-8BFDB3A087F0}" srcId="{EEE9ABFC-D9A2-47DF-8D24-A874110C4E71}" destId="{B81681D3-4602-4960-9194-C327A00DDD7C}" srcOrd="0" destOrd="0" parTransId="{2C8BC9C4-E6F2-4BA6-8A05-9155A7646799}" sibTransId="{77E2DFA7-6D6F-46DA-B39E-B67C8EA1299C}"/>
    <dgm:cxn modelId="{6B8676D7-7F6D-4615-B336-E1DA92471F0A}" srcId="{EEE9ABFC-D9A2-47DF-8D24-A874110C4E71}" destId="{DAF0E05B-85A4-4ED3-89B3-5C8574DD2DCA}" srcOrd="2" destOrd="0" parTransId="{00C26F2C-B7F1-4F91-B781-68216B7CC3CD}" sibTransId="{F8D687FC-BCC9-420A-8825-9CD7F85C518B}"/>
    <dgm:cxn modelId="{BA02E8EA-AE3A-4494-900A-A3A3C0788AA2}" type="presOf" srcId="{4EFD73E3-57EA-4134-B1D3-BEDC3785C1B8}" destId="{2A3D85B8-57A1-458F-824B-77DA3C339A3F}" srcOrd="0" destOrd="0" presId="urn:microsoft.com/office/officeart/2005/8/layout/vList2"/>
    <dgm:cxn modelId="{E86E5C54-0201-4CED-93B8-7D1320B758F9}" type="presParOf" srcId="{3C29C61C-5322-4798-82CD-D7E35BF93FB2}" destId="{0FC66378-95BF-49FD-B229-EF09EA7552B1}" srcOrd="0" destOrd="0" presId="urn:microsoft.com/office/officeart/2005/8/layout/vList2"/>
    <dgm:cxn modelId="{80818A98-4BB5-4355-A6F0-DB1B7ACB6B91}" type="presParOf" srcId="{3C29C61C-5322-4798-82CD-D7E35BF93FB2}" destId="{B10258DF-C76B-4C03-A8F2-D3096766B8EE}" srcOrd="1" destOrd="0" presId="urn:microsoft.com/office/officeart/2005/8/layout/vList2"/>
    <dgm:cxn modelId="{CC84F60A-ED2F-4477-B0C6-2A807EFEC777}" type="presParOf" srcId="{3C29C61C-5322-4798-82CD-D7E35BF93FB2}" destId="{E803EE22-EDCB-401D-8A52-211DB984F730}" srcOrd="2" destOrd="0" presId="urn:microsoft.com/office/officeart/2005/8/layout/vList2"/>
    <dgm:cxn modelId="{39D677F8-C591-4A93-9951-0649F73F8BD4}" type="presParOf" srcId="{3C29C61C-5322-4798-82CD-D7E35BF93FB2}" destId="{BB9EB025-592A-4CA9-9584-D75256BB4A4A}" srcOrd="3" destOrd="0" presId="urn:microsoft.com/office/officeart/2005/8/layout/vList2"/>
    <dgm:cxn modelId="{9F3F2BB4-4FBF-44C8-A785-B2E0D78EBE0C}" type="presParOf" srcId="{3C29C61C-5322-4798-82CD-D7E35BF93FB2}" destId="{6EFDCC6C-F3C2-4900-8B7D-431461E91FBF}" srcOrd="4" destOrd="0" presId="urn:microsoft.com/office/officeart/2005/8/layout/vList2"/>
    <dgm:cxn modelId="{4CFC08E7-84D2-4EBB-B52D-83A403FDFC43}" type="presParOf" srcId="{3C29C61C-5322-4798-82CD-D7E35BF93FB2}" destId="{24526B16-7318-49F7-B87D-EE2C96C57B91}" srcOrd="5" destOrd="0" presId="urn:microsoft.com/office/officeart/2005/8/layout/vList2"/>
    <dgm:cxn modelId="{968B3CC1-CAC1-45C5-A140-3ACA820A1766}" type="presParOf" srcId="{3C29C61C-5322-4798-82CD-D7E35BF93FB2}" destId="{2A3D85B8-57A1-458F-824B-77DA3C339A3F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310FC90-BEF2-4D6A-9E57-2B83AA3BB81D}" type="doc">
      <dgm:prSet loTypeId="urn:microsoft.com/office/officeart/2008/layout/LinedList" loCatId="list" qsTypeId="urn:microsoft.com/office/officeart/2005/8/quickstyle/simple4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D384450-AC3C-4051-AB4D-E226F72E2BE1}">
      <dgm:prSet/>
      <dgm:spPr/>
      <dgm:t>
        <a:bodyPr/>
        <a:lstStyle/>
        <a:p>
          <a:r>
            <a:rPr lang="en-US"/>
            <a:t>Accuracy Scores:</a:t>
          </a:r>
        </a:p>
      </dgm:t>
    </dgm:pt>
    <dgm:pt modelId="{9483E263-4D35-4765-B736-7B7DBC9AB939}" type="parTrans" cxnId="{CD7F1108-6385-4DAC-8F7E-A10940196FC5}">
      <dgm:prSet/>
      <dgm:spPr/>
      <dgm:t>
        <a:bodyPr/>
        <a:lstStyle/>
        <a:p>
          <a:endParaRPr lang="en-US"/>
        </a:p>
      </dgm:t>
    </dgm:pt>
    <dgm:pt modelId="{96353768-0ADA-4CB0-9675-4C1E90DABBD2}" type="sibTrans" cxnId="{CD7F1108-6385-4DAC-8F7E-A10940196FC5}">
      <dgm:prSet/>
      <dgm:spPr/>
      <dgm:t>
        <a:bodyPr/>
        <a:lstStyle/>
        <a:p>
          <a:endParaRPr lang="en-US"/>
        </a:p>
      </dgm:t>
    </dgm:pt>
    <dgm:pt modelId="{1933FCAD-2960-402E-9D76-38CCABB654D2}">
      <dgm:prSet/>
      <dgm:spPr/>
      <dgm:t>
        <a:bodyPr/>
        <a:lstStyle/>
        <a:p>
          <a:r>
            <a:rPr lang="en-US"/>
            <a:t>- Random Forest: 0.9158%</a:t>
          </a:r>
        </a:p>
      </dgm:t>
    </dgm:pt>
    <dgm:pt modelId="{64C1FE87-E019-48A9-808A-3836C71280BB}" type="parTrans" cxnId="{A82BB671-1CD0-409E-AA16-60D19CE32EFB}">
      <dgm:prSet/>
      <dgm:spPr/>
      <dgm:t>
        <a:bodyPr/>
        <a:lstStyle/>
        <a:p>
          <a:endParaRPr lang="en-US"/>
        </a:p>
      </dgm:t>
    </dgm:pt>
    <dgm:pt modelId="{87230A3E-16D1-4829-8FED-CF5CFBE6C562}" type="sibTrans" cxnId="{A82BB671-1CD0-409E-AA16-60D19CE32EFB}">
      <dgm:prSet/>
      <dgm:spPr/>
      <dgm:t>
        <a:bodyPr/>
        <a:lstStyle/>
        <a:p>
          <a:endParaRPr lang="en-US"/>
        </a:p>
      </dgm:t>
    </dgm:pt>
    <dgm:pt modelId="{31EF50A5-39FD-4D92-993C-C2C8123F2F83}">
      <dgm:prSet/>
      <dgm:spPr/>
      <dgm:t>
        <a:bodyPr/>
        <a:lstStyle/>
        <a:p>
          <a:r>
            <a:rPr lang="en-US"/>
            <a:t>- XGBoost:  0.9174%</a:t>
          </a:r>
        </a:p>
      </dgm:t>
    </dgm:pt>
    <dgm:pt modelId="{4069F637-011A-41A8-937A-9A113EEE225D}" type="parTrans" cxnId="{5EC1C45A-C4CF-446F-A7F1-AF9C36D1E9E7}">
      <dgm:prSet/>
      <dgm:spPr/>
      <dgm:t>
        <a:bodyPr/>
        <a:lstStyle/>
        <a:p>
          <a:endParaRPr lang="en-US"/>
        </a:p>
      </dgm:t>
    </dgm:pt>
    <dgm:pt modelId="{0705C78B-783F-449B-9644-5DA226D2F983}" type="sibTrans" cxnId="{5EC1C45A-C4CF-446F-A7F1-AF9C36D1E9E7}">
      <dgm:prSet/>
      <dgm:spPr/>
      <dgm:t>
        <a:bodyPr/>
        <a:lstStyle/>
        <a:p>
          <a:endParaRPr lang="en-US"/>
        </a:p>
      </dgm:t>
    </dgm:pt>
    <dgm:pt modelId="{184B03D2-F515-4E9F-B3EA-BA0A7B467509}">
      <dgm:prSet/>
      <dgm:spPr/>
      <dgm:t>
        <a:bodyPr/>
        <a:lstStyle/>
        <a:p>
          <a:r>
            <a:rPr lang="en-US"/>
            <a:t>- Logistic Regression: 0.9159%</a:t>
          </a:r>
        </a:p>
      </dgm:t>
    </dgm:pt>
    <dgm:pt modelId="{D02C5B48-71A8-4098-B01C-33CEB443091E}" type="parTrans" cxnId="{A6F4A8F2-D3A5-4938-9011-D96A4FC3D965}">
      <dgm:prSet/>
      <dgm:spPr/>
      <dgm:t>
        <a:bodyPr/>
        <a:lstStyle/>
        <a:p>
          <a:endParaRPr lang="en-US"/>
        </a:p>
      </dgm:t>
    </dgm:pt>
    <dgm:pt modelId="{1E83C635-8872-4AE2-819F-BDF0AB432F09}" type="sibTrans" cxnId="{A6F4A8F2-D3A5-4938-9011-D96A4FC3D965}">
      <dgm:prSet/>
      <dgm:spPr/>
      <dgm:t>
        <a:bodyPr/>
        <a:lstStyle/>
        <a:p>
          <a:endParaRPr lang="en-US"/>
        </a:p>
      </dgm:t>
    </dgm:pt>
    <dgm:pt modelId="{6AE4EAD6-EACB-44AC-A3CC-5B4497C5B754}">
      <dgm:prSet/>
      <dgm:spPr/>
      <dgm:t>
        <a:bodyPr/>
        <a:lstStyle/>
        <a:p>
          <a:r>
            <a:rPr lang="en-US"/>
            <a:t>Precision, Recall, and F1-score compared across models.</a:t>
          </a:r>
        </a:p>
      </dgm:t>
    </dgm:pt>
    <dgm:pt modelId="{92A199EC-6DBB-498D-97C1-60AE204DF052}" type="parTrans" cxnId="{7B268345-8BCF-41CD-9206-D43997DE2618}">
      <dgm:prSet/>
      <dgm:spPr/>
      <dgm:t>
        <a:bodyPr/>
        <a:lstStyle/>
        <a:p>
          <a:endParaRPr lang="en-US"/>
        </a:p>
      </dgm:t>
    </dgm:pt>
    <dgm:pt modelId="{ED34725D-96FB-4309-B75D-849C5ECFE01F}" type="sibTrans" cxnId="{7B268345-8BCF-41CD-9206-D43997DE2618}">
      <dgm:prSet/>
      <dgm:spPr/>
      <dgm:t>
        <a:bodyPr/>
        <a:lstStyle/>
        <a:p>
          <a:endParaRPr lang="en-US"/>
        </a:p>
      </dgm:t>
    </dgm:pt>
    <dgm:pt modelId="{654D5011-184B-487B-9CE2-CB6F092BC63B}" type="pres">
      <dgm:prSet presAssocID="{A310FC90-BEF2-4D6A-9E57-2B83AA3BB81D}" presName="vert0" presStyleCnt="0">
        <dgm:presLayoutVars>
          <dgm:dir/>
          <dgm:animOne val="branch"/>
          <dgm:animLvl val="lvl"/>
        </dgm:presLayoutVars>
      </dgm:prSet>
      <dgm:spPr/>
    </dgm:pt>
    <dgm:pt modelId="{E1BB10E7-AD76-40C3-AF60-D8D645F393DB}" type="pres">
      <dgm:prSet presAssocID="{FD384450-AC3C-4051-AB4D-E226F72E2BE1}" presName="thickLine" presStyleLbl="alignNode1" presStyleIdx="0" presStyleCnt="5"/>
      <dgm:spPr/>
    </dgm:pt>
    <dgm:pt modelId="{99557118-9A97-428F-9D3A-85CF564AD72A}" type="pres">
      <dgm:prSet presAssocID="{FD384450-AC3C-4051-AB4D-E226F72E2BE1}" presName="horz1" presStyleCnt="0"/>
      <dgm:spPr/>
    </dgm:pt>
    <dgm:pt modelId="{8D8730C7-3937-4A2F-B62E-6D9A3A3D7FF3}" type="pres">
      <dgm:prSet presAssocID="{FD384450-AC3C-4051-AB4D-E226F72E2BE1}" presName="tx1" presStyleLbl="revTx" presStyleIdx="0" presStyleCnt="5"/>
      <dgm:spPr/>
    </dgm:pt>
    <dgm:pt modelId="{14E20443-B500-4AB9-8725-D63F10878DCF}" type="pres">
      <dgm:prSet presAssocID="{FD384450-AC3C-4051-AB4D-E226F72E2BE1}" presName="vert1" presStyleCnt="0"/>
      <dgm:spPr/>
    </dgm:pt>
    <dgm:pt modelId="{3436F609-041E-4DCD-971D-4059B03C58B3}" type="pres">
      <dgm:prSet presAssocID="{1933FCAD-2960-402E-9D76-38CCABB654D2}" presName="thickLine" presStyleLbl="alignNode1" presStyleIdx="1" presStyleCnt="5"/>
      <dgm:spPr/>
    </dgm:pt>
    <dgm:pt modelId="{22A58F64-88C4-4D8D-A7F9-7FDDD5CFD292}" type="pres">
      <dgm:prSet presAssocID="{1933FCAD-2960-402E-9D76-38CCABB654D2}" presName="horz1" presStyleCnt="0"/>
      <dgm:spPr/>
    </dgm:pt>
    <dgm:pt modelId="{550FB75B-CF76-4B1A-905B-8247462A3D62}" type="pres">
      <dgm:prSet presAssocID="{1933FCAD-2960-402E-9D76-38CCABB654D2}" presName="tx1" presStyleLbl="revTx" presStyleIdx="1" presStyleCnt="5"/>
      <dgm:spPr/>
    </dgm:pt>
    <dgm:pt modelId="{C0B5004C-F99B-4A77-9C33-CF1D9A5C147B}" type="pres">
      <dgm:prSet presAssocID="{1933FCAD-2960-402E-9D76-38CCABB654D2}" presName="vert1" presStyleCnt="0"/>
      <dgm:spPr/>
    </dgm:pt>
    <dgm:pt modelId="{EB61E191-EAD7-43CD-9DD4-F992023E86A1}" type="pres">
      <dgm:prSet presAssocID="{31EF50A5-39FD-4D92-993C-C2C8123F2F83}" presName="thickLine" presStyleLbl="alignNode1" presStyleIdx="2" presStyleCnt="5"/>
      <dgm:spPr/>
    </dgm:pt>
    <dgm:pt modelId="{67C99FFF-D9BA-46F3-8B1E-83FDECFB800F}" type="pres">
      <dgm:prSet presAssocID="{31EF50A5-39FD-4D92-993C-C2C8123F2F83}" presName="horz1" presStyleCnt="0"/>
      <dgm:spPr/>
    </dgm:pt>
    <dgm:pt modelId="{F7C84719-960F-4220-B721-81709E8AAC78}" type="pres">
      <dgm:prSet presAssocID="{31EF50A5-39FD-4D92-993C-C2C8123F2F83}" presName="tx1" presStyleLbl="revTx" presStyleIdx="2" presStyleCnt="5"/>
      <dgm:spPr/>
    </dgm:pt>
    <dgm:pt modelId="{F6113622-6297-470D-BCC6-7316D42CC384}" type="pres">
      <dgm:prSet presAssocID="{31EF50A5-39FD-4D92-993C-C2C8123F2F83}" presName="vert1" presStyleCnt="0"/>
      <dgm:spPr/>
    </dgm:pt>
    <dgm:pt modelId="{61360F05-5514-4645-B6DD-083268341805}" type="pres">
      <dgm:prSet presAssocID="{184B03D2-F515-4E9F-B3EA-BA0A7B467509}" presName="thickLine" presStyleLbl="alignNode1" presStyleIdx="3" presStyleCnt="5"/>
      <dgm:spPr/>
    </dgm:pt>
    <dgm:pt modelId="{128026A6-0D5C-49E9-8266-632C601DCB6F}" type="pres">
      <dgm:prSet presAssocID="{184B03D2-F515-4E9F-B3EA-BA0A7B467509}" presName="horz1" presStyleCnt="0"/>
      <dgm:spPr/>
    </dgm:pt>
    <dgm:pt modelId="{5B9095C3-86F1-44C5-AF57-A23185E1FCAC}" type="pres">
      <dgm:prSet presAssocID="{184B03D2-F515-4E9F-B3EA-BA0A7B467509}" presName="tx1" presStyleLbl="revTx" presStyleIdx="3" presStyleCnt="5"/>
      <dgm:spPr/>
    </dgm:pt>
    <dgm:pt modelId="{7D43AC64-269F-4CE5-87E4-B2F268C5F805}" type="pres">
      <dgm:prSet presAssocID="{184B03D2-F515-4E9F-B3EA-BA0A7B467509}" presName="vert1" presStyleCnt="0"/>
      <dgm:spPr/>
    </dgm:pt>
    <dgm:pt modelId="{4DD61551-468D-4E3D-9814-87D254096583}" type="pres">
      <dgm:prSet presAssocID="{6AE4EAD6-EACB-44AC-A3CC-5B4497C5B754}" presName="thickLine" presStyleLbl="alignNode1" presStyleIdx="4" presStyleCnt="5"/>
      <dgm:spPr/>
    </dgm:pt>
    <dgm:pt modelId="{496EFA22-CA90-4111-A250-823784D1D938}" type="pres">
      <dgm:prSet presAssocID="{6AE4EAD6-EACB-44AC-A3CC-5B4497C5B754}" presName="horz1" presStyleCnt="0"/>
      <dgm:spPr/>
    </dgm:pt>
    <dgm:pt modelId="{4BD8DF56-F36C-4ACA-9CD2-D26E3EB86A83}" type="pres">
      <dgm:prSet presAssocID="{6AE4EAD6-EACB-44AC-A3CC-5B4497C5B754}" presName="tx1" presStyleLbl="revTx" presStyleIdx="4" presStyleCnt="5"/>
      <dgm:spPr/>
    </dgm:pt>
    <dgm:pt modelId="{1E8048DD-87E7-4EB6-9116-7B5642737B6D}" type="pres">
      <dgm:prSet presAssocID="{6AE4EAD6-EACB-44AC-A3CC-5B4497C5B754}" presName="vert1" presStyleCnt="0"/>
      <dgm:spPr/>
    </dgm:pt>
  </dgm:ptLst>
  <dgm:cxnLst>
    <dgm:cxn modelId="{CD7F1108-6385-4DAC-8F7E-A10940196FC5}" srcId="{A310FC90-BEF2-4D6A-9E57-2B83AA3BB81D}" destId="{FD384450-AC3C-4051-AB4D-E226F72E2BE1}" srcOrd="0" destOrd="0" parTransId="{9483E263-4D35-4765-B736-7B7DBC9AB939}" sibTransId="{96353768-0ADA-4CB0-9675-4C1E90DABBD2}"/>
    <dgm:cxn modelId="{941E9F3C-3586-4E6C-8691-3FFFC96F6E1C}" type="presOf" srcId="{184B03D2-F515-4E9F-B3EA-BA0A7B467509}" destId="{5B9095C3-86F1-44C5-AF57-A23185E1FCAC}" srcOrd="0" destOrd="0" presId="urn:microsoft.com/office/officeart/2008/layout/LinedList"/>
    <dgm:cxn modelId="{7B268345-8BCF-41CD-9206-D43997DE2618}" srcId="{A310FC90-BEF2-4D6A-9E57-2B83AA3BB81D}" destId="{6AE4EAD6-EACB-44AC-A3CC-5B4497C5B754}" srcOrd="4" destOrd="0" parTransId="{92A199EC-6DBB-498D-97C1-60AE204DF052}" sibTransId="{ED34725D-96FB-4309-B75D-849C5ECFE01F}"/>
    <dgm:cxn modelId="{281A4E4F-A217-4337-91D2-DEB51FB5C4C6}" type="presOf" srcId="{31EF50A5-39FD-4D92-993C-C2C8123F2F83}" destId="{F7C84719-960F-4220-B721-81709E8AAC78}" srcOrd="0" destOrd="0" presId="urn:microsoft.com/office/officeart/2008/layout/LinedList"/>
    <dgm:cxn modelId="{A82BB671-1CD0-409E-AA16-60D19CE32EFB}" srcId="{A310FC90-BEF2-4D6A-9E57-2B83AA3BB81D}" destId="{1933FCAD-2960-402E-9D76-38CCABB654D2}" srcOrd="1" destOrd="0" parTransId="{64C1FE87-E019-48A9-808A-3836C71280BB}" sibTransId="{87230A3E-16D1-4829-8FED-CF5CFBE6C562}"/>
    <dgm:cxn modelId="{5EC1C45A-C4CF-446F-A7F1-AF9C36D1E9E7}" srcId="{A310FC90-BEF2-4D6A-9E57-2B83AA3BB81D}" destId="{31EF50A5-39FD-4D92-993C-C2C8123F2F83}" srcOrd="2" destOrd="0" parTransId="{4069F637-011A-41A8-937A-9A113EEE225D}" sibTransId="{0705C78B-783F-449B-9644-5DA226D2F983}"/>
    <dgm:cxn modelId="{58F5C77B-22A3-494C-9F39-EA31EC95F12D}" type="presOf" srcId="{6AE4EAD6-EACB-44AC-A3CC-5B4497C5B754}" destId="{4BD8DF56-F36C-4ACA-9CD2-D26E3EB86A83}" srcOrd="0" destOrd="0" presId="urn:microsoft.com/office/officeart/2008/layout/LinedList"/>
    <dgm:cxn modelId="{11DFF2AD-9942-4411-BA79-EFC0A5A2673A}" type="presOf" srcId="{A310FC90-BEF2-4D6A-9E57-2B83AA3BB81D}" destId="{654D5011-184B-487B-9CE2-CB6F092BC63B}" srcOrd="0" destOrd="0" presId="urn:microsoft.com/office/officeart/2008/layout/LinedList"/>
    <dgm:cxn modelId="{335F35E7-66D9-4E44-A0A3-AB98DF09AE84}" type="presOf" srcId="{1933FCAD-2960-402E-9D76-38CCABB654D2}" destId="{550FB75B-CF76-4B1A-905B-8247462A3D62}" srcOrd="0" destOrd="0" presId="urn:microsoft.com/office/officeart/2008/layout/LinedList"/>
    <dgm:cxn modelId="{6C7527E9-F58D-4DF8-AC89-68DD156D986D}" type="presOf" srcId="{FD384450-AC3C-4051-AB4D-E226F72E2BE1}" destId="{8D8730C7-3937-4A2F-B62E-6D9A3A3D7FF3}" srcOrd="0" destOrd="0" presId="urn:microsoft.com/office/officeart/2008/layout/LinedList"/>
    <dgm:cxn modelId="{A6F4A8F2-D3A5-4938-9011-D96A4FC3D965}" srcId="{A310FC90-BEF2-4D6A-9E57-2B83AA3BB81D}" destId="{184B03D2-F515-4E9F-B3EA-BA0A7B467509}" srcOrd="3" destOrd="0" parTransId="{D02C5B48-71A8-4098-B01C-33CEB443091E}" sibTransId="{1E83C635-8872-4AE2-819F-BDF0AB432F09}"/>
    <dgm:cxn modelId="{565141E1-A1D3-4185-9F3C-72B8E7A04BFA}" type="presParOf" srcId="{654D5011-184B-487B-9CE2-CB6F092BC63B}" destId="{E1BB10E7-AD76-40C3-AF60-D8D645F393DB}" srcOrd="0" destOrd="0" presId="urn:microsoft.com/office/officeart/2008/layout/LinedList"/>
    <dgm:cxn modelId="{3C4CEF9F-15C9-49F0-BAA6-884EF9CE4F7C}" type="presParOf" srcId="{654D5011-184B-487B-9CE2-CB6F092BC63B}" destId="{99557118-9A97-428F-9D3A-85CF564AD72A}" srcOrd="1" destOrd="0" presId="urn:microsoft.com/office/officeart/2008/layout/LinedList"/>
    <dgm:cxn modelId="{840FD0F5-DE96-4180-AA29-0573048C4F43}" type="presParOf" srcId="{99557118-9A97-428F-9D3A-85CF564AD72A}" destId="{8D8730C7-3937-4A2F-B62E-6D9A3A3D7FF3}" srcOrd="0" destOrd="0" presId="urn:microsoft.com/office/officeart/2008/layout/LinedList"/>
    <dgm:cxn modelId="{F302E5A0-4F32-4B19-823A-87E37EF549FE}" type="presParOf" srcId="{99557118-9A97-428F-9D3A-85CF564AD72A}" destId="{14E20443-B500-4AB9-8725-D63F10878DCF}" srcOrd="1" destOrd="0" presId="urn:microsoft.com/office/officeart/2008/layout/LinedList"/>
    <dgm:cxn modelId="{61005827-D1B8-462B-8EA6-3E98E4B02B28}" type="presParOf" srcId="{654D5011-184B-487B-9CE2-CB6F092BC63B}" destId="{3436F609-041E-4DCD-971D-4059B03C58B3}" srcOrd="2" destOrd="0" presId="urn:microsoft.com/office/officeart/2008/layout/LinedList"/>
    <dgm:cxn modelId="{DE85B769-F3EE-4192-99AA-9AD037E21286}" type="presParOf" srcId="{654D5011-184B-487B-9CE2-CB6F092BC63B}" destId="{22A58F64-88C4-4D8D-A7F9-7FDDD5CFD292}" srcOrd="3" destOrd="0" presId="urn:microsoft.com/office/officeart/2008/layout/LinedList"/>
    <dgm:cxn modelId="{7EED3A87-046B-4F2B-B08E-8A2CB7EEE1E8}" type="presParOf" srcId="{22A58F64-88C4-4D8D-A7F9-7FDDD5CFD292}" destId="{550FB75B-CF76-4B1A-905B-8247462A3D62}" srcOrd="0" destOrd="0" presId="urn:microsoft.com/office/officeart/2008/layout/LinedList"/>
    <dgm:cxn modelId="{EFB7CD0C-A828-42FE-ADEB-159C721DE411}" type="presParOf" srcId="{22A58F64-88C4-4D8D-A7F9-7FDDD5CFD292}" destId="{C0B5004C-F99B-4A77-9C33-CF1D9A5C147B}" srcOrd="1" destOrd="0" presId="urn:microsoft.com/office/officeart/2008/layout/LinedList"/>
    <dgm:cxn modelId="{1B66A1A3-7804-4B51-B4D0-C7484F94A864}" type="presParOf" srcId="{654D5011-184B-487B-9CE2-CB6F092BC63B}" destId="{EB61E191-EAD7-43CD-9DD4-F992023E86A1}" srcOrd="4" destOrd="0" presId="urn:microsoft.com/office/officeart/2008/layout/LinedList"/>
    <dgm:cxn modelId="{D832CD71-7651-4E8C-97DB-54B4A08443D8}" type="presParOf" srcId="{654D5011-184B-487B-9CE2-CB6F092BC63B}" destId="{67C99FFF-D9BA-46F3-8B1E-83FDECFB800F}" srcOrd="5" destOrd="0" presId="urn:microsoft.com/office/officeart/2008/layout/LinedList"/>
    <dgm:cxn modelId="{392CD942-B34E-4D13-A91D-65DF81D48468}" type="presParOf" srcId="{67C99FFF-D9BA-46F3-8B1E-83FDECFB800F}" destId="{F7C84719-960F-4220-B721-81709E8AAC78}" srcOrd="0" destOrd="0" presId="urn:microsoft.com/office/officeart/2008/layout/LinedList"/>
    <dgm:cxn modelId="{67ED57E6-EB2A-4738-90FD-DC6B8A34F876}" type="presParOf" srcId="{67C99FFF-D9BA-46F3-8B1E-83FDECFB800F}" destId="{F6113622-6297-470D-BCC6-7316D42CC384}" srcOrd="1" destOrd="0" presId="urn:microsoft.com/office/officeart/2008/layout/LinedList"/>
    <dgm:cxn modelId="{841C3148-B987-427C-9FEF-6BF4651BD555}" type="presParOf" srcId="{654D5011-184B-487B-9CE2-CB6F092BC63B}" destId="{61360F05-5514-4645-B6DD-083268341805}" srcOrd="6" destOrd="0" presId="urn:microsoft.com/office/officeart/2008/layout/LinedList"/>
    <dgm:cxn modelId="{BAAED6F8-F1C2-4A16-A311-ECBB4E54DDC5}" type="presParOf" srcId="{654D5011-184B-487B-9CE2-CB6F092BC63B}" destId="{128026A6-0D5C-49E9-8266-632C601DCB6F}" srcOrd="7" destOrd="0" presId="urn:microsoft.com/office/officeart/2008/layout/LinedList"/>
    <dgm:cxn modelId="{948DB140-9F75-4CAF-A5B3-C4360BE7369C}" type="presParOf" srcId="{128026A6-0D5C-49E9-8266-632C601DCB6F}" destId="{5B9095C3-86F1-44C5-AF57-A23185E1FCAC}" srcOrd="0" destOrd="0" presId="urn:microsoft.com/office/officeart/2008/layout/LinedList"/>
    <dgm:cxn modelId="{C819E19C-AD43-431B-A724-BDF4EB9BB89A}" type="presParOf" srcId="{128026A6-0D5C-49E9-8266-632C601DCB6F}" destId="{7D43AC64-269F-4CE5-87E4-B2F268C5F805}" srcOrd="1" destOrd="0" presId="urn:microsoft.com/office/officeart/2008/layout/LinedList"/>
    <dgm:cxn modelId="{99F724BB-7226-46A0-9733-91E41BAC8BBC}" type="presParOf" srcId="{654D5011-184B-487B-9CE2-CB6F092BC63B}" destId="{4DD61551-468D-4E3D-9814-87D254096583}" srcOrd="8" destOrd="0" presId="urn:microsoft.com/office/officeart/2008/layout/LinedList"/>
    <dgm:cxn modelId="{FD641600-000B-4F20-9E3E-5CD3C7CE447F}" type="presParOf" srcId="{654D5011-184B-487B-9CE2-CB6F092BC63B}" destId="{496EFA22-CA90-4111-A250-823784D1D938}" srcOrd="9" destOrd="0" presId="urn:microsoft.com/office/officeart/2008/layout/LinedList"/>
    <dgm:cxn modelId="{B1FBFF0A-FA77-460A-A127-C80EF241FDE2}" type="presParOf" srcId="{496EFA22-CA90-4111-A250-823784D1D938}" destId="{4BD8DF56-F36C-4ACA-9CD2-D26E3EB86A83}" srcOrd="0" destOrd="0" presId="urn:microsoft.com/office/officeart/2008/layout/LinedList"/>
    <dgm:cxn modelId="{ED68DBF2-ABC4-4486-95DC-44794D533CDB}" type="presParOf" srcId="{496EFA22-CA90-4111-A250-823784D1D938}" destId="{1E8048DD-87E7-4EB6-9116-7B5642737B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C66378-95BF-49FD-B229-EF09EA7552B1}">
      <dsp:nvSpPr>
        <dsp:cNvPr id="0" name=""/>
        <dsp:cNvSpPr/>
      </dsp:nvSpPr>
      <dsp:spPr>
        <a:xfrm>
          <a:off x="0" y="272880"/>
          <a:ext cx="4872038" cy="95471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Random Forest: 100 estimators, default parameters</a:t>
          </a:r>
          <a:endParaRPr lang="en-US" sz="2400" kern="1200"/>
        </a:p>
      </dsp:txBody>
      <dsp:txXfrm>
        <a:off x="46606" y="319486"/>
        <a:ext cx="4778826" cy="861507"/>
      </dsp:txXfrm>
    </dsp:sp>
    <dsp:sp modelId="{E803EE22-EDCB-401D-8A52-211DB984F730}">
      <dsp:nvSpPr>
        <dsp:cNvPr id="0" name=""/>
        <dsp:cNvSpPr/>
      </dsp:nvSpPr>
      <dsp:spPr>
        <a:xfrm>
          <a:off x="0" y="1296720"/>
          <a:ext cx="4872038" cy="954719"/>
        </a:xfrm>
        <a:prstGeom prst="round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XGBoost: Log loss evaluation metric</a:t>
          </a:r>
          <a:endParaRPr lang="en-US" sz="2400" kern="1200"/>
        </a:p>
      </dsp:txBody>
      <dsp:txXfrm>
        <a:off x="46606" y="1343326"/>
        <a:ext cx="4778826" cy="861507"/>
      </dsp:txXfrm>
    </dsp:sp>
    <dsp:sp modelId="{6EFDCC6C-F3C2-4900-8B7D-431461E91FBF}">
      <dsp:nvSpPr>
        <dsp:cNvPr id="0" name=""/>
        <dsp:cNvSpPr/>
      </dsp:nvSpPr>
      <dsp:spPr>
        <a:xfrm>
          <a:off x="0" y="2320560"/>
          <a:ext cx="4872038" cy="954719"/>
        </a:xfrm>
        <a:prstGeom prst="round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Logistic Regression: Max iterations = 1000</a:t>
          </a:r>
          <a:endParaRPr lang="en-US" sz="2400" kern="1200"/>
        </a:p>
      </dsp:txBody>
      <dsp:txXfrm>
        <a:off x="46606" y="2367166"/>
        <a:ext cx="4778826" cy="861507"/>
      </dsp:txXfrm>
    </dsp:sp>
    <dsp:sp modelId="{2A3D85B8-57A1-458F-824B-77DA3C339A3F}">
      <dsp:nvSpPr>
        <dsp:cNvPr id="0" name=""/>
        <dsp:cNvSpPr/>
      </dsp:nvSpPr>
      <dsp:spPr>
        <a:xfrm>
          <a:off x="0" y="3344400"/>
          <a:ext cx="4872038" cy="954719"/>
        </a:xfrm>
        <a:prstGeom prst="round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- Evaluated using accuracy, precision, recall, and F1-score</a:t>
          </a:r>
          <a:endParaRPr lang="en-US" sz="2400" kern="1200"/>
        </a:p>
      </dsp:txBody>
      <dsp:txXfrm>
        <a:off x="46606" y="3391006"/>
        <a:ext cx="4778826" cy="8615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BB10E7-AD76-40C3-AF60-D8D645F393DB}">
      <dsp:nvSpPr>
        <dsp:cNvPr id="0" name=""/>
        <dsp:cNvSpPr/>
      </dsp:nvSpPr>
      <dsp:spPr>
        <a:xfrm>
          <a:off x="0" y="558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8730C7-3937-4A2F-B62E-6D9A3A3D7FF3}">
      <dsp:nvSpPr>
        <dsp:cNvPr id="0" name=""/>
        <dsp:cNvSpPr/>
      </dsp:nvSpPr>
      <dsp:spPr>
        <a:xfrm>
          <a:off x="0" y="558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Accuracy Scores:</a:t>
          </a:r>
        </a:p>
      </dsp:txBody>
      <dsp:txXfrm>
        <a:off x="0" y="558"/>
        <a:ext cx="4872038" cy="914176"/>
      </dsp:txXfrm>
    </dsp:sp>
    <dsp:sp modelId="{3436F609-041E-4DCD-971D-4059B03C58B3}">
      <dsp:nvSpPr>
        <dsp:cNvPr id="0" name=""/>
        <dsp:cNvSpPr/>
      </dsp:nvSpPr>
      <dsp:spPr>
        <a:xfrm>
          <a:off x="0" y="914734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0FB75B-CF76-4B1A-905B-8247462A3D62}">
      <dsp:nvSpPr>
        <dsp:cNvPr id="0" name=""/>
        <dsp:cNvSpPr/>
      </dsp:nvSpPr>
      <dsp:spPr>
        <a:xfrm>
          <a:off x="0" y="914734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Random Forest: 0.9158%</a:t>
          </a:r>
        </a:p>
      </dsp:txBody>
      <dsp:txXfrm>
        <a:off x="0" y="914734"/>
        <a:ext cx="4872038" cy="914176"/>
      </dsp:txXfrm>
    </dsp:sp>
    <dsp:sp modelId="{EB61E191-EAD7-43CD-9DD4-F992023E86A1}">
      <dsp:nvSpPr>
        <dsp:cNvPr id="0" name=""/>
        <dsp:cNvSpPr/>
      </dsp:nvSpPr>
      <dsp:spPr>
        <a:xfrm>
          <a:off x="0" y="1828911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C84719-960F-4220-B721-81709E8AAC78}">
      <dsp:nvSpPr>
        <dsp:cNvPr id="0" name=""/>
        <dsp:cNvSpPr/>
      </dsp:nvSpPr>
      <dsp:spPr>
        <a:xfrm>
          <a:off x="0" y="1828911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XGBoost:  0.9174%</a:t>
          </a:r>
        </a:p>
      </dsp:txBody>
      <dsp:txXfrm>
        <a:off x="0" y="1828911"/>
        <a:ext cx="4872038" cy="914176"/>
      </dsp:txXfrm>
    </dsp:sp>
    <dsp:sp modelId="{61360F05-5514-4645-B6DD-083268341805}">
      <dsp:nvSpPr>
        <dsp:cNvPr id="0" name=""/>
        <dsp:cNvSpPr/>
      </dsp:nvSpPr>
      <dsp:spPr>
        <a:xfrm>
          <a:off x="0" y="2743088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B9095C3-86F1-44C5-AF57-A23185E1FCAC}">
      <dsp:nvSpPr>
        <dsp:cNvPr id="0" name=""/>
        <dsp:cNvSpPr/>
      </dsp:nvSpPr>
      <dsp:spPr>
        <a:xfrm>
          <a:off x="0" y="2743088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Logistic Regression: 0.9159%</a:t>
          </a:r>
        </a:p>
      </dsp:txBody>
      <dsp:txXfrm>
        <a:off x="0" y="2743088"/>
        <a:ext cx="4872038" cy="914176"/>
      </dsp:txXfrm>
    </dsp:sp>
    <dsp:sp modelId="{4DD61551-468D-4E3D-9814-87D254096583}">
      <dsp:nvSpPr>
        <dsp:cNvPr id="0" name=""/>
        <dsp:cNvSpPr/>
      </dsp:nvSpPr>
      <dsp:spPr>
        <a:xfrm>
          <a:off x="0" y="3657265"/>
          <a:ext cx="4872038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BD8DF56-F36C-4ACA-9CD2-D26E3EB86A83}">
      <dsp:nvSpPr>
        <dsp:cNvPr id="0" name=""/>
        <dsp:cNvSpPr/>
      </dsp:nvSpPr>
      <dsp:spPr>
        <a:xfrm>
          <a:off x="0" y="3657265"/>
          <a:ext cx="4872038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Precision, Recall, and F1-score compared across models.</a:t>
          </a:r>
        </a:p>
      </dsp:txBody>
      <dsp:txXfrm>
        <a:off x="0" y="3657265"/>
        <a:ext cx="4872038" cy="914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623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555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40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3300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0009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0871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891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20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0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51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839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7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346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162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097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47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9785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Bank Marketing Campaign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Processing and Model Evaluation</a:t>
            </a:r>
          </a:p>
          <a:p>
            <a:r>
              <a:t>Samia Saad - 3/14/2025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6FCE-558B-B2CC-FDD0-C7C620199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6E036-7E68-1A51-2900-E5AC17FC4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113" y="1311215"/>
            <a:ext cx="6849241" cy="49371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 err="1"/>
              <a:t>XGBoost</a:t>
            </a:r>
            <a:r>
              <a:rPr lang="en-US" dirty="0"/>
              <a:t> is the clear winner in this comparison, demonstrating the highest ROC-AUC (0.91) and F1-Score (0.82), which indicates its superior ability to distinguish between classes and maintain a strong balance between precision and recall. While </a:t>
            </a:r>
            <a:r>
              <a:rPr lang="en-US" b="1" dirty="0"/>
              <a:t>Random Forest</a:t>
            </a:r>
            <a:r>
              <a:rPr lang="en-US" dirty="0"/>
              <a:t> is a close contender, it lags slightly behind </a:t>
            </a:r>
            <a:r>
              <a:rPr lang="en-US" dirty="0" err="1"/>
              <a:t>XGBoost</a:t>
            </a:r>
            <a:r>
              <a:rPr lang="en-US" dirty="0"/>
              <a:t> but remains a robust option, especially when interpretability is a priority. On the other hand, </a:t>
            </a:r>
            <a:r>
              <a:rPr lang="en-US" b="1" dirty="0"/>
              <a:t>Logistic Regression</a:t>
            </a:r>
            <a:r>
              <a:rPr lang="en-US" dirty="0"/>
              <a:t> performs the weakest across all metrics, making it less favorable for predicting subscription to a term deposit.</a:t>
            </a:r>
          </a:p>
          <a:p>
            <a:r>
              <a:rPr lang="en-US" dirty="0"/>
              <a:t>For those seeking the most accurate and effective model, </a:t>
            </a:r>
            <a:r>
              <a:rPr lang="en-US" b="1" dirty="0" err="1"/>
              <a:t>XGBoost</a:t>
            </a:r>
            <a:r>
              <a:rPr lang="en-US" dirty="0"/>
              <a:t> is the best choice. However, </a:t>
            </a:r>
            <a:r>
              <a:rPr lang="en-US" b="1" dirty="0"/>
              <a:t>Random Forest</a:t>
            </a:r>
            <a:r>
              <a:rPr lang="en-US" dirty="0"/>
              <a:t> might be preferred in scenarios where model interpretability is crucial. When it comes to feature importance, </a:t>
            </a:r>
            <a:r>
              <a:rPr lang="en-US" b="1" dirty="0" err="1"/>
              <a:t>XGBoost</a:t>
            </a:r>
            <a:r>
              <a:rPr lang="en-US" dirty="0"/>
              <a:t> tends to outperform Random Forest due to its boosting mechanism, although Random Forest still provides valuable insights while being slightly less optimized.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8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CD3AA-3C69-D563-90FE-AF9E9BFAD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1987" y="1331259"/>
            <a:ext cx="6711654" cy="4195481"/>
          </a:xfrm>
        </p:spPr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sz="4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893172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EEC9F-376F-AEAE-A133-70BAA1116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2AB2-43CC-1688-2541-370FC8FEA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1328469"/>
            <a:ext cx="7054644" cy="4919938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Banking Marketing Analysis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Project Overview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This project focuses on predicting whether a client will subscribe to a term deposit based on various demographic and marketing-related features. The dataset comes from a bank's marketing campaign, where the target variable is whether or not the client subscribed to a term deposit (y). The goal is to build a machine learning model to predict this outcome using a variety of features such as the client's age, job, education, and past marketing interactions.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banking industry faces the challenge of efficiently targeting customers with relevant offers. By predicting whether a client will subscribe to a term deposit, banks can optimize their marketing campaigns, resulting in better targeting and increased subscription rates.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27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Loaded dataset and checked for missing values</a:t>
            </a:r>
          </a:p>
          <a:p>
            <a:r>
              <a:rPr lang="en-US">
                <a:solidFill>
                  <a:srgbClr val="FFFFFF"/>
                </a:solidFill>
              </a:rPr>
              <a:t>- Encoded categorical variables using one-hot encoding</a:t>
            </a:r>
          </a:p>
          <a:p>
            <a:r>
              <a:rPr lang="en-US">
                <a:solidFill>
                  <a:srgbClr val="FFFFFF"/>
                </a:solidFill>
              </a:rPr>
              <a:t>- Standardized numerical features</a:t>
            </a:r>
          </a:p>
          <a:p>
            <a:r>
              <a:rPr lang="en-US">
                <a:solidFill>
                  <a:srgbClr val="FFFFFF"/>
                </a:solidFill>
              </a:rPr>
              <a:t>- Split data into training (80%) and testing (20%) sets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9CCC3E2C-45D3-79D5-16F4-2184064B087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857" r="26912" b="-2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800">
                <a:solidFill>
                  <a:srgbClr val="F2F2F2"/>
                </a:solidFill>
              </a:rPr>
              <a:t>Model Training &amp; Evaluation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28DB4F-83E7-C7E9-0C57-111923FE37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6809689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78424C-6FD0-41F8-9CAA-5DC19C423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891" y="1447800"/>
            <a:ext cx="2331469" cy="4572000"/>
          </a:xfrm>
        </p:spPr>
        <p:txBody>
          <a:bodyPr anchor="ctr">
            <a:normAutofit/>
          </a:bodyPr>
          <a:lstStyle/>
          <a:p>
            <a:r>
              <a:rPr lang="en-US" sz="2600">
                <a:solidFill>
                  <a:srgbClr val="F2F2F2"/>
                </a:solidFill>
              </a:rPr>
              <a:t>Model Performance Comparison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D136760-57DC-4301-8BEA-B71AD2D13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0982" y="0"/>
            <a:ext cx="6023018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BDC58DEA-1307-4F44-AD47-E613D8B76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61082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9B912D-1E4B-42AF-A2BE-CFEFEC916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C0D1BD-EB32-CEDE-2BD4-AAB420F54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22010"/>
              </p:ext>
            </p:extLst>
          </p:nvPr>
        </p:nvGraphicFramePr>
        <p:xfrm>
          <a:off x="3786187" y="1447800"/>
          <a:ext cx="4872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4C7E1-103E-CA9E-4A07-E38B293C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XGBoost vs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C2337-0AE1-50A8-D83D-F904346F5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XGBoost has a slightly higher accuracy (</a:t>
            </a:r>
            <a:r>
              <a:rPr lang="en-US" b="1">
                <a:solidFill>
                  <a:srgbClr val="FFFFFF"/>
                </a:solidFill>
              </a:rPr>
              <a:t>91.75%</a:t>
            </a:r>
            <a:r>
              <a:rPr lang="en-US">
                <a:solidFill>
                  <a:srgbClr val="FFFFFF"/>
                </a:solidFill>
              </a:rPr>
              <a:t>) compared to Random Forest (</a:t>
            </a:r>
            <a:r>
              <a:rPr lang="en-US" b="1">
                <a:solidFill>
                  <a:srgbClr val="FFFFFF"/>
                </a:solidFill>
              </a:rPr>
              <a:t>91.59%</a:t>
            </a:r>
            <a:r>
              <a:rPr lang="en-US">
                <a:solidFill>
                  <a:srgbClr val="FFFFFF"/>
                </a:solidFill>
              </a:rPr>
              <a:t>), and it also has a better recall for class 1 (55% vs. 49%). Since class 1 likely represents a positive marketing outcome (e.g., a customer subscribing), recall is an important metric.</a:t>
            </a: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erial view of green treetops">
            <a:extLst>
              <a:ext uri="{FF2B5EF4-FFF2-40B4-BE49-F238E27FC236}">
                <a16:creationId xmlns:a16="http://schemas.microsoft.com/office/drawing/2014/main" id="{B9EF758E-0399-EA5F-F2A9-7D4411E878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381" r="34387" b="-2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966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8A3C342-1D03-412F-8DD3-BF519E8E0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7" y="629266"/>
            <a:ext cx="4641143" cy="162232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Best 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697" y="2438400"/>
            <a:ext cx="4641142" cy="3785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 The best model is selected based on the highest accuracy and balanced precision/recall.</a:t>
            </a:r>
          </a:p>
          <a:p>
            <a:pPr>
              <a:lnSpc>
                <a:spcPct val="90000"/>
              </a:lnSpc>
            </a:pPr>
            <a:r>
              <a:rPr lang="en-US" sz="1300" b="1">
                <a:solidFill>
                  <a:srgbClr val="FFFFFF"/>
                </a:solidFill>
              </a:rPr>
              <a:t>XGBoost </a:t>
            </a:r>
            <a:r>
              <a:rPr lang="en-US" sz="1300">
                <a:solidFill>
                  <a:srgbClr val="FFFFFF"/>
                </a:solidFill>
              </a:rPr>
              <a:t>is often preferred due to its boosting capability and handling of structured data.</a:t>
            </a:r>
          </a:p>
          <a:p>
            <a:pPr>
              <a:lnSpc>
                <a:spcPct val="90000"/>
              </a:lnSpc>
            </a:pPr>
            <a:r>
              <a:rPr lang="en-US" sz="1300">
                <a:solidFill>
                  <a:srgbClr val="FFFFFF"/>
                </a:solidFill>
              </a:rPr>
              <a:t>However, Logistic Regression is useful for interpretability.</a:t>
            </a:r>
          </a:p>
          <a:p>
            <a:pPr>
              <a:lnSpc>
                <a:spcPct val="9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has the highest accuracy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91.75%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 and the best recall for class 1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55%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), making it a strong candidate if recall is important (e.g., maximizing customer conversion detection). </a:t>
            </a:r>
          </a:p>
          <a:p>
            <a:pPr>
              <a:lnSpc>
                <a:spcPct val="9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performs similarly with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91.59%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accuracy but lower recall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49%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). </a:t>
            </a:r>
          </a:p>
          <a:p>
            <a:pPr>
              <a:lnSpc>
                <a:spcPct val="90000"/>
              </a:lnSpc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has slightly lower recall for class 1 (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43%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) but performs well on precision. </a:t>
            </a:r>
          </a:p>
          <a:p>
            <a:pPr>
              <a:lnSpc>
                <a:spcPct val="90000"/>
              </a:lnSpc>
            </a:pPr>
            <a:r>
              <a:rPr lang="en-US" sz="1300" b="1">
                <a:solidFill>
                  <a:srgbClr val="FFFFFF"/>
                </a:solidFill>
              </a:rPr>
              <a:t>XGBoost</a:t>
            </a:r>
            <a:r>
              <a:rPr lang="en-US" sz="1300">
                <a:solidFill>
                  <a:srgbClr val="FFFFFF"/>
                </a:solidFill>
              </a:rPr>
              <a:t> is the best choice due to its balance of accuracy and recall.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kumimoji="0" lang="en-US" altLang="en-US" sz="1300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300">
              <a:solidFill>
                <a:srgbClr val="FFFFFF"/>
              </a:solidFill>
            </a:endParaRPr>
          </a:p>
        </p:txBody>
      </p:sp>
      <p:sp>
        <p:nvSpPr>
          <p:cNvPr id="11" name="Freeform 31">
            <a:extLst>
              <a:ext uri="{FF2B5EF4-FFF2-40B4-BE49-F238E27FC236}">
                <a16:creationId xmlns:a16="http://schemas.microsoft.com/office/drawing/2014/main" id="{81CC9B02-E087-4350-AEBD-2C3CF001A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61980" y="-1"/>
            <a:ext cx="419604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77EB2F46-3587-2AEF-B384-E98CD3AD3A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405" r="38671"/>
          <a:stretch/>
        </p:blipFill>
        <p:spPr>
          <a:xfrm>
            <a:off x="5421881" y="1"/>
            <a:ext cx="3722434" cy="6858001"/>
          </a:xfrm>
          <a:custGeom>
            <a:avLst/>
            <a:gdLst/>
            <a:ahLst/>
            <a:cxnLst/>
            <a:rect l="l" t="t" r="r" b="b"/>
            <a:pathLst>
              <a:path w="4963245" h="6858001">
                <a:moveTo>
                  <a:pt x="1177" y="0"/>
                </a:moveTo>
                <a:lnTo>
                  <a:pt x="1344715" y="0"/>
                </a:lnTo>
                <a:lnTo>
                  <a:pt x="1344715" y="1"/>
                </a:lnTo>
                <a:lnTo>
                  <a:pt x="4963245" y="1"/>
                </a:lnTo>
                <a:lnTo>
                  <a:pt x="4963244" y="6858001"/>
                </a:lnTo>
                <a:lnTo>
                  <a:pt x="900697" y="6858001"/>
                </a:lnTo>
                <a:lnTo>
                  <a:pt x="900697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9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9" y="5934227"/>
                </a:lnTo>
                <a:lnTo>
                  <a:pt x="132454" y="5753862"/>
                </a:lnTo>
                <a:lnTo>
                  <a:pt x="150776" y="5561838"/>
                </a:lnTo>
                <a:lnTo>
                  <a:pt x="167753" y="5354726"/>
                </a:lnTo>
                <a:lnTo>
                  <a:pt x="184058" y="5138013"/>
                </a:lnTo>
                <a:lnTo>
                  <a:pt x="198849" y="4908956"/>
                </a:lnTo>
                <a:lnTo>
                  <a:pt x="212969" y="4670298"/>
                </a:lnTo>
                <a:lnTo>
                  <a:pt x="226248" y="4421352"/>
                </a:lnTo>
                <a:lnTo>
                  <a:pt x="230955" y="4293793"/>
                </a:lnTo>
                <a:lnTo>
                  <a:pt x="236165" y="4163492"/>
                </a:lnTo>
                <a:lnTo>
                  <a:pt x="241040" y="4031133"/>
                </a:lnTo>
                <a:lnTo>
                  <a:pt x="244234" y="3898087"/>
                </a:lnTo>
                <a:lnTo>
                  <a:pt x="247091" y="3762299"/>
                </a:lnTo>
                <a:lnTo>
                  <a:pt x="250117" y="3625139"/>
                </a:lnTo>
                <a:lnTo>
                  <a:pt x="252134" y="3485236"/>
                </a:lnTo>
                <a:lnTo>
                  <a:pt x="252134" y="3343961"/>
                </a:lnTo>
                <a:lnTo>
                  <a:pt x="253142" y="3201315"/>
                </a:lnTo>
                <a:lnTo>
                  <a:pt x="252134" y="3057297"/>
                </a:lnTo>
                <a:lnTo>
                  <a:pt x="250117" y="2911221"/>
                </a:lnTo>
                <a:lnTo>
                  <a:pt x="248268" y="2765146"/>
                </a:lnTo>
                <a:lnTo>
                  <a:pt x="244234" y="2617013"/>
                </a:lnTo>
                <a:lnTo>
                  <a:pt x="240032" y="2467509"/>
                </a:lnTo>
                <a:lnTo>
                  <a:pt x="235157" y="2318004"/>
                </a:lnTo>
                <a:lnTo>
                  <a:pt x="228266" y="2167128"/>
                </a:lnTo>
                <a:lnTo>
                  <a:pt x="220029" y="2014881"/>
                </a:lnTo>
                <a:lnTo>
                  <a:pt x="212129" y="1861947"/>
                </a:lnTo>
                <a:lnTo>
                  <a:pt x="202044" y="1709014"/>
                </a:lnTo>
                <a:lnTo>
                  <a:pt x="189941" y="1554023"/>
                </a:lnTo>
                <a:lnTo>
                  <a:pt x="177839" y="1401090"/>
                </a:lnTo>
                <a:lnTo>
                  <a:pt x="163887" y="1245413"/>
                </a:lnTo>
                <a:lnTo>
                  <a:pt x="148591" y="1089051"/>
                </a:lnTo>
                <a:lnTo>
                  <a:pt x="132455" y="934746"/>
                </a:lnTo>
                <a:lnTo>
                  <a:pt x="113629" y="778383"/>
                </a:lnTo>
                <a:lnTo>
                  <a:pt x="93458" y="622707"/>
                </a:lnTo>
                <a:lnTo>
                  <a:pt x="73455" y="466344"/>
                </a:lnTo>
                <a:lnTo>
                  <a:pt x="50091" y="310668"/>
                </a:lnTo>
                <a:lnTo>
                  <a:pt x="26222" y="155677"/>
                </a:lnTo>
                <a:close/>
              </a:path>
            </a:pathLst>
          </a:cu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C22A-1F28-EBCB-4E23-4788F6185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Based on Visualization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08003362-5FB4-E841-7292-E6E931FB8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6766923"/>
              </p:ext>
            </p:extLst>
          </p:nvPr>
        </p:nvGraphicFramePr>
        <p:xfrm>
          <a:off x="484711" y="2484407"/>
          <a:ext cx="7882914" cy="2809112"/>
        </p:xfrm>
        <a:graphic>
          <a:graphicData uri="http://schemas.openxmlformats.org/drawingml/2006/table">
            <a:tbl>
              <a:tblPr/>
              <a:tblGrid>
                <a:gridCol w="1313819">
                  <a:extLst>
                    <a:ext uri="{9D8B030D-6E8A-4147-A177-3AD203B41FA5}">
                      <a16:colId xmlns:a16="http://schemas.microsoft.com/office/drawing/2014/main" val="2920477765"/>
                    </a:ext>
                  </a:extLst>
                </a:gridCol>
                <a:gridCol w="1313819">
                  <a:extLst>
                    <a:ext uri="{9D8B030D-6E8A-4147-A177-3AD203B41FA5}">
                      <a16:colId xmlns:a16="http://schemas.microsoft.com/office/drawing/2014/main" val="1173104971"/>
                    </a:ext>
                  </a:extLst>
                </a:gridCol>
                <a:gridCol w="1313819">
                  <a:extLst>
                    <a:ext uri="{9D8B030D-6E8A-4147-A177-3AD203B41FA5}">
                      <a16:colId xmlns:a16="http://schemas.microsoft.com/office/drawing/2014/main" val="2663416141"/>
                    </a:ext>
                  </a:extLst>
                </a:gridCol>
                <a:gridCol w="1313819">
                  <a:extLst>
                    <a:ext uri="{9D8B030D-6E8A-4147-A177-3AD203B41FA5}">
                      <a16:colId xmlns:a16="http://schemas.microsoft.com/office/drawing/2014/main" val="3573993804"/>
                    </a:ext>
                  </a:extLst>
                </a:gridCol>
                <a:gridCol w="1313819">
                  <a:extLst>
                    <a:ext uri="{9D8B030D-6E8A-4147-A177-3AD203B41FA5}">
                      <a16:colId xmlns:a16="http://schemas.microsoft.com/office/drawing/2014/main" val="744462495"/>
                    </a:ext>
                  </a:extLst>
                </a:gridCol>
                <a:gridCol w="1313819">
                  <a:extLst>
                    <a:ext uri="{9D8B030D-6E8A-4147-A177-3AD203B41FA5}">
                      <a16:colId xmlns:a16="http://schemas.microsoft.com/office/drawing/2014/main" val="1442145962"/>
                    </a:ext>
                  </a:extLst>
                </a:gridCol>
              </a:tblGrid>
              <a:tr h="702278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ROC-AUC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4724627"/>
                  </a:ext>
                </a:extLst>
              </a:tr>
              <a:tr h="702278">
                <a:tc>
                  <a:txBody>
                    <a:bodyPr/>
                    <a:lstStyle/>
                    <a:p>
                      <a:r>
                        <a:rPr lang="en-US" b="1"/>
                        <a:t>Random Forest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037571"/>
                  </a:ext>
                </a:extLst>
              </a:tr>
              <a:tr h="401302">
                <a:tc>
                  <a:txBody>
                    <a:bodyPr/>
                    <a:lstStyle/>
                    <a:p>
                      <a:r>
                        <a:rPr lang="en-US" b="1"/>
                        <a:t>XGBoost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0.91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1114532"/>
                  </a:ext>
                </a:extLst>
              </a:tr>
              <a:tr h="1003254">
                <a:tc>
                  <a:txBody>
                    <a:bodyPr/>
                    <a:lstStyle/>
                    <a:p>
                      <a:r>
                        <a:rPr lang="en-US" b="1"/>
                        <a:t>Logistic Regression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649980"/>
                  </a:ext>
                </a:extLst>
              </a:tr>
            </a:tbl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BC5C2326-82D8-99A7-04C8-C2DBE4977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6439" y="-49988"/>
            <a:ext cx="1073926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Model Performance 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2618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450F9-31E5-9565-9EDE-61D303213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Which Model is Best?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BA377-627A-21F8-7DDF-08AF4EFDE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792" y="966158"/>
            <a:ext cx="8264106" cy="5210355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endParaRPr lang="en-US" sz="2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err="1"/>
              <a:t>XGBoost</a:t>
            </a:r>
            <a:r>
              <a:rPr lang="en-US" sz="3200" b="1" dirty="0"/>
              <a:t> has the highest ROC-AUC (0.91)</a:t>
            </a:r>
            <a:r>
              <a:rPr lang="en-US" sz="3200" dirty="0"/>
              <a:t> → Meaning it distinguishes between classes best.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err="1"/>
              <a:t>XGBoost</a:t>
            </a:r>
            <a:r>
              <a:rPr lang="en-US" sz="3200" b="1" dirty="0"/>
              <a:t> has the highest F1-Score (0.82)</a:t>
            </a:r>
            <a:r>
              <a:rPr lang="en-US" sz="3200" dirty="0"/>
              <a:t> → Best balance between Precision and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Random Forest is slightly behind </a:t>
            </a:r>
            <a:r>
              <a:rPr lang="en-US" sz="3200" b="1" dirty="0" err="1"/>
              <a:t>XGBoost</a:t>
            </a:r>
            <a:r>
              <a:rPr lang="en-US" sz="3200" dirty="0"/>
              <a:t>, but still strong.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Logistic Regression performs the worst</a:t>
            </a:r>
            <a:r>
              <a:rPr lang="en-US" sz="3200" dirty="0"/>
              <a:t> in all metrics.</a:t>
            </a:r>
          </a:p>
          <a:p>
            <a:pPr>
              <a:buNone/>
            </a:pPr>
            <a:r>
              <a:rPr lang="en-US" sz="3200" b="1" dirty="0"/>
              <a:t>🏆 Final Verdict: </a:t>
            </a:r>
            <a:r>
              <a:rPr lang="en-US" sz="3200" b="1" dirty="0" err="1"/>
              <a:t>XGBoost</a:t>
            </a:r>
            <a:r>
              <a:rPr lang="en-US" sz="3200" b="1" dirty="0"/>
              <a:t> Wins!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If you want the best-performing model for predicting </a:t>
            </a:r>
            <a:r>
              <a:rPr lang="en-US" sz="3200" b="1" dirty="0"/>
              <a:t>subscription to a term deposit</a:t>
            </a:r>
            <a:r>
              <a:rPr lang="en-US" sz="3200" dirty="0"/>
              <a:t>, </a:t>
            </a:r>
            <a:r>
              <a:rPr lang="en-US" sz="3200" b="1" dirty="0" err="1"/>
              <a:t>XGBoost</a:t>
            </a:r>
            <a:r>
              <a:rPr lang="en-US" sz="3200" dirty="0"/>
              <a:t> is the best choice.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Random Forest is a close second</a:t>
            </a:r>
            <a:r>
              <a:rPr lang="en-US" sz="3200" dirty="0"/>
              <a:t> and may be useful if interpretability is a priority.</a:t>
            </a:r>
          </a:p>
          <a:p>
            <a:pPr>
              <a:buNone/>
            </a:pPr>
            <a:r>
              <a:rPr lang="en-US" sz="3200" b="1" dirty="0"/>
              <a:t>Visual Proof (Feature Importance)</a:t>
            </a:r>
          </a:p>
          <a:p>
            <a:pPr>
              <a:buNone/>
            </a:pPr>
            <a:r>
              <a:rPr lang="en-US" sz="3200" dirty="0"/>
              <a:t>If you look at the </a:t>
            </a:r>
            <a:r>
              <a:rPr lang="en-US" sz="3200" b="1" dirty="0"/>
              <a:t>Feature Importance (Random Forest &amp; </a:t>
            </a:r>
            <a:r>
              <a:rPr lang="en-US" sz="3200" b="1" dirty="0" err="1"/>
              <a:t>XGBoost</a:t>
            </a:r>
            <a:r>
              <a:rPr lang="en-US" sz="3200" b="1" dirty="0"/>
              <a:t>)</a:t>
            </a:r>
            <a:r>
              <a:rPr lang="en-US" sz="3200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 err="1"/>
              <a:t>XGBoost</a:t>
            </a:r>
            <a:r>
              <a:rPr lang="en-US" sz="3200" b="1" dirty="0"/>
              <a:t> may highlight more important features correctly</a:t>
            </a:r>
            <a:r>
              <a:rPr lang="en-US" sz="3200" dirty="0"/>
              <a:t> due to its boosting mechanism.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Random Forest is still interpretable</a:t>
            </a:r>
            <a:r>
              <a:rPr lang="en-US" sz="3200" dirty="0"/>
              <a:t>, but slightly less optimized.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9987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33</TotalTime>
  <Words>777</Words>
  <Application>Microsoft Office PowerPoint</Application>
  <PresentationFormat>On-screen Show (4:3)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Century Gothic</vt:lpstr>
      <vt:lpstr>Wingdings 3</vt:lpstr>
      <vt:lpstr>Ion</vt:lpstr>
      <vt:lpstr>Bank Marketing Campaign Analysis</vt:lpstr>
      <vt:lpstr>Problem Statement</vt:lpstr>
      <vt:lpstr>Data Preprocessing</vt:lpstr>
      <vt:lpstr>Model Training &amp; Evaluation</vt:lpstr>
      <vt:lpstr>Model Performance Comparison</vt:lpstr>
      <vt:lpstr>XGBoost vs Random Forest</vt:lpstr>
      <vt:lpstr>Best Model Selection</vt:lpstr>
      <vt:lpstr>Based on Visualization</vt:lpstr>
      <vt:lpstr>Which Model is Best? </vt:lpstr>
      <vt:lpstr>Conclusion: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Samia Saad</dc:creator>
  <cp:keywords/>
  <dc:description>generated using python-pptx</dc:description>
  <cp:lastModifiedBy>Samia Saad</cp:lastModifiedBy>
  <cp:revision>4</cp:revision>
  <dcterms:created xsi:type="dcterms:W3CDTF">2013-01-27T09:14:16Z</dcterms:created>
  <dcterms:modified xsi:type="dcterms:W3CDTF">2025-03-28T05:27:22Z</dcterms:modified>
  <cp:category/>
</cp:coreProperties>
</file>