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91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E61B9-4B8B-403D-890C-09ECF8BDA2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61DDAA-72D3-405F-8D3C-733280EBBEDA}">
      <dgm:prSet/>
      <dgm:spPr/>
      <dgm:t>
        <a:bodyPr/>
        <a:lstStyle/>
        <a:p>
          <a:r>
            <a:rPr lang="en-US" b="0" i="0"/>
            <a:t>1. Use separate models for red and white wine.</a:t>
          </a:r>
          <a:endParaRPr lang="en-US"/>
        </a:p>
      </dgm:t>
    </dgm:pt>
    <dgm:pt modelId="{97945521-8C18-4CEF-8E15-8C18E441814E}" type="parTrans" cxnId="{DF55202F-C3B8-4696-9366-CD2FC3B0A2C7}">
      <dgm:prSet/>
      <dgm:spPr/>
      <dgm:t>
        <a:bodyPr/>
        <a:lstStyle/>
        <a:p>
          <a:endParaRPr lang="en-US"/>
        </a:p>
      </dgm:t>
    </dgm:pt>
    <dgm:pt modelId="{4071C7CB-58BD-4DA5-A4C3-3CAC511FD3E7}" type="sibTrans" cxnId="{DF55202F-C3B8-4696-9366-CD2FC3B0A2C7}">
      <dgm:prSet/>
      <dgm:spPr/>
      <dgm:t>
        <a:bodyPr/>
        <a:lstStyle/>
        <a:p>
          <a:endParaRPr lang="en-US"/>
        </a:p>
      </dgm:t>
    </dgm:pt>
    <dgm:pt modelId="{0A74470C-6647-467C-A8AC-2FC93CF59613}">
      <dgm:prSet/>
      <dgm:spPr/>
      <dgm:t>
        <a:bodyPr/>
        <a:lstStyle/>
        <a:p>
          <a:r>
            <a:rPr lang="en-US" b="0" i="0"/>
            <a:t>2. Focus on alcohol and sulphate levels for quality.</a:t>
          </a:r>
          <a:endParaRPr lang="en-US"/>
        </a:p>
      </dgm:t>
    </dgm:pt>
    <dgm:pt modelId="{6D56B9BB-BB16-451F-9B98-C329559F9D25}" type="parTrans" cxnId="{FB899A1F-E88E-4194-93F5-D1C1CB265A75}">
      <dgm:prSet/>
      <dgm:spPr/>
      <dgm:t>
        <a:bodyPr/>
        <a:lstStyle/>
        <a:p>
          <a:endParaRPr lang="en-US"/>
        </a:p>
      </dgm:t>
    </dgm:pt>
    <dgm:pt modelId="{9EF175B6-E692-400B-ABC4-B58C743108D6}" type="sibTrans" cxnId="{FB899A1F-E88E-4194-93F5-D1C1CB265A75}">
      <dgm:prSet/>
      <dgm:spPr/>
      <dgm:t>
        <a:bodyPr/>
        <a:lstStyle/>
        <a:p>
          <a:endParaRPr lang="en-US"/>
        </a:p>
      </dgm:t>
    </dgm:pt>
    <dgm:pt modelId="{1DC53D72-B36E-4046-9260-F13DF621F740}">
      <dgm:prSet/>
      <dgm:spPr/>
      <dgm:t>
        <a:bodyPr/>
        <a:lstStyle/>
        <a:p>
          <a:r>
            <a:rPr lang="en-US" b="0" i="0"/>
            <a:t>3. Use model predictions to guide pricing strategy.</a:t>
          </a:r>
          <a:endParaRPr lang="en-US"/>
        </a:p>
      </dgm:t>
    </dgm:pt>
    <dgm:pt modelId="{542BE487-6FE8-44F6-961C-499704E1E949}" type="parTrans" cxnId="{8CA9AF1D-D727-4EC3-934A-9C359140115A}">
      <dgm:prSet/>
      <dgm:spPr/>
      <dgm:t>
        <a:bodyPr/>
        <a:lstStyle/>
        <a:p>
          <a:endParaRPr lang="en-US"/>
        </a:p>
      </dgm:t>
    </dgm:pt>
    <dgm:pt modelId="{96C1D663-0A38-49DA-8924-13997E9AD5ED}" type="sibTrans" cxnId="{8CA9AF1D-D727-4EC3-934A-9C359140115A}">
      <dgm:prSet/>
      <dgm:spPr/>
      <dgm:t>
        <a:bodyPr/>
        <a:lstStyle/>
        <a:p>
          <a:endParaRPr lang="en-US"/>
        </a:p>
      </dgm:t>
    </dgm:pt>
    <dgm:pt modelId="{D1F36BBD-2D88-4323-93B7-5A235B908035}" type="pres">
      <dgm:prSet presAssocID="{17BE61B9-4B8B-403D-890C-09ECF8BDA2F8}" presName="root" presStyleCnt="0">
        <dgm:presLayoutVars>
          <dgm:dir/>
          <dgm:resizeHandles val="exact"/>
        </dgm:presLayoutVars>
      </dgm:prSet>
      <dgm:spPr/>
    </dgm:pt>
    <dgm:pt modelId="{08A26295-D8DD-4239-8984-16C6FE82A341}" type="pres">
      <dgm:prSet presAssocID="{5C61DDAA-72D3-405F-8D3C-733280EBBEDA}" presName="compNode" presStyleCnt="0"/>
      <dgm:spPr/>
    </dgm:pt>
    <dgm:pt modelId="{22CC5D00-29A5-4D3B-8D11-06655DA48F49}" type="pres">
      <dgm:prSet presAssocID="{5C61DDAA-72D3-405F-8D3C-733280EBBEDA}" presName="bgRect" presStyleLbl="bgShp" presStyleIdx="0" presStyleCnt="3"/>
      <dgm:spPr/>
    </dgm:pt>
    <dgm:pt modelId="{92495BDC-29BB-4D93-A11C-5A539128E36C}" type="pres">
      <dgm:prSet presAssocID="{5C61DDAA-72D3-405F-8D3C-733280EBBE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6703ABAE-2E46-4BFA-904A-98E189DB51BA}" type="pres">
      <dgm:prSet presAssocID="{5C61DDAA-72D3-405F-8D3C-733280EBBEDA}" presName="spaceRect" presStyleCnt="0"/>
      <dgm:spPr/>
    </dgm:pt>
    <dgm:pt modelId="{9B1DECE0-B36B-4BE3-851B-92F43A2EA012}" type="pres">
      <dgm:prSet presAssocID="{5C61DDAA-72D3-405F-8D3C-733280EBBEDA}" presName="parTx" presStyleLbl="revTx" presStyleIdx="0" presStyleCnt="3">
        <dgm:presLayoutVars>
          <dgm:chMax val="0"/>
          <dgm:chPref val="0"/>
        </dgm:presLayoutVars>
      </dgm:prSet>
      <dgm:spPr/>
    </dgm:pt>
    <dgm:pt modelId="{683AE0FF-3985-43A9-B467-FEA3C530C0BE}" type="pres">
      <dgm:prSet presAssocID="{4071C7CB-58BD-4DA5-A4C3-3CAC511FD3E7}" presName="sibTrans" presStyleCnt="0"/>
      <dgm:spPr/>
    </dgm:pt>
    <dgm:pt modelId="{456A8F90-92F9-4F8C-BF1C-F51B542E1F59}" type="pres">
      <dgm:prSet presAssocID="{0A74470C-6647-467C-A8AC-2FC93CF59613}" presName="compNode" presStyleCnt="0"/>
      <dgm:spPr/>
    </dgm:pt>
    <dgm:pt modelId="{55B7A9AA-E26F-46E3-8F02-8B8D05775CA8}" type="pres">
      <dgm:prSet presAssocID="{0A74470C-6647-467C-A8AC-2FC93CF59613}" presName="bgRect" presStyleLbl="bgShp" presStyleIdx="1" presStyleCnt="3"/>
      <dgm:spPr/>
    </dgm:pt>
    <dgm:pt modelId="{D9D25E98-5052-4273-9EBB-C2D02FE550EC}" type="pres">
      <dgm:prSet presAssocID="{0A74470C-6647-467C-A8AC-2FC93CF596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39EE3B2-A301-4ED9-8BA3-85D5FFAF7DDE}" type="pres">
      <dgm:prSet presAssocID="{0A74470C-6647-467C-A8AC-2FC93CF59613}" presName="spaceRect" presStyleCnt="0"/>
      <dgm:spPr/>
    </dgm:pt>
    <dgm:pt modelId="{E14F3F9A-408F-46FC-A18F-5E5A81A0DCBE}" type="pres">
      <dgm:prSet presAssocID="{0A74470C-6647-467C-A8AC-2FC93CF59613}" presName="parTx" presStyleLbl="revTx" presStyleIdx="1" presStyleCnt="3">
        <dgm:presLayoutVars>
          <dgm:chMax val="0"/>
          <dgm:chPref val="0"/>
        </dgm:presLayoutVars>
      </dgm:prSet>
      <dgm:spPr/>
    </dgm:pt>
    <dgm:pt modelId="{AB8A40F4-3814-4796-8AF6-C37BBB280E20}" type="pres">
      <dgm:prSet presAssocID="{9EF175B6-E692-400B-ABC4-B58C743108D6}" presName="sibTrans" presStyleCnt="0"/>
      <dgm:spPr/>
    </dgm:pt>
    <dgm:pt modelId="{8200D693-EF7C-4C50-AD98-050192CD68B2}" type="pres">
      <dgm:prSet presAssocID="{1DC53D72-B36E-4046-9260-F13DF621F740}" presName="compNode" presStyleCnt="0"/>
      <dgm:spPr/>
    </dgm:pt>
    <dgm:pt modelId="{A1674312-1D37-4912-85EF-6E5CFAF754E4}" type="pres">
      <dgm:prSet presAssocID="{1DC53D72-B36E-4046-9260-F13DF621F740}" presName="bgRect" presStyleLbl="bgShp" presStyleIdx="2" presStyleCnt="3"/>
      <dgm:spPr/>
    </dgm:pt>
    <dgm:pt modelId="{B38C3845-B729-468B-808E-42DDAFDF3353}" type="pres">
      <dgm:prSet presAssocID="{1DC53D72-B36E-4046-9260-F13DF621F7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EB5F250-3621-4B90-A538-B2DED4CD5A4E}" type="pres">
      <dgm:prSet presAssocID="{1DC53D72-B36E-4046-9260-F13DF621F740}" presName="spaceRect" presStyleCnt="0"/>
      <dgm:spPr/>
    </dgm:pt>
    <dgm:pt modelId="{45B61F5D-1EEF-4046-8B23-31568F8BC7B7}" type="pres">
      <dgm:prSet presAssocID="{1DC53D72-B36E-4046-9260-F13DF621F7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6AAC18-2987-41C3-A308-BF83CBA2D2CF}" type="presOf" srcId="{5C61DDAA-72D3-405F-8D3C-733280EBBEDA}" destId="{9B1DECE0-B36B-4BE3-851B-92F43A2EA012}" srcOrd="0" destOrd="0" presId="urn:microsoft.com/office/officeart/2018/2/layout/IconVerticalSolidList"/>
    <dgm:cxn modelId="{8CA9AF1D-D727-4EC3-934A-9C359140115A}" srcId="{17BE61B9-4B8B-403D-890C-09ECF8BDA2F8}" destId="{1DC53D72-B36E-4046-9260-F13DF621F740}" srcOrd="2" destOrd="0" parTransId="{542BE487-6FE8-44F6-961C-499704E1E949}" sibTransId="{96C1D663-0A38-49DA-8924-13997E9AD5ED}"/>
    <dgm:cxn modelId="{FB899A1F-E88E-4194-93F5-D1C1CB265A75}" srcId="{17BE61B9-4B8B-403D-890C-09ECF8BDA2F8}" destId="{0A74470C-6647-467C-A8AC-2FC93CF59613}" srcOrd="1" destOrd="0" parTransId="{6D56B9BB-BB16-451F-9B98-C329559F9D25}" sibTransId="{9EF175B6-E692-400B-ABC4-B58C743108D6}"/>
    <dgm:cxn modelId="{DF55202F-C3B8-4696-9366-CD2FC3B0A2C7}" srcId="{17BE61B9-4B8B-403D-890C-09ECF8BDA2F8}" destId="{5C61DDAA-72D3-405F-8D3C-733280EBBEDA}" srcOrd="0" destOrd="0" parTransId="{97945521-8C18-4CEF-8E15-8C18E441814E}" sibTransId="{4071C7CB-58BD-4DA5-A4C3-3CAC511FD3E7}"/>
    <dgm:cxn modelId="{3E02DD35-3540-4DFE-A966-88B33E992C76}" type="presOf" srcId="{1DC53D72-B36E-4046-9260-F13DF621F740}" destId="{45B61F5D-1EEF-4046-8B23-31568F8BC7B7}" srcOrd="0" destOrd="0" presId="urn:microsoft.com/office/officeart/2018/2/layout/IconVerticalSolidList"/>
    <dgm:cxn modelId="{07103D9B-70A7-486A-AED8-A910268920A5}" type="presOf" srcId="{17BE61B9-4B8B-403D-890C-09ECF8BDA2F8}" destId="{D1F36BBD-2D88-4323-93B7-5A235B908035}" srcOrd="0" destOrd="0" presId="urn:microsoft.com/office/officeart/2018/2/layout/IconVerticalSolidList"/>
    <dgm:cxn modelId="{E3E1DFE4-8CC7-46F9-9249-F57EF7DEB8B4}" type="presOf" srcId="{0A74470C-6647-467C-A8AC-2FC93CF59613}" destId="{E14F3F9A-408F-46FC-A18F-5E5A81A0DCBE}" srcOrd="0" destOrd="0" presId="urn:microsoft.com/office/officeart/2018/2/layout/IconVerticalSolidList"/>
    <dgm:cxn modelId="{661C7032-4E29-4D51-997F-FBE558535B7E}" type="presParOf" srcId="{D1F36BBD-2D88-4323-93B7-5A235B908035}" destId="{08A26295-D8DD-4239-8984-16C6FE82A341}" srcOrd="0" destOrd="0" presId="urn:microsoft.com/office/officeart/2018/2/layout/IconVerticalSolidList"/>
    <dgm:cxn modelId="{2F314078-8786-4942-98AF-DFEEDC4DEAFC}" type="presParOf" srcId="{08A26295-D8DD-4239-8984-16C6FE82A341}" destId="{22CC5D00-29A5-4D3B-8D11-06655DA48F49}" srcOrd="0" destOrd="0" presId="urn:microsoft.com/office/officeart/2018/2/layout/IconVerticalSolidList"/>
    <dgm:cxn modelId="{0E1FD7B3-1F2F-420D-81F3-8DC027E5B681}" type="presParOf" srcId="{08A26295-D8DD-4239-8984-16C6FE82A341}" destId="{92495BDC-29BB-4D93-A11C-5A539128E36C}" srcOrd="1" destOrd="0" presId="urn:microsoft.com/office/officeart/2018/2/layout/IconVerticalSolidList"/>
    <dgm:cxn modelId="{3C7AF493-11AA-4965-A87A-016E537B26AB}" type="presParOf" srcId="{08A26295-D8DD-4239-8984-16C6FE82A341}" destId="{6703ABAE-2E46-4BFA-904A-98E189DB51BA}" srcOrd="2" destOrd="0" presId="urn:microsoft.com/office/officeart/2018/2/layout/IconVerticalSolidList"/>
    <dgm:cxn modelId="{C4542857-664F-49DC-9C0F-7A94E98D9F4C}" type="presParOf" srcId="{08A26295-D8DD-4239-8984-16C6FE82A341}" destId="{9B1DECE0-B36B-4BE3-851B-92F43A2EA012}" srcOrd="3" destOrd="0" presId="urn:microsoft.com/office/officeart/2018/2/layout/IconVerticalSolidList"/>
    <dgm:cxn modelId="{D8BCA376-8625-4108-BC15-01D1BBF3DB73}" type="presParOf" srcId="{D1F36BBD-2D88-4323-93B7-5A235B908035}" destId="{683AE0FF-3985-43A9-B467-FEA3C530C0BE}" srcOrd="1" destOrd="0" presId="urn:microsoft.com/office/officeart/2018/2/layout/IconVerticalSolidList"/>
    <dgm:cxn modelId="{5B220E5E-D8FD-4CCF-A5E4-B52FED8CD936}" type="presParOf" srcId="{D1F36BBD-2D88-4323-93B7-5A235B908035}" destId="{456A8F90-92F9-4F8C-BF1C-F51B542E1F59}" srcOrd="2" destOrd="0" presId="urn:microsoft.com/office/officeart/2018/2/layout/IconVerticalSolidList"/>
    <dgm:cxn modelId="{1507B163-D402-4357-BE5F-890239049E31}" type="presParOf" srcId="{456A8F90-92F9-4F8C-BF1C-F51B542E1F59}" destId="{55B7A9AA-E26F-46E3-8F02-8B8D05775CA8}" srcOrd="0" destOrd="0" presId="urn:microsoft.com/office/officeart/2018/2/layout/IconVerticalSolidList"/>
    <dgm:cxn modelId="{7870CE0E-85AE-41CF-9458-AD3BEA5C6367}" type="presParOf" srcId="{456A8F90-92F9-4F8C-BF1C-F51B542E1F59}" destId="{D9D25E98-5052-4273-9EBB-C2D02FE550EC}" srcOrd="1" destOrd="0" presId="urn:microsoft.com/office/officeart/2018/2/layout/IconVerticalSolidList"/>
    <dgm:cxn modelId="{96C6E80D-BCA5-491C-9FEB-B40ACABC022B}" type="presParOf" srcId="{456A8F90-92F9-4F8C-BF1C-F51B542E1F59}" destId="{739EE3B2-A301-4ED9-8BA3-85D5FFAF7DDE}" srcOrd="2" destOrd="0" presId="urn:microsoft.com/office/officeart/2018/2/layout/IconVerticalSolidList"/>
    <dgm:cxn modelId="{DC5CB27A-37A0-4937-86E2-1AD39DC42F88}" type="presParOf" srcId="{456A8F90-92F9-4F8C-BF1C-F51B542E1F59}" destId="{E14F3F9A-408F-46FC-A18F-5E5A81A0DCBE}" srcOrd="3" destOrd="0" presId="urn:microsoft.com/office/officeart/2018/2/layout/IconVerticalSolidList"/>
    <dgm:cxn modelId="{B16CA914-F656-4473-BDE2-AD1F583496F8}" type="presParOf" srcId="{D1F36BBD-2D88-4323-93B7-5A235B908035}" destId="{AB8A40F4-3814-4796-8AF6-C37BBB280E20}" srcOrd="3" destOrd="0" presId="urn:microsoft.com/office/officeart/2018/2/layout/IconVerticalSolidList"/>
    <dgm:cxn modelId="{202E4A45-D91B-4F60-B7AE-F1FDD926087A}" type="presParOf" srcId="{D1F36BBD-2D88-4323-93B7-5A235B908035}" destId="{8200D693-EF7C-4C50-AD98-050192CD68B2}" srcOrd="4" destOrd="0" presId="urn:microsoft.com/office/officeart/2018/2/layout/IconVerticalSolidList"/>
    <dgm:cxn modelId="{3E73E266-E56C-4AC5-822A-19FA6955C000}" type="presParOf" srcId="{8200D693-EF7C-4C50-AD98-050192CD68B2}" destId="{A1674312-1D37-4912-85EF-6E5CFAF754E4}" srcOrd="0" destOrd="0" presId="urn:microsoft.com/office/officeart/2018/2/layout/IconVerticalSolidList"/>
    <dgm:cxn modelId="{84C107F0-68F9-4742-B1E0-908D6D027584}" type="presParOf" srcId="{8200D693-EF7C-4C50-AD98-050192CD68B2}" destId="{B38C3845-B729-468B-808E-42DDAFDF3353}" srcOrd="1" destOrd="0" presId="urn:microsoft.com/office/officeart/2018/2/layout/IconVerticalSolidList"/>
    <dgm:cxn modelId="{802D4137-5BB1-4CA3-A78E-B708C2E34E6B}" type="presParOf" srcId="{8200D693-EF7C-4C50-AD98-050192CD68B2}" destId="{2EB5F250-3621-4B90-A538-B2DED4CD5A4E}" srcOrd="2" destOrd="0" presId="urn:microsoft.com/office/officeart/2018/2/layout/IconVerticalSolidList"/>
    <dgm:cxn modelId="{5E4986AE-122E-4FEE-8C39-0189D806AE4F}" type="presParOf" srcId="{8200D693-EF7C-4C50-AD98-050192CD68B2}" destId="{45B61F5D-1EEF-4046-8B23-31568F8BC7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C5D00-29A5-4D3B-8D11-06655DA48F49}">
      <dsp:nvSpPr>
        <dsp:cNvPr id="0" name=""/>
        <dsp:cNvSpPr/>
      </dsp:nvSpPr>
      <dsp:spPr>
        <a:xfrm>
          <a:off x="0" y="495"/>
          <a:ext cx="7053264" cy="1158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95BDC-29BB-4D93-A11C-5A539128E36C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ECE0-B36B-4BE3-851B-92F43A2EA012}">
      <dsp:nvSpPr>
        <dsp:cNvPr id="0" name=""/>
        <dsp:cNvSpPr/>
      </dsp:nvSpPr>
      <dsp:spPr>
        <a:xfrm>
          <a:off x="1338296" y="495"/>
          <a:ext cx="571496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1. Use separate models for red and white wine.</a:t>
          </a:r>
          <a:endParaRPr lang="en-US" sz="2500" kern="1200"/>
        </a:p>
      </dsp:txBody>
      <dsp:txXfrm>
        <a:off x="1338296" y="495"/>
        <a:ext cx="5714967" cy="1158698"/>
      </dsp:txXfrm>
    </dsp:sp>
    <dsp:sp modelId="{55B7A9AA-E26F-46E3-8F02-8B8D05775CA8}">
      <dsp:nvSpPr>
        <dsp:cNvPr id="0" name=""/>
        <dsp:cNvSpPr/>
      </dsp:nvSpPr>
      <dsp:spPr>
        <a:xfrm>
          <a:off x="0" y="1448867"/>
          <a:ext cx="7053264" cy="1158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25E98-5052-4273-9EBB-C2D02FE550EC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F3F9A-408F-46FC-A18F-5E5A81A0DCBE}">
      <dsp:nvSpPr>
        <dsp:cNvPr id="0" name=""/>
        <dsp:cNvSpPr/>
      </dsp:nvSpPr>
      <dsp:spPr>
        <a:xfrm>
          <a:off x="1338296" y="1448867"/>
          <a:ext cx="571496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2. Focus on alcohol and sulphate levels for quality.</a:t>
          </a:r>
          <a:endParaRPr lang="en-US" sz="2500" kern="1200"/>
        </a:p>
      </dsp:txBody>
      <dsp:txXfrm>
        <a:off x="1338296" y="1448867"/>
        <a:ext cx="5714967" cy="1158698"/>
      </dsp:txXfrm>
    </dsp:sp>
    <dsp:sp modelId="{A1674312-1D37-4912-85EF-6E5CFAF754E4}">
      <dsp:nvSpPr>
        <dsp:cNvPr id="0" name=""/>
        <dsp:cNvSpPr/>
      </dsp:nvSpPr>
      <dsp:spPr>
        <a:xfrm>
          <a:off x="0" y="2897240"/>
          <a:ext cx="7053264" cy="1158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C3845-B729-468B-808E-42DDAFDF3353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61F5D-1EEF-4046-8B23-31568F8BC7B7}">
      <dsp:nvSpPr>
        <dsp:cNvPr id="0" name=""/>
        <dsp:cNvSpPr/>
      </dsp:nvSpPr>
      <dsp:spPr>
        <a:xfrm>
          <a:off x="1338296" y="2897240"/>
          <a:ext cx="571496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3. Use model predictions to guide pricing strategy.</a:t>
          </a:r>
          <a:endParaRPr lang="en-US" sz="2500" kern="1200"/>
        </a:p>
      </dsp:txBody>
      <dsp:txXfrm>
        <a:off x="1338296" y="2897240"/>
        <a:ext cx="5714967" cy="1158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8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0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2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6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7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28261DA0-D525-85A2-794C-FD98C99853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1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Wine Quality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Springboard Data Science Career Track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Samia Saad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chemeClr val="tx1"/>
                </a:solidFill>
              </a:rPr>
              <a:t>April 2025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t>Limitations &amp; Future Work</a:t>
            </a:r>
          </a:p>
        </p:txBody>
      </p:sp>
      <p:pic>
        <p:nvPicPr>
          <p:cNvPr id="7" name="Picture 6" descr="Complex math formulas on a blackboard">
            <a:extLst>
              <a:ext uri="{FF2B5EF4-FFF2-40B4-BE49-F238E27FC236}">
                <a16:creationId xmlns:a16="http://schemas.microsoft.com/office/drawing/2014/main" id="{40E38C35-67CB-4EAF-F477-59410E97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760" r="26836" b="-1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t>• Subjectivity in quality scores</a:t>
            </a:r>
          </a:p>
          <a:p>
            <a:pPr marL="0" indent="0">
              <a:buNone/>
            </a:pPr>
            <a:r>
              <a:t>• Explore regression for precise quality scoring</a:t>
            </a:r>
          </a:p>
          <a:p>
            <a:pPr marL="0" indent="0">
              <a:buNone/>
            </a:pPr>
            <a:r>
              <a:t>• Add external features: grape type, region, etc.</a:t>
            </a:r>
          </a:p>
          <a:p>
            <a:pPr marL="0" indent="0">
              <a:buNone/>
            </a:pPr>
            <a:r>
              <a:t>• Test deep learning models for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time!</a:t>
            </a:r>
          </a:p>
          <a:p>
            <a:r>
              <a:t>Happy to answer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pic>
        <p:nvPicPr>
          <p:cNvPr id="5" name="Picture 4" descr="Laid wine bottles, glass and grapes">
            <a:extLst>
              <a:ext uri="{FF2B5EF4-FFF2-40B4-BE49-F238E27FC236}">
                <a16:creationId xmlns:a16="http://schemas.microsoft.com/office/drawing/2014/main" id="{E07116D7-3643-C16F-11A0-14985038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3" r="68597" b="-1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Can we predict wine quality using chemical properties?</a:t>
            </a:r>
          </a:p>
          <a:p>
            <a:pPr marL="0" indent="0">
              <a:buNone/>
            </a:pPr>
            <a:r>
              <a:rPr dirty="0"/>
              <a:t>• Helps winemakers improve quality control &amp; decision-making.</a:t>
            </a:r>
          </a:p>
          <a:p>
            <a:pPr marL="0" indent="0">
              <a:buNone/>
            </a:pPr>
            <a:r>
              <a:rPr dirty="0"/>
              <a:t>• Supports data-driven production and marketing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t>The Dataset</a:t>
            </a:r>
          </a:p>
        </p:txBody>
      </p:sp>
      <p:pic>
        <p:nvPicPr>
          <p:cNvPr id="5" name="Picture 4" descr="Medicine bottles on shelf">
            <a:extLst>
              <a:ext uri="{FF2B5EF4-FFF2-40B4-BE49-F238E27FC236}">
                <a16:creationId xmlns:a16="http://schemas.microsoft.com/office/drawing/2014/main" id="{C2106DC1-61DB-7A64-E502-EEDAD497D3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25" r="35145" b="-1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Source: UCI Wine Quality Dataset</a:t>
            </a:r>
          </a:p>
          <a:p>
            <a:pPr marL="0" indent="0">
              <a:buNone/>
            </a:pPr>
            <a:r>
              <a:rPr dirty="0"/>
              <a:t>• Two datasets: Red and White wine</a:t>
            </a:r>
          </a:p>
          <a:p>
            <a:pPr marL="0" indent="0">
              <a:buNone/>
            </a:pPr>
            <a:r>
              <a:rPr dirty="0"/>
              <a:t>• Target: Wine quality score (0–10 scale)</a:t>
            </a:r>
          </a:p>
          <a:p>
            <a:pPr marL="0" indent="0">
              <a:buNone/>
            </a:pPr>
            <a:r>
              <a:rPr dirty="0"/>
              <a:t>• ~6,500 records with 11 features each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Exploratory Data Analysis (EDA)</a:t>
            </a:r>
          </a:p>
        </p:txBody>
      </p:sp>
      <p:pic>
        <p:nvPicPr>
          <p:cNvPr id="5" name="Picture 4" descr="Row of florence flasks with green liquid and yellow background">
            <a:extLst>
              <a:ext uri="{FF2B5EF4-FFF2-40B4-BE49-F238E27FC236}">
                <a16:creationId xmlns:a16="http://schemas.microsoft.com/office/drawing/2014/main" id="{1630E77B-BF4F-3443-8864-FF3D45E3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54" r="34508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Alcohol and sulphates positively correlated with quality</a:t>
            </a:r>
          </a:p>
          <a:p>
            <a:pPr marL="0" indent="0">
              <a:buNone/>
            </a:pPr>
            <a:r>
              <a:rPr dirty="0"/>
              <a:t>• Volatile acidity negatively correlated</a:t>
            </a:r>
          </a:p>
          <a:p>
            <a:pPr marL="0" indent="0">
              <a:buNone/>
            </a:pPr>
            <a:r>
              <a:rPr dirty="0"/>
              <a:t>• Class imbalance: most wines are rated 5-6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t>Data Preparation</a:t>
            </a:r>
          </a:p>
        </p:txBody>
      </p:sp>
      <p:pic>
        <p:nvPicPr>
          <p:cNvPr id="5" name="Picture 4" descr="Blood in a test tube">
            <a:extLst>
              <a:ext uri="{FF2B5EF4-FFF2-40B4-BE49-F238E27FC236}">
                <a16:creationId xmlns:a16="http://schemas.microsoft.com/office/drawing/2014/main" id="{4B7DC730-0139-EAEF-3FC9-35B569BC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023" r="25347" b="-1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Combined red and white wine datasets</a:t>
            </a:r>
          </a:p>
          <a:p>
            <a:pPr marL="0" indent="0">
              <a:buNone/>
            </a:pPr>
            <a:r>
              <a:rPr dirty="0"/>
              <a:t>• Added '</a:t>
            </a:r>
            <a:r>
              <a:rPr dirty="0" err="1"/>
              <a:t>wine_type</a:t>
            </a:r>
            <a:r>
              <a:rPr dirty="0"/>
              <a:t>' feature (one-hot encoded)</a:t>
            </a:r>
          </a:p>
          <a:p>
            <a:pPr marL="0" indent="0">
              <a:buNone/>
            </a:pPr>
            <a:r>
              <a:rPr dirty="0"/>
              <a:t>• Standardized numerical features</a:t>
            </a:r>
          </a:p>
          <a:p>
            <a:pPr marL="0" indent="0">
              <a:buNone/>
            </a:pPr>
            <a:r>
              <a:rPr dirty="0"/>
              <a:t>• Train-test split (80/20)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t>Modeling Approach</a:t>
            </a:r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4660028A-F683-9D13-7206-E5625675F5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1" r="35007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Algorithm: Random Forest Classifier</a:t>
            </a:r>
          </a:p>
          <a:p>
            <a:pPr marL="0" indent="0">
              <a:buNone/>
            </a:pPr>
            <a:r>
              <a:rPr dirty="0"/>
              <a:t>• Handles feature importance and non-linear patterns</a:t>
            </a:r>
          </a:p>
          <a:p>
            <a:pPr marL="0" indent="0">
              <a:buNone/>
            </a:pPr>
            <a:r>
              <a:rPr dirty="0"/>
              <a:t>• Hyperparameter tuning: 100 estimators, max depth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t>Model Evaluation</a:t>
            </a: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3001F798-CD77-509A-AF1D-6B65EA59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07" r="17263" b="-1"/>
          <a:stretch/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Accuracy: 83%</a:t>
            </a:r>
          </a:p>
          <a:p>
            <a:pPr marL="0" indent="0">
              <a:buNone/>
            </a:pPr>
            <a:r>
              <a:rPr dirty="0"/>
              <a:t>• Precision: 81%</a:t>
            </a:r>
          </a:p>
          <a:p>
            <a:pPr marL="0" indent="0">
              <a:buNone/>
            </a:pPr>
            <a:r>
              <a:rPr dirty="0"/>
              <a:t>• Recall: 80%</a:t>
            </a:r>
          </a:p>
          <a:p>
            <a:pPr marL="0" indent="0">
              <a:buNone/>
            </a:pPr>
            <a:r>
              <a:rPr dirty="0"/>
              <a:t>• F1 Score: 0.805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r>
              <a:t>Feature Importance</a:t>
            </a:r>
          </a:p>
        </p:txBody>
      </p:sp>
      <p:pic>
        <p:nvPicPr>
          <p:cNvPr id="5" name="Picture 4" descr="Row of florence flasks with green liquid and yellow background">
            <a:extLst>
              <a:ext uri="{FF2B5EF4-FFF2-40B4-BE49-F238E27FC236}">
                <a16:creationId xmlns:a16="http://schemas.microsoft.com/office/drawing/2014/main" id="{5830537E-AB1F-02A5-73C6-C44C3285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03" r="32257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Top features influencing quality:</a:t>
            </a:r>
          </a:p>
          <a:p>
            <a:pPr marL="0" indent="0">
              <a:buNone/>
            </a:pPr>
            <a:r>
              <a:rPr dirty="0"/>
              <a:t>   - Alcohol</a:t>
            </a:r>
          </a:p>
          <a:p>
            <a:pPr marL="0" indent="0">
              <a:buNone/>
            </a:pPr>
            <a:r>
              <a:rPr dirty="0"/>
              <a:t> - Sulphates</a:t>
            </a:r>
          </a:p>
          <a:p>
            <a:pPr marL="0" indent="0">
              <a:buNone/>
            </a:pPr>
            <a:r>
              <a:rPr dirty="0"/>
              <a:t> - Volatile Acidity</a:t>
            </a:r>
          </a:p>
          <a:p>
            <a:pPr marL="0" indent="0">
              <a:buNone/>
            </a:pPr>
            <a:r>
              <a:rPr dirty="0"/>
              <a:t>• Alcohol is the most predictive feature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Key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1E0519-A9D9-7940-369A-AE18E132D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80933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293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Wine Quality Prediction</vt:lpstr>
      <vt:lpstr>Problem Statement</vt:lpstr>
      <vt:lpstr>The Dataset</vt:lpstr>
      <vt:lpstr>Exploratory Data Analysis (EDA)</vt:lpstr>
      <vt:lpstr>Data Preparation</vt:lpstr>
      <vt:lpstr>Modeling Approach</vt:lpstr>
      <vt:lpstr>Model Evaluation</vt:lpstr>
      <vt:lpstr>Feature Importance</vt:lpstr>
      <vt:lpstr>Key Recommendations</vt:lpstr>
      <vt:lpstr>Limitations &amp; Future Work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Samia Saad</dc:creator>
  <cp:keywords/>
  <dc:description>generated using python-pptx</dc:description>
  <cp:lastModifiedBy>Samia Saad</cp:lastModifiedBy>
  <cp:revision>2</cp:revision>
  <dcterms:created xsi:type="dcterms:W3CDTF">2013-01-27T09:14:16Z</dcterms:created>
  <dcterms:modified xsi:type="dcterms:W3CDTF">2025-04-11T17:31:05Z</dcterms:modified>
  <cp:category/>
</cp:coreProperties>
</file>