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istrator\Desktop\covid19-nigeria-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Sheet1!$J$6:$J$10</c:f>
              <c:strCache>
                <c:ptCount val="5"/>
                <c:pt idx="0">
                  <c:v>sum of susp. Cases</c:v>
                </c:pt>
                <c:pt idx="1">
                  <c:v>sum of new cases</c:v>
                </c:pt>
                <c:pt idx="2">
                  <c:v>sum of confirmed cases</c:v>
                </c:pt>
                <c:pt idx="3">
                  <c:v>sum of death </c:v>
                </c:pt>
                <c:pt idx="4">
                  <c:v>sum of recovered</c:v>
                </c:pt>
              </c:strCache>
            </c:strRef>
          </c:cat>
          <c:val>
            <c:numRef>
              <c:f>Sheet1!$K$6:$K$10</c:f>
              <c:numCache>
                <c:formatCode>General</c:formatCode>
                <c:ptCount val="5"/>
                <c:pt idx="0">
                  <c:v>213.0</c:v>
                </c:pt>
                <c:pt idx="1">
                  <c:v>2.0</c:v>
                </c:pt>
                <c:pt idx="2">
                  <c:v>16.0</c:v>
                </c:pt>
                <c:pt idx="3">
                  <c:v>0.0</c:v>
                </c:pt>
                <c:pt idx="4">
                  <c:v>1.0</c:v>
                </c:pt>
              </c:numCache>
            </c:numRef>
          </c:val>
        </c:ser>
        <c:dLbls>
          <c:showLegendKey val="0"/>
          <c:showVal val="0"/>
          <c:showCatName val="0"/>
          <c:showSerName val="0"/>
          <c:showPercent val="0"/>
          <c:showBubbleSize val="0"/>
        </c:dLbls>
        <c:gapWidth val="150"/>
        <c:axId val="114475008"/>
        <c:axId val="123267712"/>
      </c:barChart>
      <c:catAx>
        <c:axId val="114475008"/>
        <c:scaling>
          <c:orientation val="minMax"/>
        </c:scaling>
        <c:delete val="0"/>
        <c:axPos val="b"/>
        <c:majorTickMark val="out"/>
        <c:minorTickMark val="none"/>
        <c:tickLblPos val="nextTo"/>
        <c:crossAx val="123267712"/>
        <c:crosses val="autoZero"/>
        <c:auto val="1"/>
        <c:lblAlgn val="ctr"/>
        <c:lblOffset val="100"/>
        <c:noMultiLvlLbl val="0"/>
      </c:catAx>
      <c:valAx>
        <c:axId val="123267712"/>
        <c:scaling>
          <c:orientation val="minMax"/>
        </c:scaling>
        <c:delete val="0"/>
        <c:axPos val="l"/>
        <c:majorGridlines/>
        <c:numFmt formatCode="General" sourceLinked="1"/>
        <c:majorTickMark val="out"/>
        <c:minorTickMark val="none"/>
        <c:tickLblPos val="nextTo"/>
        <c:crossAx val="114475008"/>
        <c:crosses val="autoZero"/>
        <c:crossBetween val="between"/>
      </c:valAx>
    </c:plotArea>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6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1" name=""/>
        <p:cNvGrpSpPr/>
        <p:nvPr/>
      </p:nvGrpSpPr>
      <p:grpSpPr>
        <a:xfrm>
          <a:off x="0" y="0"/>
          <a:ext cx="0" cy="0"/>
          <a:chOff x="0" y="0"/>
          <a:chExt cx="0" cy="0"/>
        </a:xfrm>
      </p:grpSpPr>
      <p:sp>
        <p:nvSpPr>
          <p:cNvPr id="1048610"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11"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12" name="Date Placeholder 3"/>
          <p:cNvSpPr>
            <a:spLocks noGrp="1"/>
          </p:cNvSpPr>
          <p:nvPr>
            <p:ph type="dt" sz="half" idx="10"/>
          </p:nvPr>
        </p:nvSpPr>
        <p:spPr/>
        <p:txBody>
          <a:bodyPr/>
          <a:p>
            <a:fld id="{53A24818-4A17-49A5-810B-8BA469EF3138}" type="datetimeFigureOut">
              <a:rPr lang="en-US" smtClean="0"/>
              <a:t>3/24/2024</a:t>
            </a:fld>
            <a:endParaRPr dirty="0" lang="en-US"/>
          </a:p>
        </p:txBody>
      </p:sp>
      <p:sp>
        <p:nvSpPr>
          <p:cNvPr id="1048613" name="Footer Placeholder 4"/>
          <p:cNvSpPr>
            <a:spLocks noGrp="1"/>
          </p:cNvSpPr>
          <p:nvPr>
            <p:ph type="ftr" sz="quarter" idx="11"/>
          </p:nvPr>
        </p:nvSpPr>
        <p:spPr/>
        <p:txBody>
          <a:bodyPr/>
          <a:p>
            <a:endParaRPr dirty="0" lang="en-US"/>
          </a:p>
        </p:txBody>
      </p:sp>
      <p:sp>
        <p:nvSpPr>
          <p:cNvPr id="1048614" name="Slide Number Placeholder 5"/>
          <p:cNvSpPr>
            <a:spLocks noGrp="1"/>
          </p:cNvSpPr>
          <p:nvPr>
            <p:ph type="sldNum" sz="quarter" idx="12"/>
          </p:nvPr>
        </p:nvSpPr>
        <p:spPr/>
        <p:txBody>
          <a:bodyPr/>
          <a:p>
            <a:fld id="{6AE76A05-862F-49F4-A055-9B80EA94675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0" name="Title 1"/>
          <p:cNvSpPr>
            <a:spLocks noGrp="1"/>
          </p:cNvSpPr>
          <p:nvPr>
            <p:ph type="title"/>
          </p:nvPr>
        </p:nvSpPr>
        <p:spPr/>
        <p:txBody>
          <a:bodyPr/>
          <a:p>
            <a:r>
              <a:rPr lang="en-US" smtClean="0"/>
              <a:t>Click to edit Master title style</a:t>
            </a:r>
            <a:endParaRPr lang="en-US"/>
          </a:p>
        </p:txBody>
      </p:sp>
      <p:sp>
        <p:nvSpPr>
          <p:cNvPr id="104863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2" name="Date Placeholder 3"/>
          <p:cNvSpPr>
            <a:spLocks noGrp="1"/>
          </p:cNvSpPr>
          <p:nvPr>
            <p:ph type="dt" sz="half" idx="10"/>
          </p:nvPr>
        </p:nvSpPr>
        <p:spPr/>
        <p:txBody>
          <a:bodyPr/>
          <a:p>
            <a:fld id="{53A24818-4A17-49A5-810B-8BA469EF3138}" type="datetimeFigureOut">
              <a:rPr lang="en-US" smtClean="0"/>
              <a:t>3/24/2024</a:t>
            </a:fld>
            <a:endParaRPr dirty="0" lang="en-US"/>
          </a:p>
        </p:txBody>
      </p:sp>
      <p:sp>
        <p:nvSpPr>
          <p:cNvPr id="1048633" name="Footer Placeholder 4"/>
          <p:cNvSpPr>
            <a:spLocks noGrp="1"/>
          </p:cNvSpPr>
          <p:nvPr>
            <p:ph type="ftr" sz="quarter" idx="11"/>
          </p:nvPr>
        </p:nvSpPr>
        <p:spPr/>
        <p:txBody>
          <a:bodyPr/>
          <a:p>
            <a:endParaRPr dirty="0" lang="en-US"/>
          </a:p>
        </p:txBody>
      </p:sp>
      <p:sp>
        <p:nvSpPr>
          <p:cNvPr id="1048634" name="Slide Number Placeholder 5"/>
          <p:cNvSpPr>
            <a:spLocks noGrp="1"/>
          </p:cNvSpPr>
          <p:nvPr>
            <p:ph type="sldNum" sz="quarter" idx="12"/>
          </p:nvPr>
        </p:nvSpPr>
        <p:spPr/>
        <p:txBody>
          <a:bodyPr/>
          <a:p>
            <a:fld id="{6AE76A05-862F-49F4-A055-9B80EA94675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19"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20"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1" name="Date Placeholder 3"/>
          <p:cNvSpPr>
            <a:spLocks noGrp="1"/>
          </p:cNvSpPr>
          <p:nvPr>
            <p:ph type="dt" sz="half" idx="10"/>
          </p:nvPr>
        </p:nvSpPr>
        <p:spPr/>
        <p:txBody>
          <a:bodyPr/>
          <a:p>
            <a:fld id="{53A24818-4A17-49A5-810B-8BA469EF3138}" type="datetimeFigureOut">
              <a:rPr lang="en-US" smtClean="0"/>
              <a:t>3/24/2024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6AE76A05-862F-49F4-A055-9B80EA94675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85" name="Title 1"/>
          <p:cNvSpPr>
            <a:spLocks noGrp="1"/>
          </p:cNvSpPr>
          <p:nvPr>
            <p:ph type="title"/>
          </p:nvPr>
        </p:nvSpPr>
        <p:spPr/>
        <p:txBody>
          <a:bodyPr/>
          <a:p>
            <a:r>
              <a:rPr lang="en-US" smtClean="0"/>
              <a:t>Click to edit Master title style</a:t>
            </a:r>
            <a:endParaRPr lang="en-US"/>
          </a:p>
        </p:txBody>
      </p:sp>
      <p:sp>
        <p:nvSpPr>
          <p:cNvPr id="1048586"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7" name="Date Placeholder 3"/>
          <p:cNvSpPr>
            <a:spLocks noGrp="1"/>
          </p:cNvSpPr>
          <p:nvPr>
            <p:ph type="dt" sz="half" idx="10"/>
          </p:nvPr>
        </p:nvSpPr>
        <p:spPr/>
        <p:txBody>
          <a:bodyPr/>
          <a:p>
            <a:fld id="{53A24818-4A17-49A5-810B-8BA469EF3138}" type="datetimeFigureOut">
              <a:rPr lang="en-US" smtClean="0"/>
              <a:t>3/24/2024</a:t>
            </a:fld>
            <a:endParaRPr dirty="0" lang="en-US"/>
          </a:p>
        </p:txBody>
      </p:sp>
      <p:sp>
        <p:nvSpPr>
          <p:cNvPr id="1048588" name="Footer Placeholder 4"/>
          <p:cNvSpPr>
            <a:spLocks noGrp="1"/>
          </p:cNvSpPr>
          <p:nvPr>
            <p:ph type="ftr" sz="quarter" idx="11"/>
          </p:nvPr>
        </p:nvSpPr>
        <p:spPr/>
        <p:txBody>
          <a:bodyPr/>
          <a:p>
            <a:endParaRPr dirty="0" lang="en-US"/>
          </a:p>
        </p:txBody>
      </p:sp>
      <p:sp>
        <p:nvSpPr>
          <p:cNvPr id="1048589" name="Slide Number Placeholder 5"/>
          <p:cNvSpPr>
            <a:spLocks noGrp="1"/>
          </p:cNvSpPr>
          <p:nvPr>
            <p:ph type="sldNum" sz="quarter" idx="12"/>
          </p:nvPr>
        </p:nvSpPr>
        <p:spPr/>
        <p:txBody>
          <a:bodyPr/>
          <a:p>
            <a:fld id="{6AE76A05-862F-49F4-A055-9B80EA94675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3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3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7" name="Date Placeholder 3"/>
          <p:cNvSpPr>
            <a:spLocks noGrp="1"/>
          </p:cNvSpPr>
          <p:nvPr>
            <p:ph type="dt" sz="half" idx="10"/>
          </p:nvPr>
        </p:nvSpPr>
        <p:spPr/>
        <p:txBody>
          <a:bodyPr/>
          <a:p>
            <a:fld id="{53A24818-4A17-49A5-810B-8BA469EF3138}" type="datetimeFigureOut">
              <a:rPr lang="en-US" smtClean="0"/>
              <a:t>3/24/2024</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6AE76A05-862F-49F4-A055-9B80EA94675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Click to edit Master title style</a:t>
            </a:r>
            <a:endParaRPr lang="en-US"/>
          </a:p>
        </p:txBody>
      </p:sp>
      <p:sp>
        <p:nvSpPr>
          <p:cNvPr id="104864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3" name="Date Placeholder 4"/>
          <p:cNvSpPr>
            <a:spLocks noGrp="1"/>
          </p:cNvSpPr>
          <p:nvPr>
            <p:ph type="dt" sz="half" idx="10"/>
          </p:nvPr>
        </p:nvSpPr>
        <p:spPr/>
        <p:txBody>
          <a:bodyPr/>
          <a:p>
            <a:fld id="{53A24818-4A17-49A5-810B-8BA469EF3138}" type="datetimeFigureOut">
              <a:rPr lang="en-US" smtClean="0"/>
              <a:t>3/24/2024</a:t>
            </a:fld>
            <a:endParaRPr dirty="0" lang="en-US"/>
          </a:p>
        </p:txBody>
      </p:sp>
      <p:sp>
        <p:nvSpPr>
          <p:cNvPr id="1048644" name="Footer Placeholder 5"/>
          <p:cNvSpPr>
            <a:spLocks noGrp="1"/>
          </p:cNvSpPr>
          <p:nvPr>
            <p:ph type="ftr" sz="quarter" idx="11"/>
          </p:nvPr>
        </p:nvSpPr>
        <p:spPr/>
        <p:txBody>
          <a:bodyPr/>
          <a:p>
            <a:endParaRPr dirty="0" lang="en-US"/>
          </a:p>
        </p:txBody>
      </p:sp>
      <p:sp>
        <p:nvSpPr>
          <p:cNvPr id="1048645" name="Slide Number Placeholder 6"/>
          <p:cNvSpPr>
            <a:spLocks noGrp="1"/>
          </p:cNvSpPr>
          <p:nvPr>
            <p:ph type="sldNum" sz="quarter" idx="12"/>
          </p:nvPr>
        </p:nvSpPr>
        <p:spPr/>
        <p:txBody>
          <a:bodyPr/>
          <a:p>
            <a:fld id="{6AE76A05-862F-49F4-A055-9B80EA94675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8"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Date Placeholder 6"/>
          <p:cNvSpPr>
            <a:spLocks noGrp="1"/>
          </p:cNvSpPr>
          <p:nvPr>
            <p:ph type="dt" sz="half" idx="10"/>
          </p:nvPr>
        </p:nvSpPr>
        <p:spPr/>
        <p:txBody>
          <a:bodyPr/>
          <a:p>
            <a:fld id="{53A24818-4A17-49A5-810B-8BA469EF3138}" type="datetimeFigureOut">
              <a:rPr lang="en-US" smtClean="0"/>
              <a:t>3/24/2024</a:t>
            </a:fld>
            <a:endParaRPr dirty="0" lang="en-US"/>
          </a:p>
        </p:txBody>
      </p:sp>
      <p:sp>
        <p:nvSpPr>
          <p:cNvPr id="1048652" name="Footer Placeholder 7"/>
          <p:cNvSpPr>
            <a:spLocks noGrp="1"/>
          </p:cNvSpPr>
          <p:nvPr>
            <p:ph type="ftr" sz="quarter" idx="11"/>
          </p:nvPr>
        </p:nvSpPr>
        <p:spPr/>
        <p:txBody>
          <a:bodyPr/>
          <a:p>
            <a:endParaRPr dirty="0" lang="en-US"/>
          </a:p>
        </p:txBody>
      </p:sp>
      <p:sp>
        <p:nvSpPr>
          <p:cNvPr id="1048653" name="Slide Number Placeholder 8"/>
          <p:cNvSpPr>
            <a:spLocks noGrp="1"/>
          </p:cNvSpPr>
          <p:nvPr>
            <p:ph type="sldNum" sz="quarter" idx="12"/>
          </p:nvPr>
        </p:nvSpPr>
        <p:spPr/>
        <p:txBody>
          <a:bodyPr/>
          <a:p>
            <a:fld id="{6AE76A05-862F-49F4-A055-9B80EA94675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lang="en-US" smtClean="0"/>
              <a:t>Click to edit Master title style</a:t>
            </a:r>
            <a:endParaRPr lang="en-US"/>
          </a:p>
        </p:txBody>
      </p:sp>
      <p:sp>
        <p:nvSpPr>
          <p:cNvPr id="1048616" name="Date Placeholder 2"/>
          <p:cNvSpPr>
            <a:spLocks noGrp="1"/>
          </p:cNvSpPr>
          <p:nvPr>
            <p:ph type="dt" sz="half" idx="10"/>
          </p:nvPr>
        </p:nvSpPr>
        <p:spPr/>
        <p:txBody>
          <a:bodyPr/>
          <a:p>
            <a:fld id="{53A24818-4A17-49A5-810B-8BA469EF3138}" type="datetimeFigureOut">
              <a:rPr lang="en-US" smtClean="0"/>
              <a:t>3/24/2024</a:t>
            </a:fld>
            <a:endParaRPr dirty="0" lang="en-US"/>
          </a:p>
        </p:txBody>
      </p:sp>
      <p:sp>
        <p:nvSpPr>
          <p:cNvPr id="1048617" name="Footer Placeholder 3"/>
          <p:cNvSpPr>
            <a:spLocks noGrp="1"/>
          </p:cNvSpPr>
          <p:nvPr>
            <p:ph type="ftr" sz="quarter" idx="11"/>
          </p:nvPr>
        </p:nvSpPr>
        <p:spPr/>
        <p:txBody>
          <a:bodyPr/>
          <a:p>
            <a:endParaRPr dirty="0" lang="en-US"/>
          </a:p>
        </p:txBody>
      </p:sp>
      <p:sp>
        <p:nvSpPr>
          <p:cNvPr id="1048618" name="Slide Number Placeholder 4"/>
          <p:cNvSpPr>
            <a:spLocks noGrp="1"/>
          </p:cNvSpPr>
          <p:nvPr>
            <p:ph type="sldNum" sz="quarter" idx="12"/>
          </p:nvPr>
        </p:nvSpPr>
        <p:spPr/>
        <p:txBody>
          <a:bodyPr/>
          <a:p>
            <a:fld id="{6AE76A05-862F-49F4-A055-9B80EA94675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53A24818-4A17-49A5-810B-8BA469EF3138}" type="datetimeFigureOut">
              <a:rPr lang="en-US" smtClean="0"/>
              <a:t>3/24/2024</a:t>
            </a:fld>
            <a:endParaRPr dirty="0" lang="en-US"/>
          </a:p>
        </p:txBody>
      </p:sp>
      <p:sp>
        <p:nvSpPr>
          <p:cNvPr id="1048582" name="Footer Placeholder 2"/>
          <p:cNvSpPr>
            <a:spLocks noGrp="1"/>
          </p:cNvSpPr>
          <p:nvPr>
            <p:ph type="ftr" sz="quarter" idx="11"/>
          </p:nvPr>
        </p:nvSpPr>
        <p:spPr/>
        <p:txBody>
          <a:bodyPr/>
          <a:p>
            <a:endParaRPr dirty="0" lang="en-US"/>
          </a:p>
        </p:txBody>
      </p:sp>
      <p:sp>
        <p:nvSpPr>
          <p:cNvPr id="1048583" name="Slide Number Placeholder 3"/>
          <p:cNvSpPr>
            <a:spLocks noGrp="1"/>
          </p:cNvSpPr>
          <p:nvPr>
            <p:ph type="sldNum" sz="quarter" idx="12"/>
          </p:nvPr>
        </p:nvSpPr>
        <p:spPr/>
        <p:txBody>
          <a:bodyPr/>
          <a:p>
            <a:fld id="{6AE76A05-862F-49F4-A055-9B80EA94675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5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5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7" name="Date Placeholder 4"/>
          <p:cNvSpPr>
            <a:spLocks noGrp="1"/>
          </p:cNvSpPr>
          <p:nvPr>
            <p:ph type="dt" sz="half" idx="10"/>
          </p:nvPr>
        </p:nvSpPr>
        <p:spPr/>
        <p:txBody>
          <a:bodyPr/>
          <a:p>
            <a:fld id="{53A24818-4A17-49A5-810B-8BA469EF3138}" type="datetimeFigureOut">
              <a:rPr lang="en-US" smtClean="0"/>
              <a:t>3/24/2024</a:t>
            </a:fld>
            <a:endParaRPr dirty="0" lang="en-US"/>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6AE76A05-862F-49F4-A055-9B80EA94675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2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2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dirty="0" lang="en-US"/>
          </a:p>
        </p:txBody>
      </p:sp>
      <p:sp>
        <p:nvSpPr>
          <p:cNvPr id="104862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7" name="Date Placeholder 4"/>
          <p:cNvSpPr>
            <a:spLocks noGrp="1"/>
          </p:cNvSpPr>
          <p:nvPr>
            <p:ph type="dt" sz="half" idx="10"/>
          </p:nvPr>
        </p:nvSpPr>
        <p:spPr/>
        <p:txBody>
          <a:bodyPr/>
          <a:p>
            <a:fld id="{53A24818-4A17-49A5-810B-8BA469EF3138}" type="datetimeFigureOut">
              <a:rPr lang="en-US" smtClean="0"/>
              <a:t>3/24/2024</a:t>
            </a:fld>
            <a:endParaRPr dirty="0" lang="en-US"/>
          </a:p>
        </p:txBody>
      </p:sp>
      <p:sp>
        <p:nvSpPr>
          <p:cNvPr id="1048628" name="Footer Placeholder 5"/>
          <p:cNvSpPr>
            <a:spLocks noGrp="1"/>
          </p:cNvSpPr>
          <p:nvPr>
            <p:ph type="ftr" sz="quarter" idx="11"/>
          </p:nvPr>
        </p:nvSpPr>
        <p:spPr/>
        <p:txBody>
          <a:bodyPr/>
          <a:p>
            <a:endParaRPr dirty="0" lang="en-US"/>
          </a:p>
        </p:txBody>
      </p:sp>
      <p:sp>
        <p:nvSpPr>
          <p:cNvPr id="1048629" name="Slide Number Placeholder 6"/>
          <p:cNvSpPr>
            <a:spLocks noGrp="1"/>
          </p:cNvSpPr>
          <p:nvPr>
            <p:ph type="sldNum" sz="quarter" idx="12"/>
          </p:nvPr>
        </p:nvSpPr>
        <p:spPr/>
        <p:txBody>
          <a:bodyPr/>
          <a:p>
            <a:fld id="{6AE76A05-862F-49F4-A055-9B80EA94675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53A24818-4A17-49A5-810B-8BA469EF3138}" type="datetimeFigureOut">
              <a:rPr lang="en-US" smtClean="0"/>
              <a:t>3/24/2024</a:t>
            </a:fld>
            <a:endParaRPr dirty="0"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6AE76A05-862F-49F4-A055-9B80EA94675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4" name="Title 1"/>
          <p:cNvSpPr>
            <a:spLocks noGrp="1"/>
          </p:cNvSpPr>
          <p:nvPr>
            <p:ph type="ctrTitle" idx="4294967295"/>
          </p:nvPr>
        </p:nvSpPr>
        <p:spPr>
          <a:xfrm>
            <a:off x="0" y="2130425"/>
            <a:ext cx="7772400" cy="1470025"/>
          </a:xfrm>
        </p:spPr>
        <p:txBody>
          <a:bodyPr>
            <a:normAutofit/>
          </a:bodyPr>
          <a:p>
            <a:r>
              <a:rPr dirty="0" lang="en-US" smtClean="0"/>
              <a:t>          REPORT ON COVID19 CASES</a:t>
            </a:r>
            <a:br>
              <a:rPr dirty="0" lang="en-US" smtClean="0"/>
            </a:br>
            <a:r>
              <a:rPr dirty="0" lang="en-US" smtClean="0"/>
              <a:t/>
            </a:r>
            <a:br>
              <a:rPr dirty="0" lang="en-US" smtClean="0"/>
            </a:br>
            <a:r>
              <a:rPr dirty="0" lang="en-US"/>
              <a:t/>
            </a:r>
            <a:br>
              <a:rPr dirty="0" lang="en-US"/>
            </a:br>
            <a:r>
              <a:rPr dirty="0" lang="en-US" smtClean="0"/>
              <a:t/>
            </a:r>
            <a:br>
              <a:rPr dirty="0" lang="en-US" smtClean="0"/>
            </a:br>
            <a:r>
              <a:rPr dirty="0" lang="en-US" smtClean="0"/>
              <a:t>BY</a:t>
            </a:r>
            <a:br>
              <a:rPr dirty="0" lang="en-US" smtClean="0"/>
            </a:br>
            <a:r>
              <a:rPr dirty="0" lang="en-US" smtClean="0"/>
              <a:t/>
            </a:r>
            <a:br>
              <a:rPr dirty="0" lang="en-US" smtClean="0"/>
            </a:br>
            <a:r>
              <a:rPr dirty="0" lang="en-US" smtClean="0"/>
              <a:t>      </a:t>
            </a:r>
            <a:r>
              <a:rPr dirty="0" lang="en-US" smtClean="0"/>
              <a:t>D</a:t>
            </a:r>
            <a:r>
              <a:rPr dirty="0" lang="en-US" smtClean="0"/>
              <a:t>A</a:t>
            </a:r>
            <a:r>
              <a:rPr dirty="0" lang="en-US" smtClean="0"/>
              <a:t>N</a:t>
            </a:r>
            <a:r>
              <a:rPr dirty="0" lang="en-US" smtClean="0"/>
              <a:t>-</a:t>
            </a:r>
            <a:r>
              <a:rPr dirty="0" lang="en-US" smtClean="0"/>
              <a:t>I</a:t>
            </a:r>
            <a:r>
              <a:rPr dirty="0" lang="en-US" smtClean="0"/>
              <a:t>M</a:t>
            </a:r>
            <a:r>
              <a:rPr dirty="0" lang="en-US" smtClean="0"/>
              <a:t>AM </a:t>
            </a:r>
            <a:r>
              <a:rPr dirty="0" lang="en-US" smtClean="0"/>
              <a:t>A</a:t>
            </a:r>
            <a:r>
              <a:rPr dirty="0" lang="en-US" smtClean="0"/>
              <a:t>B</a:t>
            </a:r>
            <a:r>
              <a:rPr dirty="0" lang="en-US" smtClean="0"/>
              <a:t>I</a:t>
            </a:r>
            <a:r>
              <a:rPr dirty="0" lang="en-US" smtClean="0"/>
              <a:t>OLA </a:t>
            </a:r>
            <a:r>
              <a:rPr dirty="0" lang="en-US" smtClean="0"/>
              <a:t>S</a:t>
            </a:r>
            <a:r>
              <a:rPr dirty="0" lang="en-US" smtClean="0"/>
              <a:t>A</a:t>
            </a:r>
            <a:r>
              <a:rPr dirty="0" lang="en-US" smtClean="0"/>
              <a:t>M</a:t>
            </a:r>
            <a:r>
              <a:rPr dirty="0" lang="en-US" smtClean="0"/>
              <a:t>I</a:t>
            </a:r>
            <a:r>
              <a:rPr dirty="0" lang="en-US" smtClean="0"/>
              <a:t>A</a:t>
            </a:r>
            <a:r>
              <a:rPr dirty="0" lang="en-US" smtClean="0"/>
              <a:t>T</a:t>
            </a:r>
            <a:r>
              <a:rPr dirty="0" lang="en-US" smtClean="0"/>
              <a:t>     </a:t>
            </a:r>
            <a:br>
              <a:rPr dirty="0" lang="en-US" smtClean="0"/>
            </a:br>
            <a:br>
              <a:rPr dirty="0" lang="en-US" smtClean="0"/>
            </a:br>
            <a:r>
              <a:rPr dirty="0" sz="2700" lang="en-US" smtClean="0"/>
              <a:t>3MTT FELLOW ON DATA  ANALYSIS AND VISUALISATION</a:t>
            </a:r>
            <a:endParaRPr dirty="0" sz="2700" lang="en-US"/>
          </a:p>
        </p:txBody>
      </p:sp>
      <p:sp>
        <p:nvSpPr>
          <p:cNvPr id="1048666" name=""/>
          <p:cNvSpPr txBox="1"/>
          <p:nvPr/>
        </p:nvSpPr>
        <p:spPr>
          <a:xfrm>
            <a:off x="2572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1"/>
          <p:cNvSpPr>
            <a:spLocks noGrp="1"/>
          </p:cNvSpPr>
          <p:nvPr>
            <p:ph type="title"/>
          </p:nvPr>
        </p:nvSpPr>
        <p:spPr/>
        <p:txBody>
          <a:bodyPr/>
          <a:p>
            <a:pPr algn="l"/>
            <a:r>
              <a:rPr dirty="0" lang="en-US" smtClean="0"/>
              <a:t>Results and insight</a:t>
            </a:r>
            <a:endParaRPr dirty="0" lang="en-US"/>
          </a:p>
        </p:txBody>
      </p:sp>
      <p:sp>
        <p:nvSpPr>
          <p:cNvPr id="1048604" name="Content Placeholder 2"/>
          <p:cNvSpPr>
            <a:spLocks noGrp="1"/>
          </p:cNvSpPr>
          <p:nvPr>
            <p:ph idx="1"/>
          </p:nvPr>
        </p:nvSpPr>
        <p:spPr/>
        <p:txBody>
          <a:bodyPr>
            <a:normAutofit/>
          </a:bodyPr>
          <a:p>
            <a:r>
              <a:rPr dirty="0" sz="2400" lang="en-US" smtClean="0"/>
              <a:t>Suspected Cases; from the dataset and analysis above, you can see that the number of suspected cases keeps fluctuating between the dates.</a:t>
            </a:r>
          </a:p>
          <a:p>
            <a:r>
              <a:rPr dirty="0" sz="2400" lang="en-US" smtClean="0"/>
              <a:t>New cases; the number of new cases is very few.</a:t>
            </a:r>
          </a:p>
          <a:p>
            <a:r>
              <a:rPr dirty="0" sz="2400" lang="en-US" smtClean="0"/>
              <a:t>Confirmed cases; the cases that are confirmed as covid19 victims is also low, that means not all the suspected cases are proven to be infected with the virus.</a:t>
            </a:r>
          </a:p>
          <a:p>
            <a:r>
              <a:rPr dirty="0" sz="2400" lang="en-US" smtClean="0"/>
              <a:t>Death; non of the victims i.e. both suspected and confirmed is dead as a result of the disease.</a:t>
            </a:r>
          </a:p>
          <a:p>
            <a:r>
              <a:rPr dirty="0" sz="2400" lang="en-US" smtClean="0"/>
              <a:t>Recovered: only one% of the victims get to recover from the disease of covid19.</a:t>
            </a:r>
          </a:p>
          <a:p>
            <a:endParaRPr dirty="0" sz="2400" lang="en-US" smtClean="0"/>
          </a:p>
          <a:p>
            <a:endParaRPr dirty="0" sz="2400" lang="en-US" smtClean="0"/>
          </a:p>
          <a:p>
            <a:endParaRPr dirty="0" sz="2400" lang="en-US" smtClean="0"/>
          </a:p>
          <a:p>
            <a:endParaRPr dirty="0" sz="2400" lang="en-US" smtClean="0"/>
          </a:p>
          <a:p>
            <a:endParaRPr dirty="0" sz="24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1"/>
          <p:cNvSpPr>
            <a:spLocks noGrp="1"/>
          </p:cNvSpPr>
          <p:nvPr>
            <p:ph type="title"/>
          </p:nvPr>
        </p:nvSpPr>
        <p:spPr/>
        <p:txBody>
          <a:bodyPr/>
          <a:p>
            <a:pPr algn="l"/>
            <a:r>
              <a:rPr dirty="0" lang="en-US" smtClean="0"/>
              <a:t>Recommendation</a:t>
            </a:r>
            <a:endParaRPr dirty="0" lang="en-US"/>
          </a:p>
        </p:txBody>
      </p:sp>
      <p:sp>
        <p:nvSpPr>
          <p:cNvPr id="1048606" name="Content Placeholder 2"/>
          <p:cNvSpPr>
            <a:spLocks noGrp="1"/>
          </p:cNvSpPr>
          <p:nvPr>
            <p:ph idx="1"/>
          </p:nvPr>
        </p:nvSpPr>
        <p:spPr/>
        <p:txBody>
          <a:bodyPr>
            <a:normAutofit/>
          </a:bodyPr>
          <a:p>
            <a:r>
              <a:rPr dirty="0" sz="2400" lang="en-US" smtClean="0"/>
              <a:t>The government should provide healthcare workers with personal Protective Equipment(PPE) as it helps in reducing and preventing the spread of the virus from one patient to another.</a:t>
            </a:r>
          </a:p>
          <a:p>
            <a:r>
              <a:rPr dirty="0" sz="2400" lang="en-US" smtClean="0"/>
              <a:t>The community should be educated on social distancing as the virus is spread through the air, when the infected person talks or cough.</a:t>
            </a:r>
          </a:p>
          <a:p>
            <a:r>
              <a:rPr dirty="0" sz="2400" lang="en-US" smtClean="0"/>
              <a:t>Hand washing  should be  made a compulsory protocol before entering any facility or place with lots of people.</a:t>
            </a:r>
          </a:p>
          <a:p>
            <a:r>
              <a:rPr dirty="0" sz="2400" lang="en-US" smtClean="0"/>
              <a:t>The wearing of facemask should be mandated on everyone both infected and non infected, to prevent the infected person from spreading the disease and to protect the non infected from getting infected.</a:t>
            </a:r>
          </a:p>
          <a:p>
            <a:r>
              <a:rPr dirty="0" sz="2400" lang="en-US" smtClean="0"/>
              <a:t>Isolating centers should be made available in all hospitals to separate infected people from non infected people.</a:t>
            </a:r>
            <a:endParaRPr dirty="0"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1"/>
          <p:cNvSpPr>
            <a:spLocks noGrp="1"/>
          </p:cNvSpPr>
          <p:nvPr>
            <p:ph type="title"/>
          </p:nvPr>
        </p:nvSpPr>
        <p:spPr/>
        <p:txBody>
          <a:bodyPr/>
          <a:p>
            <a:pPr algn="l"/>
            <a:r>
              <a:rPr dirty="0" lang="en-US" smtClean="0"/>
              <a:t>Conclusion</a:t>
            </a:r>
            <a:endParaRPr dirty="0" lang="en-US"/>
          </a:p>
        </p:txBody>
      </p:sp>
      <p:sp>
        <p:nvSpPr>
          <p:cNvPr id="1048608" name="Content Placeholder 2"/>
          <p:cNvSpPr>
            <a:spLocks noGrp="1"/>
          </p:cNvSpPr>
          <p:nvPr>
            <p:ph idx="1"/>
          </p:nvPr>
        </p:nvSpPr>
        <p:spPr/>
        <p:txBody>
          <a:bodyPr>
            <a:normAutofit/>
          </a:bodyPr>
          <a:p>
            <a:r>
              <a:rPr dirty="0" lang="en-US" smtClean="0"/>
              <a:t>We understand from the analysis that the spread of the disease is usually from the lack of knowledge on the new disease and ways to prevent its spread.</a:t>
            </a:r>
          </a:p>
          <a:p>
            <a:r>
              <a:rPr dirty="0" lang="en-US" smtClean="0"/>
              <a:t>There is need for the government to enact law enforcement that will prevent the spread of this new disease like wearing of facemasks when going anywhere, ensuring social distancing in every crowded place and washing of hands before entering all buildings.</a:t>
            </a:r>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Content Placeholder 2"/>
          <p:cNvSpPr>
            <a:spLocks noGrp="1"/>
          </p:cNvSpPr>
          <p:nvPr>
            <p:ph idx="4294967295"/>
          </p:nvPr>
        </p:nvSpPr>
        <p:spPr>
          <a:xfrm>
            <a:off x="0" y="1600200"/>
            <a:ext cx="8229600" cy="4525963"/>
          </a:xfrm>
        </p:spPr>
        <p:txBody>
          <a:bodyPr>
            <a:normAutofit/>
          </a:bodyPr>
          <a:p>
            <a:pPr algn="ctr">
              <a:buNone/>
            </a:pPr>
            <a:endParaRPr dirty="0" sz="5400" lang="en-US" smtClean="0"/>
          </a:p>
          <a:p>
            <a:pPr algn="ctr">
              <a:buNone/>
            </a:pPr>
            <a:r>
              <a:rPr dirty="0" sz="5400" lang="en-US" smtClean="0"/>
              <a:t>THANK YOU </a:t>
            </a:r>
          </a:p>
          <a:p>
            <a:pPr algn="ctr">
              <a:buNone/>
            </a:pPr>
            <a:r>
              <a:rPr dirty="0" sz="5400" lang="en-US" smtClean="0"/>
              <a:t>   FOR LISTENING!!!</a:t>
            </a:r>
            <a:endParaRPr dirty="0" sz="5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0" name="Title 1"/>
          <p:cNvSpPr>
            <a:spLocks noGrp="1"/>
          </p:cNvSpPr>
          <p:nvPr>
            <p:ph type="title"/>
          </p:nvPr>
        </p:nvSpPr>
        <p:spPr/>
        <p:txBody>
          <a:bodyPr>
            <a:normAutofit fontScale="90000"/>
          </a:bodyPr>
          <a:p>
            <a:r>
              <a:rPr dirty="0" lang="en-US" smtClean="0"/>
              <a:t>LIST OF CONTENT</a:t>
            </a:r>
            <a:br>
              <a:rPr dirty="0" lang="en-US" smtClean="0"/>
            </a:br>
            <a:endParaRPr dirty="0" lang="en-US"/>
          </a:p>
        </p:txBody>
      </p:sp>
      <p:sp>
        <p:nvSpPr>
          <p:cNvPr id="1048591" name="Content Placeholder 2"/>
          <p:cNvSpPr>
            <a:spLocks noGrp="1"/>
          </p:cNvSpPr>
          <p:nvPr>
            <p:ph idx="1"/>
          </p:nvPr>
        </p:nvSpPr>
        <p:spPr/>
        <p:txBody>
          <a:bodyPr/>
          <a:p>
            <a:r>
              <a:rPr dirty="0" lang="en-US" smtClean="0"/>
              <a:t>Introduction</a:t>
            </a:r>
          </a:p>
          <a:p>
            <a:r>
              <a:rPr dirty="0" lang="en-US" smtClean="0"/>
              <a:t>Statement of the problem</a:t>
            </a:r>
          </a:p>
          <a:p>
            <a:r>
              <a:rPr dirty="0" lang="en-US" smtClean="0"/>
              <a:t>Aims and Objectives</a:t>
            </a:r>
          </a:p>
          <a:p>
            <a:r>
              <a:rPr dirty="0" lang="en-US" smtClean="0"/>
              <a:t>Results</a:t>
            </a:r>
          </a:p>
          <a:p>
            <a:r>
              <a:rPr dirty="0" lang="en-US" smtClean="0"/>
              <a:t>Recommendation</a:t>
            </a:r>
          </a:p>
          <a:p>
            <a:r>
              <a:rPr dirty="0" lang="en-US" smtClean="0"/>
              <a:t>Conclusion</a:t>
            </a: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2" name="Title 1"/>
          <p:cNvSpPr>
            <a:spLocks noGrp="1"/>
          </p:cNvSpPr>
          <p:nvPr>
            <p:ph type="title"/>
          </p:nvPr>
        </p:nvSpPr>
        <p:spPr/>
        <p:txBody>
          <a:bodyPr/>
          <a:p>
            <a:pPr algn="l"/>
            <a:r>
              <a:rPr dirty="0" lang="en-US" smtClean="0"/>
              <a:t>Introduction</a:t>
            </a:r>
            <a:endParaRPr dirty="0" lang="en-US"/>
          </a:p>
        </p:txBody>
      </p:sp>
      <p:sp>
        <p:nvSpPr>
          <p:cNvPr id="1048593" name="Content Placeholder 2"/>
          <p:cNvSpPr>
            <a:spLocks noGrp="1"/>
          </p:cNvSpPr>
          <p:nvPr>
            <p:ph idx="1"/>
          </p:nvPr>
        </p:nvSpPr>
        <p:spPr/>
        <p:txBody>
          <a:bodyPr/>
          <a:p>
            <a:pPr>
              <a:buNone/>
            </a:pPr>
            <a:r>
              <a:rPr dirty="0" lang="en-US" smtClean="0"/>
              <a:t>    What this report contain is data on the new pandemic disease of Covid19 also known as </a:t>
            </a:r>
            <a:r>
              <a:rPr dirty="0" lang="en-US"/>
              <a:t>C</a:t>
            </a:r>
            <a:r>
              <a:rPr dirty="0" lang="en-US" smtClean="0"/>
              <a:t>orona Virus from various states across the nation, the number of cases and how to  tackle it.  </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itle 1"/>
          <p:cNvSpPr>
            <a:spLocks noGrp="1"/>
          </p:cNvSpPr>
          <p:nvPr>
            <p:ph type="title"/>
          </p:nvPr>
        </p:nvSpPr>
        <p:spPr/>
        <p:txBody>
          <a:bodyPr/>
          <a:p>
            <a:pPr algn="l"/>
            <a:r>
              <a:rPr dirty="0" lang="en-US" smtClean="0"/>
              <a:t>Statement of the problem</a:t>
            </a:r>
            <a:endParaRPr dirty="0" lang="en-US"/>
          </a:p>
        </p:txBody>
      </p:sp>
      <p:sp>
        <p:nvSpPr>
          <p:cNvPr id="1048595" name="Content Placeholder 2"/>
          <p:cNvSpPr>
            <a:spLocks noGrp="1"/>
          </p:cNvSpPr>
          <p:nvPr>
            <p:ph idx="1"/>
          </p:nvPr>
        </p:nvSpPr>
        <p:spPr/>
        <p:txBody>
          <a:bodyPr/>
          <a:p>
            <a:r>
              <a:rPr dirty="0" lang="en-US" smtClean="0"/>
              <a:t>To know the number of people affected or infected with the virus(disease).</a:t>
            </a:r>
          </a:p>
          <a:p>
            <a:r>
              <a:rPr dirty="0" lang="en-US" smtClean="0"/>
              <a:t>To find ways on how to reduce and prevent the spread of the virus.</a:t>
            </a:r>
          </a:p>
          <a:p>
            <a:pPr>
              <a:buNone/>
            </a:pP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6" name="Title 1"/>
          <p:cNvSpPr>
            <a:spLocks noGrp="1"/>
          </p:cNvSpPr>
          <p:nvPr>
            <p:ph type="title"/>
          </p:nvPr>
        </p:nvSpPr>
        <p:spPr/>
        <p:txBody>
          <a:bodyPr/>
          <a:p>
            <a:pPr algn="l"/>
            <a:r>
              <a:rPr dirty="0" lang="en-US" smtClean="0"/>
              <a:t>Aims and Objectives</a:t>
            </a:r>
            <a:endParaRPr dirty="0" lang="en-US"/>
          </a:p>
        </p:txBody>
      </p:sp>
      <p:sp>
        <p:nvSpPr>
          <p:cNvPr id="1048597" name="Content Placeholder 2"/>
          <p:cNvSpPr>
            <a:spLocks noGrp="1"/>
          </p:cNvSpPr>
          <p:nvPr>
            <p:ph idx="1"/>
          </p:nvPr>
        </p:nvSpPr>
        <p:spPr/>
        <p:txBody>
          <a:bodyPr/>
          <a:p>
            <a:r>
              <a:rPr dirty="0" lang="en-US" smtClean="0"/>
              <a:t>To know the exact number of victims</a:t>
            </a:r>
          </a:p>
          <a:p>
            <a:r>
              <a:rPr dirty="0" lang="en-US" smtClean="0"/>
              <a:t>To know the rate of death of infected victims</a:t>
            </a:r>
          </a:p>
          <a:p>
            <a:r>
              <a:rPr dirty="0" lang="en-US" smtClean="0"/>
              <a:t>To find out ways to reduce the spread of the disease</a:t>
            </a:r>
          </a:p>
          <a:p>
            <a:r>
              <a:rPr dirty="0" lang="en-US" smtClean="0"/>
              <a:t>To find out ways to prevent and protect oneself from getting infected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Title 1"/>
          <p:cNvSpPr>
            <a:spLocks noGrp="1"/>
          </p:cNvSpPr>
          <p:nvPr>
            <p:ph type="title"/>
          </p:nvPr>
        </p:nvSpPr>
        <p:spPr/>
        <p:txBody>
          <a:bodyPr/>
          <a:p>
            <a:pPr algn="l"/>
            <a:r>
              <a:rPr dirty="0" lang="en-US" smtClean="0"/>
              <a:t>About the dataset</a:t>
            </a:r>
            <a:endParaRPr dirty="0" lang="en-US"/>
          </a:p>
        </p:txBody>
      </p:sp>
      <p:sp>
        <p:nvSpPr>
          <p:cNvPr id="1048599" name="Content Placeholder 2"/>
          <p:cNvSpPr>
            <a:spLocks noGrp="1"/>
          </p:cNvSpPr>
          <p:nvPr>
            <p:ph idx="1"/>
          </p:nvPr>
        </p:nvSpPr>
        <p:spPr/>
        <p:txBody>
          <a:bodyPr/>
          <a:p>
            <a:pPr>
              <a:buNone/>
            </a:pPr>
            <a:r>
              <a:rPr dirty="0" lang="en-US" smtClean="0"/>
              <a:t>   The dataset used in this report contains record on covid19 cases from different states, the number of recovered victims and dead victims.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0" name="Title 1"/>
          <p:cNvSpPr>
            <a:spLocks noGrp="1"/>
          </p:cNvSpPr>
          <p:nvPr>
            <p:ph type="title"/>
          </p:nvPr>
        </p:nvSpPr>
        <p:spPr/>
        <p:txBody>
          <a:bodyPr>
            <a:normAutofit fontScale="90909"/>
          </a:bodyPr>
          <a:p>
            <a:r>
              <a:rPr dirty="0" lang="en-US" smtClean="0"/>
              <a:t>Below is how the dataset looks like,</a:t>
            </a:r>
            <a:endParaRPr dirty="0" lang="en-US"/>
          </a:p>
        </p:txBody>
      </p:sp>
      <p:pic>
        <p:nvPicPr>
          <p:cNvPr id="2097152" name="Picture 2" descr="C:\Users\Administrator\Desktop\Screenshot_20240323_222648_WPS Office.jpg"/>
          <p:cNvPicPr>
            <a:picLocks noChangeAspect="1" noGrp="1" noChangeArrowheads="1"/>
          </p:cNvPicPr>
          <p:nvPr>
            <p:ph idx="1"/>
          </p:nvPr>
        </p:nvPicPr>
        <p:blipFill>
          <a:blip xmlns:r="http://schemas.openxmlformats.org/officeDocument/2006/relationships" r:embed="rId1"/>
          <a:srcRect t="13200" r="8000" b="66600"/>
          <a:stretch>
            <a:fillRect/>
          </a:stretch>
        </p:blipFill>
        <p:spPr bwMode="auto">
          <a:xfrm>
            <a:off x="457199" y="1676400"/>
            <a:ext cx="8503920" cy="4149255"/>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p>
            <a:pPr algn="l"/>
            <a:r>
              <a:rPr dirty="0" lang="en-US" smtClean="0"/>
              <a:t>Analysis of the data</a:t>
            </a:r>
            <a:endParaRPr dirty="0" lang="en-US"/>
          </a:p>
        </p:txBody>
      </p:sp>
      <p:sp>
        <p:nvSpPr>
          <p:cNvPr id="1048602" name="Content Placeholder 2"/>
          <p:cNvSpPr>
            <a:spLocks noGrp="1"/>
          </p:cNvSpPr>
          <p:nvPr>
            <p:ph idx="1"/>
          </p:nvPr>
        </p:nvSpPr>
        <p:spPr/>
        <p:txBody>
          <a:bodyPr/>
          <a:p>
            <a:pPr>
              <a:buNone/>
            </a:pPr>
            <a:r>
              <a:rPr dirty="0" lang="en-US" smtClean="0"/>
              <a:t>    The table below shows the summation of cases gotten from the 7 states chosen for this analysis, dated from 27</a:t>
            </a:r>
            <a:r>
              <a:rPr baseline="30000" dirty="0" lang="en-US" smtClean="0"/>
              <a:t>th</a:t>
            </a:r>
            <a:r>
              <a:rPr dirty="0" lang="en-US" smtClean="0"/>
              <a:t> Feb 2020 to 13</a:t>
            </a:r>
            <a:r>
              <a:rPr baseline="30000" dirty="0" lang="en-US" smtClean="0"/>
              <a:t>th</a:t>
            </a:r>
            <a:r>
              <a:rPr dirty="0" lang="en-US" smtClean="0"/>
              <a:t> Mar 2020.</a:t>
            </a:r>
          </a:p>
          <a:p>
            <a:pPr>
              <a:buNone/>
            </a:pPr>
            <a:endParaRPr dirty="0" lang="en-US" smtClean="0"/>
          </a:p>
        </p:txBody>
      </p:sp>
      <p:graphicFrame>
        <p:nvGraphicFramePr>
          <p:cNvPr id="4194304" name="Table 3"/>
          <p:cNvGraphicFramePr>
            <a:graphicFrameLocks noGrp="1"/>
          </p:cNvGraphicFramePr>
          <p:nvPr/>
        </p:nvGraphicFramePr>
        <p:xfrm>
          <a:off x="609601" y="3810000"/>
          <a:ext cx="4419600" cy="2743200"/>
        </p:xfrm>
        <a:graphic>
          <a:graphicData uri="http://schemas.openxmlformats.org/drawingml/2006/table">
            <a:tbl>
              <a:tblPr firstRow="1" bandRow="1">
                <a:tableStyleId>{5C22544A-7EE6-4342-B048-85BDC9FD1C3A}</a:tableStyleId>
              </a:tblPr>
              <a:tblGrid>
                <a:gridCol w="2971799"/>
                <a:gridCol w="1447801"/>
              </a:tblGrid>
              <a:tr h="457200">
                <a:tc>
                  <a:txBody>
                    <a:bodyPr/>
                    <a:p>
                      <a:r>
                        <a:rPr dirty="0" sz="1800" kern="1200" lang="en-US" smtClean="0">
                          <a:solidFill>
                            <a:schemeClr val="bg1"/>
                          </a:solidFill>
                          <a:latin typeface="+mn-lt"/>
                          <a:ea typeface="+mn-ea"/>
                          <a:cs typeface="+mn-cs"/>
                        </a:rPr>
                        <a:t>Cases</a:t>
                      </a:r>
                      <a:endParaRPr dirty="0" sz="1800" kern="1200" lang="en-US">
                        <a:solidFill>
                          <a:schemeClr val="bg1"/>
                        </a:solidFill>
                        <a:latin typeface="+mn-lt"/>
                        <a:ea typeface="+mn-ea"/>
                        <a:cs typeface="+mn-cs"/>
                      </a:endParaRPr>
                    </a:p>
                  </a:txBody>
                  <a:tcPr>
                    <a:solidFill>
                      <a:schemeClr val="tx2"/>
                    </a:solidFill>
                  </a:tcPr>
                </a:tc>
                <a:tc>
                  <a:txBody>
                    <a:bodyPr/>
                    <a:p>
                      <a:r>
                        <a:rPr dirty="0" lang="en-US" smtClean="0"/>
                        <a:t>Sum</a:t>
                      </a:r>
                      <a:endParaRPr dirty="0" lang="en-US"/>
                    </a:p>
                  </a:txBody>
                  <a:tcPr>
                    <a:solidFill>
                      <a:schemeClr val="tx2"/>
                    </a:solidFill>
                  </a:tcPr>
                </a:tc>
              </a:tr>
              <a:tr h="457200">
                <a:tc>
                  <a:txBody>
                    <a:bodyPr/>
                    <a:p>
                      <a:r>
                        <a:rPr dirty="0" lang="en-US" smtClean="0">
                          <a:solidFill>
                            <a:schemeClr val="bg1"/>
                          </a:solidFill>
                        </a:rPr>
                        <a:t>Sum of</a:t>
                      </a:r>
                      <a:r>
                        <a:rPr baseline="0" dirty="0" lang="en-US" smtClean="0">
                          <a:solidFill>
                            <a:schemeClr val="bg1"/>
                          </a:solidFill>
                        </a:rPr>
                        <a:t> suspected cases</a:t>
                      </a:r>
                      <a:endParaRPr dirty="0" lang="en-US">
                        <a:solidFill>
                          <a:schemeClr val="bg1"/>
                        </a:solidFill>
                      </a:endParaRPr>
                    </a:p>
                  </a:txBody>
                  <a:tcPr>
                    <a:solidFill>
                      <a:schemeClr val="tx2"/>
                    </a:solidFill>
                  </a:tcPr>
                </a:tc>
                <a:tc>
                  <a:txBody>
                    <a:bodyPr/>
                    <a:p>
                      <a:r>
                        <a:rPr dirty="0" lang="en-US" smtClean="0">
                          <a:solidFill>
                            <a:schemeClr val="bg1"/>
                          </a:solidFill>
                        </a:rPr>
                        <a:t>213</a:t>
                      </a:r>
                    </a:p>
                  </a:txBody>
                  <a:tcPr>
                    <a:solidFill>
                      <a:schemeClr val="tx2"/>
                    </a:solidFill>
                  </a:tcPr>
                </a:tc>
              </a:tr>
              <a:tr h="457200">
                <a:tc>
                  <a:txBody>
                    <a:bodyPr/>
                    <a:p>
                      <a:r>
                        <a:rPr dirty="0" lang="en-US" smtClean="0">
                          <a:solidFill>
                            <a:schemeClr val="bg1"/>
                          </a:solidFill>
                        </a:rPr>
                        <a:t>Sum of new cases</a:t>
                      </a:r>
                    </a:p>
                  </a:txBody>
                  <a:tcPr>
                    <a:solidFill>
                      <a:schemeClr val="tx2"/>
                    </a:solidFill>
                  </a:tcPr>
                </a:tc>
                <a:tc>
                  <a:txBody>
                    <a:bodyPr/>
                    <a:p>
                      <a:r>
                        <a:rPr dirty="0" lang="en-US" smtClean="0">
                          <a:solidFill>
                            <a:schemeClr val="bg1"/>
                          </a:solidFill>
                        </a:rPr>
                        <a:t>2</a:t>
                      </a:r>
                      <a:endParaRPr dirty="0" lang="en-US">
                        <a:solidFill>
                          <a:schemeClr val="bg1"/>
                        </a:solidFill>
                      </a:endParaRPr>
                    </a:p>
                  </a:txBody>
                  <a:tcPr>
                    <a:solidFill>
                      <a:schemeClr val="tx2"/>
                    </a:solidFill>
                  </a:tcPr>
                </a:tc>
              </a:tr>
              <a:tr h="457200">
                <a:tc>
                  <a:txBody>
                    <a:bodyPr/>
                    <a:p>
                      <a:r>
                        <a:rPr dirty="0" lang="en-US" smtClean="0">
                          <a:solidFill>
                            <a:schemeClr val="bg1"/>
                          </a:solidFill>
                        </a:rPr>
                        <a:t>Sum of confirmed cases</a:t>
                      </a:r>
                      <a:endParaRPr dirty="0" lang="en-US">
                        <a:solidFill>
                          <a:schemeClr val="bg1"/>
                        </a:solidFill>
                      </a:endParaRPr>
                    </a:p>
                  </a:txBody>
                  <a:tcPr>
                    <a:solidFill>
                      <a:schemeClr val="tx2"/>
                    </a:solidFill>
                  </a:tcPr>
                </a:tc>
                <a:tc>
                  <a:txBody>
                    <a:bodyPr/>
                    <a:p>
                      <a:r>
                        <a:rPr dirty="0" lang="en-US" smtClean="0">
                          <a:solidFill>
                            <a:schemeClr val="bg1"/>
                          </a:solidFill>
                        </a:rPr>
                        <a:t>16</a:t>
                      </a:r>
                      <a:endParaRPr dirty="0" lang="en-US">
                        <a:solidFill>
                          <a:schemeClr val="bg1"/>
                        </a:solidFill>
                      </a:endParaRPr>
                    </a:p>
                  </a:txBody>
                  <a:tcPr>
                    <a:solidFill>
                      <a:schemeClr val="tx2"/>
                    </a:solidFill>
                  </a:tcPr>
                </a:tc>
              </a:tr>
              <a:tr h="457200">
                <a:tc>
                  <a:txBody>
                    <a:bodyPr/>
                    <a:p>
                      <a:r>
                        <a:rPr dirty="0" lang="en-US" smtClean="0">
                          <a:solidFill>
                            <a:schemeClr val="bg1"/>
                          </a:solidFill>
                        </a:rPr>
                        <a:t>Sum of recovered</a:t>
                      </a:r>
                      <a:endParaRPr dirty="0" lang="en-US">
                        <a:solidFill>
                          <a:schemeClr val="bg1"/>
                        </a:solidFill>
                      </a:endParaRPr>
                    </a:p>
                  </a:txBody>
                  <a:tcPr>
                    <a:solidFill>
                      <a:schemeClr val="tx2"/>
                    </a:solidFill>
                  </a:tcPr>
                </a:tc>
                <a:tc>
                  <a:txBody>
                    <a:bodyPr/>
                    <a:p>
                      <a:r>
                        <a:rPr lang="en-US" smtClean="0">
                          <a:solidFill>
                            <a:schemeClr val="bg1"/>
                          </a:solidFill>
                        </a:rPr>
                        <a:t>1</a:t>
                      </a:r>
                      <a:endParaRPr dirty="0" lang="en-US">
                        <a:solidFill>
                          <a:schemeClr val="bg1"/>
                        </a:solidFill>
                      </a:endParaRPr>
                    </a:p>
                  </a:txBody>
                  <a:tcPr>
                    <a:solidFill>
                      <a:schemeClr val="tx2"/>
                    </a:solidFill>
                  </a:tcPr>
                </a:tc>
              </a:tr>
              <a:tr h="457200">
                <a:tc>
                  <a:txBody>
                    <a:bodyPr/>
                    <a:p>
                      <a:r>
                        <a:rPr dirty="0" lang="en-US" smtClean="0">
                          <a:solidFill>
                            <a:schemeClr val="bg1"/>
                          </a:solidFill>
                        </a:rPr>
                        <a:t>Sum of death</a:t>
                      </a:r>
                      <a:endParaRPr dirty="0" lang="en-US">
                        <a:solidFill>
                          <a:schemeClr val="bg1"/>
                        </a:solidFill>
                      </a:endParaRPr>
                    </a:p>
                  </a:txBody>
                  <a:tcPr>
                    <a:solidFill>
                      <a:schemeClr val="tx2"/>
                    </a:solidFill>
                  </a:tcPr>
                </a:tc>
                <a:tc>
                  <a:txBody>
                    <a:bodyPr/>
                    <a:p>
                      <a:r>
                        <a:rPr lang="en-US" smtClean="0">
                          <a:solidFill>
                            <a:schemeClr val="bg1"/>
                          </a:solidFill>
                        </a:rPr>
                        <a:t>0</a:t>
                      </a:r>
                      <a:endParaRPr dirty="0" lang="en-US">
                        <a:solidFill>
                          <a:schemeClr val="bg1"/>
                        </a:solidFill>
                      </a:endParaRPr>
                    </a:p>
                  </a:txBody>
                  <a:tcPr>
                    <a:solidFill>
                      <a:schemeClr val="tx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5" name="Content Placeholder 3"/>
          <p:cNvGraphicFramePr>
            <a:graphicFrameLocks noGrp="1"/>
          </p:cNvGraphicFramePr>
          <p:nvPr>
            <p:ph idx="4294967295"/>
          </p:nvPr>
        </p:nvGraphicFramePr>
        <p:xfrm>
          <a:off x="387927" y="852054"/>
          <a:ext cx="8229600" cy="45259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Deftones</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REPORT ON COVID19 CASES    BY        MARYAM HUSSAIN        3MTT FELLOW ON DATA  ANALYSIS AND VISUALISATION</dc:title>
  <dc:creator>Windows User</dc:creator>
  <cp:lastModifiedBy>Windows User</cp:lastModifiedBy>
  <dcterms:created xsi:type="dcterms:W3CDTF">2024-03-23T18:46:44Z</dcterms:created>
  <dcterms:modified xsi:type="dcterms:W3CDTF">2024-04-04T13:56:45Z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1e17d7e6786b404aae8204e385e8771c</vt:lpwstr>
  </property>
</Properties>
</file>