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RETAIL%20SALES%20CAPSTONE%20PROJECT%20-%20retail_sales_datas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RETAIL%20SALES%20CAPSTONE%20PROJECT%20-%20retail_sales_datase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RETAIL%20SALES%20CAPSTONE%20PROJECT%20-%20retail_sales_datase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RETAIL%20SALES%20CAPSTONE%20PROJECT%20-%20retail_sales_data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[RETAIL SALES CAPSTONE PROJECT - retail_sales_dataset.xlsx]Sheet4!PivotTable4</c:name>
    <c:fmtId val="8"/>
  </c:pivotSource>
  <c:chart>
    <c:title>
      <c:tx>
        <c:rich>
          <a:bodyPr/>
          <a:lstStyle/>
          <a:p>
            <a:pPr>
              <a:defRPr/>
            </a:pPr>
            <a:r>
              <a:rPr lang="en-US" dirty="0"/>
              <a:t>Percentage</a:t>
            </a:r>
            <a:r>
              <a:rPr lang="en-US" baseline="0" dirty="0"/>
              <a:t> of Discount Price By Day</a:t>
            </a:r>
            <a:endParaRPr lang="en-US" dirty="0"/>
          </a:p>
        </c:rich>
      </c:tx>
      <c:layout/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lineChart>
        <c:grouping val="standard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marker>
            <c:symbol val="none"/>
          </c:marker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Sheet4!$A$4:$A$10</c:f>
              <c:strCache>
                <c:ptCount val="6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Fri</c:v>
                </c:pt>
                <c:pt idx="5">
                  <c:v>Sat</c:v>
                </c:pt>
              </c:strCache>
            </c:strRef>
          </c:cat>
          <c:val>
            <c:numRef>
              <c:f>Sheet4!$B$4:$B$10</c:f>
              <c:numCache>
                <c:formatCode>General</c:formatCode>
                <c:ptCount val="6"/>
                <c:pt idx="0">
                  <c:v>41.25</c:v>
                </c:pt>
                <c:pt idx="1">
                  <c:v>52.5</c:v>
                </c:pt>
                <c:pt idx="2">
                  <c:v>5.5</c:v>
                </c:pt>
                <c:pt idx="3">
                  <c:v>16.25</c:v>
                </c:pt>
                <c:pt idx="4">
                  <c:v>29</c:v>
                </c:pt>
                <c:pt idx="5">
                  <c:v>32.5</c:v>
                </c:pt>
              </c:numCache>
            </c:numRef>
          </c:val>
        </c:ser>
        <c:marker val="1"/>
        <c:axId val="110890368"/>
        <c:axId val="110951424"/>
      </c:lineChart>
      <c:catAx>
        <c:axId val="110890368"/>
        <c:scaling>
          <c:orientation val="minMax"/>
        </c:scaling>
        <c:axPos val="b"/>
        <c:tickLblPos val="nextTo"/>
        <c:crossAx val="110951424"/>
        <c:crosses val="autoZero"/>
        <c:auto val="1"/>
        <c:lblAlgn val="ctr"/>
        <c:lblOffset val="100"/>
      </c:catAx>
      <c:valAx>
        <c:axId val="110951424"/>
        <c:scaling>
          <c:orientation val="minMax"/>
        </c:scaling>
        <c:axPos val="l"/>
        <c:majorGridlines/>
        <c:numFmt formatCode="General" sourceLinked="1"/>
        <c:tickLblPos val="nextTo"/>
        <c:crossAx val="1108903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[RETAIL SALES CAPSTONE PROJECT - retail_sales_dataset.xlsx]Sheet3!PivotTable3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US" sz="1800" dirty="0"/>
              <a:t>Percentage</a:t>
            </a:r>
            <a:r>
              <a:rPr lang="en-US" sz="1800" baseline="0" dirty="0"/>
              <a:t> Of Discount Price By Gender</a:t>
            </a:r>
            <a:endParaRPr lang="en-US" sz="1800" dirty="0"/>
          </a:p>
        </c:rich>
      </c:tx>
      <c:layout>
        <c:manualLayout>
          <c:xMode val="edge"/>
          <c:yMode val="edge"/>
          <c:x val="0.19899236459078978"/>
          <c:y val="2.7777777777777776E-2"/>
        </c:manualLayout>
      </c:layout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dLbl>
          <c:idx val="0"/>
          <c:tx>
            <c:rich>
              <a:bodyPr/>
              <a:lstStyle/>
              <a:p>
                <a:r>
                  <a:rPr lang="en-US"/>
                  <a:t>57.75%</a:t>
                </a:r>
              </a:p>
            </c:rich>
          </c:tx>
          <c:showVal val="1"/>
        </c:dLbl>
      </c:pivotFmt>
      <c:pivotFmt>
        <c:idx val="2"/>
        <c:dLbl>
          <c:idx val="0"/>
          <c:tx>
            <c:rich>
              <a:bodyPr/>
              <a:lstStyle/>
              <a:p>
                <a:r>
                  <a:rPr lang="en-US"/>
                  <a:t>119.25%</a:t>
                </a:r>
              </a:p>
            </c:rich>
          </c:tx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dLbl>
          <c:idx val="0"/>
          <c:tx>
            <c:rich>
              <a:bodyPr/>
              <a:lstStyle/>
              <a:p>
                <a:r>
                  <a:rPr lang="en-US"/>
                  <a:t>57.75%</a:t>
                </a:r>
              </a:p>
            </c:rich>
          </c:tx>
          <c:showVal val="1"/>
        </c:dLbl>
      </c:pivotFmt>
      <c:pivotFmt>
        <c:idx val="5"/>
        <c:dLbl>
          <c:idx val="0"/>
          <c:tx>
            <c:rich>
              <a:bodyPr/>
              <a:lstStyle/>
              <a:p>
                <a:r>
                  <a:rPr lang="en-US"/>
                  <a:t>119.25%</a:t>
                </a:r>
              </a:p>
            </c:rich>
          </c:tx>
          <c:showVal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57.75%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119.25%</a:t>
                    </a:r>
                  </a:p>
                </c:rich>
              </c:tx>
              <c:showVal val="1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Sheet3!$A$4:$A$6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Sheet3!$B$4:$B$6</c:f>
              <c:numCache>
                <c:formatCode>General</c:formatCode>
                <c:ptCount val="2"/>
                <c:pt idx="0">
                  <c:v>57.75</c:v>
                </c:pt>
                <c:pt idx="1">
                  <c:v>119.25</c:v>
                </c:pt>
              </c:numCache>
            </c:numRef>
          </c:val>
        </c:ser>
        <c:axId val="95621120"/>
        <c:axId val="95622656"/>
      </c:barChart>
      <c:catAx>
        <c:axId val="95621120"/>
        <c:scaling>
          <c:orientation val="minMax"/>
        </c:scaling>
        <c:axPos val="b"/>
        <c:tickLblPos val="nextTo"/>
        <c:crossAx val="95622656"/>
        <c:crosses val="autoZero"/>
        <c:auto val="1"/>
        <c:lblAlgn val="ctr"/>
        <c:lblOffset val="100"/>
      </c:catAx>
      <c:valAx>
        <c:axId val="95622656"/>
        <c:scaling>
          <c:orientation val="minMax"/>
        </c:scaling>
        <c:axPos val="l"/>
        <c:majorGridlines/>
        <c:numFmt formatCode="General" sourceLinked="1"/>
        <c:tickLblPos val="nextTo"/>
        <c:crossAx val="956211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[RETAIL SALES CAPSTONE PROJECT - retail_sales_dataset.xlsx]Sheet2!PivotTable2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 sz="1800" dirty="0"/>
              <a:t>Percentage</a:t>
            </a:r>
            <a:r>
              <a:rPr lang="en-US" sz="1800" baseline="0" dirty="0"/>
              <a:t> of Discount Price by Age Group</a:t>
            </a:r>
            <a:endParaRPr lang="en-US" sz="1800" dirty="0"/>
          </a:p>
        </c:rich>
      </c:tx>
      <c:layout/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  <c:showLeaderLines val="1"/>
          </c:dLbls>
          <c:cat>
            <c:strRef>
              <c:f>Sheet2!$A$4:$A$7</c:f>
              <c:strCache>
                <c:ptCount val="3"/>
                <c:pt idx="0">
                  <c:v>Adolescents</c:v>
                </c:pt>
                <c:pt idx="1">
                  <c:v>Adult</c:v>
                </c:pt>
                <c:pt idx="2">
                  <c:v>Older Adults</c:v>
                </c:pt>
              </c:strCache>
            </c:strRef>
          </c:cat>
          <c:val>
            <c:numRef>
              <c:f>Sheet2!$B$4:$B$7</c:f>
              <c:numCache>
                <c:formatCode>General</c:formatCode>
                <c:ptCount val="3"/>
                <c:pt idx="0">
                  <c:v>67.5</c:v>
                </c:pt>
                <c:pt idx="1">
                  <c:v>87.75</c:v>
                </c:pt>
                <c:pt idx="2">
                  <c:v>21.75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[RETAIL SALES CAPSTONE PROJECT - retail_sales_dataset.xlsx]Sheet1!PivotTable1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US" sz="1800" dirty="0"/>
              <a:t>Percentage</a:t>
            </a:r>
            <a:r>
              <a:rPr lang="en-US" sz="1800" baseline="0" dirty="0"/>
              <a:t> of discount price by product category</a:t>
            </a:r>
            <a:endParaRPr lang="en-US" sz="1800" dirty="0"/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26750252372299615"/>
          <c:y val="0.31921296296296298"/>
          <c:w val="0.59412552998182921"/>
          <c:h val="0.55356080489938753"/>
        </c:manualLayout>
      </c:layout>
      <c:barChart>
        <c:barDir val="bar"/>
        <c:grouping val="clustered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Sheet1!$A$4:$A$7</c:f>
              <c:strCache>
                <c:ptCount val="3"/>
                <c:pt idx="0">
                  <c:v>Beauty</c:v>
                </c:pt>
                <c:pt idx="1">
                  <c:v>Clothing</c:v>
                </c:pt>
                <c:pt idx="2">
                  <c:v>Electronics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3"/>
                <c:pt idx="0">
                  <c:v>7.75</c:v>
                </c:pt>
                <c:pt idx="1">
                  <c:v>100.25</c:v>
                </c:pt>
                <c:pt idx="2">
                  <c:v>69</c:v>
                </c:pt>
              </c:numCache>
            </c:numRef>
          </c:val>
        </c:ser>
        <c:axId val="113180672"/>
        <c:axId val="49265664"/>
      </c:barChart>
      <c:catAx>
        <c:axId val="113180672"/>
        <c:scaling>
          <c:orientation val="minMax"/>
        </c:scaling>
        <c:axPos val="l"/>
        <c:tickLblPos val="nextTo"/>
        <c:crossAx val="49265664"/>
        <c:crosses val="autoZero"/>
        <c:auto val="1"/>
        <c:lblAlgn val="ctr"/>
        <c:lblOffset val="100"/>
      </c:catAx>
      <c:valAx>
        <c:axId val="49265664"/>
        <c:scaling>
          <c:orientation val="minMax"/>
        </c:scaling>
        <c:axPos val="b"/>
        <c:majorGridlines/>
        <c:numFmt formatCode="General" sourceLinked="1"/>
        <c:tickLblPos val="nextTo"/>
        <c:crossAx val="11318067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0374-C6D4-4FB0-877A-E5E710A0B4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BD27-61D9-4621-9EA5-737E7F333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0374-C6D4-4FB0-877A-E5E710A0B4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BD27-61D9-4621-9EA5-737E7F333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0374-C6D4-4FB0-877A-E5E710A0B4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BD27-61D9-4621-9EA5-737E7F333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0374-C6D4-4FB0-877A-E5E710A0B4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BD27-61D9-4621-9EA5-737E7F333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0374-C6D4-4FB0-877A-E5E710A0B4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BD27-61D9-4621-9EA5-737E7F333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0374-C6D4-4FB0-877A-E5E710A0B4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BD27-61D9-4621-9EA5-737E7F333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0374-C6D4-4FB0-877A-E5E710A0B4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BD27-61D9-4621-9EA5-737E7F333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0374-C6D4-4FB0-877A-E5E710A0B4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BD27-61D9-4621-9EA5-737E7F333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0374-C6D4-4FB0-877A-E5E710A0B4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BD27-61D9-4621-9EA5-737E7F333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0374-C6D4-4FB0-877A-E5E710A0B4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BD27-61D9-4621-9EA5-737E7F333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0374-C6D4-4FB0-877A-E5E710A0B4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BD27-61D9-4621-9EA5-737E7F333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F0374-C6D4-4FB0-877A-E5E710A0B4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2BD27-61D9-4621-9EA5-737E7F3335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04800" y="228600"/>
          <a:ext cx="38862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648200" y="228600"/>
          <a:ext cx="4191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152400" y="3657600"/>
          <a:ext cx="38862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800600" y="3657600"/>
          <a:ext cx="3962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</cp:revision>
  <dcterms:created xsi:type="dcterms:W3CDTF">2024-03-10T20:54:04Z</dcterms:created>
  <dcterms:modified xsi:type="dcterms:W3CDTF">2024-03-10T21:07:43Z</dcterms:modified>
</cp:coreProperties>
</file>