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828" r:id="rId4"/>
  </p:sldMasterIdLst>
  <p:notesMasterIdLst>
    <p:notesMasterId r:id="rId55"/>
  </p:notesMasterIdLst>
  <p:sldIdLst>
    <p:sldId id="256" r:id="rId5"/>
    <p:sldId id="261" r:id="rId6"/>
    <p:sldId id="264" r:id="rId7"/>
    <p:sldId id="291" r:id="rId8"/>
    <p:sldId id="289" r:id="rId9"/>
    <p:sldId id="297" r:id="rId10"/>
    <p:sldId id="287" r:id="rId11"/>
    <p:sldId id="300" r:id="rId12"/>
    <p:sldId id="299" r:id="rId13"/>
    <p:sldId id="263" r:id="rId14"/>
    <p:sldId id="298" r:id="rId15"/>
    <p:sldId id="259" r:id="rId16"/>
    <p:sldId id="288" r:id="rId17"/>
    <p:sldId id="266" r:id="rId18"/>
    <p:sldId id="293" r:id="rId19"/>
    <p:sldId id="292" r:id="rId20"/>
    <p:sldId id="267" r:id="rId21"/>
    <p:sldId id="283" r:id="rId22"/>
    <p:sldId id="301" r:id="rId23"/>
    <p:sldId id="268" r:id="rId24"/>
    <p:sldId id="282" r:id="rId25"/>
    <p:sldId id="269" r:id="rId26"/>
    <p:sldId id="270" r:id="rId27"/>
    <p:sldId id="286" r:id="rId28"/>
    <p:sldId id="281" r:id="rId29"/>
    <p:sldId id="271" r:id="rId30"/>
    <p:sldId id="265" r:id="rId31"/>
    <p:sldId id="309" r:id="rId32"/>
    <p:sldId id="305" r:id="rId33"/>
    <p:sldId id="308" r:id="rId34"/>
    <p:sldId id="272" r:id="rId35"/>
    <p:sldId id="280" r:id="rId36"/>
    <p:sldId id="306" r:id="rId37"/>
    <p:sldId id="302" r:id="rId38"/>
    <p:sldId id="310" r:id="rId39"/>
    <p:sldId id="278" r:id="rId40"/>
    <p:sldId id="303" r:id="rId41"/>
    <p:sldId id="276" r:id="rId42"/>
    <p:sldId id="304" r:id="rId43"/>
    <p:sldId id="307" r:id="rId44"/>
    <p:sldId id="311" r:id="rId45"/>
    <p:sldId id="313" r:id="rId46"/>
    <p:sldId id="316" r:id="rId47"/>
    <p:sldId id="317" r:id="rId48"/>
    <p:sldId id="279" r:id="rId49"/>
    <p:sldId id="273" r:id="rId50"/>
    <p:sldId id="274" r:id="rId51"/>
    <p:sldId id="277" r:id="rId52"/>
    <p:sldId id="284" r:id="rId53"/>
    <p:sldId id="28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104B21-523C-4785-872B-5483782019AB}">
          <p14:sldIdLst>
            <p14:sldId id="256"/>
            <p14:sldId id="261"/>
            <p14:sldId id="264"/>
            <p14:sldId id="291"/>
            <p14:sldId id="289"/>
            <p14:sldId id="297"/>
            <p14:sldId id="287"/>
            <p14:sldId id="300"/>
            <p14:sldId id="299"/>
            <p14:sldId id="263"/>
            <p14:sldId id="298"/>
          </p14:sldIdLst>
        </p14:section>
        <p14:section name="Untitled Section" id="{1CB99B9F-0580-4E99-9921-5705011E7C30}">
          <p14:sldIdLst>
            <p14:sldId id="259"/>
          </p14:sldIdLst>
        </p14:section>
        <p14:section name="Untitled Section" id="{A6EEEE1D-EE55-4344-A642-DABF856C0EAF}">
          <p14:sldIdLst>
            <p14:sldId id="288"/>
            <p14:sldId id="266"/>
            <p14:sldId id="293"/>
            <p14:sldId id="292"/>
            <p14:sldId id="267"/>
            <p14:sldId id="283"/>
            <p14:sldId id="301"/>
            <p14:sldId id="268"/>
            <p14:sldId id="282"/>
            <p14:sldId id="269"/>
            <p14:sldId id="270"/>
            <p14:sldId id="286"/>
            <p14:sldId id="281"/>
            <p14:sldId id="271"/>
            <p14:sldId id="265"/>
            <p14:sldId id="309"/>
            <p14:sldId id="305"/>
            <p14:sldId id="308"/>
            <p14:sldId id="272"/>
            <p14:sldId id="280"/>
            <p14:sldId id="306"/>
            <p14:sldId id="302"/>
            <p14:sldId id="310"/>
            <p14:sldId id="278"/>
            <p14:sldId id="303"/>
            <p14:sldId id="276"/>
            <p14:sldId id="304"/>
            <p14:sldId id="307"/>
            <p14:sldId id="311"/>
            <p14:sldId id="313"/>
            <p14:sldId id="316"/>
            <p14:sldId id="317"/>
            <p14:sldId id="279"/>
            <p14:sldId id="273"/>
            <p14:sldId id="274"/>
            <p14:sldId id="277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dha Verma" initials="SV" lastIdx="3" clrIdx="0">
    <p:extLst>
      <p:ext uri="{19B8F6BF-5375-455C-9EA6-DF929625EA0E}">
        <p15:presenceInfo xmlns:p15="http://schemas.microsoft.com/office/powerpoint/2012/main" userId="S::csy207575@iitd.ac.in::0e7835bb-51bb-4243-9d74-02f894c7aa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67844-2AAC-0349-947A-0BA6244D0BF3}" v="715" dt="2021-04-23T08:01:31.791"/>
    <p1510:client id="{DB6CF356-A21C-4319-9F8C-61EEEBD59118}" v="2410" dt="2021-04-23T08:15:21.916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0" autoAdjust="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outlineViewPr>
    <p:cViewPr>
      <p:scale>
        <a:sx n="33" d="100"/>
        <a:sy n="33" d="100"/>
      </p:scale>
      <p:origin x="0" y="-2725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2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3T12:24:13.042" idx="2">
    <p:pos x="2358" y="3007"/>
    <p:text>Add citation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1T22:40:03.996" idx="1">
    <p:pos x="10" y="10"/>
    <p:text>Have to fix citations still</p:text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9AA34-FE87-4848-AE28-62F6673B85BF}" type="doc">
      <dgm:prSet loTypeId="urn:microsoft.com/office/officeart/2005/8/layout/hierarchy3" loCatId="hierarchy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498A26B8-D1BE-8140-9E84-0514A44CB509}">
      <dgm:prSet custT="1"/>
      <dgm:spPr/>
      <dgm:t>
        <a:bodyPr/>
        <a:lstStyle/>
        <a:p>
          <a:r>
            <a:rPr lang="en-IN" sz="1600" dirty="0">
              <a:latin typeface="Avenir Next LT Pro" panose="020B0504020202020204" pitchFamily="34" charset="77"/>
            </a:rPr>
            <a:t>Adding or Deleting Edges</a:t>
          </a:r>
        </a:p>
      </dgm:t>
    </dgm:pt>
    <dgm:pt modelId="{28C19FE5-167E-5A4F-A2A4-451E3C60656E}" type="parTrans" cxnId="{ED9F9943-0D09-4C42-B80D-40B8EDCBE10F}">
      <dgm:prSet/>
      <dgm:spPr/>
      <dgm:t>
        <a:bodyPr/>
        <a:lstStyle/>
        <a:p>
          <a:endParaRPr lang="en-GB"/>
        </a:p>
      </dgm:t>
    </dgm:pt>
    <dgm:pt modelId="{EDFF750B-2F9D-D44C-A671-3DE083F52A96}" type="sibTrans" cxnId="{ED9F9943-0D09-4C42-B80D-40B8EDCBE10F}">
      <dgm:prSet/>
      <dgm:spPr/>
      <dgm:t>
        <a:bodyPr/>
        <a:lstStyle/>
        <a:p>
          <a:endParaRPr lang="en-GB"/>
        </a:p>
      </dgm:t>
    </dgm:pt>
    <dgm:pt modelId="{7009C813-3595-3342-ADD4-0036EACF717F}">
      <dgm:prSet custT="1"/>
      <dgm:spPr/>
      <dgm:t>
        <a:bodyPr/>
        <a:lstStyle/>
        <a:p>
          <a:r>
            <a:rPr lang="en-IN" sz="1600" dirty="0">
              <a:latin typeface="Avenir Next LT Pro" panose="020B0504020202020204" pitchFamily="34" charset="77"/>
            </a:rPr>
            <a:t>Injecting Nodes</a:t>
          </a:r>
        </a:p>
      </dgm:t>
    </dgm:pt>
    <dgm:pt modelId="{3EFECAF1-D042-B145-A98B-AEE7EBD24D41}" type="parTrans" cxnId="{C12D45FF-39FD-F848-B72F-E551BB727EDA}">
      <dgm:prSet/>
      <dgm:spPr/>
      <dgm:t>
        <a:bodyPr/>
        <a:lstStyle/>
        <a:p>
          <a:endParaRPr lang="en-GB"/>
        </a:p>
      </dgm:t>
    </dgm:pt>
    <dgm:pt modelId="{8D75421D-C6AD-904C-A8DD-85024B5FB6AA}" type="sibTrans" cxnId="{C12D45FF-39FD-F848-B72F-E551BB727EDA}">
      <dgm:prSet/>
      <dgm:spPr/>
      <dgm:t>
        <a:bodyPr/>
        <a:lstStyle/>
        <a:p>
          <a:endParaRPr lang="en-GB"/>
        </a:p>
      </dgm:t>
    </dgm:pt>
    <dgm:pt modelId="{2536E947-B665-E742-BD10-E84763814A58}">
      <dgm:prSet custT="1"/>
      <dgm:spPr/>
      <dgm:t>
        <a:bodyPr/>
        <a:lstStyle/>
        <a:p>
          <a:r>
            <a:rPr lang="en-IN" sz="1600" b="1" dirty="0">
              <a:latin typeface="Avenir Next LT Pro" panose="020B0504020202020204" pitchFamily="34" charset="77"/>
            </a:rPr>
            <a:t>Perturbation Type </a:t>
          </a:r>
          <a:endParaRPr lang="en-IN" sz="1600" dirty="0">
            <a:latin typeface="Avenir Next LT Pro" panose="020B0504020202020204" pitchFamily="34" charset="77"/>
          </a:endParaRPr>
        </a:p>
      </dgm:t>
    </dgm:pt>
    <dgm:pt modelId="{DB211A77-4AAD-A94F-AD54-309B76C53ACA}" type="sibTrans" cxnId="{BD884CB7-9EC5-4543-AAEB-A49E600F488D}">
      <dgm:prSet/>
      <dgm:spPr/>
      <dgm:t>
        <a:bodyPr/>
        <a:lstStyle/>
        <a:p>
          <a:endParaRPr lang="en-GB"/>
        </a:p>
      </dgm:t>
    </dgm:pt>
    <dgm:pt modelId="{6B23BDB9-DED3-8E47-8F23-3A4BCF453B67}" type="parTrans" cxnId="{BD884CB7-9EC5-4543-AAEB-A49E600F488D}">
      <dgm:prSet/>
      <dgm:spPr/>
      <dgm:t>
        <a:bodyPr/>
        <a:lstStyle/>
        <a:p>
          <a:endParaRPr lang="en-GB"/>
        </a:p>
      </dgm:t>
    </dgm:pt>
    <dgm:pt modelId="{E6D0D5F2-864E-4008-87EE-7D51A1E9DCA8}">
      <dgm:prSet custT="1"/>
      <dgm:spPr/>
      <dgm:t>
        <a:bodyPr/>
        <a:lstStyle/>
        <a:p>
          <a:r>
            <a:rPr lang="en-IN" sz="1600" dirty="0">
              <a:latin typeface="Avenir Next LT Pro" panose="020B0504020202020204" pitchFamily="34" charset="77"/>
            </a:rPr>
            <a:t>Modifying Features</a:t>
          </a:r>
        </a:p>
      </dgm:t>
    </dgm:pt>
    <dgm:pt modelId="{0D06E6E7-193F-4DD8-9145-7F685225EF8A}" type="parTrans" cxnId="{5766814B-243D-4178-BB9B-BE73C195659C}">
      <dgm:prSet/>
      <dgm:spPr/>
      <dgm:t>
        <a:bodyPr/>
        <a:lstStyle/>
        <a:p>
          <a:endParaRPr lang="en-IN"/>
        </a:p>
      </dgm:t>
    </dgm:pt>
    <dgm:pt modelId="{AE607106-D35D-47EF-A264-5F25A4C97FB7}" type="sibTrans" cxnId="{5766814B-243D-4178-BB9B-BE73C195659C}">
      <dgm:prSet/>
      <dgm:spPr/>
      <dgm:t>
        <a:bodyPr/>
        <a:lstStyle/>
        <a:p>
          <a:endParaRPr lang="en-IN"/>
        </a:p>
      </dgm:t>
    </dgm:pt>
    <dgm:pt modelId="{DF364447-4166-4FC7-9E9B-FB9916424882}">
      <dgm:prSet custT="1"/>
      <dgm:spPr/>
      <dgm:t>
        <a:bodyPr/>
        <a:lstStyle/>
        <a:p>
          <a:r>
            <a:rPr lang="en-IN" sz="1600" dirty="0">
              <a:latin typeface="Avenir Next LT Pro" panose="020B0504020202020204" pitchFamily="34" charset="77"/>
            </a:rPr>
            <a:t>Rewiring</a:t>
          </a:r>
        </a:p>
      </dgm:t>
    </dgm:pt>
    <dgm:pt modelId="{F75BE801-F8FF-40CA-AFD1-1000732E680C}" type="parTrans" cxnId="{0B14ADC4-C82A-4851-8F2D-7AE79789106B}">
      <dgm:prSet/>
      <dgm:spPr/>
      <dgm:t>
        <a:bodyPr/>
        <a:lstStyle/>
        <a:p>
          <a:endParaRPr lang="en-IN"/>
        </a:p>
      </dgm:t>
    </dgm:pt>
    <dgm:pt modelId="{703482BA-5226-42DA-8A9C-99334330C90A}" type="sibTrans" cxnId="{0B14ADC4-C82A-4851-8F2D-7AE79789106B}">
      <dgm:prSet/>
      <dgm:spPr/>
      <dgm:t>
        <a:bodyPr/>
        <a:lstStyle/>
        <a:p>
          <a:endParaRPr lang="en-IN"/>
        </a:p>
      </dgm:t>
    </dgm:pt>
    <dgm:pt modelId="{9D8CADDD-BEBB-CA4A-A158-42B62F8740C5}" type="pres">
      <dgm:prSet presAssocID="{D3E9AA34-FE87-4848-AE28-62F6673B85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DFB721-5313-CA46-9FEC-DD244EFCCBEA}" type="pres">
      <dgm:prSet presAssocID="{2536E947-B665-E742-BD10-E84763814A58}" presName="root" presStyleCnt="0"/>
      <dgm:spPr/>
    </dgm:pt>
    <dgm:pt modelId="{50C394AF-AA6A-814C-B24C-12687DAEB1ED}" type="pres">
      <dgm:prSet presAssocID="{2536E947-B665-E742-BD10-E84763814A58}" presName="rootComposite" presStyleCnt="0"/>
      <dgm:spPr/>
    </dgm:pt>
    <dgm:pt modelId="{909B9C40-E3E9-5F43-AE82-C390EC7315FF}" type="pres">
      <dgm:prSet presAssocID="{2536E947-B665-E742-BD10-E84763814A58}" presName="rootText" presStyleLbl="node1" presStyleIdx="0" presStyleCnt="1"/>
      <dgm:spPr/>
    </dgm:pt>
    <dgm:pt modelId="{41FE3BF0-F073-334E-97AA-02EE33FCD35E}" type="pres">
      <dgm:prSet presAssocID="{2536E947-B665-E742-BD10-E84763814A58}" presName="rootConnector" presStyleLbl="node1" presStyleIdx="0" presStyleCnt="1"/>
      <dgm:spPr/>
    </dgm:pt>
    <dgm:pt modelId="{6B44E1EC-D7FE-424C-8716-E3E7E7245DD6}" type="pres">
      <dgm:prSet presAssocID="{2536E947-B665-E742-BD10-E84763814A58}" presName="childShape" presStyleCnt="0"/>
      <dgm:spPr/>
    </dgm:pt>
    <dgm:pt modelId="{047C5760-252D-4A41-983E-0B9E6D5AD7EF}" type="pres">
      <dgm:prSet presAssocID="{28C19FE5-167E-5A4F-A2A4-451E3C60656E}" presName="Name13" presStyleLbl="parChTrans1D2" presStyleIdx="0" presStyleCnt="4"/>
      <dgm:spPr/>
    </dgm:pt>
    <dgm:pt modelId="{A9238E87-3A60-0F46-8255-56FCB1C24C4C}" type="pres">
      <dgm:prSet presAssocID="{498A26B8-D1BE-8140-9E84-0514A44CB509}" presName="childText" presStyleLbl="bgAcc1" presStyleIdx="0" presStyleCnt="4">
        <dgm:presLayoutVars>
          <dgm:bulletEnabled val="1"/>
        </dgm:presLayoutVars>
      </dgm:prSet>
      <dgm:spPr/>
    </dgm:pt>
    <dgm:pt modelId="{72E09225-4335-49BC-BCC6-05CC6725E088}" type="pres">
      <dgm:prSet presAssocID="{F75BE801-F8FF-40CA-AFD1-1000732E680C}" presName="Name13" presStyleLbl="parChTrans1D2" presStyleIdx="1" presStyleCnt="4"/>
      <dgm:spPr/>
    </dgm:pt>
    <dgm:pt modelId="{09458F66-8F42-42D5-9D03-5AEE436BEB0B}" type="pres">
      <dgm:prSet presAssocID="{DF364447-4166-4FC7-9E9B-FB9916424882}" presName="childText" presStyleLbl="bgAcc1" presStyleIdx="1" presStyleCnt="4">
        <dgm:presLayoutVars>
          <dgm:bulletEnabled val="1"/>
        </dgm:presLayoutVars>
      </dgm:prSet>
      <dgm:spPr/>
    </dgm:pt>
    <dgm:pt modelId="{3FE2B33E-5245-9A4B-89BD-DE01F06C60D7}" type="pres">
      <dgm:prSet presAssocID="{3EFECAF1-D042-B145-A98B-AEE7EBD24D41}" presName="Name13" presStyleLbl="parChTrans1D2" presStyleIdx="2" presStyleCnt="4"/>
      <dgm:spPr/>
    </dgm:pt>
    <dgm:pt modelId="{A3895A2F-5529-664E-A933-6FF99CCFE02F}" type="pres">
      <dgm:prSet presAssocID="{7009C813-3595-3342-ADD4-0036EACF717F}" presName="childText" presStyleLbl="bgAcc1" presStyleIdx="2" presStyleCnt="4">
        <dgm:presLayoutVars>
          <dgm:bulletEnabled val="1"/>
        </dgm:presLayoutVars>
      </dgm:prSet>
      <dgm:spPr/>
    </dgm:pt>
    <dgm:pt modelId="{EEC9DA80-6272-4F47-9431-732805F54FF7}" type="pres">
      <dgm:prSet presAssocID="{0D06E6E7-193F-4DD8-9145-7F685225EF8A}" presName="Name13" presStyleLbl="parChTrans1D2" presStyleIdx="3" presStyleCnt="4"/>
      <dgm:spPr/>
    </dgm:pt>
    <dgm:pt modelId="{684F833F-34F6-4EB6-8940-A991209B2E0E}" type="pres">
      <dgm:prSet presAssocID="{E6D0D5F2-864E-4008-87EE-7D51A1E9DCA8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4B9F3F08-2929-D146-B808-E972E383F867}" type="presOf" srcId="{498A26B8-D1BE-8140-9E84-0514A44CB509}" destId="{A9238E87-3A60-0F46-8255-56FCB1C24C4C}" srcOrd="0" destOrd="0" presId="urn:microsoft.com/office/officeart/2005/8/layout/hierarchy3"/>
    <dgm:cxn modelId="{6BD5771B-ABA7-6C40-8EC2-CE324CFACB93}" type="presOf" srcId="{D3E9AA34-FE87-4848-AE28-62F6673B85BF}" destId="{9D8CADDD-BEBB-CA4A-A158-42B62F8740C5}" srcOrd="0" destOrd="0" presId="urn:microsoft.com/office/officeart/2005/8/layout/hierarchy3"/>
    <dgm:cxn modelId="{1AB3541C-921D-482A-904C-891F4117A0E5}" type="presOf" srcId="{DF364447-4166-4FC7-9E9B-FB9916424882}" destId="{09458F66-8F42-42D5-9D03-5AEE436BEB0B}" srcOrd="0" destOrd="0" presId="urn:microsoft.com/office/officeart/2005/8/layout/hierarchy3"/>
    <dgm:cxn modelId="{D1FBD235-F233-AC46-9E48-91A7F3C64427}" type="presOf" srcId="{3EFECAF1-D042-B145-A98B-AEE7EBD24D41}" destId="{3FE2B33E-5245-9A4B-89BD-DE01F06C60D7}" srcOrd="0" destOrd="0" presId="urn:microsoft.com/office/officeart/2005/8/layout/hierarchy3"/>
    <dgm:cxn modelId="{155F5841-989E-C443-92DA-878631E2EF6F}" type="presOf" srcId="{7009C813-3595-3342-ADD4-0036EACF717F}" destId="{A3895A2F-5529-664E-A933-6FF99CCFE02F}" srcOrd="0" destOrd="0" presId="urn:microsoft.com/office/officeart/2005/8/layout/hierarchy3"/>
    <dgm:cxn modelId="{ED9F9943-0D09-4C42-B80D-40B8EDCBE10F}" srcId="{2536E947-B665-E742-BD10-E84763814A58}" destId="{498A26B8-D1BE-8140-9E84-0514A44CB509}" srcOrd="0" destOrd="0" parTransId="{28C19FE5-167E-5A4F-A2A4-451E3C60656E}" sibTransId="{EDFF750B-2F9D-D44C-A671-3DE083F52A96}"/>
    <dgm:cxn modelId="{5766814B-243D-4178-BB9B-BE73C195659C}" srcId="{2536E947-B665-E742-BD10-E84763814A58}" destId="{E6D0D5F2-864E-4008-87EE-7D51A1E9DCA8}" srcOrd="3" destOrd="0" parTransId="{0D06E6E7-193F-4DD8-9145-7F685225EF8A}" sibTransId="{AE607106-D35D-47EF-A264-5F25A4C97FB7}"/>
    <dgm:cxn modelId="{A6674D5B-5DF3-4F54-9F9A-76F727B2AF82}" type="presOf" srcId="{F75BE801-F8FF-40CA-AFD1-1000732E680C}" destId="{72E09225-4335-49BC-BCC6-05CC6725E088}" srcOrd="0" destOrd="0" presId="urn:microsoft.com/office/officeart/2005/8/layout/hierarchy3"/>
    <dgm:cxn modelId="{B7AC706A-1543-1C42-9C8E-84292755017B}" type="presOf" srcId="{28C19FE5-167E-5A4F-A2A4-451E3C60656E}" destId="{047C5760-252D-4A41-983E-0B9E6D5AD7EF}" srcOrd="0" destOrd="0" presId="urn:microsoft.com/office/officeart/2005/8/layout/hierarchy3"/>
    <dgm:cxn modelId="{B604887C-313C-5D4C-B9CD-D26800480F20}" type="presOf" srcId="{2536E947-B665-E742-BD10-E84763814A58}" destId="{41FE3BF0-F073-334E-97AA-02EE33FCD35E}" srcOrd="1" destOrd="0" presId="urn:microsoft.com/office/officeart/2005/8/layout/hierarchy3"/>
    <dgm:cxn modelId="{D908B6B3-2F6D-A44B-BF63-ECDBB0E4E742}" type="presOf" srcId="{2536E947-B665-E742-BD10-E84763814A58}" destId="{909B9C40-E3E9-5F43-AE82-C390EC7315FF}" srcOrd="0" destOrd="0" presId="urn:microsoft.com/office/officeart/2005/8/layout/hierarchy3"/>
    <dgm:cxn modelId="{BD884CB7-9EC5-4543-AAEB-A49E600F488D}" srcId="{D3E9AA34-FE87-4848-AE28-62F6673B85BF}" destId="{2536E947-B665-E742-BD10-E84763814A58}" srcOrd="0" destOrd="0" parTransId="{6B23BDB9-DED3-8E47-8F23-3A4BCF453B67}" sibTransId="{DB211A77-4AAD-A94F-AD54-309B76C53ACA}"/>
    <dgm:cxn modelId="{0B14ADC4-C82A-4851-8F2D-7AE79789106B}" srcId="{2536E947-B665-E742-BD10-E84763814A58}" destId="{DF364447-4166-4FC7-9E9B-FB9916424882}" srcOrd="1" destOrd="0" parTransId="{F75BE801-F8FF-40CA-AFD1-1000732E680C}" sibTransId="{703482BA-5226-42DA-8A9C-99334330C90A}"/>
    <dgm:cxn modelId="{9AD83DCE-FE11-4D2B-BEA1-F98FEB1871E2}" type="presOf" srcId="{0D06E6E7-193F-4DD8-9145-7F685225EF8A}" destId="{EEC9DA80-6272-4F47-9431-732805F54FF7}" srcOrd="0" destOrd="0" presId="urn:microsoft.com/office/officeart/2005/8/layout/hierarchy3"/>
    <dgm:cxn modelId="{EF7DDAE3-002F-4077-8BC5-72D06E614400}" type="presOf" srcId="{E6D0D5F2-864E-4008-87EE-7D51A1E9DCA8}" destId="{684F833F-34F6-4EB6-8940-A991209B2E0E}" srcOrd="0" destOrd="0" presId="urn:microsoft.com/office/officeart/2005/8/layout/hierarchy3"/>
    <dgm:cxn modelId="{C12D45FF-39FD-F848-B72F-E551BB727EDA}" srcId="{2536E947-B665-E742-BD10-E84763814A58}" destId="{7009C813-3595-3342-ADD4-0036EACF717F}" srcOrd="2" destOrd="0" parTransId="{3EFECAF1-D042-B145-A98B-AEE7EBD24D41}" sibTransId="{8D75421D-C6AD-904C-A8DD-85024B5FB6AA}"/>
    <dgm:cxn modelId="{3E6D1916-FAAF-254B-B879-A1DCE6804F66}" type="presParOf" srcId="{9D8CADDD-BEBB-CA4A-A158-42B62F8740C5}" destId="{59DFB721-5313-CA46-9FEC-DD244EFCCBEA}" srcOrd="0" destOrd="0" presId="urn:microsoft.com/office/officeart/2005/8/layout/hierarchy3"/>
    <dgm:cxn modelId="{4577AF3E-C3F3-6A4A-93D1-CBB8B1FA9424}" type="presParOf" srcId="{59DFB721-5313-CA46-9FEC-DD244EFCCBEA}" destId="{50C394AF-AA6A-814C-B24C-12687DAEB1ED}" srcOrd="0" destOrd="0" presId="urn:microsoft.com/office/officeart/2005/8/layout/hierarchy3"/>
    <dgm:cxn modelId="{D2CD402E-0C91-6F48-86F3-EB890A786D2C}" type="presParOf" srcId="{50C394AF-AA6A-814C-B24C-12687DAEB1ED}" destId="{909B9C40-E3E9-5F43-AE82-C390EC7315FF}" srcOrd="0" destOrd="0" presId="urn:microsoft.com/office/officeart/2005/8/layout/hierarchy3"/>
    <dgm:cxn modelId="{5660C455-D420-1A4E-B6F2-E20299958BBC}" type="presParOf" srcId="{50C394AF-AA6A-814C-B24C-12687DAEB1ED}" destId="{41FE3BF0-F073-334E-97AA-02EE33FCD35E}" srcOrd="1" destOrd="0" presId="urn:microsoft.com/office/officeart/2005/8/layout/hierarchy3"/>
    <dgm:cxn modelId="{B6A1A989-250E-234B-9231-0A980DF18F25}" type="presParOf" srcId="{59DFB721-5313-CA46-9FEC-DD244EFCCBEA}" destId="{6B44E1EC-D7FE-424C-8716-E3E7E7245DD6}" srcOrd="1" destOrd="0" presId="urn:microsoft.com/office/officeart/2005/8/layout/hierarchy3"/>
    <dgm:cxn modelId="{66201EE2-9B9F-8F4D-A354-9F850847B0A6}" type="presParOf" srcId="{6B44E1EC-D7FE-424C-8716-E3E7E7245DD6}" destId="{047C5760-252D-4A41-983E-0B9E6D5AD7EF}" srcOrd="0" destOrd="0" presId="urn:microsoft.com/office/officeart/2005/8/layout/hierarchy3"/>
    <dgm:cxn modelId="{BCF75305-3325-C347-80FA-CB3687B60A0D}" type="presParOf" srcId="{6B44E1EC-D7FE-424C-8716-E3E7E7245DD6}" destId="{A9238E87-3A60-0F46-8255-56FCB1C24C4C}" srcOrd="1" destOrd="0" presId="urn:microsoft.com/office/officeart/2005/8/layout/hierarchy3"/>
    <dgm:cxn modelId="{82207A9F-2D37-4170-B6D2-C1436D657DB7}" type="presParOf" srcId="{6B44E1EC-D7FE-424C-8716-E3E7E7245DD6}" destId="{72E09225-4335-49BC-BCC6-05CC6725E088}" srcOrd="2" destOrd="0" presId="urn:microsoft.com/office/officeart/2005/8/layout/hierarchy3"/>
    <dgm:cxn modelId="{87B9B591-C42B-4E4D-B02B-E5FD2141B589}" type="presParOf" srcId="{6B44E1EC-D7FE-424C-8716-E3E7E7245DD6}" destId="{09458F66-8F42-42D5-9D03-5AEE436BEB0B}" srcOrd="3" destOrd="0" presId="urn:microsoft.com/office/officeart/2005/8/layout/hierarchy3"/>
    <dgm:cxn modelId="{BECD4B25-B2FA-E348-B7B0-4D5F35DCC849}" type="presParOf" srcId="{6B44E1EC-D7FE-424C-8716-E3E7E7245DD6}" destId="{3FE2B33E-5245-9A4B-89BD-DE01F06C60D7}" srcOrd="4" destOrd="0" presId="urn:microsoft.com/office/officeart/2005/8/layout/hierarchy3"/>
    <dgm:cxn modelId="{A162CEDA-966D-1D4C-AC0D-B7E6198A8430}" type="presParOf" srcId="{6B44E1EC-D7FE-424C-8716-E3E7E7245DD6}" destId="{A3895A2F-5529-664E-A933-6FF99CCFE02F}" srcOrd="5" destOrd="0" presId="urn:microsoft.com/office/officeart/2005/8/layout/hierarchy3"/>
    <dgm:cxn modelId="{E87D9F2F-3D98-4E26-B444-C0C661649856}" type="presParOf" srcId="{6B44E1EC-D7FE-424C-8716-E3E7E7245DD6}" destId="{EEC9DA80-6272-4F47-9431-732805F54FF7}" srcOrd="6" destOrd="0" presId="urn:microsoft.com/office/officeart/2005/8/layout/hierarchy3"/>
    <dgm:cxn modelId="{E1B27617-C9C5-45B7-BEC7-4ED4FA8A6086}" type="presParOf" srcId="{6B44E1EC-D7FE-424C-8716-E3E7E7245DD6}" destId="{684F833F-34F6-4EB6-8940-A991209B2E0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E9AA34-FE87-4848-AE28-62F6673B85BF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BBEB2B10-B4A4-A34A-AD7A-C4739935B687}">
      <dgm:prSet custT="1"/>
      <dgm:spPr/>
      <dgm:t>
        <a:bodyPr/>
        <a:lstStyle/>
        <a:p>
          <a:r>
            <a:rPr lang="en-IN" sz="1800" b="1">
              <a:latin typeface="Avenir Next LT Pro" panose="020B0504020202020204" pitchFamily="34" charset="77"/>
            </a:rPr>
            <a:t>Attacker’s Capacity </a:t>
          </a:r>
          <a:endParaRPr lang="en-IN" sz="1800">
            <a:latin typeface="Avenir Next LT Pro" panose="020B0504020202020204" pitchFamily="34" charset="77"/>
          </a:endParaRPr>
        </a:p>
      </dgm:t>
    </dgm:pt>
    <dgm:pt modelId="{387419DF-A291-5541-AF9D-93F0904B3BB6}" type="parTrans" cxnId="{3FE503B5-E6A5-4E4B-BE95-E02C9C28A9FC}">
      <dgm:prSet/>
      <dgm:spPr/>
      <dgm:t>
        <a:bodyPr/>
        <a:lstStyle/>
        <a:p>
          <a:endParaRPr lang="en-GB"/>
        </a:p>
      </dgm:t>
    </dgm:pt>
    <dgm:pt modelId="{5AC39292-05A7-6440-A32F-2E55737E59E5}" type="sibTrans" cxnId="{3FE503B5-E6A5-4E4B-BE95-E02C9C28A9FC}">
      <dgm:prSet/>
      <dgm:spPr/>
      <dgm:t>
        <a:bodyPr/>
        <a:lstStyle/>
        <a:p>
          <a:endParaRPr lang="en-GB"/>
        </a:p>
      </dgm:t>
    </dgm:pt>
    <dgm:pt modelId="{678CD8F8-2DAA-BE46-91B5-EBD5AEFBEA99}">
      <dgm:prSet custT="1"/>
      <dgm:spPr/>
      <dgm:t>
        <a:bodyPr/>
        <a:lstStyle/>
        <a:p>
          <a:pPr algn="ctr"/>
          <a:r>
            <a:rPr lang="en-IN" sz="1800" b="1">
              <a:latin typeface="Avenir Next LT Pro" panose="020B0504020202020204" pitchFamily="34" charset="77"/>
            </a:rPr>
            <a:t>Poisoning Attack :</a:t>
          </a:r>
        </a:p>
        <a:p>
          <a:pPr algn="ctr"/>
          <a:r>
            <a:rPr lang="en-IN" sz="1800" b="1">
              <a:latin typeface="Avenir Next LT Pro" panose="020B0504020202020204" pitchFamily="34" charset="77"/>
            </a:rPr>
            <a:t> </a:t>
          </a:r>
          <a:r>
            <a:rPr lang="en-IN" sz="1800">
              <a:latin typeface="Avenir Next LT Pro" panose="020B0504020202020204" pitchFamily="34" charset="77"/>
            </a:rPr>
            <a:t>Attack during model training</a:t>
          </a:r>
        </a:p>
      </dgm:t>
    </dgm:pt>
    <dgm:pt modelId="{AC1012C2-F663-0847-AC1A-A892BF6B3566}" type="parTrans" cxnId="{0D5A178B-8B9F-9243-AAF2-F2C86AAF11A4}">
      <dgm:prSet/>
      <dgm:spPr/>
      <dgm:t>
        <a:bodyPr/>
        <a:lstStyle/>
        <a:p>
          <a:endParaRPr lang="en-GB"/>
        </a:p>
      </dgm:t>
    </dgm:pt>
    <dgm:pt modelId="{F0BA5108-81F1-0742-8B70-01F27F77CB16}" type="sibTrans" cxnId="{0D5A178B-8B9F-9243-AAF2-F2C86AAF11A4}">
      <dgm:prSet/>
      <dgm:spPr/>
      <dgm:t>
        <a:bodyPr/>
        <a:lstStyle/>
        <a:p>
          <a:endParaRPr lang="en-GB"/>
        </a:p>
      </dgm:t>
    </dgm:pt>
    <dgm:pt modelId="{DF623EAC-B3AF-D047-BAE5-1EC4580085B0}">
      <dgm:prSet custT="1"/>
      <dgm:spPr/>
      <dgm:t>
        <a:bodyPr/>
        <a:lstStyle/>
        <a:p>
          <a:r>
            <a:rPr lang="en-IN" sz="1800" b="1">
              <a:latin typeface="Avenir Next LT Pro" panose="020B0504020202020204" pitchFamily="34" charset="77"/>
            </a:rPr>
            <a:t>Evasion Attack :</a:t>
          </a:r>
        </a:p>
        <a:p>
          <a:r>
            <a:rPr lang="en-IN" sz="1800" b="1">
              <a:latin typeface="Avenir Next LT Pro" panose="020B0504020202020204" pitchFamily="34" charset="77"/>
            </a:rPr>
            <a:t> </a:t>
          </a:r>
          <a:r>
            <a:rPr lang="en-IN" sz="1800">
              <a:latin typeface="Avenir Next LT Pro" panose="020B0504020202020204" pitchFamily="34" charset="77"/>
            </a:rPr>
            <a:t>Attack during model testing</a:t>
          </a:r>
        </a:p>
      </dgm:t>
    </dgm:pt>
    <dgm:pt modelId="{8BCF99CE-1DB9-BA44-8A26-1CAE714AA9F4}" type="parTrans" cxnId="{203F2A08-59C7-C547-BCD4-651D6BF794BF}">
      <dgm:prSet/>
      <dgm:spPr/>
      <dgm:t>
        <a:bodyPr/>
        <a:lstStyle/>
        <a:p>
          <a:endParaRPr lang="en-GB"/>
        </a:p>
      </dgm:t>
    </dgm:pt>
    <dgm:pt modelId="{6BB18555-0941-EE4A-A06A-3D21678B088A}" type="sibTrans" cxnId="{203F2A08-59C7-C547-BCD4-651D6BF794BF}">
      <dgm:prSet/>
      <dgm:spPr/>
      <dgm:t>
        <a:bodyPr/>
        <a:lstStyle/>
        <a:p>
          <a:endParaRPr lang="en-GB"/>
        </a:p>
      </dgm:t>
    </dgm:pt>
    <dgm:pt modelId="{6E23838E-C470-EA4E-B160-81C3876A8915}" type="pres">
      <dgm:prSet presAssocID="{D3E9AA34-FE87-4848-AE28-62F6673B85B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629242-1C90-444F-BC77-D1258FEA95C8}" type="pres">
      <dgm:prSet presAssocID="{BBEB2B10-B4A4-A34A-AD7A-C4739935B687}" presName="root1" presStyleCnt="0"/>
      <dgm:spPr/>
    </dgm:pt>
    <dgm:pt modelId="{863F3C3F-43D9-D748-B3B7-FE5BF8C6DD91}" type="pres">
      <dgm:prSet presAssocID="{BBEB2B10-B4A4-A34A-AD7A-C4739935B687}" presName="LevelOneTextNode" presStyleLbl="node0" presStyleIdx="0" presStyleCnt="1" custScaleY="149380">
        <dgm:presLayoutVars>
          <dgm:chPref val="3"/>
        </dgm:presLayoutVars>
      </dgm:prSet>
      <dgm:spPr/>
    </dgm:pt>
    <dgm:pt modelId="{8119F981-7F48-3D42-ABD7-F6B7CE99F779}" type="pres">
      <dgm:prSet presAssocID="{BBEB2B10-B4A4-A34A-AD7A-C4739935B687}" presName="level2hierChild" presStyleCnt="0"/>
      <dgm:spPr/>
    </dgm:pt>
    <dgm:pt modelId="{B82E85A5-FD94-6949-93EB-4A082BC43BB0}" type="pres">
      <dgm:prSet presAssocID="{AC1012C2-F663-0847-AC1A-A892BF6B3566}" presName="conn2-1" presStyleLbl="parChTrans1D2" presStyleIdx="0" presStyleCnt="2"/>
      <dgm:spPr/>
    </dgm:pt>
    <dgm:pt modelId="{402A4D1A-702F-D547-8557-EAC239CE1EDD}" type="pres">
      <dgm:prSet presAssocID="{AC1012C2-F663-0847-AC1A-A892BF6B3566}" presName="connTx" presStyleLbl="parChTrans1D2" presStyleIdx="0" presStyleCnt="2"/>
      <dgm:spPr/>
    </dgm:pt>
    <dgm:pt modelId="{527D3250-FBB4-104C-B12C-AC3D7502C01F}" type="pres">
      <dgm:prSet presAssocID="{678CD8F8-2DAA-BE46-91B5-EBD5AEFBEA99}" presName="root2" presStyleCnt="0"/>
      <dgm:spPr/>
    </dgm:pt>
    <dgm:pt modelId="{1D5ED1E5-0F6E-D64F-A5B1-A9C046118E19}" type="pres">
      <dgm:prSet presAssocID="{678CD8F8-2DAA-BE46-91B5-EBD5AEFBEA99}" presName="LevelTwoTextNode" presStyleLbl="node2" presStyleIdx="0" presStyleCnt="2" custScaleY="242341" custLinFactNeighborX="-2940" custLinFactNeighborY="-92753">
        <dgm:presLayoutVars>
          <dgm:chPref val="3"/>
        </dgm:presLayoutVars>
      </dgm:prSet>
      <dgm:spPr/>
    </dgm:pt>
    <dgm:pt modelId="{82D3895C-28C9-8241-AAD5-0CB51A3E6710}" type="pres">
      <dgm:prSet presAssocID="{678CD8F8-2DAA-BE46-91B5-EBD5AEFBEA99}" presName="level3hierChild" presStyleCnt="0"/>
      <dgm:spPr/>
    </dgm:pt>
    <dgm:pt modelId="{3CDBF48E-2EB8-AF4B-958D-6445F53F07BB}" type="pres">
      <dgm:prSet presAssocID="{8BCF99CE-1DB9-BA44-8A26-1CAE714AA9F4}" presName="conn2-1" presStyleLbl="parChTrans1D2" presStyleIdx="1" presStyleCnt="2"/>
      <dgm:spPr/>
    </dgm:pt>
    <dgm:pt modelId="{22D99E3A-0466-6C44-97E5-79057F8BA72B}" type="pres">
      <dgm:prSet presAssocID="{8BCF99CE-1DB9-BA44-8A26-1CAE714AA9F4}" presName="connTx" presStyleLbl="parChTrans1D2" presStyleIdx="1" presStyleCnt="2"/>
      <dgm:spPr/>
    </dgm:pt>
    <dgm:pt modelId="{9B77C07E-99A0-0343-8C93-567B0139D2CF}" type="pres">
      <dgm:prSet presAssocID="{DF623EAC-B3AF-D047-BAE5-1EC4580085B0}" presName="root2" presStyleCnt="0"/>
      <dgm:spPr/>
    </dgm:pt>
    <dgm:pt modelId="{B8A99B71-C1E3-3544-B822-487C377717EB}" type="pres">
      <dgm:prSet presAssocID="{DF623EAC-B3AF-D047-BAE5-1EC4580085B0}" presName="LevelTwoTextNode" presStyleLbl="node2" presStyleIdx="1" presStyleCnt="2" custScaleY="333364" custLinFactNeighborX="-913" custLinFactNeighborY="91685">
        <dgm:presLayoutVars>
          <dgm:chPref val="3"/>
        </dgm:presLayoutVars>
      </dgm:prSet>
      <dgm:spPr/>
    </dgm:pt>
    <dgm:pt modelId="{B8C6C188-65A3-BC4B-A1AD-1E9D2A3E7394}" type="pres">
      <dgm:prSet presAssocID="{DF623EAC-B3AF-D047-BAE5-1EC4580085B0}" presName="level3hierChild" presStyleCnt="0"/>
      <dgm:spPr/>
    </dgm:pt>
  </dgm:ptLst>
  <dgm:cxnLst>
    <dgm:cxn modelId="{D0CFCF05-19CF-0346-9A3B-442B4B799B76}" type="presOf" srcId="{8BCF99CE-1DB9-BA44-8A26-1CAE714AA9F4}" destId="{22D99E3A-0466-6C44-97E5-79057F8BA72B}" srcOrd="1" destOrd="0" presId="urn:microsoft.com/office/officeart/2008/layout/HorizontalMultiLevelHierarchy"/>
    <dgm:cxn modelId="{203F2A08-59C7-C547-BCD4-651D6BF794BF}" srcId="{BBEB2B10-B4A4-A34A-AD7A-C4739935B687}" destId="{DF623EAC-B3AF-D047-BAE5-1EC4580085B0}" srcOrd="1" destOrd="0" parTransId="{8BCF99CE-1DB9-BA44-8A26-1CAE714AA9F4}" sibTransId="{6BB18555-0941-EE4A-A06A-3D21678B088A}"/>
    <dgm:cxn modelId="{2FA6BE1C-1CA0-D14B-A296-A5536FABFB7D}" type="presOf" srcId="{DF623EAC-B3AF-D047-BAE5-1EC4580085B0}" destId="{B8A99B71-C1E3-3544-B822-487C377717EB}" srcOrd="0" destOrd="0" presId="urn:microsoft.com/office/officeart/2008/layout/HorizontalMultiLevelHierarchy"/>
    <dgm:cxn modelId="{83F5D727-E683-0541-AABC-23B98BACC4FD}" type="presOf" srcId="{AC1012C2-F663-0847-AC1A-A892BF6B3566}" destId="{402A4D1A-702F-D547-8557-EAC239CE1EDD}" srcOrd="1" destOrd="0" presId="urn:microsoft.com/office/officeart/2008/layout/HorizontalMultiLevelHierarchy"/>
    <dgm:cxn modelId="{5226EF55-3E7E-9344-958D-35D52882E2FF}" type="presOf" srcId="{BBEB2B10-B4A4-A34A-AD7A-C4739935B687}" destId="{863F3C3F-43D9-D748-B3B7-FE5BF8C6DD91}" srcOrd="0" destOrd="0" presId="urn:microsoft.com/office/officeart/2008/layout/HorizontalMultiLevelHierarchy"/>
    <dgm:cxn modelId="{0D5A178B-8B9F-9243-AAF2-F2C86AAF11A4}" srcId="{BBEB2B10-B4A4-A34A-AD7A-C4739935B687}" destId="{678CD8F8-2DAA-BE46-91B5-EBD5AEFBEA99}" srcOrd="0" destOrd="0" parTransId="{AC1012C2-F663-0847-AC1A-A892BF6B3566}" sibTransId="{F0BA5108-81F1-0742-8B70-01F27F77CB16}"/>
    <dgm:cxn modelId="{BEA8D191-1CE2-734C-9E46-DEDFC293CAAF}" type="presOf" srcId="{8BCF99CE-1DB9-BA44-8A26-1CAE714AA9F4}" destId="{3CDBF48E-2EB8-AF4B-958D-6445F53F07BB}" srcOrd="0" destOrd="0" presId="urn:microsoft.com/office/officeart/2008/layout/HorizontalMultiLevelHierarchy"/>
    <dgm:cxn modelId="{AD6EC5A2-E25C-294C-9A66-F795B2FF8014}" type="presOf" srcId="{678CD8F8-2DAA-BE46-91B5-EBD5AEFBEA99}" destId="{1D5ED1E5-0F6E-D64F-A5B1-A9C046118E19}" srcOrd="0" destOrd="0" presId="urn:microsoft.com/office/officeart/2008/layout/HorizontalMultiLevelHierarchy"/>
    <dgm:cxn modelId="{3FE503B5-E6A5-4E4B-BE95-E02C9C28A9FC}" srcId="{D3E9AA34-FE87-4848-AE28-62F6673B85BF}" destId="{BBEB2B10-B4A4-A34A-AD7A-C4739935B687}" srcOrd="0" destOrd="0" parTransId="{387419DF-A291-5541-AF9D-93F0904B3BB6}" sibTransId="{5AC39292-05A7-6440-A32F-2E55737E59E5}"/>
    <dgm:cxn modelId="{02279BC0-7ADC-2A43-AC47-B713275E819E}" type="presOf" srcId="{D3E9AA34-FE87-4848-AE28-62F6673B85BF}" destId="{6E23838E-C470-EA4E-B160-81C3876A8915}" srcOrd="0" destOrd="0" presId="urn:microsoft.com/office/officeart/2008/layout/HorizontalMultiLevelHierarchy"/>
    <dgm:cxn modelId="{7EF700F0-01C0-3542-85B5-6E1FFA6108FA}" type="presOf" srcId="{AC1012C2-F663-0847-AC1A-A892BF6B3566}" destId="{B82E85A5-FD94-6949-93EB-4A082BC43BB0}" srcOrd="0" destOrd="0" presId="urn:microsoft.com/office/officeart/2008/layout/HorizontalMultiLevelHierarchy"/>
    <dgm:cxn modelId="{6653480D-9081-524F-B45C-96B9171F058F}" type="presParOf" srcId="{6E23838E-C470-EA4E-B160-81C3876A8915}" destId="{F0629242-1C90-444F-BC77-D1258FEA95C8}" srcOrd="0" destOrd="0" presId="urn:microsoft.com/office/officeart/2008/layout/HorizontalMultiLevelHierarchy"/>
    <dgm:cxn modelId="{675C077A-20BA-204B-ABB7-2C5CD5AC94B2}" type="presParOf" srcId="{F0629242-1C90-444F-BC77-D1258FEA95C8}" destId="{863F3C3F-43D9-D748-B3B7-FE5BF8C6DD91}" srcOrd="0" destOrd="0" presId="urn:microsoft.com/office/officeart/2008/layout/HorizontalMultiLevelHierarchy"/>
    <dgm:cxn modelId="{9C9286DC-0D14-294F-A643-E718B0C0BFB6}" type="presParOf" srcId="{F0629242-1C90-444F-BC77-D1258FEA95C8}" destId="{8119F981-7F48-3D42-ABD7-F6B7CE99F779}" srcOrd="1" destOrd="0" presId="urn:microsoft.com/office/officeart/2008/layout/HorizontalMultiLevelHierarchy"/>
    <dgm:cxn modelId="{9940690D-9171-2141-80B8-BA0AF9C6088A}" type="presParOf" srcId="{8119F981-7F48-3D42-ABD7-F6B7CE99F779}" destId="{B82E85A5-FD94-6949-93EB-4A082BC43BB0}" srcOrd="0" destOrd="0" presId="urn:microsoft.com/office/officeart/2008/layout/HorizontalMultiLevelHierarchy"/>
    <dgm:cxn modelId="{2F9DD346-8599-F54D-B2A8-70F1C89F817C}" type="presParOf" srcId="{B82E85A5-FD94-6949-93EB-4A082BC43BB0}" destId="{402A4D1A-702F-D547-8557-EAC239CE1EDD}" srcOrd="0" destOrd="0" presId="urn:microsoft.com/office/officeart/2008/layout/HorizontalMultiLevelHierarchy"/>
    <dgm:cxn modelId="{D0F1B3FB-814A-C845-AB75-FC7DA4E66F17}" type="presParOf" srcId="{8119F981-7F48-3D42-ABD7-F6B7CE99F779}" destId="{527D3250-FBB4-104C-B12C-AC3D7502C01F}" srcOrd="1" destOrd="0" presId="urn:microsoft.com/office/officeart/2008/layout/HorizontalMultiLevelHierarchy"/>
    <dgm:cxn modelId="{0408C767-ED15-B445-9792-74601138578F}" type="presParOf" srcId="{527D3250-FBB4-104C-B12C-AC3D7502C01F}" destId="{1D5ED1E5-0F6E-D64F-A5B1-A9C046118E19}" srcOrd="0" destOrd="0" presId="urn:microsoft.com/office/officeart/2008/layout/HorizontalMultiLevelHierarchy"/>
    <dgm:cxn modelId="{F055B102-C9D9-A247-A88E-A3F878F4CC22}" type="presParOf" srcId="{527D3250-FBB4-104C-B12C-AC3D7502C01F}" destId="{82D3895C-28C9-8241-AAD5-0CB51A3E6710}" srcOrd="1" destOrd="0" presId="urn:microsoft.com/office/officeart/2008/layout/HorizontalMultiLevelHierarchy"/>
    <dgm:cxn modelId="{AD6DB439-6B08-B34A-A45D-B1D9B6C40731}" type="presParOf" srcId="{8119F981-7F48-3D42-ABD7-F6B7CE99F779}" destId="{3CDBF48E-2EB8-AF4B-958D-6445F53F07BB}" srcOrd="2" destOrd="0" presId="urn:microsoft.com/office/officeart/2008/layout/HorizontalMultiLevelHierarchy"/>
    <dgm:cxn modelId="{D5793BFA-477C-ED49-886B-86CE636FF868}" type="presParOf" srcId="{3CDBF48E-2EB8-AF4B-958D-6445F53F07BB}" destId="{22D99E3A-0466-6C44-97E5-79057F8BA72B}" srcOrd="0" destOrd="0" presId="urn:microsoft.com/office/officeart/2008/layout/HorizontalMultiLevelHierarchy"/>
    <dgm:cxn modelId="{804FA71A-D20F-D344-AE8A-71E6996D07FE}" type="presParOf" srcId="{8119F981-7F48-3D42-ABD7-F6B7CE99F779}" destId="{9B77C07E-99A0-0343-8C93-567B0139D2CF}" srcOrd="3" destOrd="0" presId="urn:microsoft.com/office/officeart/2008/layout/HorizontalMultiLevelHierarchy"/>
    <dgm:cxn modelId="{32AC3046-662F-9142-8ED2-C086701EF2AA}" type="presParOf" srcId="{9B77C07E-99A0-0343-8C93-567B0139D2CF}" destId="{B8A99B71-C1E3-3544-B822-487C377717EB}" srcOrd="0" destOrd="0" presId="urn:microsoft.com/office/officeart/2008/layout/HorizontalMultiLevelHierarchy"/>
    <dgm:cxn modelId="{01E5FC03-F65A-1F42-84A4-07816D16BD06}" type="presParOf" srcId="{9B77C07E-99A0-0343-8C93-567B0139D2CF}" destId="{B8C6C188-65A3-BC4B-A1AD-1E9D2A3E739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E9AA34-FE87-4848-AE28-62F6673B85BF}" type="doc">
      <dgm:prSet loTypeId="urn:microsoft.com/office/officeart/2005/8/layout/orgChart1" loCatId="hierarchy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en-GB"/>
        </a:p>
      </dgm:t>
    </dgm:pt>
    <dgm:pt modelId="{F614A934-4112-6144-B946-C9C8E7909E11}">
      <dgm:prSet/>
      <dgm:spPr/>
      <dgm:t>
        <a:bodyPr/>
        <a:lstStyle/>
        <a:p>
          <a:r>
            <a:rPr lang="en-IN" b="1">
              <a:latin typeface="Avenir Next LT Pro" panose="020B0504020202020204" pitchFamily="34" charset="77"/>
            </a:rPr>
            <a:t>Attacker’s Goal </a:t>
          </a:r>
          <a:endParaRPr lang="en-IN">
            <a:latin typeface="Avenir Next LT Pro" panose="020B0504020202020204" pitchFamily="34" charset="77"/>
          </a:endParaRPr>
        </a:p>
      </dgm:t>
    </dgm:pt>
    <dgm:pt modelId="{200A8BFD-0C4C-9F48-9208-C7E7C145DC40}" type="parTrans" cxnId="{C0D9E57F-54A9-EA4B-86D6-E750448AC0AD}">
      <dgm:prSet/>
      <dgm:spPr/>
      <dgm:t>
        <a:bodyPr/>
        <a:lstStyle/>
        <a:p>
          <a:endParaRPr lang="en-GB"/>
        </a:p>
      </dgm:t>
    </dgm:pt>
    <dgm:pt modelId="{85858062-1CCC-C444-B7A3-B00C38F5B116}" type="sibTrans" cxnId="{C0D9E57F-54A9-EA4B-86D6-E750448AC0AD}">
      <dgm:prSet/>
      <dgm:spPr/>
      <dgm:t>
        <a:bodyPr/>
        <a:lstStyle/>
        <a:p>
          <a:endParaRPr lang="en-GB"/>
        </a:p>
      </dgm:t>
    </dgm:pt>
    <dgm:pt modelId="{DA52D0AB-4ED9-7643-A384-601EB62BCF52}">
      <dgm:prSet custT="1"/>
      <dgm:spPr/>
      <dgm:t>
        <a:bodyPr/>
        <a:lstStyle/>
        <a:p>
          <a:r>
            <a:rPr lang="en-IN" sz="1600" b="1" dirty="0">
              <a:latin typeface="Avenir Next LT Pro" panose="020B0504020202020204" pitchFamily="34" charset="77"/>
            </a:rPr>
            <a:t>Targeted Attack: </a:t>
          </a:r>
          <a:r>
            <a:rPr lang="en-IN" sz="1600" dirty="0">
              <a:latin typeface="Avenir Next LT Pro" panose="020B0504020202020204" pitchFamily="34" charset="77"/>
            </a:rPr>
            <a:t>Misclassify specific nodes</a:t>
          </a:r>
        </a:p>
      </dgm:t>
    </dgm:pt>
    <dgm:pt modelId="{329935D8-1F29-F342-AE03-3FB457B17323}" type="parTrans" cxnId="{7F2EB164-0AB6-7541-A792-DA571E2A75CC}">
      <dgm:prSet/>
      <dgm:spPr/>
      <dgm:t>
        <a:bodyPr/>
        <a:lstStyle/>
        <a:p>
          <a:endParaRPr lang="en-GB"/>
        </a:p>
      </dgm:t>
    </dgm:pt>
    <dgm:pt modelId="{B930493A-8446-5640-98CF-8C31CDC41453}" type="sibTrans" cxnId="{7F2EB164-0AB6-7541-A792-DA571E2A75CC}">
      <dgm:prSet/>
      <dgm:spPr/>
      <dgm:t>
        <a:bodyPr/>
        <a:lstStyle/>
        <a:p>
          <a:endParaRPr lang="en-GB"/>
        </a:p>
      </dgm:t>
    </dgm:pt>
    <dgm:pt modelId="{03FF7948-0E60-5F4E-B1E6-EE2BEEA84EE4}">
      <dgm:prSet custT="1"/>
      <dgm:spPr/>
      <dgm:t>
        <a:bodyPr/>
        <a:lstStyle/>
        <a:p>
          <a:r>
            <a:rPr lang="en-IN" sz="1600" baseline="-25000" dirty="0">
              <a:latin typeface="Avenir Next LT Pro" panose="020B0504020202020204" pitchFamily="34" charset="77"/>
            </a:rPr>
            <a:t> </a:t>
          </a:r>
          <a:r>
            <a:rPr lang="en-IN" sz="1600" b="1" baseline="-25000" dirty="0">
              <a:latin typeface="Avenir Next LT Pro" panose="020B0504020202020204" pitchFamily="34" charset="77"/>
            </a:rPr>
            <a:t>Direct Attack : </a:t>
          </a:r>
          <a:r>
            <a:rPr lang="en-IN" sz="1600" baseline="-25000" dirty="0">
              <a:latin typeface="Avenir Next LT Pro" panose="020B0504020202020204" pitchFamily="34" charset="77"/>
            </a:rPr>
            <a:t>Attacker modifies the features or edges of the target nodes </a:t>
          </a:r>
        </a:p>
      </dgm:t>
    </dgm:pt>
    <dgm:pt modelId="{F6F47974-42DB-3E48-BD24-70B0B057CF88}" type="parTrans" cxnId="{667BD60E-7ADC-0548-BBAF-ADCB22EF7894}">
      <dgm:prSet/>
      <dgm:spPr/>
      <dgm:t>
        <a:bodyPr/>
        <a:lstStyle/>
        <a:p>
          <a:endParaRPr lang="en-GB"/>
        </a:p>
      </dgm:t>
    </dgm:pt>
    <dgm:pt modelId="{9C2F427F-74D4-A641-B790-16820BDD8003}" type="sibTrans" cxnId="{667BD60E-7ADC-0548-BBAF-ADCB22EF7894}">
      <dgm:prSet/>
      <dgm:spPr/>
      <dgm:t>
        <a:bodyPr/>
        <a:lstStyle/>
        <a:p>
          <a:endParaRPr lang="en-GB"/>
        </a:p>
      </dgm:t>
    </dgm:pt>
    <dgm:pt modelId="{95B6BC24-386B-DB46-B463-319B0A9CFF14}">
      <dgm:prSet custT="1"/>
      <dgm:spPr/>
      <dgm:t>
        <a:bodyPr/>
        <a:lstStyle/>
        <a:p>
          <a:r>
            <a:rPr lang="en-IN" sz="1200" dirty="0">
              <a:latin typeface="Avenir Next LT Pro" panose="020B0504020202020204" pitchFamily="34" charset="77"/>
            </a:rPr>
            <a:t> </a:t>
          </a:r>
          <a:r>
            <a:rPr lang="en-IN" sz="1200" b="1" dirty="0">
              <a:latin typeface="Avenir Next LT Pro" panose="020B0504020202020204" pitchFamily="34" charset="77"/>
            </a:rPr>
            <a:t>Influencer Attack : </a:t>
          </a:r>
          <a:r>
            <a:rPr lang="en-IN" sz="1200" dirty="0">
              <a:latin typeface="Avenir Next LT Pro" panose="020B0504020202020204" pitchFamily="34" charset="77"/>
            </a:rPr>
            <a:t>Attacker can only manipulate edges of the  target node’s neighbour</a:t>
          </a:r>
        </a:p>
      </dgm:t>
    </dgm:pt>
    <dgm:pt modelId="{A97B3F32-5CBD-5C4E-A464-159FC9B63F10}" type="parTrans" cxnId="{1990A59E-737E-BD4C-8C64-1F26A30592FB}">
      <dgm:prSet/>
      <dgm:spPr/>
      <dgm:t>
        <a:bodyPr/>
        <a:lstStyle/>
        <a:p>
          <a:endParaRPr lang="en-GB"/>
        </a:p>
      </dgm:t>
    </dgm:pt>
    <dgm:pt modelId="{1A74604F-48E2-2A42-A2AE-B1BB6EEA15E3}" type="sibTrans" cxnId="{1990A59E-737E-BD4C-8C64-1F26A30592FB}">
      <dgm:prSet/>
      <dgm:spPr/>
      <dgm:t>
        <a:bodyPr/>
        <a:lstStyle/>
        <a:p>
          <a:endParaRPr lang="en-GB"/>
        </a:p>
      </dgm:t>
    </dgm:pt>
    <dgm:pt modelId="{801D3D45-338E-A840-BD33-0A77C0810613}">
      <dgm:prSet custT="1"/>
      <dgm:spPr/>
      <dgm:t>
        <a:bodyPr/>
        <a:lstStyle/>
        <a:p>
          <a:r>
            <a:rPr lang="en-IN" sz="1600" b="1" dirty="0">
              <a:latin typeface="Avenir Next LT Pro" panose="020B0504020202020204" pitchFamily="34" charset="77"/>
            </a:rPr>
            <a:t>Untargeted Attack: </a:t>
          </a:r>
          <a:r>
            <a:rPr lang="en-IN" sz="1600" dirty="0">
              <a:latin typeface="Avenir Next LT Pro" panose="020B0504020202020204" pitchFamily="34" charset="77"/>
            </a:rPr>
            <a:t>Make overall performance bad</a:t>
          </a:r>
        </a:p>
      </dgm:t>
    </dgm:pt>
    <dgm:pt modelId="{A6F08927-04A8-1A43-80E5-59F1106B4C77}" type="parTrans" cxnId="{2990A501-7779-8C42-A318-A15D3ABE6BA8}">
      <dgm:prSet/>
      <dgm:spPr/>
      <dgm:t>
        <a:bodyPr/>
        <a:lstStyle/>
        <a:p>
          <a:endParaRPr lang="en-GB"/>
        </a:p>
      </dgm:t>
    </dgm:pt>
    <dgm:pt modelId="{8D115AEC-A873-FF4B-81A7-BB3A0AFA9EB1}" type="sibTrans" cxnId="{2990A501-7779-8C42-A318-A15D3ABE6BA8}">
      <dgm:prSet/>
      <dgm:spPr/>
      <dgm:t>
        <a:bodyPr/>
        <a:lstStyle/>
        <a:p>
          <a:endParaRPr lang="en-GB"/>
        </a:p>
      </dgm:t>
    </dgm:pt>
    <dgm:pt modelId="{6FDF0121-E3BD-4B4C-BE60-449770236148}" type="pres">
      <dgm:prSet presAssocID="{D3E9AA34-FE87-4848-AE28-62F6673B85B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7243575-9FFC-4B49-A858-F770F4236461}" type="pres">
      <dgm:prSet presAssocID="{F614A934-4112-6144-B946-C9C8E7909E11}" presName="hierRoot1" presStyleCnt="0">
        <dgm:presLayoutVars>
          <dgm:hierBranch val="init"/>
        </dgm:presLayoutVars>
      </dgm:prSet>
      <dgm:spPr/>
    </dgm:pt>
    <dgm:pt modelId="{20EBCEA8-5EAB-A24A-8A65-C70F325144E2}" type="pres">
      <dgm:prSet presAssocID="{F614A934-4112-6144-B946-C9C8E7909E11}" presName="rootComposite1" presStyleCnt="0"/>
      <dgm:spPr/>
    </dgm:pt>
    <dgm:pt modelId="{A00164FF-B0C8-9245-800D-C691B60537A7}" type="pres">
      <dgm:prSet presAssocID="{F614A934-4112-6144-B946-C9C8E7909E11}" presName="rootText1" presStyleLbl="node0" presStyleIdx="0" presStyleCnt="1">
        <dgm:presLayoutVars>
          <dgm:chPref val="3"/>
        </dgm:presLayoutVars>
      </dgm:prSet>
      <dgm:spPr/>
    </dgm:pt>
    <dgm:pt modelId="{B39AECB4-C7B6-BD4C-8AD7-AEEC21933A17}" type="pres">
      <dgm:prSet presAssocID="{F614A934-4112-6144-B946-C9C8E7909E11}" presName="rootConnector1" presStyleLbl="node1" presStyleIdx="0" presStyleCnt="0"/>
      <dgm:spPr/>
    </dgm:pt>
    <dgm:pt modelId="{D45A6EB3-44D9-C444-BC1A-C4C6DF59F689}" type="pres">
      <dgm:prSet presAssocID="{F614A934-4112-6144-B946-C9C8E7909E11}" presName="hierChild2" presStyleCnt="0"/>
      <dgm:spPr/>
    </dgm:pt>
    <dgm:pt modelId="{13CF3268-82FD-CA4A-9086-2E9E11125CE2}" type="pres">
      <dgm:prSet presAssocID="{329935D8-1F29-F342-AE03-3FB457B17323}" presName="Name37" presStyleLbl="parChTrans1D2" presStyleIdx="0" presStyleCnt="2"/>
      <dgm:spPr/>
    </dgm:pt>
    <dgm:pt modelId="{E530C020-FC2B-E540-B3A9-B7EC393E85D1}" type="pres">
      <dgm:prSet presAssocID="{DA52D0AB-4ED9-7643-A384-601EB62BCF52}" presName="hierRoot2" presStyleCnt="0">
        <dgm:presLayoutVars>
          <dgm:hierBranch val="init"/>
        </dgm:presLayoutVars>
      </dgm:prSet>
      <dgm:spPr/>
    </dgm:pt>
    <dgm:pt modelId="{E1D02420-0F8A-C945-B31A-66B7571002F2}" type="pres">
      <dgm:prSet presAssocID="{DA52D0AB-4ED9-7643-A384-601EB62BCF52}" presName="rootComposite" presStyleCnt="0"/>
      <dgm:spPr/>
    </dgm:pt>
    <dgm:pt modelId="{DB7B2FF2-D5A5-5444-B10D-786B393D6A54}" type="pres">
      <dgm:prSet presAssocID="{DA52D0AB-4ED9-7643-A384-601EB62BCF52}" presName="rootText" presStyleLbl="node2" presStyleIdx="0" presStyleCnt="2" custLinFactX="-32073" custLinFactNeighborX="-100000" custLinFactNeighborY="2311">
        <dgm:presLayoutVars>
          <dgm:chPref val="3"/>
        </dgm:presLayoutVars>
      </dgm:prSet>
      <dgm:spPr/>
    </dgm:pt>
    <dgm:pt modelId="{D5B752C2-1502-1A44-BA12-E4362E39510A}" type="pres">
      <dgm:prSet presAssocID="{DA52D0AB-4ED9-7643-A384-601EB62BCF52}" presName="rootConnector" presStyleLbl="node2" presStyleIdx="0" presStyleCnt="2"/>
      <dgm:spPr/>
    </dgm:pt>
    <dgm:pt modelId="{38494C34-94D6-2044-8C94-A6FAEB66632F}" type="pres">
      <dgm:prSet presAssocID="{DA52D0AB-4ED9-7643-A384-601EB62BCF52}" presName="hierChild4" presStyleCnt="0"/>
      <dgm:spPr/>
    </dgm:pt>
    <dgm:pt modelId="{8AA47D1E-858A-4944-9448-F96CDDF64889}" type="pres">
      <dgm:prSet presAssocID="{F6F47974-42DB-3E48-BD24-70B0B057CF88}" presName="Name37" presStyleLbl="parChTrans1D3" presStyleIdx="0" presStyleCnt="2"/>
      <dgm:spPr/>
    </dgm:pt>
    <dgm:pt modelId="{1F205514-FBA7-CB49-9939-9CFBAFD1AC30}" type="pres">
      <dgm:prSet presAssocID="{03FF7948-0E60-5F4E-B1E6-EE2BEEA84EE4}" presName="hierRoot2" presStyleCnt="0">
        <dgm:presLayoutVars>
          <dgm:hierBranch val="init"/>
        </dgm:presLayoutVars>
      </dgm:prSet>
      <dgm:spPr/>
    </dgm:pt>
    <dgm:pt modelId="{37E37E4E-9EB4-BA41-8B68-A56A797391C0}" type="pres">
      <dgm:prSet presAssocID="{03FF7948-0E60-5F4E-B1E6-EE2BEEA84EE4}" presName="rootComposite" presStyleCnt="0"/>
      <dgm:spPr/>
    </dgm:pt>
    <dgm:pt modelId="{8ED3CF05-6833-6B48-80D9-D4A11D96A4C9}" type="pres">
      <dgm:prSet presAssocID="{03FF7948-0E60-5F4E-B1E6-EE2BEEA84EE4}" presName="rootText" presStyleLbl="node3" presStyleIdx="0" presStyleCnt="2" custScaleY="124794" custLinFactX="-12913" custLinFactNeighborX="-100000" custLinFactNeighborY="6642">
        <dgm:presLayoutVars>
          <dgm:chPref val="3"/>
        </dgm:presLayoutVars>
      </dgm:prSet>
      <dgm:spPr/>
    </dgm:pt>
    <dgm:pt modelId="{AD005C5F-658C-F04F-ADBE-92BD78DDB9C5}" type="pres">
      <dgm:prSet presAssocID="{03FF7948-0E60-5F4E-B1E6-EE2BEEA84EE4}" presName="rootConnector" presStyleLbl="node3" presStyleIdx="0" presStyleCnt="2"/>
      <dgm:spPr/>
    </dgm:pt>
    <dgm:pt modelId="{712BD1E2-8DEB-C84E-B666-C3F497B9E06A}" type="pres">
      <dgm:prSet presAssocID="{03FF7948-0E60-5F4E-B1E6-EE2BEEA84EE4}" presName="hierChild4" presStyleCnt="0"/>
      <dgm:spPr/>
    </dgm:pt>
    <dgm:pt modelId="{24986F36-9807-414D-A537-3B278617FB4F}" type="pres">
      <dgm:prSet presAssocID="{03FF7948-0E60-5F4E-B1E6-EE2BEEA84EE4}" presName="hierChild5" presStyleCnt="0"/>
      <dgm:spPr/>
    </dgm:pt>
    <dgm:pt modelId="{70907BF8-3032-9A46-A068-8B367F450A24}" type="pres">
      <dgm:prSet presAssocID="{A97B3F32-5CBD-5C4E-A464-159FC9B63F10}" presName="Name37" presStyleLbl="parChTrans1D3" presStyleIdx="1" presStyleCnt="2"/>
      <dgm:spPr/>
    </dgm:pt>
    <dgm:pt modelId="{66666D1C-6822-C34C-B452-DFA01C8C9FAA}" type="pres">
      <dgm:prSet presAssocID="{95B6BC24-386B-DB46-B463-319B0A9CFF14}" presName="hierRoot2" presStyleCnt="0">
        <dgm:presLayoutVars>
          <dgm:hierBranch val="init"/>
        </dgm:presLayoutVars>
      </dgm:prSet>
      <dgm:spPr/>
    </dgm:pt>
    <dgm:pt modelId="{6877A9BB-1232-2B4F-8E39-153D70AB1164}" type="pres">
      <dgm:prSet presAssocID="{95B6BC24-386B-DB46-B463-319B0A9CFF14}" presName="rootComposite" presStyleCnt="0"/>
      <dgm:spPr/>
    </dgm:pt>
    <dgm:pt modelId="{95EB83B0-7D61-4640-81E6-3D6AC952A427}" type="pres">
      <dgm:prSet presAssocID="{95B6BC24-386B-DB46-B463-319B0A9CFF14}" presName="rootText" presStyleLbl="node3" presStyleIdx="1" presStyleCnt="2" custScaleY="144094" custLinFactX="-13577" custLinFactNeighborX="-100000" custLinFactNeighborY="-2657">
        <dgm:presLayoutVars>
          <dgm:chPref val="3"/>
        </dgm:presLayoutVars>
      </dgm:prSet>
      <dgm:spPr/>
    </dgm:pt>
    <dgm:pt modelId="{3C469052-4480-0441-B89E-CDE34A32BF18}" type="pres">
      <dgm:prSet presAssocID="{95B6BC24-386B-DB46-B463-319B0A9CFF14}" presName="rootConnector" presStyleLbl="node3" presStyleIdx="1" presStyleCnt="2"/>
      <dgm:spPr/>
    </dgm:pt>
    <dgm:pt modelId="{321170BD-4EAB-BA4C-9C6A-CAE2D450B5D7}" type="pres">
      <dgm:prSet presAssocID="{95B6BC24-386B-DB46-B463-319B0A9CFF14}" presName="hierChild4" presStyleCnt="0"/>
      <dgm:spPr/>
    </dgm:pt>
    <dgm:pt modelId="{39931297-6D04-2845-A1F9-B3E8862BBE2D}" type="pres">
      <dgm:prSet presAssocID="{95B6BC24-386B-DB46-B463-319B0A9CFF14}" presName="hierChild5" presStyleCnt="0"/>
      <dgm:spPr/>
    </dgm:pt>
    <dgm:pt modelId="{8C2474A6-D2BD-DE4D-BD03-C13376301C7D}" type="pres">
      <dgm:prSet presAssocID="{DA52D0AB-4ED9-7643-A384-601EB62BCF52}" presName="hierChild5" presStyleCnt="0"/>
      <dgm:spPr/>
    </dgm:pt>
    <dgm:pt modelId="{2F44E3DC-B5DA-5741-839F-72C5CC1A4F4A}" type="pres">
      <dgm:prSet presAssocID="{A6F08927-04A8-1A43-80E5-59F1106B4C77}" presName="Name37" presStyleLbl="parChTrans1D2" presStyleIdx="1" presStyleCnt="2"/>
      <dgm:spPr/>
    </dgm:pt>
    <dgm:pt modelId="{A071939A-E3E2-1740-B3DF-14CE31447B5C}" type="pres">
      <dgm:prSet presAssocID="{801D3D45-338E-A840-BD33-0A77C0810613}" presName="hierRoot2" presStyleCnt="0">
        <dgm:presLayoutVars>
          <dgm:hierBranch val="init"/>
        </dgm:presLayoutVars>
      </dgm:prSet>
      <dgm:spPr/>
    </dgm:pt>
    <dgm:pt modelId="{7F20B031-8226-6A40-A8EB-6F1B1F07C9E1}" type="pres">
      <dgm:prSet presAssocID="{801D3D45-338E-A840-BD33-0A77C0810613}" presName="rootComposite" presStyleCnt="0"/>
      <dgm:spPr/>
    </dgm:pt>
    <dgm:pt modelId="{54C4A9DF-F1DF-744F-A21A-F15E1C3748A2}" type="pres">
      <dgm:prSet presAssocID="{801D3D45-338E-A840-BD33-0A77C0810613}" presName="rootText" presStyleLbl="node2" presStyleIdx="1" presStyleCnt="2" custScaleX="117691" custLinFactX="8928" custLinFactNeighborX="100000" custLinFactNeighborY="2311">
        <dgm:presLayoutVars>
          <dgm:chPref val="3"/>
        </dgm:presLayoutVars>
      </dgm:prSet>
      <dgm:spPr/>
    </dgm:pt>
    <dgm:pt modelId="{98500C81-D6A7-1B43-B9C5-33A73D6AF77B}" type="pres">
      <dgm:prSet presAssocID="{801D3D45-338E-A840-BD33-0A77C0810613}" presName="rootConnector" presStyleLbl="node2" presStyleIdx="1" presStyleCnt="2"/>
      <dgm:spPr/>
    </dgm:pt>
    <dgm:pt modelId="{11386EC9-01EE-4C4F-8142-BF592BCAAEE1}" type="pres">
      <dgm:prSet presAssocID="{801D3D45-338E-A840-BD33-0A77C0810613}" presName="hierChild4" presStyleCnt="0"/>
      <dgm:spPr/>
    </dgm:pt>
    <dgm:pt modelId="{5AF1B0B8-ADE6-4E4C-8339-3BC55EE39AE4}" type="pres">
      <dgm:prSet presAssocID="{801D3D45-338E-A840-BD33-0A77C0810613}" presName="hierChild5" presStyleCnt="0"/>
      <dgm:spPr/>
    </dgm:pt>
    <dgm:pt modelId="{050A52FE-FD72-6A4E-86B4-FA8D9CC7229D}" type="pres">
      <dgm:prSet presAssocID="{F614A934-4112-6144-B946-C9C8E7909E11}" presName="hierChild3" presStyleCnt="0"/>
      <dgm:spPr/>
    </dgm:pt>
  </dgm:ptLst>
  <dgm:cxnLst>
    <dgm:cxn modelId="{2990A501-7779-8C42-A318-A15D3ABE6BA8}" srcId="{F614A934-4112-6144-B946-C9C8E7909E11}" destId="{801D3D45-338E-A840-BD33-0A77C0810613}" srcOrd="1" destOrd="0" parTransId="{A6F08927-04A8-1A43-80E5-59F1106B4C77}" sibTransId="{8D115AEC-A873-FF4B-81A7-BB3A0AFA9EB1}"/>
    <dgm:cxn modelId="{524EBA06-B065-9C41-BD56-F75DD1474519}" type="presOf" srcId="{A6F08927-04A8-1A43-80E5-59F1106B4C77}" destId="{2F44E3DC-B5DA-5741-839F-72C5CC1A4F4A}" srcOrd="0" destOrd="0" presId="urn:microsoft.com/office/officeart/2005/8/layout/orgChart1"/>
    <dgm:cxn modelId="{56B1F909-0658-0D46-8E0C-A15053A50354}" type="presOf" srcId="{801D3D45-338E-A840-BD33-0A77C0810613}" destId="{98500C81-D6A7-1B43-B9C5-33A73D6AF77B}" srcOrd="1" destOrd="0" presId="urn:microsoft.com/office/officeart/2005/8/layout/orgChart1"/>
    <dgm:cxn modelId="{667BD60E-7ADC-0548-BBAF-ADCB22EF7894}" srcId="{DA52D0AB-4ED9-7643-A384-601EB62BCF52}" destId="{03FF7948-0E60-5F4E-B1E6-EE2BEEA84EE4}" srcOrd="0" destOrd="0" parTransId="{F6F47974-42DB-3E48-BD24-70B0B057CF88}" sibTransId="{9C2F427F-74D4-A641-B790-16820BDD8003}"/>
    <dgm:cxn modelId="{ECD8A11C-7CC7-F945-913B-60631EA1F97D}" type="presOf" srcId="{F614A934-4112-6144-B946-C9C8E7909E11}" destId="{A00164FF-B0C8-9245-800D-C691B60537A7}" srcOrd="0" destOrd="0" presId="urn:microsoft.com/office/officeart/2005/8/layout/orgChart1"/>
    <dgm:cxn modelId="{0A8BA120-606F-4848-A8B1-3530B231EE30}" type="presOf" srcId="{329935D8-1F29-F342-AE03-3FB457B17323}" destId="{13CF3268-82FD-CA4A-9086-2E9E11125CE2}" srcOrd="0" destOrd="0" presId="urn:microsoft.com/office/officeart/2005/8/layout/orgChart1"/>
    <dgm:cxn modelId="{02D48226-F781-B84F-A7C0-D12D4FDC5FAE}" type="presOf" srcId="{DA52D0AB-4ED9-7643-A384-601EB62BCF52}" destId="{D5B752C2-1502-1A44-BA12-E4362E39510A}" srcOrd="1" destOrd="0" presId="urn:microsoft.com/office/officeart/2005/8/layout/orgChart1"/>
    <dgm:cxn modelId="{F7D2EE28-866E-8F45-B104-456A3FA0C398}" type="presOf" srcId="{F6F47974-42DB-3E48-BD24-70B0B057CF88}" destId="{8AA47D1E-858A-4944-9448-F96CDDF64889}" srcOrd="0" destOrd="0" presId="urn:microsoft.com/office/officeart/2005/8/layout/orgChart1"/>
    <dgm:cxn modelId="{8F18144C-C48B-AA42-8B45-423B2A543E7B}" type="presOf" srcId="{95B6BC24-386B-DB46-B463-319B0A9CFF14}" destId="{95EB83B0-7D61-4640-81E6-3D6AC952A427}" srcOrd="0" destOrd="0" presId="urn:microsoft.com/office/officeart/2005/8/layout/orgChart1"/>
    <dgm:cxn modelId="{C3663B64-2FDB-544B-A6DC-9E63F92264AA}" type="presOf" srcId="{DA52D0AB-4ED9-7643-A384-601EB62BCF52}" destId="{DB7B2FF2-D5A5-5444-B10D-786B393D6A54}" srcOrd="0" destOrd="0" presId="urn:microsoft.com/office/officeart/2005/8/layout/orgChart1"/>
    <dgm:cxn modelId="{7F2EB164-0AB6-7541-A792-DA571E2A75CC}" srcId="{F614A934-4112-6144-B946-C9C8E7909E11}" destId="{DA52D0AB-4ED9-7643-A384-601EB62BCF52}" srcOrd="0" destOrd="0" parTransId="{329935D8-1F29-F342-AE03-3FB457B17323}" sibTransId="{B930493A-8446-5640-98CF-8C31CDC41453}"/>
    <dgm:cxn modelId="{F5022267-79B9-8845-9DE7-4861C26AF2B9}" type="presOf" srcId="{A97B3F32-5CBD-5C4E-A464-159FC9B63F10}" destId="{70907BF8-3032-9A46-A068-8B367F450A24}" srcOrd="0" destOrd="0" presId="urn:microsoft.com/office/officeart/2005/8/layout/orgChart1"/>
    <dgm:cxn modelId="{C0D9E57F-54A9-EA4B-86D6-E750448AC0AD}" srcId="{D3E9AA34-FE87-4848-AE28-62F6673B85BF}" destId="{F614A934-4112-6144-B946-C9C8E7909E11}" srcOrd="0" destOrd="0" parTransId="{200A8BFD-0C4C-9F48-9208-C7E7C145DC40}" sibTransId="{85858062-1CCC-C444-B7A3-B00C38F5B116}"/>
    <dgm:cxn modelId="{73FACC9C-EE7A-C34D-85FD-B40F788D914B}" type="presOf" srcId="{F614A934-4112-6144-B946-C9C8E7909E11}" destId="{B39AECB4-C7B6-BD4C-8AD7-AEEC21933A17}" srcOrd="1" destOrd="0" presId="urn:microsoft.com/office/officeart/2005/8/layout/orgChart1"/>
    <dgm:cxn modelId="{1990A59E-737E-BD4C-8C64-1F26A30592FB}" srcId="{DA52D0AB-4ED9-7643-A384-601EB62BCF52}" destId="{95B6BC24-386B-DB46-B463-319B0A9CFF14}" srcOrd="1" destOrd="0" parTransId="{A97B3F32-5CBD-5C4E-A464-159FC9B63F10}" sibTransId="{1A74604F-48E2-2A42-A2AE-B1BB6EEA15E3}"/>
    <dgm:cxn modelId="{B50B4BAA-5B43-034D-83E3-5D30D27103E8}" type="presOf" srcId="{03FF7948-0E60-5F4E-B1E6-EE2BEEA84EE4}" destId="{8ED3CF05-6833-6B48-80D9-D4A11D96A4C9}" srcOrd="0" destOrd="0" presId="urn:microsoft.com/office/officeart/2005/8/layout/orgChart1"/>
    <dgm:cxn modelId="{E95319C4-AD35-D049-AB38-A348D5542941}" type="presOf" srcId="{03FF7948-0E60-5F4E-B1E6-EE2BEEA84EE4}" destId="{AD005C5F-658C-F04F-ADBE-92BD78DDB9C5}" srcOrd="1" destOrd="0" presId="urn:microsoft.com/office/officeart/2005/8/layout/orgChart1"/>
    <dgm:cxn modelId="{85FE35D5-39FF-9244-9C78-34F6860803ED}" type="presOf" srcId="{D3E9AA34-FE87-4848-AE28-62F6673B85BF}" destId="{6FDF0121-E3BD-4B4C-BE60-449770236148}" srcOrd="0" destOrd="0" presId="urn:microsoft.com/office/officeart/2005/8/layout/orgChart1"/>
    <dgm:cxn modelId="{C24EF5EB-58F4-3D4B-BD51-AD70D7E6362B}" type="presOf" srcId="{95B6BC24-386B-DB46-B463-319B0A9CFF14}" destId="{3C469052-4480-0441-B89E-CDE34A32BF18}" srcOrd="1" destOrd="0" presId="urn:microsoft.com/office/officeart/2005/8/layout/orgChart1"/>
    <dgm:cxn modelId="{AA14E6F6-3DD4-B641-9E40-D52D1FECA103}" type="presOf" srcId="{801D3D45-338E-A840-BD33-0A77C0810613}" destId="{54C4A9DF-F1DF-744F-A21A-F15E1C3748A2}" srcOrd="0" destOrd="0" presId="urn:microsoft.com/office/officeart/2005/8/layout/orgChart1"/>
    <dgm:cxn modelId="{A66547D5-9184-224C-B799-D16A86041408}" type="presParOf" srcId="{6FDF0121-E3BD-4B4C-BE60-449770236148}" destId="{47243575-9FFC-4B49-A858-F770F4236461}" srcOrd="0" destOrd="0" presId="urn:microsoft.com/office/officeart/2005/8/layout/orgChart1"/>
    <dgm:cxn modelId="{92C79D1D-69E1-C44F-B7C9-412F60576DE0}" type="presParOf" srcId="{47243575-9FFC-4B49-A858-F770F4236461}" destId="{20EBCEA8-5EAB-A24A-8A65-C70F325144E2}" srcOrd="0" destOrd="0" presId="urn:microsoft.com/office/officeart/2005/8/layout/orgChart1"/>
    <dgm:cxn modelId="{12A7207A-52B2-D042-A7D6-E97E71BFFA3C}" type="presParOf" srcId="{20EBCEA8-5EAB-A24A-8A65-C70F325144E2}" destId="{A00164FF-B0C8-9245-800D-C691B60537A7}" srcOrd="0" destOrd="0" presId="urn:microsoft.com/office/officeart/2005/8/layout/orgChart1"/>
    <dgm:cxn modelId="{6B6C4628-D21B-4747-939B-07C90282E890}" type="presParOf" srcId="{20EBCEA8-5EAB-A24A-8A65-C70F325144E2}" destId="{B39AECB4-C7B6-BD4C-8AD7-AEEC21933A17}" srcOrd="1" destOrd="0" presId="urn:microsoft.com/office/officeart/2005/8/layout/orgChart1"/>
    <dgm:cxn modelId="{E128EDCB-0C80-B642-865A-83775B13C6AC}" type="presParOf" srcId="{47243575-9FFC-4B49-A858-F770F4236461}" destId="{D45A6EB3-44D9-C444-BC1A-C4C6DF59F689}" srcOrd="1" destOrd="0" presId="urn:microsoft.com/office/officeart/2005/8/layout/orgChart1"/>
    <dgm:cxn modelId="{D0EF847E-E905-F44E-B5A4-9EDDF027BEB8}" type="presParOf" srcId="{D45A6EB3-44D9-C444-BC1A-C4C6DF59F689}" destId="{13CF3268-82FD-CA4A-9086-2E9E11125CE2}" srcOrd="0" destOrd="0" presId="urn:microsoft.com/office/officeart/2005/8/layout/orgChart1"/>
    <dgm:cxn modelId="{57993B60-0575-2147-816C-D204F914BCD9}" type="presParOf" srcId="{D45A6EB3-44D9-C444-BC1A-C4C6DF59F689}" destId="{E530C020-FC2B-E540-B3A9-B7EC393E85D1}" srcOrd="1" destOrd="0" presId="urn:microsoft.com/office/officeart/2005/8/layout/orgChart1"/>
    <dgm:cxn modelId="{6F7E415C-AD02-084D-A701-13FD8F42DC70}" type="presParOf" srcId="{E530C020-FC2B-E540-B3A9-B7EC393E85D1}" destId="{E1D02420-0F8A-C945-B31A-66B7571002F2}" srcOrd="0" destOrd="0" presId="urn:microsoft.com/office/officeart/2005/8/layout/orgChart1"/>
    <dgm:cxn modelId="{89549A0F-BD32-814B-B763-99E5699512C7}" type="presParOf" srcId="{E1D02420-0F8A-C945-B31A-66B7571002F2}" destId="{DB7B2FF2-D5A5-5444-B10D-786B393D6A54}" srcOrd="0" destOrd="0" presId="urn:microsoft.com/office/officeart/2005/8/layout/orgChart1"/>
    <dgm:cxn modelId="{3BF2238E-6964-E64D-A2D8-292553F8A1D2}" type="presParOf" srcId="{E1D02420-0F8A-C945-B31A-66B7571002F2}" destId="{D5B752C2-1502-1A44-BA12-E4362E39510A}" srcOrd="1" destOrd="0" presId="urn:microsoft.com/office/officeart/2005/8/layout/orgChart1"/>
    <dgm:cxn modelId="{C528FED0-6392-774D-99D4-4F2CBFD15015}" type="presParOf" srcId="{E530C020-FC2B-E540-B3A9-B7EC393E85D1}" destId="{38494C34-94D6-2044-8C94-A6FAEB66632F}" srcOrd="1" destOrd="0" presId="urn:microsoft.com/office/officeart/2005/8/layout/orgChart1"/>
    <dgm:cxn modelId="{3273AF9D-9366-DE41-9BF9-5E63D985C17D}" type="presParOf" srcId="{38494C34-94D6-2044-8C94-A6FAEB66632F}" destId="{8AA47D1E-858A-4944-9448-F96CDDF64889}" srcOrd="0" destOrd="0" presId="urn:microsoft.com/office/officeart/2005/8/layout/orgChart1"/>
    <dgm:cxn modelId="{2BEB822A-E2F4-0F4A-BB40-C644BB66117D}" type="presParOf" srcId="{38494C34-94D6-2044-8C94-A6FAEB66632F}" destId="{1F205514-FBA7-CB49-9939-9CFBAFD1AC30}" srcOrd="1" destOrd="0" presId="urn:microsoft.com/office/officeart/2005/8/layout/orgChart1"/>
    <dgm:cxn modelId="{91B9FF83-9219-4A41-80C2-3E90CC1A943F}" type="presParOf" srcId="{1F205514-FBA7-CB49-9939-9CFBAFD1AC30}" destId="{37E37E4E-9EB4-BA41-8B68-A56A797391C0}" srcOrd="0" destOrd="0" presId="urn:microsoft.com/office/officeart/2005/8/layout/orgChart1"/>
    <dgm:cxn modelId="{2B7B3857-B0CB-2F40-83CF-8F975A90FD74}" type="presParOf" srcId="{37E37E4E-9EB4-BA41-8B68-A56A797391C0}" destId="{8ED3CF05-6833-6B48-80D9-D4A11D96A4C9}" srcOrd="0" destOrd="0" presId="urn:microsoft.com/office/officeart/2005/8/layout/orgChart1"/>
    <dgm:cxn modelId="{44EE45CF-058E-544E-821F-DDF31CD9CE01}" type="presParOf" srcId="{37E37E4E-9EB4-BA41-8B68-A56A797391C0}" destId="{AD005C5F-658C-F04F-ADBE-92BD78DDB9C5}" srcOrd="1" destOrd="0" presId="urn:microsoft.com/office/officeart/2005/8/layout/orgChart1"/>
    <dgm:cxn modelId="{2BE75F6A-2764-1C43-B1A4-0978DF8D958F}" type="presParOf" srcId="{1F205514-FBA7-CB49-9939-9CFBAFD1AC30}" destId="{712BD1E2-8DEB-C84E-B666-C3F497B9E06A}" srcOrd="1" destOrd="0" presId="urn:microsoft.com/office/officeart/2005/8/layout/orgChart1"/>
    <dgm:cxn modelId="{B39A0158-377F-384A-A32D-00B9307C5523}" type="presParOf" srcId="{1F205514-FBA7-CB49-9939-9CFBAFD1AC30}" destId="{24986F36-9807-414D-A537-3B278617FB4F}" srcOrd="2" destOrd="0" presId="urn:microsoft.com/office/officeart/2005/8/layout/orgChart1"/>
    <dgm:cxn modelId="{C7DA9A18-6E2E-B945-99A9-6D6D2CFDE96B}" type="presParOf" srcId="{38494C34-94D6-2044-8C94-A6FAEB66632F}" destId="{70907BF8-3032-9A46-A068-8B367F450A24}" srcOrd="2" destOrd="0" presId="urn:microsoft.com/office/officeart/2005/8/layout/orgChart1"/>
    <dgm:cxn modelId="{5E7ABF34-8F25-2343-8FC1-2687BFD3D1E8}" type="presParOf" srcId="{38494C34-94D6-2044-8C94-A6FAEB66632F}" destId="{66666D1C-6822-C34C-B452-DFA01C8C9FAA}" srcOrd="3" destOrd="0" presId="urn:microsoft.com/office/officeart/2005/8/layout/orgChart1"/>
    <dgm:cxn modelId="{32CD5128-A709-0F41-9F40-69827D9D40DC}" type="presParOf" srcId="{66666D1C-6822-C34C-B452-DFA01C8C9FAA}" destId="{6877A9BB-1232-2B4F-8E39-153D70AB1164}" srcOrd="0" destOrd="0" presId="urn:microsoft.com/office/officeart/2005/8/layout/orgChart1"/>
    <dgm:cxn modelId="{0823F36B-C6C4-3F4E-95B3-6CB40A6A4AB0}" type="presParOf" srcId="{6877A9BB-1232-2B4F-8E39-153D70AB1164}" destId="{95EB83B0-7D61-4640-81E6-3D6AC952A427}" srcOrd="0" destOrd="0" presId="urn:microsoft.com/office/officeart/2005/8/layout/orgChart1"/>
    <dgm:cxn modelId="{8DEAE1F2-0211-BE4E-BD4B-9C9C2C696419}" type="presParOf" srcId="{6877A9BB-1232-2B4F-8E39-153D70AB1164}" destId="{3C469052-4480-0441-B89E-CDE34A32BF18}" srcOrd="1" destOrd="0" presId="urn:microsoft.com/office/officeart/2005/8/layout/orgChart1"/>
    <dgm:cxn modelId="{06D41A9A-B441-2B40-8DE3-E3E1E2B89E7F}" type="presParOf" srcId="{66666D1C-6822-C34C-B452-DFA01C8C9FAA}" destId="{321170BD-4EAB-BA4C-9C6A-CAE2D450B5D7}" srcOrd="1" destOrd="0" presId="urn:microsoft.com/office/officeart/2005/8/layout/orgChart1"/>
    <dgm:cxn modelId="{B804EED7-DA01-BC49-840A-988874F09230}" type="presParOf" srcId="{66666D1C-6822-C34C-B452-DFA01C8C9FAA}" destId="{39931297-6D04-2845-A1F9-B3E8862BBE2D}" srcOrd="2" destOrd="0" presId="urn:microsoft.com/office/officeart/2005/8/layout/orgChart1"/>
    <dgm:cxn modelId="{A50400CB-2DA0-6844-94F8-FA3023774AED}" type="presParOf" srcId="{E530C020-FC2B-E540-B3A9-B7EC393E85D1}" destId="{8C2474A6-D2BD-DE4D-BD03-C13376301C7D}" srcOrd="2" destOrd="0" presId="urn:microsoft.com/office/officeart/2005/8/layout/orgChart1"/>
    <dgm:cxn modelId="{0BA1855C-DEF2-FB49-A170-1F35D779709A}" type="presParOf" srcId="{D45A6EB3-44D9-C444-BC1A-C4C6DF59F689}" destId="{2F44E3DC-B5DA-5741-839F-72C5CC1A4F4A}" srcOrd="2" destOrd="0" presId="urn:microsoft.com/office/officeart/2005/8/layout/orgChart1"/>
    <dgm:cxn modelId="{D4706420-DE29-7C4D-9F4A-DFD5731AEFE3}" type="presParOf" srcId="{D45A6EB3-44D9-C444-BC1A-C4C6DF59F689}" destId="{A071939A-E3E2-1740-B3DF-14CE31447B5C}" srcOrd="3" destOrd="0" presId="urn:microsoft.com/office/officeart/2005/8/layout/orgChart1"/>
    <dgm:cxn modelId="{4388206B-6A99-A241-A282-E65825354D6B}" type="presParOf" srcId="{A071939A-E3E2-1740-B3DF-14CE31447B5C}" destId="{7F20B031-8226-6A40-A8EB-6F1B1F07C9E1}" srcOrd="0" destOrd="0" presId="urn:microsoft.com/office/officeart/2005/8/layout/orgChart1"/>
    <dgm:cxn modelId="{4F69F43D-81E5-2342-A7D6-8A487BBE095C}" type="presParOf" srcId="{7F20B031-8226-6A40-A8EB-6F1B1F07C9E1}" destId="{54C4A9DF-F1DF-744F-A21A-F15E1C3748A2}" srcOrd="0" destOrd="0" presId="urn:microsoft.com/office/officeart/2005/8/layout/orgChart1"/>
    <dgm:cxn modelId="{6BF4FC94-9A7F-D94D-8E0C-C2D256F8F27E}" type="presParOf" srcId="{7F20B031-8226-6A40-A8EB-6F1B1F07C9E1}" destId="{98500C81-D6A7-1B43-B9C5-33A73D6AF77B}" srcOrd="1" destOrd="0" presId="urn:microsoft.com/office/officeart/2005/8/layout/orgChart1"/>
    <dgm:cxn modelId="{D40178B4-824A-EE4B-96FD-A36ABA00E639}" type="presParOf" srcId="{A071939A-E3E2-1740-B3DF-14CE31447B5C}" destId="{11386EC9-01EE-4C4F-8142-BF592BCAAEE1}" srcOrd="1" destOrd="0" presId="urn:microsoft.com/office/officeart/2005/8/layout/orgChart1"/>
    <dgm:cxn modelId="{A3705312-C4E7-3548-8D81-C7C46AC47776}" type="presParOf" srcId="{A071939A-E3E2-1740-B3DF-14CE31447B5C}" destId="{5AF1B0B8-ADE6-4E4C-8339-3BC55EE39AE4}" srcOrd="2" destOrd="0" presId="urn:microsoft.com/office/officeart/2005/8/layout/orgChart1"/>
    <dgm:cxn modelId="{09D042D3-0B04-5F48-9598-609E1454A3F9}" type="presParOf" srcId="{47243575-9FFC-4B49-A858-F770F4236461}" destId="{050A52FE-FD72-6A4E-86B4-FA8D9CC7229D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E9AA34-FE87-4848-AE28-62F6673B85BF}" type="doc">
      <dgm:prSet loTypeId="urn:microsoft.com/office/officeart/2005/8/layout/orgChart1" loCatId="hierarchy" qsTypeId="urn:microsoft.com/office/officeart/2005/8/quickstyle/simple4" qsCatId="simple" csTypeId="urn:microsoft.com/office/officeart/2005/8/colors/accent5_5" csCatId="accent5" phldr="1"/>
      <dgm:spPr/>
      <dgm:t>
        <a:bodyPr/>
        <a:lstStyle/>
        <a:p>
          <a:endParaRPr lang="en-GB"/>
        </a:p>
      </dgm:t>
    </dgm:pt>
    <dgm:pt modelId="{CC4C7BE0-DA78-4A40-BBE2-9F4D894B6FDF}">
      <dgm:prSet custT="1"/>
      <dgm:spPr/>
      <dgm:t>
        <a:bodyPr/>
        <a:lstStyle/>
        <a:p>
          <a:r>
            <a:rPr lang="en-IN" sz="1600" b="1" dirty="0">
              <a:latin typeface="Avenir Next LT Pro" panose="020B0504020202020204" pitchFamily="34" charset="77"/>
            </a:rPr>
            <a:t>Attacker’s Knowledge </a:t>
          </a:r>
          <a:endParaRPr lang="en-IN" sz="1600" dirty="0">
            <a:latin typeface="Avenir Next LT Pro" panose="020B0504020202020204" pitchFamily="34" charset="77"/>
          </a:endParaRPr>
        </a:p>
      </dgm:t>
    </dgm:pt>
    <dgm:pt modelId="{52D758FC-24D4-D14E-9646-E10D04273C61}" type="parTrans" cxnId="{1B51141A-26D4-E444-802E-41512ADE92A0}">
      <dgm:prSet/>
      <dgm:spPr/>
      <dgm:t>
        <a:bodyPr/>
        <a:lstStyle/>
        <a:p>
          <a:endParaRPr lang="en-GB"/>
        </a:p>
      </dgm:t>
    </dgm:pt>
    <dgm:pt modelId="{2779C201-7B25-6A49-AF9C-42C124F58318}" type="sibTrans" cxnId="{1B51141A-26D4-E444-802E-41512ADE92A0}">
      <dgm:prSet/>
      <dgm:spPr/>
      <dgm:t>
        <a:bodyPr/>
        <a:lstStyle/>
        <a:p>
          <a:endParaRPr lang="en-GB"/>
        </a:p>
      </dgm:t>
    </dgm:pt>
    <dgm:pt modelId="{8696560F-0B46-DE42-A66B-C7DB61CFE271}">
      <dgm:prSet/>
      <dgm:spPr/>
      <dgm:t>
        <a:bodyPr/>
        <a:lstStyle/>
        <a:p>
          <a:r>
            <a:rPr lang="en-IN" b="1" dirty="0">
              <a:latin typeface="Avenir Next LT Pro" panose="020B0504020202020204" pitchFamily="34" charset="77"/>
            </a:rPr>
            <a:t>White-box Attack:</a:t>
          </a:r>
        </a:p>
        <a:p>
          <a:r>
            <a:rPr lang="en-IN" b="1" dirty="0">
              <a:latin typeface="Avenir Next LT Pro" panose="020B0504020202020204" pitchFamily="34" charset="77"/>
            </a:rPr>
            <a:t> </a:t>
          </a:r>
          <a:r>
            <a:rPr lang="en-IN" dirty="0">
              <a:latin typeface="Avenir Next LT Pro" panose="020B0504020202020204" pitchFamily="34" charset="77"/>
            </a:rPr>
            <a:t>All information about the model parameters, training input (</a:t>
          </a:r>
          <a:r>
            <a:rPr lang="en-IN" dirty="0" err="1">
              <a:latin typeface="Avenir Next LT Pro" panose="020B0504020202020204" pitchFamily="34" charset="77"/>
            </a:rPr>
            <a:t>e.g</a:t>
          </a:r>
          <a:r>
            <a:rPr lang="en-IN" dirty="0">
              <a:latin typeface="Avenir Next LT Pro" panose="020B0504020202020204" pitchFamily="34" charset="77"/>
            </a:rPr>
            <a:t>, adjacency matrix, attribute matrix) and the labels.</a:t>
          </a:r>
        </a:p>
      </dgm:t>
    </dgm:pt>
    <dgm:pt modelId="{72A2E4F4-387C-5348-83C3-D6185C6260B3}" type="parTrans" cxnId="{91E72B9D-4CF9-A64F-ADAE-E5C747B24601}">
      <dgm:prSet/>
      <dgm:spPr/>
      <dgm:t>
        <a:bodyPr/>
        <a:lstStyle/>
        <a:p>
          <a:endParaRPr lang="en-GB"/>
        </a:p>
      </dgm:t>
    </dgm:pt>
    <dgm:pt modelId="{19030DC8-22DD-274B-91AE-207E979B93B1}" type="sibTrans" cxnId="{91E72B9D-4CF9-A64F-ADAE-E5C747B24601}">
      <dgm:prSet/>
      <dgm:spPr/>
      <dgm:t>
        <a:bodyPr/>
        <a:lstStyle/>
        <a:p>
          <a:endParaRPr lang="en-GB"/>
        </a:p>
      </dgm:t>
    </dgm:pt>
    <dgm:pt modelId="{DCF359BF-8758-E148-A680-BF9A2A0BB02D}">
      <dgm:prSet/>
      <dgm:spPr/>
      <dgm:t>
        <a:bodyPr/>
        <a:lstStyle/>
        <a:p>
          <a:r>
            <a:rPr lang="en-IN" b="1" dirty="0">
              <a:latin typeface="Avenir Next LT Pro" panose="020B0504020202020204" pitchFamily="34" charset="77"/>
            </a:rPr>
            <a:t>Gray-box Attack: </a:t>
          </a:r>
        </a:p>
        <a:p>
          <a:r>
            <a:rPr lang="en-IN" dirty="0">
              <a:latin typeface="Avenir Next LT Pro" panose="020B0504020202020204" pitchFamily="34" charset="77"/>
            </a:rPr>
            <a:t>The attacker only has limited knowledge about the victim model. </a:t>
          </a:r>
        </a:p>
      </dgm:t>
    </dgm:pt>
    <dgm:pt modelId="{545EE73C-F554-DB49-A985-94B3B12D08E9}" type="parTrans" cxnId="{D9901B9B-902C-C249-AABC-9D896F0C434E}">
      <dgm:prSet/>
      <dgm:spPr/>
      <dgm:t>
        <a:bodyPr/>
        <a:lstStyle/>
        <a:p>
          <a:endParaRPr lang="en-GB"/>
        </a:p>
      </dgm:t>
    </dgm:pt>
    <dgm:pt modelId="{F99666E3-838B-AE47-BDD5-577C7BC68ECD}" type="sibTrans" cxnId="{D9901B9B-902C-C249-AABC-9D896F0C434E}">
      <dgm:prSet/>
      <dgm:spPr/>
      <dgm:t>
        <a:bodyPr/>
        <a:lstStyle/>
        <a:p>
          <a:endParaRPr lang="en-GB"/>
        </a:p>
      </dgm:t>
    </dgm:pt>
    <dgm:pt modelId="{BFD5F759-9052-1643-B896-002F1042F8FD}">
      <dgm:prSet/>
      <dgm:spPr/>
      <dgm:t>
        <a:bodyPr/>
        <a:lstStyle/>
        <a:p>
          <a:r>
            <a:rPr lang="en-IN" b="1" dirty="0">
              <a:latin typeface="Avenir Next LT Pro" panose="020B0504020202020204" pitchFamily="34" charset="77"/>
            </a:rPr>
            <a:t>Black-box Attack: </a:t>
          </a:r>
        </a:p>
        <a:p>
          <a:r>
            <a:rPr lang="en-IN" dirty="0">
              <a:latin typeface="Avenir Next LT Pro" panose="020B0504020202020204" pitchFamily="34" charset="77"/>
            </a:rPr>
            <a:t>No access to the model’s parameters or training labels. It can access the adjacency matrix and attribute matrix, and do black-box query for output scores or labels. </a:t>
          </a:r>
        </a:p>
      </dgm:t>
    </dgm:pt>
    <dgm:pt modelId="{007BC063-99FE-754A-8452-5122BB13917A}" type="parTrans" cxnId="{CA9DF75F-5AC8-674C-A0E9-5E21D4C3F266}">
      <dgm:prSet/>
      <dgm:spPr/>
      <dgm:t>
        <a:bodyPr/>
        <a:lstStyle/>
        <a:p>
          <a:endParaRPr lang="en-GB"/>
        </a:p>
      </dgm:t>
    </dgm:pt>
    <dgm:pt modelId="{1D775C51-97E9-6A45-8C79-9E2CA81023E8}" type="sibTrans" cxnId="{CA9DF75F-5AC8-674C-A0E9-5E21D4C3F266}">
      <dgm:prSet/>
      <dgm:spPr/>
      <dgm:t>
        <a:bodyPr/>
        <a:lstStyle/>
        <a:p>
          <a:endParaRPr lang="en-GB"/>
        </a:p>
      </dgm:t>
    </dgm:pt>
    <dgm:pt modelId="{EE225F2B-CF9B-904E-9FBB-87D30AB738D5}" type="pres">
      <dgm:prSet presAssocID="{D3E9AA34-FE87-4848-AE28-62F6673B85B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A89343-40BE-B747-A766-D5055761F7EA}" type="pres">
      <dgm:prSet presAssocID="{CC4C7BE0-DA78-4A40-BBE2-9F4D894B6FDF}" presName="hierRoot1" presStyleCnt="0">
        <dgm:presLayoutVars>
          <dgm:hierBranch val="init"/>
        </dgm:presLayoutVars>
      </dgm:prSet>
      <dgm:spPr/>
    </dgm:pt>
    <dgm:pt modelId="{2137BD32-3706-1944-BE85-29B3DD7A1E02}" type="pres">
      <dgm:prSet presAssocID="{CC4C7BE0-DA78-4A40-BBE2-9F4D894B6FDF}" presName="rootComposite1" presStyleCnt="0"/>
      <dgm:spPr/>
    </dgm:pt>
    <dgm:pt modelId="{2645A7BD-F964-1042-92DE-F2E4ABA3CB24}" type="pres">
      <dgm:prSet presAssocID="{CC4C7BE0-DA78-4A40-BBE2-9F4D894B6FDF}" presName="rootText1" presStyleLbl="node0" presStyleIdx="0" presStyleCnt="1">
        <dgm:presLayoutVars>
          <dgm:chPref val="3"/>
        </dgm:presLayoutVars>
      </dgm:prSet>
      <dgm:spPr/>
    </dgm:pt>
    <dgm:pt modelId="{59AF58B5-8B80-7B4D-9838-13BEC7489BC1}" type="pres">
      <dgm:prSet presAssocID="{CC4C7BE0-DA78-4A40-BBE2-9F4D894B6FDF}" presName="rootConnector1" presStyleLbl="node1" presStyleIdx="0" presStyleCnt="0"/>
      <dgm:spPr/>
    </dgm:pt>
    <dgm:pt modelId="{24F34877-67EE-2F43-BDFB-9F2B1277CCC1}" type="pres">
      <dgm:prSet presAssocID="{CC4C7BE0-DA78-4A40-BBE2-9F4D894B6FDF}" presName="hierChild2" presStyleCnt="0"/>
      <dgm:spPr/>
    </dgm:pt>
    <dgm:pt modelId="{1FA31503-6563-344A-A052-64DA1EC4A8C8}" type="pres">
      <dgm:prSet presAssocID="{72A2E4F4-387C-5348-83C3-D6185C6260B3}" presName="Name37" presStyleLbl="parChTrans1D2" presStyleIdx="0" presStyleCnt="3"/>
      <dgm:spPr/>
    </dgm:pt>
    <dgm:pt modelId="{2FDF4739-AE43-FD4F-9843-4DF1D69C0918}" type="pres">
      <dgm:prSet presAssocID="{8696560F-0B46-DE42-A66B-C7DB61CFE271}" presName="hierRoot2" presStyleCnt="0">
        <dgm:presLayoutVars>
          <dgm:hierBranch val="init"/>
        </dgm:presLayoutVars>
      </dgm:prSet>
      <dgm:spPr/>
    </dgm:pt>
    <dgm:pt modelId="{EEDCAFE9-E18A-1349-87DC-7ADE46C9BB40}" type="pres">
      <dgm:prSet presAssocID="{8696560F-0B46-DE42-A66B-C7DB61CFE271}" presName="rootComposite" presStyleCnt="0"/>
      <dgm:spPr/>
    </dgm:pt>
    <dgm:pt modelId="{8BEF5F37-AF74-4543-88BB-B2EE0B01CFDB}" type="pres">
      <dgm:prSet presAssocID="{8696560F-0B46-DE42-A66B-C7DB61CFE271}" presName="rootText" presStyleLbl="node2" presStyleIdx="0" presStyleCnt="3">
        <dgm:presLayoutVars>
          <dgm:chPref val="3"/>
        </dgm:presLayoutVars>
      </dgm:prSet>
      <dgm:spPr/>
    </dgm:pt>
    <dgm:pt modelId="{4FE41876-EC07-344C-910C-31977EC6919D}" type="pres">
      <dgm:prSet presAssocID="{8696560F-0B46-DE42-A66B-C7DB61CFE271}" presName="rootConnector" presStyleLbl="node2" presStyleIdx="0" presStyleCnt="3"/>
      <dgm:spPr/>
    </dgm:pt>
    <dgm:pt modelId="{08E40757-4247-BA41-A7C3-E6A94D8AAAE5}" type="pres">
      <dgm:prSet presAssocID="{8696560F-0B46-DE42-A66B-C7DB61CFE271}" presName="hierChild4" presStyleCnt="0"/>
      <dgm:spPr/>
    </dgm:pt>
    <dgm:pt modelId="{17EC9AB5-32F1-624D-8215-F8AA199CC86C}" type="pres">
      <dgm:prSet presAssocID="{8696560F-0B46-DE42-A66B-C7DB61CFE271}" presName="hierChild5" presStyleCnt="0"/>
      <dgm:spPr/>
    </dgm:pt>
    <dgm:pt modelId="{C03FBB98-3570-474C-A571-33EA87D306F9}" type="pres">
      <dgm:prSet presAssocID="{545EE73C-F554-DB49-A985-94B3B12D08E9}" presName="Name37" presStyleLbl="parChTrans1D2" presStyleIdx="1" presStyleCnt="3"/>
      <dgm:spPr/>
    </dgm:pt>
    <dgm:pt modelId="{CAE54968-6A3E-D046-B13D-B22F00B5203F}" type="pres">
      <dgm:prSet presAssocID="{DCF359BF-8758-E148-A680-BF9A2A0BB02D}" presName="hierRoot2" presStyleCnt="0">
        <dgm:presLayoutVars>
          <dgm:hierBranch val="init"/>
        </dgm:presLayoutVars>
      </dgm:prSet>
      <dgm:spPr/>
    </dgm:pt>
    <dgm:pt modelId="{D92467F3-2D8F-DC4F-AE0E-9246B39DA209}" type="pres">
      <dgm:prSet presAssocID="{DCF359BF-8758-E148-A680-BF9A2A0BB02D}" presName="rootComposite" presStyleCnt="0"/>
      <dgm:spPr/>
    </dgm:pt>
    <dgm:pt modelId="{DB77BD82-8778-0546-8AB3-26FB495EF281}" type="pres">
      <dgm:prSet presAssocID="{DCF359BF-8758-E148-A680-BF9A2A0BB02D}" presName="rootText" presStyleLbl="node2" presStyleIdx="1" presStyleCnt="3">
        <dgm:presLayoutVars>
          <dgm:chPref val="3"/>
        </dgm:presLayoutVars>
      </dgm:prSet>
      <dgm:spPr/>
    </dgm:pt>
    <dgm:pt modelId="{8F5B436E-F023-D147-861F-36C3A2938D6D}" type="pres">
      <dgm:prSet presAssocID="{DCF359BF-8758-E148-A680-BF9A2A0BB02D}" presName="rootConnector" presStyleLbl="node2" presStyleIdx="1" presStyleCnt="3"/>
      <dgm:spPr/>
    </dgm:pt>
    <dgm:pt modelId="{A0FF0B51-9E73-0441-9B77-A689F27CCFE7}" type="pres">
      <dgm:prSet presAssocID="{DCF359BF-8758-E148-A680-BF9A2A0BB02D}" presName="hierChild4" presStyleCnt="0"/>
      <dgm:spPr/>
    </dgm:pt>
    <dgm:pt modelId="{5EB64223-161E-BF47-87FA-AA2106DD5D06}" type="pres">
      <dgm:prSet presAssocID="{DCF359BF-8758-E148-A680-BF9A2A0BB02D}" presName="hierChild5" presStyleCnt="0"/>
      <dgm:spPr/>
    </dgm:pt>
    <dgm:pt modelId="{17ACB610-ED45-8B49-9BF3-8ADF80B61BCE}" type="pres">
      <dgm:prSet presAssocID="{007BC063-99FE-754A-8452-5122BB13917A}" presName="Name37" presStyleLbl="parChTrans1D2" presStyleIdx="2" presStyleCnt="3"/>
      <dgm:spPr/>
    </dgm:pt>
    <dgm:pt modelId="{BB0388B7-97F4-F043-8276-3A73413418C7}" type="pres">
      <dgm:prSet presAssocID="{BFD5F759-9052-1643-B896-002F1042F8FD}" presName="hierRoot2" presStyleCnt="0">
        <dgm:presLayoutVars>
          <dgm:hierBranch val="init"/>
        </dgm:presLayoutVars>
      </dgm:prSet>
      <dgm:spPr/>
    </dgm:pt>
    <dgm:pt modelId="{52E51D3F-5621-7E45-A418-BE41B41C05E3}" type="pres">
      <dgm:prSet presAssocID="{BFD5F759-9052-1643-B896-002F1042F8FD}" presName="rootComposite" presStyleCnt="0"/>
      <dgm:spPr/>
    </dgm:pt>
    <dgm:pt modelId="{70F2953B-C467-CE4C-99B8-C0B662174914}" type="pres">
      <dgm:prSet presAssocID="{BFD5F759-9052-1643-B896-002F1042F8FD}" presName="rootText" presStyleLbl="node2" presStyleIdx="2" presStyleCnt="3">
        <dgm:presLayoutVars>
          <dgm:chPref val="3"/>
        </dgm:presLayoutVars>
      </dgm:prSet>
      <dgm:spPr/>
    </dgm:pt>
    <dgm:pt modelId="{F61F2AB7-A55E-6041-8F6A-39DF5DAE9D82}" type="pres">
      <dgm:prSet presAssocID="{BFD5F759-9052-1643-B896-002F1042F8FD}" presName="rootConnector" presStyleLbl="node2" presStyleIdx="2" presStyleCnt="3"/>
      <dgm:spPr/>
    </dgm:pt>
    <dgm:pt modelId="{119E61D5-B73A-9645-9671-E7BE28F0A284}" type="pres">
      <dgm:prSet presAssocID="{BFD5F759-9052-1643-B896-002F1042F8FD}" presName="hierChild4" presStyleCnt="0"/>
      <dgm:spPr/>
    </dgm:pt>
    <dgm:pt modelId="{E79B80EC-FB88-D54E-B376-69011986474C}" type="pres">
      <dgm:prSet presAssocID="{BFD5F759-9052-1643-B896-002F1042F8FD}" presName="hierChild5" presStyleCnt="0"/>
      <dgm:spPr/>
    </dgm:pt>
    <dgm:pt modelId="{0EA1525B-C9DF-A641-BF0D-D87B26F214C3}" type="pres">
      <dgm:prSet presAssocID="{CC4C7BE0-DA78-4A40-BBE2-9F4D894B6FDF}" presName="hierChild3" presStyleCnt="0"/>
      <dgm:spPr/>
    </dgm:pt>
  </dgm:ptLst>
  <dgm:cxnLst>
    <dgm:cxn modelId="{5E085302-3654-7841-BFE6-B07E49F3FF41}" type="presOf" srcId="{545EE73C-F554-DB49-A985-94B3B12D08E9}" destId="{C03FBB98-3570-474C-A571-33EA87D306F9}" srcOrd="0" destOrd="0" presId="urn:microsoft.com/office/officeart/2005/8/layout/orgChart1"/>
    <dgm:cxn modelId="{1B51141A-26D4-E444-802E-41512ADE92A0}" srcId="{D3E9AA34-FE87-4848-AE28-62F6673B85BF}" destId="{CC4C7BE0-DA78-4A40-BBE2-9F4D894B6FDF}" srcOrd="0" destOrd="0" parTransId="{52D758FC-24D4-D14E-9646-E10D04273C61}" sibTransId="{2779C201-7B25-6A49-AF9C-42C124F58318}"/>
    <dgm:cxn modelId="{4E64D11F-F6CE-064C-93E3-7F2EB51CDBAF}" type="presOf" srcId="{72A2E4F4-387C-5348-83C3-D6185C6260B3}" destId="{1FA31503-6563-344A-A052-64DA1EC4A8C8}" srcOrd="0" destOrd="0" presId="urn:microsoft.com/office/officeart/2005/8/layout/orgChart1"/>
    <dgm:cxn modelId="{33DE822D-8BB9-C744-90D8-06186EEAA379}" type="presOf" srcId="{BFD5F759-9052-1643-B896-002F1042F8FD}" destId="{70F2953B-C467-CE4C-99B8-C0B662174914}" srcOrd="0" destOrd="0" presId="urn:microsoft.com/office/officeart/2005/8/layout/orgChart1"/>
    <dgm:cxn modelId="{13BAE836-769A-AC40-AECF-26042BD8F174}" type="presOf" srcId="{BFD5F759-9052-1643-B896-002F1042F8FD}" destId="{F61F2AB7-A55E-6041-8F6A-39DF5DAE9D82}" srcOrd="1" destOrd="0" presId="urn:microsoft.com/office/officeart/2005/8/layout/orgChart1"/>
    <dgm:cxn modelId="{25589F39-5572-8243-A692-E884A0FB7787}" type="presOf" srcId="{DCF359BF-8758-E148-A680-BF9A2A0BB02D}" destId="{DB77BD82-8778-0546-8AB3-26FB495EF281}" srcOrd="0" destOrd="0" presId="urn:microsoft.com/office/officeart/2005/8/layout/orgChart1"/>
    <dgm:cxn modelId="{D5A90852-4D08-E142-AAAE-E5671E921D83}" type="presOf" srcId="{007BC063-99FE-754A-8452-5122BB13917A}" destId="{17ACB610-ED45-8B49-9BF3-8ADF80B61BCE}" srcOrd="0" destOrd="0" presId="urn:microsoft.com/office/officeart/2005/8/layout/orgChart1"/>
    <dgm:cxn modelId="{70CA7455-DAF9-4645-A527-4586356A3B18}" type="presOf" srcId="{CC4C7BE0-DA78-4A40-BBE2-9F4D894B6FDF}" destId="{59AF58B5-8B80-7B4D-9838-13BEC7489BC1}" srcOrd="1" destOrd="0" presId="urn:microsoft.com/office/officeart/2005/8/layout/orgChart1"/>
    <dgm:cxn modelId="{CA9DF75F-5AC8-674C-A0E9-5E21D4C3F266}" srcId="{CC4C7BE0-DA78-4A40-BBE2-9F4D894B6FDF}" destId="{BFD5F759-9052-1643-B896-002F1042F8FD}" srcOrd="2" destOrd="0" parTransId="{007BC063-99FE-754A-8452-5122BB13917A}" sibTransId="{1D775C51-97E9-6A45-8C79-9E2CA81023E8}"/>
    <dgm:cxn modelId="{D9901B9B-902C-C249-AABC-9D896F0C434E}" srcId="{CC4C7BE0-DA78-4A40-BBE2-9F4D894B6FDF}" destId="{DCF359BF-8758-E148-A680-BF9A2A0BB02D}" srcOrd="1" destOrd="0" parTransId="{545EE73C-F554-DB49-A985-94B3B12D08E9}" sibTransId="{F99666E3-838B-AE47-BDD5-577C7BC68ECD}"/>
    <dgm:cxn modelId="{91E72B9D-4CF9-A64F-ADAE-E5C747B24601}" srcId="{CC4C7BE0-DA78-4A40-BBE2-9F4D894B6FDF}" destId="{8696560F-0B46-DE42-A66B-C7DB61CFE271}" srcOrd="0" destOrd="0" parTransId="{72A2E4F4-387C-5348-83C3-D6185C6260B3}" sibTransId="{19030DC8-22DD-274B-91AE-207E979B93B1}"/>
    <dgm:cxn modelId="{E01695AB-C27F-FF44-ABBC-2872A034F347}" type="presOf" srcId="{D3E9AA34-FE87-4848-AE28-62F6673B85BF}" destId="{EE225F2B-CF9B-904E-9FBB-87D30AB738D5}" srcOrd="0" destOrd="0" presId="urn:microsoft.com/office/officeart/2005/8/layout/orgChart1"/>
    <dgm:cxn modelId="{2882F6B1-2E0F-EC44-9DEC-27F2D82EB0D3}" type="presOf" srcId="{8696560F-0B46-DE42-A66B-C7DB61CFE271}" destId="{4FE41876-EC07-344C-910C-31977EC6919D}" srcOrd="1" destOrd="0" presId="urn:microsoft.com/office/officeart/2005/8/layout/orgChart1"/>
    <dgm:cxn modelId="{E5494CCE-8C65-8149-85CE-60D916E76F86}" type="presOf" srcId="{8696560F-0B46-DE42-A66B-C7DB61CFE271}" destId="{8BEF5F37-AF74-4543-88BB-B2EE0B01CFDB}" srcOrd="0" destOrd="0" presId="urn:microsoft.com/office/officeart/2005/8/layout/orgChart1"/>
    <dgm:cxn modelId="{B1B625DB-B4FC-A243-BADD-F0FC491AD265}" type="presOf" srcId="{DCF359BF-8758-E148-A680-BF9A2A0BB02D}" destId="{8F5B436E-F023-D147-861F-36C3A2938D6D}" srcOrd="1" destOrd="0" presId="urn:microsoft.com/office/officeart/2005/8/layout/orgChart1"/>
    <dgm:cxn modelId="{962567F4-C1A9-E547-93A4-D59F8745363B}" type="presOf" srcId="{CC4C7BE0-DA78-4A40-BBE2-9F4D894B6FDF}" destId="{2645A7BD-F964-1042-92DE-F2E4ABA3CB24}" srcOrd="0" destOrd="0" presId="urn:microsoft.com/office/officeart/2005/8/layout/orgChart1"/>
    <dgm:cxn modelId="{3DD95F9F-5641-BB44-BDF3-137A83DA5AA0}" type="presParOf" srcId="{EE225F2B-CF9B-904E-9FBB-87D30AB738D5}" destId="{E0A89343-40BE-B747-A766-D5055761F7EA}" srcOrd="0" destOrd="0" presId="urn:microsoft.com/office/officeart/2005/8/layout/orgChart1"/>
    <dgm:cxn modelId="{41DF0A53-4BC2-9D4B-8AF7-2EA8249775B5}" type="presParOf" srcId="{E0A89343-40BE-B747-A766-D5055761F7EA}" destId="{2137BD32-3706-1944-BE85-29B3DD7A1E02}" srcOrd="0" destOrd="0" presId="urn:microsoft.com/office/officeart/2005/8/layout/orgChart1"/>
    <dgm:cxn modelId="{3B86A654-7409-F44E-BE23-3428413FDDF8}" type="presParOf" srcId="{2137BD32-3706-1944-BE85-29B3DD7A1E02}" destId="{2645A7BD-F964-1042-92DE-F2E4ABA3CB24}" srcOrd="0" destOrd="0" presId="urn:microsoft.com/office/officeart/2005/8/layout/orgChart1"/>
    <dgm:cxn modelId="{A7E30896-0BB6-BA42-92EB-9E5B78A50E0A}" type="presParOf" srcId="{2137BD32-3706-1944-BE85-29B3DD7A1E02}" destId="{59AF58B5-8B80-7B4D-9838-13BEC7489BC1}" srcOrd="1" destOrd="0" presId="urn:microsoft.com/office/officeart/2005/8/layout/orgChart1"/>
    <dgm:cxn modelId="{8AD2482D-180E-324B-8EE6-6132BE5EEB9C}" type="presParOf" srcId="{E0A89343-40BE-B747-A766-D5055761F7EA}" destId="{24F34877-67EE-2F43-BDFB-9F2B1277CCC1}" srcOrd="1" destOrd="0" presId="urn:microsoft.com/office/officeart/2005/8/layout/orgChart1"/>
    <dgm:cxn modelId="{0B122CB5-7DD0-4749-B9F7-63BA62FC8308}" type="presParOf" srcId="{24F34877-67EE-2F43-BDFB-9F2B1277CCC1}" destId="{1FA31503-6563-344A-A052-64DA1EC4A8C8}" srcOrd="0" destOrd="0" presId="urn:microsoft.com/office/officeart/2005/8/layout/orgChart1"/>
    <dgm:cxn modelId="{2D2E07BC-34A6-AA42-AFDA-40D4345558A9}" type="presParOf" srcId="{24F34877-67EE-2F43-BDFB-9F2B1277CCC1}" destId="{2FDF4739-AE43-FD4F-9843-4DF1D69C0918}" srcOrd="1" destOrd="0" presId="urn:microsoft.com/office/officeart/2005/8/layout/orgChart1"/>
    <dgm:cxn modelId="{61623966-D6DA-394A-9972-0EB8B60E5195}" type="presParOf" srcId="{2FDF4739-AE43-FD4F-9843-4DF1D69C0918}" destId="{EEDCAFE9-E18A-1349-87DC-7ADE46C9BB40}" srcOrd="0" destOrd="0" presId="urn:microsoft.com/office/officeart/2005/8/layout/orgChart1"/>
    <dgm:cxn modelId="{CCF3BF3C-ECAA-BC4E-A215-F6AB766ACE86}" type="presParOf" srcId="{EEDCAFE9-E18A-1349-87DC-7ADE46C9BB40}" destId="{8BEF5F37-AF74-4543-88BB-B2EE0B01CFDB}" srcOrd="0" destOrd="0" presId="urn:microsoft.com/office/officeart/2005/8/layout/orgChart1"/>
    <dgm:cxn modelId="{89E7700E-1CE9-9241-8101-66CBAF14D603}" type="presParOf" srcId="{EEDCAFE9-E18A-1349-87DC-7ADE46C9BB40}" destId="{4FE41876-EC07-344C-910C-31977EC6919D}" srcOrd="1" destOrd="0" presId="urn:microsoft.com/office/officeart/2005/8/layout/orgChart1"/>
    <dgm:cxn modelId="{1965CC4D-C5E7-0441-BD71-DD3260E76C07}" type="presParOf" srcId="{2FDF4739-AE43-FD4F-9843-4DF1D69C0918}" destId="{08E40757-4247-BA41-A7C3-E6A94D8AAAE5}" srcOrd="1" destOrd="0" presId="urn:microsoft.com/office/officeart/2005/8/layout/orgChart1"/>
    <dgm:cxn modelId="{9ED98C32-3B61-C94C-90A6-EFBF596C7F12}" type="presParOf" srcId="{2FDF4739-AE43-FD4F-9843-4DF1D69C0918}" destId="{17EC9AB5-32F1-624D-8215-F8AA199CC86C}" srcOrd="2" destOrd="0" presId="urn:microsoft.com/office/officeart/2005/8/layout/orgChart1"/>
    <dgm:cxn modelId="{686EFF38-FBCE-224D-B70A-BD2D34A48804}" type="presParOf" srcId="{24F34877-67EE-2F43-BDFB-9F2B1277CCC1}" destId="{C03FBB98-3570-474C-A571-33EA87D306F9}" srcOrd="2" destOrd="0" presId="urn:microsoft.com/office/officeart/2005/8/layout/orgChart1"/>
    <dgm:cxn modelId="{49360482-9235-104E-8DE5-DF82C95B63F9}" type="presParOf" srcId="{24F34877-67EE-2F43-BDFB-9F2B1277CCC1}" destId="{CAE54968-6A3E-D046-B13D-B22F00B5203F}" srcOrd="3" destOrd="0" presId="urn:microsoft.com/office/officeart/2005/8/layout/orgChart1"/>
    <dgm:cxn modelId="{C732ECD2-8BC8-EC40-A223-9850698BD5E7}" type="presParOf" srcId="{CAE54968-6A3E-D046-B13D-B22F00B5203F}" destId="{D92467F3-2D8F-DC4F-AE0E-9246B39DA209}" srcOrd="0" destOrd="0" presId="urn:microsoft.com/office/officeart/2005/8/layout/orgChart1"/>
    <dgm:cxn modelId="{634AEB84-0445-064C-BBB5-7E4748FAE1FC}" type="presParOf" srcId="{D92467F3-2D8F-DC4F-AE0E-9246B39DA209}" destId="{DB77BD82-8778-0546-8AB3-26FB495EF281}" srcOrd="0" destOrd="0" presId="urn:microsoft.com/office/officeart/2005/8/layout/orgChart1"/>
    <dgm:cxn modelId="{4B9F9A69-76D8-034D-AFAD-A5696C32FF37}" type="presParOf" srcId="{D92467F3-2D8F-DC4F-AE0E-9246B39DA209}" destId="{8F5B436E-F023-D147-861F-36C3A2938D6D}" srcOrd="1" destOrd="0" presId="urn:microsoft.com/office/officeart/2005/8/layout/orgChart1"/>
    <dgm:cxn modelId="{F54C3FDB-73FC-E049-9AB8-CEB4E177A08D}" type="presParOf" srcId="{CAE54968-6A3E-D046-B13D-B22F00B5203F}" destId="{A0FF0B51-9E73-0441-9B77-A689F27CCFE7}" srcOrd="1" destOrd="0" presId="urn:microsoft.com/office/officeart/2005/8/layout/orgChart1"/>
    <dgm:cxn modelId="{57B0B7FF-10C9-694D-8517-5EA72F311FA6}" type="presParOf" srcId="{CAE54968-6A3E-D046-B13D-B22F00B5203F}" destId="{5EB64223-161E-BF47-87FA-AA2106DD5D06}" srcOrd="2" destOrd="0" presId="urn:microsoft.com/office/officeart/2005/8/layout/orgChart1"/>
    <dgm:cxn modelId="{540560A6-F1D8-AE44-B359-FB36C08BAF47}" type="presParOf" srcId="{24F34877-67EE-2F43-BDFB-9F2B1277CCC1}" destId="{17ACB610-ED45-8B49-9BF3-8ADF80B61BCE}" srcOrd="4" destOrd="0" presId="urn:microsoft.com/office/officeart/2005/8/layout/orgChart1"/>
    <dgm:cxn modelId="{1C7A843F-7CAE-0B44-8CB9-5E4DF2F485DC}" type="presParOf" srcId="{24F34877-67EE-2F43-BDFB-9F2B1277CCC1}" destId="{BB0388B7-97F4-F043-8276-3A73413418C7}" srcOrd="5" destOrd="0" presId="urn:microsoft.com/office/officeart/2005/8/layout/orgChart1"/>
    <dgm:cxn modelId="{5FC2E19F-EC7B-974B-97CF-CE81F65EB39B}" type="presParOf" srcId="{BB0388B7-97F4-F043-8276-3A73413418C7}" destId="{52E51D3F-5621-7E45-A418-BE41B41C05E3}" srcOrd="0" destOrd="0" presId="urn:microsoft.com/office/officeart/2005/8/layout/orgChart1"/>
    <dgm:cxn modelId="{8F5E1EC0-1B92-F049-BD70-98755334FE2E}" type="presParOf" srcId="{52E51D3F-5621-7E45-A418-BE41B41C05E3}" destId="{70F2953B-C467-CE4C-99B8-C0B662174914}" srcOrd="0" destOrd="0" presId="urn:microsoft.com/office/officeart/2005/8/layout/orgChart1"/>
    <dgm:cxn modelId="{2910C7D1-03B7-5A45-AEB5-437385AFFFDB}" type="presParOf" srcId="{52E51D3F-5621-7E45-A418-BE41B41C05E3}" destId="{F61F2AB7-A55E-6041-8F6A-39DF5DAE9D82}" srcOrd="1" destOrd="0" presId="urn:microsoft.com/office/officeart/2005/8/layout/orgChart1"/>
    <dgm:cxn modelId="{95864D0D-D1E1-1E48-AD4E-71D2A0119B91}" type="presParOf" srcId="{BB0388B7-97F4-F043-8276-3A73413418C7}" destId="{119E61D5-B73A-9645-9671-E7BE28F0A284}" srcOrd="1" destOrd="0" presId="urn:microsoft.com/office/officeart/2005/8/layout/orgChart1"/>
    <dgm:cxn modelId="{BFCAD667-EC7B-BC49-918E-EB37A7C454C8}" type="presParOf" srcId="{BB0388B7-97F4-F043-8276-3A73413418C7}" destId="{E79B80EC-FB88-D54E-B376-69011986474C}" srcOrd="2" destOrd="0" presId="urn:microsoft.com/office/officeart/2005/8/layout/orgChart1"/>
    <dgm:cxn modelId="{789EE7F1-FEF8-CE4B-A57D-277F54CD8A80}" type="presParOf" srcId="{E0A89343-40BE-B747-A766-D5055761F7EA}" destId="{0EA1525B-C9DF-A641-BF0D-D87B26F214C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B9C40-E3E9-5F43-AE82-C390EC7315FF}">
      <dsp:nvSpPr>
        <dsp:cNvPr id="0" name=""/>
        <dsp:cNvSpPr/>
      </dsp:nvSpPr>
      <dsp:spPr>
        <a:xfrm>
          <a:off x="575930" y="3952"/>
          <a:ext cx="1565892" cy="782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venir Next LT Pro" panose="020B0504020202020204" pitchFamily="34" charset="77"/>
            </a:rPr>
            <a:t>Perturbation Type </a:t>
          </a:r>
          <a:endParaRPr lang="en-IN" sz="1600" kern="1200" dirty="0">
            <a:latin typeface="Avenir Next LT Pro" panose="020B0504020202020204" pitchFamily="34" charset="77"/>
          </a:endParaRPr>
        </a:p>
      </dsp:txBody>
      <dsp:txXfrm>
        <a:off x="598862" y="26884"/>
        <a:ext cx="1520028" cy="737082"/>
      </dsp:txXfrm>
    </dsp:sp>
    <dsp:sp modelId="{047C5760-252D-4A41-983E-0B9E6D5AD7EF}">
      <dsp:nvSpPr>
        <dsp:cNvPr id="0" name=""/>
        <dsp:cNvSpPr/>
      </dsp:nvSpPr>
      <dsp:spPr>
        <a:xfrm>
          <a:off x="732519" y="786898"/>
          <a:ext cx="156589" cy="587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209"/>
              </a:lnTo>
              <a:lnTo>
                <a:pt x="156589" y="587209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38E87-3A60-0F46-8255-56FCB1C24C4C}">
      <dsp:nvSpPr>
        <dsp:cNvPr id="0" name=""/>
        <dsp:cNvSpPr/>
      </dsp:nvSpPr>
      <dsp:spPr>
        <a:xfrm>
          <a:off x="889108" y="982635"/>
          <a:ext cx="1252714" cy="782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Avenir Next LT Pro" panose="020B0504020202020204" pitchFamily="34" charset="77"/>
            </a:rPr>
            <a:t>Adding or Deleting Edges</a:t>
          </a:r>
        </a:p>
      </dsp:txBody>
      <dsp:txXfrm>
        <a:off x="912040" y="1005567"/>
        <a:ext cx="1206850" cy="737082"/>
      </dsp:txXfrm>
    </dsp:sp>
    <dsp:sp modelId="{72E09225-4335-49BC-BCC6-05CC6725E088}">
      <dsp:nvSpPr>
        <dsp:cNvPr id="0" name=""/>
        <dsp:cNvSpPr/>
      </dsp:nvSpPr>
      <dsp:spPr>
        <a:xfrm>
          <a:off x="732519" y="786898"/>
          <a:ext cx="156589" cy="1565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892"/>
              </a:lnTo>
              <a:lnTo>
                <a:pt x="156589" y="1565892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58F66-8F42-42D5-9D03-5AEE436BEB0B}">
      <dsp:nvSpPr>
        <dsp:cNvPr id="0" name=""/>
        <dsp:cNvSpPr/>
      </dsp:nvSpPr>
      <dsp:spPr>
        <a:xfrm>
          <a:off x="889108" y="1961318"/>
          <a:ext cx="1252714" cy="782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Avenir Next LT Pro" panose="020B0504020202020204" pitchFamily="34" charset="77"/>
            </a:rPr>
            <a:t>Rewiring</a:t>
          </a:r>
        </a:p>
      </dsp:txBody>
      <dsp:txXfrm>
        <a:off x="912040" y="1984250"/>
        <a:ext cx="1206850" cy="737082"/>
      </dsp:txXfrm>
    </dsp:sp>
    <dsp:sp modelId="{3FE2B33E-5245-9A4B-89BD-DE01F06C60D7}">
      <dsp:nvSpPr>
        <dsp:cNvPr id="0" name=""/>
        <dsp:cNvSpPr/>
      </dsp:nvSpPr>
      <dsp:spPr>
        <a:xfrm>
          <a:off x="732519" y="786898"/>
          <a:ext cx="156589" cy="2544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575"/>
              </a:lnTo>
              <a:lnTo>
                <a:pt x="156589" y="2544575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95A2F-5529-664E-A933-6FF99CCFE02F}">
      <dsp:nvSpPr>
        <dsp:cNvPr id="0" name=""/>
        <dsp:cNvSpPr/>
      </dsp:nvSpPr>
      <dsp:spPr>
        <a:xfrm>
          <a:off x="889108" y="2940001"/>
          <a:ext cx="1252714" cy="782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Avenir Next LT Pro" panose="020B0504020202020204" pitchFamily="34" charset="77"/>
            </a:rPr>
            <a:t>Injecting Nodes</a:t>
          </a:r>
        </a:p>
      </dsp:txBody>
      <dsp:txXfrm>
        <a:off x="912040" y="2962933"/>
        <a:ext cx="1206850" cy="737082"/>
      </dsp:txXfrm>
    </dsp:sp>
    <dsp:sp modelId="{EEC9DA80-6272-4F47-9431-732805F54FF7}">
      <dsp:nvSpPr>
        <dsp:cNvPr id="0" name=""/>
        <dsp:cNvSpPr/>
      </dsp:nvSpPr>
      <dsp:spPr>
        <a:xfrm>
          <a:off x="732519" y="786898"/>
          <a:ext cx="156589" cy="3523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3258"/>
              </a:lnTo>
              <a:lnTo>
                <a:pt x="156589" y="3523258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F833F-34F6-4EB6-8940-A991209B2E0E}">
      <dsp:nvSpPr>
        <dsp:cNvPr id="0" name=""/>
        <dsp:cNvSpPr/>
      </dsp:nvSpPr>
      <dsp:spPr>
        <a:xfrm>
          <a:off x="889108" y="3918684"/>
          <a:ext cx="1252714" cy="782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Avenir Next LT Pro" panose="020B0504020202020204" pitchFamily="34" charset="77"/>
            </a:rPr>
            <a:t>Modifying Features</a:t>
          </a:r>
        </a:p>
      </dsp:txBody>
      <dsp:txXfrm>
        <a:off x="912040" y="3941616"/>
        <a:ext cx="1206850" cy="737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BF48E-2EB8-AF4B-958D-6445F53F07BB}">
      <dsp:nvSpPr>
        <dsp:cNvPr id="0" name=""/>
        <dsp:cNvSpPr/>
      </dsp:nvSpPr>
      <dsp:spPr>
        <a:xfrm>
          <a:off x="563943" y="2352791"/>
          <a:ext cx="351673" cy="1265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836" y="0"/>
              </a:lnTo>
              <a:lnTo>
                <a:pt x="175836" y="1265892"/>
              </a:lnTo>
              <a:lnTo>
                <a:pt x="351673" y="1265892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06934" y="2952891"/>
        <a:ext cx="65691" cy="65691"/>
      </dsp:txXfrm>
    </dsp:sp>
    <dsp:sp modelId="{B82E85A5-FD94-6949-93EB-4A082BC43BB0}">
      <dsp:nvSpPr>
        <dsp:cNvPr id="0" name=""/>
        <dsp:cNvSpPr/>
      </dsp:nvSpPr>
      <dsp:spPr>
        <a:xfrm>
          <a:off x="563943" y="825247"/>
          <a:ext cx="314326" cy="1527544"/>
        </a:xfrm>
        <a:custGeom>
          <a:avLst/>
          <a:gdLst/>
          <a:ahLst/>
          <a:cxnLst/>
          <a:rect l="0" t="0" r="0" b="0"/>
          <a:pathLst>
            <a:path>
              <a:moveTo>
                <a:pt x="0" y="1527544"/>
              </a:moveTo>
              <a:lnTo>
                <a:pt x="157163" y="1527544"/>
              </a:lnTo>
              <a:lnTo>
                <a:pt x="157163" y="0"/>
              </a:lnTo>
              <a:lnTo>
                <a:pt x="314326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82118" y="1550030"/>
        <a:ext cx="77977" cy="77977"/>
      </dsp:txXfrm>
    </dsp:sp>
    <dsp:sp modelId="{863F3C3F-43D9-D748-B3B7-FE5BF8C6DD91}">
      <dsp:nvSpPr>
        <dsp:cNvPr id="0" name=""/>
        <dsp:cNvSpPr/>
      </dsp:nvSpPr>
      <dsp:spPr>
        <a:xfrm rot="16200000">
          <a:off x="-1925117" y="2071925"/>
          <a:ext cx="4416390" cy="561731"/>
        </a:xfrm>
        <a:prstGeom prst="rect">
          <a:avLst/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latin typeface="Avenir Next LT Pro" panose="020B0504020202020204" pitchFamily="34" charset="77"/>
            </a:rPr>
            <a:t>Attacker’s Capacity </a:t>
          </a:r>
          <a:endParaRPr lang="en-IN" sz="1800" kern="1200">
            <a:latin typeface="Avenir Next LT Pro" panose="020B0504020202020204" pitchFamily="34" charset="77"/>
          </a:endParaRPr>
        </a:p>
      </dsp:txBody>
      <dsp:txXfrm>
        <a:off x="-1925117" y="2071925"/>
        <a:ext cx="4416390" cy="561731"/>
      </dsp:txXfrm>
    </dsp:sp>
    <dsp:sp modelId="{1D5ED1E5-0F6E-D64F-A5B1-A9C046118E19}">
      <dsp:nvSpPr>
        <dsp:cNvPr id="0" name=""/>
        <dsp:cNvSpPr/>
      </dsp:nvSpPr>
      <dsp:spPr>
        <a:xfrm>
          <a:off x="878270" y="144594"/>
          <a:ext cx="1842478" cy="1361305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latin typeface="Avenir Next LT Pro" panose="020B0504020202020204" pitchFamily="34" charset="77"/>
            </a:rPr>
            <a:t>Poisoning Attack 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latin typeface="Avenir Next LT Pro" panose="020B0504020202020204" pitchFamily="34" charset="77"/>
            </a:rPr>
            <a:t> </a:t>
          </a:r>
          <a:r>
            <a:rPr lang="en-IN" sz="1800" kern="1200">
              <a:latin typeface="Avenir Next LT Pro" panose="020B0504020202020204" pitchFamily="34" charset="77"/>
            </a:rPr>
            <a:t>Attack during model training</a:t>
          </a:r>
        </a:p>
      </dsp:txBody>
      <dsp:txXfrm>
        <a:off x="878270" y="144594"/>
        <a:ext cx="1842478" cy="1361305"/>
      </dsp:txXfrm>
    </dsp:sp>
    <dsp:sp modelId="{B8A99B71-C1E3-3544-B822-487C377717EB}">
      <dsp:nvSpPr>
        <dsp:cNvPr id="0" name=""/>
        <dsp:cNvSpPr/>
      </dsp:nvSpPr>
      <dsp:spPr>
        <a:xfrm>
          <a:off x="915617" y="2682378"/>
          <a:ext cx="1842478" cy="1872609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latin typeface="Avenir Next LT Pro" panose="020B0504020202020204" pitchFamily="34" charset="77"/>
            </a:rPr>
            <a:t>Evasion Attack 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latin typeface="Avenir Next LT Pro" panose="020B0504020202020204" pitchFamily="34" charset="77"/>
            </a:rPr>
            <a:t> </a:t>
          </a:r>
          <a:r>
            <a:rPr lang="en-IN" sz="1800" kern="1200">
              <a:latin typeface="Avenir Next LT Pro" panose="020B0504020202020204" pitchFamily="34" charset="77"/>
            </a:rPr>
            <a:t>Attack during model testing</a:t>
          </a:r>
        </a:p>
      </dsp:txBody>
      <dsp:txXfrm>
        <a:off x="915617" y="2682378"/>
        <a:ext cx="1842478" cy="1872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4E3DC-B5DA-5741-839F-72C5CC1A4F4A}">
      <dsp:nvSpPr>
        <dsp:cNvPr id="0" name=""/>
        <dsp:cNvSpPr/>
      </dsp:nvSpPr>
      <dsp:spPr>
        <a:xfrm>
          <a:off x="5519540" y="849926"/>
          <a:ext cx="2873873" cy="375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703"/>
              </a:lnTo>
              <a:lnTo>
                <a:pt x="2873873" y="197703"/>
              </a:lnTo>
              <a:lnTo>
                <a:pt x="2873873" y="375806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07BF8-3032-9A46-A068-8B367F450A24}">
      <dsp:nvSpPr>
        <dsp:cNvPr id="0" name=""/>
        <dsp:cNvSpPr/>
      </dsp:nvSpPr>
      <dsp:spPr>
        <a:xfrm>
          <a:off x="1424548" y="2073842"/>
          <a:ext cx="568166" cy="2339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9708"/>
              </a:lnTo>
              <a:lnTo>
                <a:pt x="568166" y="2339708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47D1E-858A-4944-9448-F96CDDF64889}">
      <dsp:nvSpPr>
        <dsp:cNvPr id="0" name=""/>
        <dsp:cNvSpPr/>
      </dsp:nvSpPr>
      <dsp:spPr>
        <a:xfrm>
          <a:off x="1424548" y="2073842"/>
          <a:ext cx="579429" cy="922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33"/>
              </a:lnTo>
              <a:lnTo>
                <a:pt x="579429" y="922133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F3268-82FD-CA4A-9086-2E9E11125CE2}">
      <dsp:nvSpPr>
        <dsp:cNvPr id="0" name=""/>
        <dsp:cNvSpPr/>
      </dsp:nvSpPr>
      <dsp:spPr>
        <a:xfrm>
          <a:off x="2103037" y="849926"/>
          <a:ext cx="3416503" cy="375806"/>
        </a:xfrm>
        <a:custGeom>
          <a:avLst/>
          <a:gdLst/>
          <a:ahLst/>
          <a:cxnLst/>
          <a:rect l="0" t="0" r="0" b="0"/>
          <a:pathLst>
            <a:path>
              <a:moveTo>
                <a:pt x="3416503" y="0"/>
              </a:moveTo>
              <a:lnTo>
                <a:pt x="3416503" y="197703"/>
              </a:lnTo>
              <a:lnTo>
                <a:pt x="0" y="197703"/>
              </a:lnTo>
              <a:lnTo>
                <a:pt x="0" y="375806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164FF-B0C8-9245-800D-C691B60537A7}">
      <dsp:nvSpPr>
        <dsp:cNvPr id="0" name=""/>
        <dsp:cNvSpPr/>
      </dsp:nvSpPr>
      <dsp:spPr>
        <a:xfrm>
          <a:off x="4671429" y="1815"/>
          <a:ext cx="1696221" cy="848110"/>
        </a:xfrm>
        <a:prstGeom prst="rect">
          <a:avLst/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>
              <a:latin typeface="Avenir Next LT Pro" panose="020B0504020202020204" pitchFamily="34" charset="77"/>
            </a:rPr>
            <a:t>Attacker’s Goal </a:t>
          </a:r>
          <a:endParaRPr lang="en-IN" sz="2700" kern="1200">
            <a:latin typeface="Avenir Next LT Pro" panose="020B0504020202020204" pitchFamily="34" charset="77"/>
          </a:endParaRPr>
        </a:p>
      </dsp:txBody>
      <dsp:txXfrm>
        <a:off x="4671429" y="1815"/>
        <a:ext cx="1696221" cy="848110"/>
      </dsp:txXfrm>
    </dsp:sp>
    <dsp:sp modelId="{DB7B2FF2-D5A5-5444-B10D-786B393D6A54}">
      <dsp:nvSpPr>
        <dsp:cNvPr id="0" name=""/>
        <dsp:cNvSpPr/>
      </dsp:nvSpPr>
      <dsp:spPr>
        <a:xfrm>
          <a:off x="1254926" y="1225732"/>
          <a:ext cx="1696221" cy="848110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venir Next LT Pro" panose="020B0504020202020204" pitchFamily="34" charset="77"/>
            </a:rPr>
            <a:t>Targeted Attack: </a:t>
          </a:r>
          <a:r>
            <a:rPr lang="en-IN" sz="1600" kern="1200" dirty="0">
              <a:latin typeface="Avenir Next LT Pro" panose="020B0504020202020204" pitchFamily="34" charset="77"/>
            </a:rPr>
            <a:t>Misclassify specific nodes</a:t>
          </a:r>
        </a:p>
      </dsp:txBody>
      <dsp:txXfrm>
        <a:off x="1254926" y="1225732"/>
        <a:ext cx="1696221" cy="848110"/>
      </dsp:txXfrm>
    </dsp:sp>
    <dsp:sp modelId="{8ED3CF05-6833-6B48-80D9-D4A11D96A4C9}">
      <dsp:nvSpPr>
        <dsp:cNvPr id="0" name=""/>
        <dsp:cNvSpPr/>
      </dsp:nvSpPr>
      <dsp:spPr>
        <a:xfrm>
          <a:off x="2003978" y="2466781"/>
          <a:ext cx="1696221" cy="1058391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baseline="-25000" dirty="0">
              <a:latin typeface="Avenir Next LT Pro" panose="020B0504020202020204" pitchFamily="34" charset="77"/>
            </a:rPr>
            <a:t> </a:t>
          </a:r>
          <a:r>
            <a:rPr lang="en-IN" sz="1600" b="1" kern="1200" baseline="-25000" dirty="0">
              <a:latin typeface="Avenir Next LT Pro" panose="020B0504020202020204" pitchFamily="34" charset="77"/>
            </a:rPr>
            <a:t>Direct Attack : </a:t>
          </a:r>
          <a:r>
            <a:rPr lang="en-IN" sz="1600" kern="1200" baseline="-25000" dirty="0">
              <a:latin typeface="Avenir Next LT Pro" panose="020B0504020202020204" pitchFamily="34" charset="77"/>
            </a:rPr>
            <a:t>Attacker modifies the features or edges of the target nodes </a:t>
          </a:r>
        </a:p>
      </dsp:txBody>
      <dsp:txXfrm>
        <a:off x="2003978" y="2466781"/>
        <a:ext cx="1696221" cy="1058391"/>
      </dsp:txXfrm>
    </dsp:sp>
    <dsp:sp modelId="{95EB83B0-7D61-4640-81E6-3D6AC952A427}">
      <dsp:nvSpPr>
        <dsp:cNvPr id="0" name=""/>
        <dsp:cNvSpPr/>
      </dsp:nvSpPr>
      <dsp:spPr>
        <a:xfrm>
          <a:off x="1992715" y="3802512"/>
          <a:ext cx="1696221" cy="1222076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Avenir Next LT Pro" panose="020B0504020202020204" pitchFamily="34" charset="77"/>
            </a:rPr>
            <a:t> </a:t>
          </a:r>
          <a:r>
            <a:rPr lang="en-IN" sz="1200" b="1" kern="1200" dirty="0">
              <a:latin typeface="Avenir Next LT Pro" panose="020B0504020202020204" pitchFamily="34" charset="77"/>
            </a:rPr>
            <a:t>Influencer Attack : </a:t>
          </a:r>
          <a:r>
            <a:rPr lang="en-IN" sz="1200" kern="1200" dirty="0">
              <a:latin typeface="Avenir Next LT Pro" panose="020B0504020202020204" pitchFamily="34" charset="77"/>
            </a:rPr>
            <a:t>Attacker can only manipulate edges of the  target node’s neighbour</a:t>
          </a:r>
        </a:p>
      </dsp:txBody>
      <dsp:txXfrm>
        <a:off x="1992715" y="3802512"/>
        <a:ext cx="1696221" cy="1222076"/>
      </dsp:txXfrm>
    </dsp:sp>
    <dsp:sp modelId="{54C4A9DF-F1DF-744F-A21A-F15E1C3748A2}">
      <dsp:nvSpPr>
        <dsp:cNvPr id="0" name=""/>
        <dsp:cNvSpPr/>
      </dsp:nvSpPr>
      <dsp:spPr>
        <a:xfrm>
          <a:off x="7395264" y="1225732"/>
          <a:ext cx="1996299" cy="848110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venir Next LT Pro" panose="020B0504020202020204" pitchFamily="34" charset="77"/>
            </a:rPr>
            <a:t>Untargeted Attack: </a:t>
          </a:r>
          <a:r>
            <a:rPr lang="en-IN" sz="1600" kern="1200" dirty="0">
              <a:latin typeface="Avenir Next LT Pro" panose="020B0504020202020204" pitchFamily="34" charset="77"/>
            </a:rPr>
            <a:t>Make overall performance bad</a:t>
          </a:r>
        </a:p>
      </dsp:txBody>
      <dsp:txXfrm>
        <a:off x="7395264" y="1225732"/>
        <a:ext cx="1996299" cy="8481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CB610-ED45-8B49-9BF3-8ADF80B61BCE}">
      <dsp:nvSpPr>
        <dsp:cNvPr id="0" name=""/>
        <dsp:cNvSpPr/>
      </dsp:nvSpPr>
      <dsp:spPr>
        <a:xfrm>
          <a:off x="5049349" y="2162451"/>
          <a:ext cx="3572451" cy="620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06"/>
              </a:lnTo>
              <a:lnTo>
                <a:pt x="3572451" y="310006"/>
              </a:lnTo>
              <a:lnTo>
                <a:pt x="3572451" y="620012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FBB98-3570-474C-A571-33EA87D306F9}">
      <dsp:nvSpPr>
        <dsp:cNvPr id="0" name=""/>
        <dsp:cNvSpPr/>
      </dsp:nvSpPr>
      <dsp:spPr>
        <a:xfrm>
          <a:off x="5003629" y="2162451"/>
          <a:ext cx="91440" cy="6200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0012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31503-6563-344A-A052-64DA1EC4A8C8}">
      <dsp:nvSpPr>
        <dsp:cNvPr id="0" name=""/>
        <dsp:cNvSpPr/>
      </dsp:nvSpPr>
      <dsp:spPr>
        <a:xfrm>
          <a:off x="1476897" y="2162451"/>
          <a:ext cx="3572451" cy="620012"/>
        </a:xfrm>
        <a:custGeom>
          <a:avLst/>
          <a:gdLst/>
          <a:ahLst/>
          <a:cxnLst/>
          <a:rect l="0" t="0" r="0" b="0"/>
          <a:pathLst>
            <a:path>
              <a:moveTo>
                <a:pt x="3572451" y="0"/>
              </a:moveTo>
              <a:lnTo>
                <a:pt x="3572451" y="310006"/>
              </a:lnTo>
              <a:lnTo>
                <a:pt x="0" y="310006"/>
              </a:lnTo>
              <a:lnTo>
                <a:pt x="0" y="620012"/>
              </a:lnTo>
            </a:path>
          </a:pathLst>
        </a:custGeom>
        <a:noFill/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5A7BD-F964-1042-92DE-F2E4ABA3CB24}">
      <dsp:nvSpPr>
        <dsp:cNvPr id="0" name=""/>
        <dsp:cNvSpPr/>
      </dsp:nvSpPr>
      <dsp:spPr>
        <a:xfrm>
          <a:off x="3573129" y="686232"/>
          <a:ext cx="2952439" cy="1476219"/>
        </a:xfrm>
        <a:prstGeom prst="rect">
          <a:avLst/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venir Next LT Pro" panose="020B0504020202020204" pitchFamily="34" charset="77"/>
            </a:rPr>
            <a:t>Attacker’s Knowledge </a:t>
          </a:r>
          <a:endParaRPr lang="en-IN" sz="1600" kern="1200" dirty="0">
            <a:latin typeface="Avenir Next LT Pro" panose="020B0504020202020204" pitchFamily="34" charset="77"/>
          </a:endParaRPr>
        </a:p>
      </dsp:txBody>
      <dsp:txXfrm>
        <a:off x="3573129" y="686232"/>
        <a:ext cx="2952439" cy="1476219"/>
      </dsp:txXfrm>
    </dsp:sp>
    <dsp:sp modelId="{8BEF5F37-AF74-4543-88BB-B2EE0B01CFDB}">
      <dsp:nvSpPr>
        <dsp:cNvPr id="0" name=""/>
        <dsp:cNvSpPr/>
      </dsp:nvSpPr>
      <dsp:spPr>
        <a:xfrm>
          <a:off x="678" y="2782464"/>
          <a:ext cx="2952439" cy="1476219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Avenir Next LT Pro" panose="020B0504020202020204" pitchFamily="34" charset="77"/>
            </a:rPr>
            <a:t>White-box Attack: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Avenir Next LT Pro" panose="020B0504020202020204" pitchFamily="34" charset="77"/>
            </a:rPr>
            <a:t> </a:t>
          </a:r>
          <a:r>
            <a:rPr lang="en-IN" sz="1400" kern="1200" dirty="0">
              <a:latin typeface="Avenir Next LT Pro" panose="020B0504020202020204" pitchFamily="34" charset="77"/>
            </a:rPr>
            <a:t>All information about the model parameters, training input (</a:t>
          </a:r>
          <a:r>
            <a:rPr lang="en-IN" sz="1400" kern="1200" dirty="0" err="1">
              <a:latin typeface="Avenir Next LT Pro" panose="020B0504020202020204" pitchFamily="34" charset="77"/>
            </a:rPr>
            <a:t>e.g</a:t>
          </a:r>
          <a:r>
            <a:rPr lang="en-IN" sz="1400" kern="1200" dirty="0">
              <a:latin typeface="Avenir Next LT Pro" panose="020B0504020202020204" pitchFamily="34" charset="77"/>
            </a:rPr>
            <a:t>, adjacency matrix, attribute matrix) and the labels.</a:t>
          </a:r>
        </a:p>
      </dsp:txBody>
      <dsp:txXfrm>
        <a:off x="678" y="2782464"/>
        <a:ext cx="2952439" cy="1476219"/>
      </dsp:txXfrm>
    </dsp:sp>
    <dsp:sp modelId="{DB77BD82-8778-0546-8AB3-26FB495EF281}">
      <dsp:nvSpPr>
        <dsp:cNvPr id="0" name=""/>
        <dsp:cNvSpPr/>
      </dsp:nvSpPr>
      <dsp:spPr>
        <a:xfrm>
          <a:off x="3573129" y="2782464"/>
          <a:ext cx="2952439" cy="1476219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Avenir Next LT Pro" panose="020B0504020202020204" pitchFamily="34" charset="77"/>
            </a:rPr>
            <a:t>Gray-box Attack: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venir Next LT Pro" panose="020B0504020202020204" pitchFamily="34" charset="77"/>
            </a:rPr>
            <a:t>The attacker only has limited knowledge about the victim model. </a:t>
          </a:r>
        </a:p>
      </dsp:txBody>
      <dsp:txXfrm>
        <a:off x="3573129" y="2782464"/>
        <a:ext cx="2952439" cy="1476219"/>
      </dsp:txXfrm>
    </dsp:sp>
    <dsp:sp modelId="{70F2953B-C467-CE4C-99B8-C0B662174914}">
      <dsp:nvSpPr>
        <dsp:cNvPr id="0" name=""/>
        <dsp:cNvSpPr/>
      </dsp:nvSpPr>
      <dsp:spPr>
        <a:xfrm>
          <a:off x="7145581" y="2782464"/>
          <a:ext cx="2952439" cy="1476219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Avenir Next LT Pro" panose="020B0504020202020204" pitchFamily="34" charset="77"/>
            </a:rPr>
            <a:t>Black-box Attack: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venir Next LT Pro" panose="020B0504020202020204" pitchFamily="34" charset="77"/>
            </a:rPr>
            <a:t>No access to the model’s parameters or training labels. It can access the adjacency matrix and attribute matrix, and do black-box query for output scores or labels. </a:t>
          </a:r>
        </a:p>
      </dsp:txBody>
      <dsp:txXfrm>
        <a:off x="7145581" y="2782464"/>
        <a:ext cx="2952439" cy="1476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BDDF6-F759-E948-A863-C4B850573C1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727B7-3104-654C-BE9C-5BA09866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0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727B7-3104-654C-BE9C-5BA0986668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12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727B7-3104-654C-BE9C-5BA0986668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6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727B7-3104-654C-BE9C-5BA0986668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12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727B7-3104-654C-BE9C-5BA0986668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0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727B7-3104-654C-BE9C-5BA0986668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0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727B7-3104-654C-BE9C-5BA0986668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5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727B7-3104-654C-BE9C-5BA0986668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5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727B7-3104-654C-BE9C-5BA0986668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42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727B7-3104-654C-BE9C-5BA0986668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28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727B7-3104-654C-BE9C-5BA0986668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1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727B7-3104-654C-BE9C-5BA0986668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6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727B7-3104-654C-BE9C-5BA0986668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07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727B7-3104-654C-BE9C-5BA0986668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0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727B7-3104-654C-BE9C-5BA0986668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3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6829-8A01-C144-B75D-677D82238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52054-8159-4948-BDAB-5D4D925C8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3D344-DB25-3E4A-84A2-589BB195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BCA6-3308-45A5-92DA-43EB6F9573CE}" type="datetime1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FFA0-9C8B-D54E-AF28-043DB764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3752-07A1-3043-9489-8FFF9F35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9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CBF8-E688-D840-8A69-81B788C4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D0067-EF19-C345-AD20-95C1FCCB9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0B262-EED1-3645-A9DB-4F83B04F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E622-C551-4201-94BC-653229222592}" type="datetime1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79846-4329-AE46-B579-03215053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5932E-DFC8-C340-A8C3-D002A29F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4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58B12-102C-0544-B7B2-53065907F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C9844-5DAE-C849-80F8-1E522A314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FC9CD-D909-3649-B7B6-323B5DDC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94E8-67E6-4747-8BEA-A8544FAF5871}" type="datetime1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92BB-AFD1-E045-A889-037D4C59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6CB1-CF0F-E344-AE80-BEED7B54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8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B7FF-090F-1C48-AC5F-167D8891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4C45-3527-6848-A11C-5C5397C4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Next LT Pro" panose="020B0504020202020204" pitchFamily="34" charset="0"/>
              </a:defRPr>
            </a:lvl1pPr>
            <a:lvl2pPr>
              <a:defRPr>
                <a:latin typeface="Avenir Next LT Pro" panose="020B0504020202020204" pitchFamily="34" charset="0"/>
              </a:defRPr>
            </a:lvl2pPr>
            <a:lvl3pPr>
              <a:defRPr>
                <a:latin typeface="Avenir Next LT Pro" panose="020B0504020202020204" pitchFamily="34" charset="0"/>
              </a:defRPr>
            </a:lvl3pPr>
            <a:lvl4pPr>
              <a:defRPr>
                <a:latin typeface="Avenir Next LT Pro" panose="020B0504020202020204" pitchFamily="34" charset="0"/>
              </a:defRPr>
            </a:lvl4pPr>
            <a:lvl5pPr>
              <a:defRPr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32E4-DF45-EA45-9A51-63987021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A24D-DE3A-4F08-9C39-50E4D29BD25F}" type="datetime1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6F56-DC8D-2D4B-9090-76456216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D77EF-9D5B-F84A-A7E0-1D28BBEB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6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CC97-D94C-7640-BBDB-30D400E4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09C65-E419-9A40-B632-6220C6851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1FB7C-C069-AA43-A913-3C715A5E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F5A6-7FA4-4DAC-A0FA-E8D7A9F50442}" type="datetime1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A57DD-C657-C54F-82A1-9472029F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C6C0D-EE4E-5443-AE7D-2D239943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8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DD12-BDAD-1642-B2CD-E239B3FC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F659B-EC6B-074C-9CCA-DEA4B0904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82A7B-2F66-4041-A379-700D85CE5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C42D5-FE49-3743-93A1-FB7B1536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00C8-EEE4-4349-B31E-B070601CA2BF}" type="datetime1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675DF-4BD8-7A43-995A-B4D5DE36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EF8C0-95C3-E54B-81BA-5CF867F0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8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0C49-956B-F240-8A86-895C23A0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94427-F38B-994B-87BE-7EFBC6E8D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49479-7439-834E-970B-C76A12A95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72A0F-AAB3-484C-A684-1DBA0271A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325B3-50D9-4A4F-B563-0989519D1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21A53-39C3-8246-95EE-D145548E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4B15-CF42-4C7E-B456-3F601ADF637E}" type="datetime1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D25C0-929C-E84A-BEE5-43222FF1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C35B2-7D71-C943-8754-06B1EA7E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12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AC65-0CDA-9841-B0FA-DECC8B76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2C084-8C1F-BE46-B885-56D3BFEF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5C81-2B1F-4AF3-9BEB-351F9ADE765E}" type="datetime1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A0BA7-CAB2-BA4D-9EF0-15A1FD8C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BFE85-DBAF-C443-835F-41E5399B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0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0857B-48C3-AA48-9CCF-1C2700C8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59B4-25B5-427D-8316-F20998700A17}" type="datetime1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60221-0B05-214E-82B6-227CE498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A11F5-B7FA-3D4C-B3AF-367936E7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6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EC81-9646-C749-B428-1C48E18A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215D-514B-D945-8A62-BB05253E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3535D-C642-5B4A-8D0E-839CB8185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1D0DB-5107-0F4D-A276-71F02C70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28E9-0D81-48B7-AFEB-9919B5D72F0B}" type="datetime1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D6F8F-A03A-8B4F-B9E1-FAF345AE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39FDE-DCE9-2246-8918-412E09D3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07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C6F8-6FDB-194A-84CC-222768CB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5A920-0BB2-154F-8422-EB59488C6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D4356-62E0-E24C-BA97-62396D964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3F15F-C4E5-704E-86AE-9F1E80C6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4F45-AB37-49F4-9869-279C13F0EBD4}" type="datetime1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AC48F-5C39-0C4B-AB76-03210D1C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32511-AD53-AF4D-9A3B-44B620C6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3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C28FD-F1D9-F24C-BB28-9B199416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92AD2-2C82-CE48-ACAD-87E2D1B8D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42A3-1C54-8541-9AEC-0E28C3BA6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6790-080C-4312-912C-F70E803AD324}" type="datetime1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94AAA-29C5-494A-843C-A2D15FFC1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BBBBF-6517-CC4A-885E-64E8D5371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9" r:id="rId1"/>
    <p:sldLayoutId id="2147484830" r:id="rId2"/>
    <p:sldLayoutId id="2147484831" r:id="rId3"/>
    <p:sldLayoutId id="2147484832" r:id="rId4"/>
    <p:sldLayoutId id="2147484833" r:id="rId5"/>
    <p:sldLayoutId id="2147484834" r:id="rId6"/>
    <p:sldLayoutId id="2147484835" r:id="rId7"/>
    <p:sldLayoutId id="2147484836" r:id="rId8"/>
    <p:sldLayoutId id="2147484837" r:id="rId9"/>
    <p:sldLayoutId id="2147484838" r:id="rId10"/>
    <p:sldLayoutId id="21474848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31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4C7D6-E7A4-4629-BD6F-EAF1D37F4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6026" y="2459806"/>
            <a:ext cx="6178072" cy="2150719"/>
          </a:xfrm>
          <a:noFill/>
        </p:spPr>
        <p:txBody>
          <a:bodyPr anchor="ctr">
            <a:normAutofit/>
          </a:bodyPr>
          <a:lstStyle/>
          <a:p>
            <a:r>
              <a:rPr lang="en-US" sz="3300" b="1" i="0" dirty="0">
                <a:solidFill>
                  <a:srgbClr val="080808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GNNGuard: Defending Graph Neural Networks against Adversarial Attacks</a:t>
            </a:r>
            <a:br>
              <a:rPr lang="en-US" sz="3300" b="1" i="0" dirty="0">
                <a:solidFill>
                  <a:srgbClr val="080808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n-IN" sz="3300" b="1" dirty="0">
              <a:solidFill>
                <a:srgbClr val="080808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A58A6E-C422-0542-92CB-139BF7DBB995}"/>
              </a:ext>
            </a:extLst>
          </p:cNvPr>
          <p:cNvSpPr txBox="1"/>
          <p:nvPr/>
        </p:nvSpPr>
        <p:spPr>
          <a:xfrm>
            <a:off x="3883797" y="4046952"/>
            <a:ext cx="4706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Posterama" panose="020B0504020200020000" pitchFamily="34" charset="0"/>
                <a:cs typeface="Posterama" panose="020B0504020200020000" pitchFamily="34" charset="0"/>
              </a:rPr>
              <a:t>Xiang Zhang and </a:t>
            </a:r>
            <a:r>
              <a:rPr lang="en-IN" sz="2400" dirty="0" err="1">
                <a:latin typeface="Posterama" panose="020B0504020200020000" pitchFamily="34" charset="0"/>
                <a:cs typeface="Posterama" panose="020B0504020200020000" pitchFamily="34" charset="0"/>
              </a:rPr>
              <a:t>Marinka</a:t>
            </a:r>
            <a:r>
              <a:rPr lang="en-IN" sz="240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IN" sz="2400" err="1">
                <a:latin typeface="Posterama" panose="020B0504020200020000" pitchFamily="34" charset="0"/>
                <a:cs typeface="Posterama" panose="020B0504020200020000" pitchFamily="34" charset="0"/>
              </a:rPr>
              <a:t>Zitnik</a:t>
            </a:r>
            <a:r>
              <a:rPr lang="en-IN" sz="240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endParaRPr lang="en-US" sz="24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B4A55A-D5B2-3243-BDF3-641DBA281256}"/>
              </a:ext>
            </a:extLst>
          </p:cNvPr>
          <p:cNvSpPr txBox="1"/>
          <p:nvPr/>
        </p:nvSpPr>
        <p:spPr>
          <a:xfrm>
            <a:off x="4954127" y="4664931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err="1">
                <a:solidFill>
                  <a:srgbClr val="FFC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NeurIPS</a:t>
            </a:r>
            <a:r>
              <a:rPr lang="en-IN" sz="2400" b="1">
                <a:solidFill>
                  <a:srgbClr val="FFC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2020</a:t>
            </a:r>
            <a:endParaRPr lang="en-US" sz="2400" b="1">
              <a:solidFill>
                <a:srgbClr val="FFC000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E72962C6-851E-3742-A472-4273CA69C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28" y="6338416"/>
            <a:ext cx="9640363" cy="477294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IN" sz="2000">
                <a:solidFill>
                  <a:schemeClr val="tx1">
                    <a:lumMod val="8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Presenters: Sai </a:t>
            </a:r>
            <a:r>
              <a:rPr lang="en-IN" sz="2000" err="1">
                <a:solidFill>
                  <a:schemeClr val="tx1">
                    <a:lumMod val="8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Kandregula</a:t>
            </a:r>
            <a:r>
              <a:rPr lang="en-IN" sz="2000">
                <a:solidFill>
                  <a:schemeClr val="tx1">
                    <a:lumMod val="8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(2020CSY7570) and </a:t>
            </a:r>
            <a:r>
              <a:rPr lang="en-IN" sz="2000" err="1">
                <a:solidFill>
                  <a:schemeClr val="tx1">
                    <a:lumMod val="8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Samidha</a:t>
            </a:r>
            <a:r>
              <a:rPr lang="en-IN" sz="2000">
                <a:solidFill>
                  <a:schemeClr val="tx1">
                    <a:lumMod val="8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Verma(2020CSY7575)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FF57FF-662E-4C6F-8467-ABCC9326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2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3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Isosceles Triangle 3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Isosceles Triangle 3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EE845C-D000-4161-AB7A-CEBECE90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>
                <a:latin typeface="Posterama" panose="020B0504020200020000" pitchFamily="34" charset="0"/>
                <a:cs typeface="Posterama" panose="020B0504020200020000" pitchFamily="34" charset="0"/>
              </a:rPr>
              <a:t>KEY CONTRIBUTIONS</a:t>
            </a:r>
            <a:br>
              <a:rPr lang="en-IN" b="1"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n-IN" b="1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4C7D33-0F9F-47FC-B1AE-59C9627E6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366784"/>
            <a:ext cx="10515600" cy="5052472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General approach applicable across all GNN models against various training time </a:t>
            </a:r>
            <a:r>
              <a:rPr lang="en-IN" sz="2400">
                <a:latin typeface="Avenir Next LT Pro" panose="020B0504020202020204" pitchFamily="34" charset="77"/>
              </a:rPr>
              <a:t>(poisoning) </a:t>
            </a:r>
            <a:r>
              <a:rPr lang="en-IN" sz="2400" dirty="0">
                <a:latin typeface="Avenir Next LT Pro" panose="020B0504020202020204" pitchFamily="34" charset="77"/>
              </a:rPr>
              <a:t>attacks</a:t>
            </a:r>
            <a:r>
              <a:rPr lang="en-IN" sz="2400">
                <a:latin typeface="Avenir Next LT Pro" panose="020B0504020202020204" pitchFamily="34" charset="77"/>
              </a:rPr>
              <a:t>.</a:t>
            </a:r>
            <a:endParaRPr lang="en-IN" sz="2400" dirty="0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IN" sz="2400" dirty="0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Revises message passing architecture so that the revised model is robust to </a:t>
            </a:r>
            <a:r>
              <a:rPr lang="en-IN" sz="2400" i="1" dirty="0">
                <a:latin typeface="Avenir Next LT Pro" panose="020B0504020202020204" pitchFamily="34" charset="77"/>
              </a:rPr>
              <a:t>adversarial</a:t>
            </a:r>
            <a:r>
              <a:rPr lang="en-IN" sz="2400" dirty="0">
                <a:latin typeface="Avenir Next LT Pro" panose="020B0504020202020204" pitchFamily="34" charset="77"/>
              </a:rPr>
              <a:t> perturbations while at the same time keeping its representational capacity</a:t>
            </a:r>
            <a:r>
              <a:rPr lang="en-IN" sz="2400">
                <a:latin typeface="Avenir Next LT Pro" panose="020B0504020202020204" pitchFamily="34" charset="77"/>
              </a:rPr>
              <a:t>.</a:t>
            </a:r>
            <a:endParaRPr lang="en-IN" sz="2400" dirty="0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IN" sz="2400" dirty="0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Comparison on </a:t>
            </a:r>
            <a:r>
              <a:rPr lang="en-US" sz="2400" dirty="0">
                <a:latin typeface="Avenir Next LT Pro" panose="020B0504020202020204" pitchFamily="34" charset="77"/>
              </a:rPr>
              <a:t>direct targeted, influence targeted, and non-targeted attacks with three state-of-the-art GNN defenders</a:t>
            </a:r>
            <a:r>
              <a:rPr lang="en-US" sz="2400">
                <a:latin typeface="Avenir Next LT Pro" panose="020B0504020202020204" pitchFamily="34" charset="77"/>
              </a:rPr>
              <a:t>.</a:t>
            </a:r>
            <a:endParaRPr lang="en-US" sz="2400" dirty="0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US" sz="2400" dirty="0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400" dirty="0">
                <a:latin typeface="Avenir Next LT Pro" panose="020B0504020202020204" pitchFamily="34" charset="77"/>
              </a:rPr>
              <a:t>Successful defense on </a:t>
            </a:r>
            <a:r>
              <a:rPr lang="en-US" sz="2400" b="1" dirty="0">
                <a:latin typeface="Avenir Next LT Pro" panose="020B0504020202020204" pitchFamily="34" charset="77"/>
              </a:rPr>
              <a:t>heterophily graphs</a:t>
            </a:r>
            <a:r>
              <a:rPr lang="en-IN" sz="2400" b="1" dirty="0">
                <a:latin typeface="Avenir Next LT Pro" panose="020B0504020202020204" pitchFamily="34" charset="77"/>
              </a:rPr>
              <a:t> </a:t>
            </a:r>
            <a:r>
              <a:rPr lang="en-IN" sz="2400" dirty="0">
                <a:latin typeface="Avenir Next LT Pro" panose="020B0504020202020204" pitchFamily="34" charset="77"/>
              </a:rPr>
              <a:t>which have abundant structural equivalences</a:t>
            </a:r>
            <a:r>
              <a:rPr lang="en-IN" sz="2400">
                <a:latin typeface="Avenir Next LT Pro" panose="020B0504020202020204" pitchFamily="34" charset="77"/>
              </a:rPr>
              <a:t>.</a:t>
            </a:r>
            <a:endParaRPr lang="en-IN" sz="2400" dirty="0">
              <a:latin typeface="Avenir Next LT Pro" panose="020B0504020202020204" pitchFamily="34" charset="7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8F7649-F2B4-4025-99DB-1C4784B4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6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C882AD-80C9-4599-A727-1918B1728FD3}"/>
              </a:ext>
            </a:extLst>
          </p:cNvPr>
          <p:cNvSpPr/>
          <p:nvPr/>
        </p:nvSpPr>
        <p:spPr>
          <a:xfrm>
            <a:off x="6217920" y="93306"/>
            <a:ext cx="4218779" cy="3570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8DE1E-531A-47C2-83CA-34B569F19613}"/>
              </a:ext>
            </a:extLst>
          </p:cNvPr>
          <p:cNvSpPr txBox="1"/>
          <p:nvPr/>
        </p:nvSpPr>
        <p:spPr>
          <a:xfrm>
            <a:off x="507030" y="238923"/>
            <a:ext cx="11071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Posterama" panose="020B0504020200020000" pitchFamily="34" charset="0"/>
                <a:cs typeface="Posterama" panose="020B0504020200020000" pitchFamily="34" charset="0"/>
              </a:rPr>
              <a:t>DESIGN CONCEPT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32CDB4D-14FC-1546-BC75-5E0013D53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458" y="927709"/>
            <a:ext cx="7449421" cy="565844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7FFFF82-D394-429D-9BE8-0A41B3C55D3A}"/>
              </a:ext>
            </a:extLst>
          </p:cNvPr>
          <p:cNvSpPr/>
          <p:nvPr/>
        </p:nvSpPr>
        <p:spPr>
          <a:xfrm>
            <a:off x="5915490" y="3892612"/>
            <a:ext cx="3892052" cy="2683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96E767-5E35-470D-90AD-879E5F34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0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85604-1E7E-4B4F-B9DD-3D1F2D7C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IN" b="1">
                <a:latin typeface="Posterama" panose="020B0504020200020000" pitchFamily="34" charset="0"/>
                <a:cs typeface="Posterama" panose="020B0504020200020000" pitchFamily="34" charset="0"/>
              </a:rPr>
              <a:t>NOTATION</a:t>
            </a:r>
            <a:endParaRPr lang="en-US" b="1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B254E3-E718-C44D-8471-37EEFFC96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9585" y="1779205"/>
                <a:ext cx="10905066" cy="50441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sz="2400" b="1" dirty="0">
                    <a:latin typeface="Avenir Next LT Pro" panose="020B0504020202020204" pitchFamily="34" charset="77"/>
                  </a:rPr>
                  <a:t>X</a:t>
                </a:r>
                <a:r>
                  <a:rPr lang="en-IN" sz="2400" dirty="0">
                    <a:latin typeface="Avenir Next LT Pro" panose="020B0504020202020204" pitchFamily="34" charset="77"/>
                  </a:rPr>
                  <a:t>) denote a graph</a:t>
                </a: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US" sz="2400" b="1" dirty="0">
                    <a:latin typeface="Avenir Next LT Pro" panose="020B0504020202020204" pitchFamily="34" charset="77"/>
                  </a:rPr>
                  <a:t>X</a:t>
                </a:r>
                <a:r>
                  <a:rPr lang="en-US" sz="2400" dirty="0">
                    <a:latin typeface="Avenir Next LT Pro" panose="020B0504020202020204" pitchFamily="34" charset="77"/>
                  </a:rPr>
                  <a:t> </a:t>
                </a:r>
                <a:r>
                  <a:rPr lang="en-US" sz="2400" dirty="0">
                    <a:latin typeface="Avenir Next LT Pro" panose="020B0504020202020204" pitchFamily="34" charset="77"/>
                    <a:ea typeface="Cambria Math" panose="02040503050406030204" pitchFamily="18" charset="0"/>
                  </a:rPr>
                  <a:t>=</a:t>
                </a:r>
                <a:r>
                  <a:rPr lang="en-US" sz="2400" dirty="0">
                    <a:latin typeface="Avenir Next LT Pro" panose="020B0504020202020204" pitchFamily="34" charset="77"/>
                  </a:rPr>
                  <a:t> {x</a:t>
                </a:r>
                <a:r>
                  <a:rPr lang="en-US" sz="2400" baseline="-25000" dirty="0">
                    <a:latin typeface="Avenir Next LT Pro" panose="020B0504020202020204" pitchFamily="34" charset="77"/>
                  </a:rPr>
                  <a:t>1</a:t>
                </a:r>
                <a:r>
                  <a:rPr lang="en-US" sz="2400" dirty="0">
                    <a:latin typeface="Avenir Next LT Pro" panose="020B0504020202020204" pitchFamily="34" charset="77"/>
                  </a:rPr>
                  <a:t>, ..., </a:t>
                </a:r>
                <a:r>
                  <a:rPr lang="en-US" sz="2400" dirty="0" err="1">
                    <a:latin typeface="Avenir Next LT Pro" panose="020B0504020202020204" pitchFamily="34" charset="77"/>
                  </a:rPr>
                  <a:t>x</a:t>
                </a:r>
                <a:r>
                  <a:rPr lang="en-US" sz="2400" baseline="-25000" dirty="0" err="1">
                    <a:latin typeface="Avenir Next LT Pro" panose="020B0504020202020204" pitchFamily="34" charset="77"/>
                  </a:rPr>
                  <a:t>n</a:t>
                </a:r>
                <a:r>
                  <a:rPr lang="en-US" sz="2400" dirty="0">
                    <a:latin typeface="Avenir Next LT Pro" panose="020B0504020202020204" pitchFamily="34" charset="77"/>
                  </a:rPr>
                  <a:t>}, x</a:t>
                </a:r>
                <a:r>
                  <a:rPr lang="en-US" sz="2400" baseline="-25000" dirty="0">
                    <a:latin typeface="Avenir Next LT Pro" panose="020B0504020202020204" pitchFamily="34" charset="77"/>
                  </a:rPr>
                  <a:t>u</a:t>
                </a:r>
                <a:r>
                  <a:rPr lang="en-US" sz="2400" dirty="0">
                    <a:latin typeface="Avenir Next LT Pro" panose="020B0504020202020204" pitchFamily="34" charset="77"/>
                  </a:rPr>
                  <a:t> ∈ R</a:t>
                </a:r>
                <a:r>
                  <a:rPr lang="en-US" sz="2400" baseline="30000" dirty="0">
                    <a:latin typeface="Avenir Next LT Pro" panose="020B0504020202020204" pitchFamily="34" charset="77"/>
                  </a:rPr>
                  <a:t>M</a:t>
                </a:r>
                <a:r>
                  <a:rPr lang="en-US" sz="2400" dirty="0">
                    <a:latin typeface="Avenir Next LT Pro" panose="020B0504020202020204" pitchFamily="34" charset="77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latin typeface="Avenir Next LT Pro" panose="020B0504020202020204" pitchFamily="34" charset="77"/>
                  </a:rPr>
                  <a:t>-dimensional node feature for node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latin typeface="Avenir Next LT Pro" panose="020B0504020202020204" pitchFamily="34" charset="77"/>
                  </a:rPr>
                  <a:t>.</a:t>
                </a: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sz="2400" dirty="0">
                    <a:latin typeface="Avenir Next LT Pro" panose="020B0504020202020204" pitchFamily="34" charset="77"/>
                  </a:rPr>
                  <a:t> ∈ R</a:t>
                </a:r>
                <a:r>
                  <a:rPr lang="pt-BR" sz="2400" baseline="30000" dirty="0">
                    <a:latin typeface="Avenir Next LT Pro" panose="020B0504020202020204" pitchFamily="34" charset="77"/>
                  </a:rPr>
                  <a:t>N×N </a:t>
                </a:r>
                <a:r>
                  <a:rPr lang="pt-BR" sz="2400" dirty="0">
                    <a:latin typeface="Avenir Next LT Pro" panose="020B0504020202020204" pitchFamily="34" charset="77"/>
                  </a:rPr>
                  <a:t>denote </a:t>
                </a:r>
                <a:r>
                  <a:rPr lang="pt-BR" sz="2400" err="1">
                    <a:latin typeface="Avenir Next LT Pro" panose="020B0504020202020204" pitchFamily="34" charset="77"/>
                  </a:rPr>
                  <a:t>an</a:t>
                </a:r>
                <a:r>
                  <a:rPr lang="pt-BR" sz="2400" dirty="0">
                    <a:latin typeface="Avenir Next LT Pro" panose="020B0504020202020204" pitchFamily="34" charset="77"/>
                  </a:rPr>
                  <a:t> </a:t>
                </a:r>
                <a:r>
                  <a:rPr lang="pt-BR" sz="2400" err="1">
                    <a:latin typeface="Avenir Next LT Pro" panose="020B0504020202020204" pitchFamily="34" charset="77"/>
                  </a:rPr>
                  <a:t>adjacency</a:t>
                </a:r>
                <a:r>
                  <a:rPr lang="pt-BR" sz="2400" dirty="0">
                    <a:latin typeface="Avenir Next LT Pro" panose="020B0504020202020204" pitchFamily="34" charset="77"/>
                  </a:rPr>
                  <a:t> </a:t>
                </a:r>
                <a:r>
                  <a:rPr lang="pt-BR" sz="2400" err="1">
                    <a:latin typeface="Avenir Next LT Pro" panose="020B0504020202020204" pitchFamily="34" charset="77"/>
                  </a:rPr>
                  <a:t>matrix</a:t>
                </a:r>
                <a:r>
                  <a:rPr lang="pt-BR" sz="2400" dirty="0">
                    <a:latin typeface="Avenir Next LT Pro" panose="020B0504020202020204" pitchFamily="34" charset="77"/>
                  </a:rPr>
                  <a:t> </a:t>
                </a:r>
                <a:r>
                  <a:rPr lang="pt-BR" sz="2400" err="1">
                    <a:latin typeface="Avenir Next LT Pro" panose="020B0504020202020204" pitchFamily="34" charset="77"/>
                  </a:rPr>
                  <a:t>whose</a:t>
                </a:r>
                <a:r>
                  <a:rPr lang="pt-BR" sz="2400" dirty="0">
                    <a:latin typeface="Avenir Next LT Pro" panose="020B0504020202020204" pitchFamily="34" charset="77"/>
                  </a:rPr>
                  <a:t> </a:t>
                </a:r>
                <a:r>
                  <a:rPr lang="pt-BR" sz="2400" err="1">
                    <a:latin typeface="Avenir Next LT Pro" panose="020B0504020202020204" pitchFamily="34" charset="77"/>
                  </a:rPr>
                  <a:t>element</a:t>
                </a:r>
                <a:r>
                  <a:rPr lang="pt-BR" sz="2400" dirty="0">
                    <a:latin typeface="Avenir Next LT Pro" panose="020B0504020202020204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2400" i="1" baseline="-25000" dirty="0" smtClean="0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pt-BR" sz="2400" dirty="0">
                    <a:latin typeface="Avenir Next LT Pro" panose="020B0504020202020204" pitchFamily="34" charset="77"/>
                  </a:rPr>
                  <a:t> ∈ {0, 1}</a:t>
                </a: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i="1" baseline="-25000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 sz="2400" dirty="0">
                    <a:latin typeface="Avenir Next LT Pro" panose="020B0504020202020204" pitchFamily="34" charset="77"/>
                  </a:rPr>
                  <a:t> immediate neighbourhood including node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IN" sz="2400" dirty="0">
                  <a:latin typeface="Avenir Next LT Pro" panose="020B0504020202020204" pitchFamily="34" charset="77"/>
                </a:endParaRP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IN" sz="2400" dirty="0">
                    <a:latin typeface="Avenir Next LT Pro" panose="020B0504020202020204" pitchFamily="34" charset="77"/>
                  </a:rPr>
                  <a:t> excluding node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IN" sz="2400" dirty="0">
                  <a:latin typeface="Avenir Next LT Pro" panose="020B0504020202020204" pitchFamily="34" charset="77"/>
                </a:endParaRP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2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IN" sz="2400" dirty="0">
                    <a:latin typeface="Avenir Next LT Pro" panose="020B0504020202020204" pitchFamily="34" charset="77"/>
                  </a:rPr>
                  <a:t> </a:t>
                </a:r>
                <a:r>
                  <a:rPr lang="en-IN" sz="2400" dirty="0">
                    <a:latin typeface="Avenir Next LT Pro" panose="020B0504020202020204" pitchFamily="34" charset="77"/>
                    <a:ea typeface="Cambria Math" panose="02040503050406030204" pitchFamily="18" charset="0"/>
                  </a:rPr>
                  <a:t>=</a:t>
                </a:r>
                <a:r>
                  <a:rPr lang="en-IN" sz="2400" dirty="0">
                    <a:latin typeface="Avenir Next LT Pro" panose="020B0504020202020204" pitchFamily="34" charset="77"/>
                  </a:rPr>
                  <a:t> </a:t>
                </a:r>
                <a:r>
                  <a:rPr lang="en-IN" sz="2400" dirty="0">
                    <a:latin typeface="Avenir Next LT Pro" panose="020B0504020202020204" pitchFamily="34" charset="77"/>
                    <a:ea typeface="Cambria Math" panose="02040503050406030204" pitchFamily="18" charset="0"/>
                  </a:rPr>
                  <a:t>f</a:t>
                </a:r>
                <a:r>
                  <a:rPr lang="en-IN" sz="2400" baseline="-25000" dirty="0">
                    <a:latin typeface="Avenir Next LT Pro" panose="020B0504020202020204" pitchFamily="34" charset="77"/>
                    <a:ea typeface="Cambria Math" panose="02040503050406030204" pitchFamily="18" charset="0"/>
                  </a:rPr>
                  <a:t>u</a:t>
                </a:r>
                <a:r>
                  <a:rPr lang="en-IN" sz="2400" dirty="0">
                    <a:latin typeface="Avenir Next LT Pro" panose="020B0504020202020204" pitchFamily="34" charset="77"/>
                    <a:ea typeface="Cambria Math" panose="02040503050406030204" pitchFamily="18" charset="0"/>
                  </a:rPr>
                  <a:t>(G), </a:t>
                </a:r>
                <a:r>
                  <a:rPr lang="en-IN" sz="2400" dirty="0">
                    <a:latin typeface="Avenir Next LT Pro" panose="020B0504020202020204" pitchFamily="34" charset="77"/>
                  </a:rPr>
                  <a:t>prediction for node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600" baseline="30000" dirty="0">
                    <a:latin typeface="Avenir Next LT Pro" panose="020B0504020202020204" pitchFamily="34" charset="77"/>
                    <a:ea typeface="Cambria Math" panose="02040503050406030204" pitchFamily="18" charset="0"/>
                  </a:rPr>
                  <a:t>  </a:t>
                </a:r>
                <a:r>
                  <a:rPr lang="en-US" sz="2400" dirty="0">
                    <a:latin typeface="Avenir Next LT Pro" panose="020B0504020202020204" pitchFamily="34" charset="77"/>
                    <a:ea typeface="Cambria Math" panose="02040503050406030204" pitchFamily="18" charset="0"/>
                  </a:rPr>
                  <a:t>on node classification task with ground-truth labels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 baseline="-25000" dirty="0" err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 sz="2400" dirty="0">
                    <a:latin typeface="Avenir Next LT Pro" panose="020B0504020202020204" pitchFamily="34" charset="77"/>
                  </a:rPr>
                  <a:t> ∈ {1, . . . ,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400" dirty="0">
                    <a:latin typeface="Avenir Next LT Pro" panose="020B0504020202020204" pitchFamily="34" charset="77"/>
                  </a:rPr>
                  <a:t>} </a:t>
                </a: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’ = (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IN" sz="2400" dirty="0">
                    <a:latin typeface="Avenir Next LT Pro" panose="020B0504020202020204" pitchFamily="34" charset="77"/>
                  </a:rPr>
                  <a:t>, </a:t>
                </a:r>
                <a:r>
                  <a:rPr lang="en-IN" sz="2400" b="1" dirty="0">
                    <a:latin typeface="Avenir Next LT Pro" panose="020B0504020202020204" pitchFamily="34" charset="77"/>
                  </a:rPr>
                  <a:t>X</a:t>
                </a:r>
                <a:r>
                  <a:rPr lang="en-IN" sz="2400" dirty="0">
                    <a:latin typeface="Avenir Next LT Pro" panose="020B0504020202020204" pitchFamily="34" charset="77"/>
                  </a:rPr>
                  <a:t>) perturbed version of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IN" sz="2400" dirty="0"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B254E3-E718-C44D-8471-37EEFFC96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9585" y="1779205"/>
                <a:ext cx="10905066" cy="5044170"/>
              </a:xfrm>
              <a:blipFill>
                <a:blip r:embed="rId3"/>
                <a:stretch>
                  <a:fillRect l="-727" t="-1693" r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7055F-AB0C-46A0-9879-CD5A451E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8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85604-1E7E-4B4F-B9DD-3D1F2D7C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Autofit/>
          </a:bodyPr>
          <a:lstStyle/>
          <a:p>
            <a:pPr algn="ctr"/>
            <a:r>
              <a:rPr lang="en-IN" b="1">
                <a:latin typeface="Posterama" panose="020B0504020200020000" pitchFamily="34" charset="0"/>
                <a:cs typeface="Posterama" panose="020B0504020200020000" pitchFamily="34" charset="0"/>
              </a:rPr>
              <a:t>PROBLEM FORMULATION – ATTACK</a:t>
            </a:r>
            <a:br>
              <a:rPr lang="en-IN" b="1"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n-US" b="1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B254E3-E718-C44D-8471-37EEFFC96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6592" y="1345815"/>
                <a:ext cx="10905066" cy="49690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US" sz="2400" dirty="0">
                    <a:latin typeface="Avenir Next LT Pro" panose="020B0504020202020204" pitchFamily="34" charset="77"/>
                    <a:cs typeface="Posterama" panose="020B0504020200020000" pitchFamily="34" charset="0"/>
                  </a:rPr>
                  <a:t>Attackers try to fool a GNN by corrupting the graph topology during training by rewiring or perturbing set of edges</a:t>
                </a: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endParaRPr lang="en-US" sz="2400" dirty="0">
                  <a:latin typeface="Avenir Next LT Pro" panose="020B0504020202020204" pitchFamily="34" charset="77"/>
                  <a:cs typeface="Posterama" panose="020B0504020200020000" pitchFamily="34" charset="0"/>
                </a:endParaRP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US" sz="2400" dirty="0">
                    <a:latin typeface="Avenir Next LT Pro" panose="020B0504020202020204" pitchFamily="34" charset="77"/>
                    <a:cs typeface="Posterama" panose="020B0504020200020000" pitchFamily="34" charset="0"/>
                  </a:rPr>
                  <a:t>The attacker finds optimal perturbation A’ through optimization</a:t>
                </a: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endParaRPr lang="en-US" sz="2400" dirty="0">
                  <a:latin typeface="Avenir Next LT Pro" panose="020B0504020202020204" pitchFamily="34" charset="77"/>
                  <a:cs typeface="Posterama" panose="020B0504020200020000" pitchFamily="34" charset="0"/>
                </a:endParaRP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endParaRPr lang="en-US" sz="2400" dirty="0">
                  <a:latin typeface="Avenir Next LT Pro" panose="020B0504020202020204" pitchFamily="34" charset="77"/>
                  <a:cs typeface="Posterama" panose="020B0504020200020000" pitchFamily="34" charset="0"/>
                </a:endParaRP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endParaRPr lang="en-US" sz="2400" dirty="0">
                  <a:latin typeface="Avenir Next LT Pro" panose="020B0504020202020204" pitchFamily="34" charset="77"/>
                  <a:cs typeface="Posterama" panose="020B0504020200020000" pitchFamily="34" charset="0"/>
                </a:endParaRP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400" dirty="0">
                    <a:latin typeface="Avenir Next LT Pro" panose="020B0504020202020204" pitchFamily="34" charset="77"/>
                    <a:cs typeface="Posterama" panose="020B0504020200020000" pitchFamily="34" charset="0"/>
                  </a:rPr>
                  <a:t> denotes ground-truth labels</a:t>
                </a:r>
                <a:r>
                  <a:rPr lang="en-US" sz="2400" dirty="0">
                    <a:latin typeface="Avenir Next LT Pro" panose="020B0504020202020204" pitchFamily="34" charset="77"/>
                    <a:cs typeface="Posterama" panose="020B0504020200020000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𝑎𝑡𝑡𝑎𝑐𝑘</m:t>
                    </m:r>
                  </m:oMath>
                </a14:m>
                <a:r>
                  <a:rPr lang="en-US" sz="2400" dirty="0">
                    <a:latin typeface="Avenir Next LT Pro" panose="020B0504020202020204" pitchFamily="34" charset="77"/>
                    <a:cs typeface="Posterama" panose="020B0504020200020000" pitchFamily="34" charset="0"/>
                  </a:rPr>
                  <a:t> denotes the attacker’s loss function and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400" i="1" baseline="-25000" dirty="0" err="1">
                        <a:latin typeface="Cambria Math" panose="02040503050406030204" pitchFamily="18" charset="0"/>
                      </a:rPr>
                      <m:t>𝑝𝑟𝑒𝑑𝑖𝑐𝑡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Avenir Next LT Pro" panose="020B0504020202020204" pitchFamily="34" charset="77"/>
                    <a:cs typeface="Posterama" panose="020B0504020200020000" pitchFamily="34" charset="0"/>
                  </a:rPr>
                  <a:t>denotes GNN’s loss, </a:t>
                </a:r>
                <a:r>
                  <a:rPr lang="el-GR" sz="2400" dirty="0">
                    <a:latin typeface="Avenir Next LT Pro" panose="020B0504020202020204" pitchFamily="34" charset="77"/>
                    <a:cs typeface="Posterama" panose="020B0504020200020000" pitchFamily="34" charset="0"/>
                  </a:rPr>
                  <a:t>Θ</a:t>
                </a:r>
                <a:r>
                  <a:rPr lang="el-GR" sz="2400" baseline="30000" dirty="0">
                    <a:latin typeface="Avenir Next LT Pro" panose="020B0504020202020204" pitchFamily="34" charset="77"/>
                    <a:cs typeface="Posterama" panose="020B0504020200020000" pitchFamily="34" charset="0"/>
                  </a:rPr>
                  <a:t>∗</a:t>
                </a:r>
                <a:r>
                  <a:rPr lang="el-GR" sz="2400" dirty="0">
                    <a:latin typeface="Avenir Next LT Pro" panose="020B0504020202020204" pitchFamily="34" charset="77"/>
                    <a:cs typeface="Posterama" panose="020B0504020200020000" pitchFamily="34" charset="0"/>
                  </a:rPr>
                  <a:t> </a:t>
                </a:r>
                <a:r>
                  <a:rPr lang="en-IN" sz="2400" dirty="0">
                    <a:latin typeface="Avenir Next LT Pro" panose="020B0504020202020204" pitchFamily="34" charset="77"/>
                    <a:cs typeface="Posterama" panose="020B0504020200020000" pitchFamily="34" charset="0"/>
                  </a:rPr>
                  <a:t>refers to optimal parameters.</a:t>
                </a: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endParaRPr lang="en-IN" sz="2400" dirty="0">
                  <a:latin typeface="Avenir Next LT Pro" panose="020B0504020202020204" pitchFamily="34" charset="77"/>
                  <a:cs typeface="Posterama" panose="020B0504020200020000" pitchFamily="34" charset="0"/>
                </a:endParaRP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IN" sz="2400" dirty="0">
                    <a:latin typeface="Avenir Next LT Pro" panose="020B0504020202020204" pitchFamily="34" charset="77"/>
                    <a:cs typeface="Posterama" panose="020B0504020200020000" pitchFamily="34" charset="0"/>
                  </a:rPr>
                  <a:t>budget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400" i="0" dirty="0" smtClean="0">
                        <a:latin typeface="Avenir Next LT Pro" panose="020B0504020202020204" pitchFamily="34" charset="77"/>
                        <a:cs typeface="Posterama" panose="020B0504020200020000" pitchFamily="34" charset="0"/>
                      </a:rPr>
                      <m:t>∆</m:t>
                    </m:r>
                    <m:r>
                      <m:rPr>
                        <m:nor/>
                      </m:rPr>
                      <a:rPr lang="en-IN" sz="2400" b="0" i="0" dirty="0" smtClean="0">
                        <a:latin typeface="Avenir Next LT Pro" panose="020B0504020202020204" pitchFamily="34" charset="77"/>
                        <a:cs typeface="Posterama" panose="020B0504020200020000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IN" sz="2400" i="0" dirty="0" smtClean="0">
                        <a:latin typeface="Avenir Next LT Pro" panose="020B0504020202020204" pitchFamily="34" charset="77"/>
                        <a:cs typeface="Posterama" panose="020B0504020200020000" pitchFamily="34" charset="0"/>
                      </a:rPr>
                      <m:t>:</m:t>
                    </m:r>
                    <m:r>
                      <m:rPr>
                        <m:nor/>
                      </m:rPr>
                      <a:rPr lang="en-IN" sz="2400" b="0" i="0" dirty="0" smtClean="0">
                        <a:latin typeface="Avenir Next LT Pro" panose="020B0504020202020204" pitchFamily="34" charset="77"/>
                        <a:cs typeface="Posterama" panose="020B0504020200020000" pitchFamily="34" charset="0"/>
                      </a:rPr>
                      <m:t> ||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  <a:cs typeface="Posterama" panose="020B0504020200020000" pitchFamily="34" charset="0"/>
                      </a:rPr>
                      <m:t>𝑨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  <a:cs typeface="Posterama" panose="020B0504020200020000" pitchFamily="34" charset="0"/>
                      </a:rPr>
                      <m:t>′ − 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  <a:cs typeface="Posterama" panose="020B0504020200020000" pitchFamily="34" charset="0"/>
                      </a:rPr>
                      <m:t>𝑨</m:t>
                    </m:r>
                    <m:r>
                      <m:rPr>
                        <m:nor/>
                      </m:rPr>
                      <a:rPr lang="en-IN" sz="2400" b="0" i="0" dirty="0" smtClean="0">
                        <a:latin typeface="Avenir Next LT Pro" panose="020B0504020202020204" pitchFamily="34" charset="77"/>
                        <a:cs typeface="Posterama" panose="020B0504020200020000" pitchFamily="34" charset="0"/>
                      </a:rPr>
                      <m:t>||</m:t>
                    </m:r>
                    <m:r>
                      <m:rPr>
                        <m:nor/>
                      </m:rPr>
                      <a:rPr lang="en-IN" sz="2400" b="0" i="0" baseline="-25000" dirty="0" smtClean="0">
                        <a:latin typeface="Avenir Next LT Pro" panose="020B0504020202020204" pitchFamily="34" charset="77"/>
                        <a:cs typeface="Posterama" panose="020B0504020200020000" pitchFamily="34" charset="0"/>
                      </a:rPr>
                      <m:t>0</m:t>
                    </m:r>
                    <m:r>
                      <m:rPr>
                        <m:nor/>
                      </m:rPr>
                      <a:rPr lang="en-IN" sz="2400" b="0" i="0" dirty="0" smtClean="0">
                        <a:latin typeface="Avenir Next LT Pro" panose="020B0504020202020204" pitchFamily="34" charset="77"/>
                        <a:cs typeface="Posterama" panose="020B0504020200020000" pitchFamily="34" charset="0"/>
                      </a:rPr>
                      <m:t> ≤ ∆ </m:t>
                    </m:r>
                  </m:oMath>
                </a14:m>
                <a:endParaRPr lang="en-IN" sz="2400" b="0" dirty="0">
                  <a:latin typeface="Avenir Next LT Pro" panose="020B0504020202020204" pitchFamily="34" charset="77"/>
                  <a:cs typeface="Posterama" panose="020B0504020200020000" pitchFamily="34" charset="0"/>
                </a:endParaRP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endParaRPr lang="en-IN" sz="2400" b="0" dirty="0">
                  <a:latin typeface="Avenir Next LT Pro" panose="020B0504020202020204" pitchFamily="34" charset="77"/>
                  <a:cs typeface="Posterama" panose="020B0504020200020000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B254E3-E718-C44D-8471-37EEFFC96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6592" y="1345815"/>
                <a:ext cx="10905066" cy="4969038"/>
              </a:xfrm>
              <a:blipFill>
                <a:blip r:embed="rId3"/>
                <a:stretch>
                  <a:fillRect l="-727" t="-1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25836-00AD-4F40-BAB7-EF3AC8B96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59" y="3245959"/>
            <a:ext cx="9762797" cy="95483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9635882-12BA-DA4B-8A27-669033B941E6}"/>
              </a:ext>
            </a:extLst>
          </p:cNvPr>
          <p:cNvGrpSpPr/>
          <p:nvPr/>
        </p:nvGrpSpPr>
        <p:grpSpPr>
          <a:xfrm>
            <a:off x="933761" y="6084020"/>
            <a:ext cx="7625607" cy="461666"/>
            <a:chOff x="917756" y="6124760"/>
            <a:chExt cx="7625607" cy="4616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5DCEDD-47AE-4FCE-91D1-99A2C1506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8163" y="6124760"/>
              <a:ext cx="388265" cy="46166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8EE660-03FA-3146-98A2-140718A6D3A9}"/>
                </a:ext>
              </a:extLst>
            </p:cNvPr>
            <p:cNvSpPr txBox="1"/>
            <p:nvPr/>
          </p:nvSpPr>
          <p:spPr>
            <a:xfrm>
              <a:off x="1887592" y="6124760"/>
              <a:ext cx="6655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Next LT Pro" panose="020B0504020202020204" pitchFamily="34" charset="77"/>
                  <a:cs typeface="Posterama" panose="020B0504020200020000" pitchFamily="34" charset="0"/>
                </a:rPr>
                <a:t>: perturbations that fit into budget</a:t>
              </a:r>
              <a:endParaRPr lang="en-US" sz="2400" dirty="0">
                <a:latin typeface="Avenir Next LT Pro" panose="020B0504020202020204" pitchFamily="34" charset="7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CA1B96-107B-AF4A-BB61-24EBDB83B38F}"/>
                </a:ext>
              </a:extLst>
            </p:cNvPr>
            <p:cNvSpPr txBox="1"/>
            <p:nvPr/>
          </p:nvSpPr>
          <p:spPr>
            <a:xfrm>
              <a:off x="917756" y="6124761"/>
              <a:ext cx="379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accent4">
                    <a:lumMod val="60000"/>
                    <a:lumOff val="4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Avenir Next LT Pro" panose="020B0504020202020204" pitchFamily="34" charset="77"/>
                </a:rPr>
                <a:t>A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4BD9EF6-98A1-2941-B1BB-DE0EB73CE484}"/>
              </a:ext>
            </a:extLst>
          </p:cNvPr>
          <p:cNvSpPr txBox="1"/>
          <p:nvPr/>
        </p:nvSpPr>
        <p:spPr>
          <a:xfrm>
            <a:off x="10968633" y="3347075"/>
            <a:ext cx="579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venir Next LT Pro" panose="020B0504020202020204" pitchFamily="34" charset="77"/>
              </a:rPr>
              <a:t>(1)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9FDF1-79E0-4AE5-AFA1-6E3F6E76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2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4D5C6-3C3D-0C47-8CC4-6C09B0E1E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7962" y="234980"/>
                <a:ext cx="10905066" cy="573651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2400" dirty="0">
                    <a:latin typeface="Avenir Next LT Pro" panose="020B0504020202020204" pitchFamily="34" charset="77"/>
                  </a:rPr>
                  <a:t>Let’s assume,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sz="2400" dirty="0">
                    <a:latin typeface="Avenir Next LT Pro" panose="020B0504020202020204" pitchFamily="34" charset="77"/>
                  </a:rPr>
                  <a:t> - target nodes intended to be misclassified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400" dirty="0">
                    <a:latin typeface="Avenir Next LT Pro" panose="020B0504020202020204" pitchFamily="34" charset="77"/>
                  </a:rPr>
                  <a:t> -</a:t>
                </a:r>
                <a:r>
                  <a:rPr lang="en-US" sz="2400" dirty="0">
                    <a:latin typeface="Avenir Next LT Pro" panose="020B0504020202020204" pitchFamily="34" charset="77"/>
                  </a:rPr>
                  <a:t> attacker nodes that are allowed to be perturbed.</a:t>
                </a:r>
              </a:p>
              <a:p>
                <a:pPr marL="0" indent="0">
                  <a:buNone/>
                </a:pPr>
                <a:endParaRPr lang="en-IN" sz="2400" b="1" dirty="0">
                  <a:latin typeface="Avenir Next LT Pro" panose="020B0504020202020204" pitchFamily="34" charset="77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Avenir Next LT Pro" panose="020B0504020202020204" pitchFamily="34" charset="77"/>
                  </a:rPr>
                  <a:t>Direct targeted attacks</a:t>
                </a:r>
                <a:r>
                  <a:rPr lang="en-US" sz="2400" b="1" dirty="0">
                    <a:latin typeface="Avenir Next LT Pro" panose="020B0504020202020204" pitchFamily="34" charset="77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Avenir Next LT Pro" panose="020B0504020202020204" pitchFamily="34" charset="77"/>
                  </a:rPr>
                  <a:t>Attack focus on manipulating the incident edges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400" b="1" dirty="0">
                  <a:latin typeface="Avenir Next LT Pro" panose="020B0504020202020204" pitchFamily="34" charset="77"/>
                </a:endParaRP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2400" dirty="0">
                  <a:latin typeface="Avenir Next LT Pro" panose="020B0504020202020204" pitchFamily="34" charset="77"/>
                </a:endParaRPr>
              </a:p>
              <a:p>
                <a:pPr marL="0" indent="0">
                  <a:buNone/>
                </a:pPr>
                <a:endParaRPr lang="en-US" sz="2400" dirty="0">
                  <a:latin typeface="Avenir Next LT Pro" panose="020B0504020202020204" pitchFamily="34" charset="77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Avenir Next LT Pro" panose="020B0504020202020204" pitchFamily="34" charset="77"/>
                  </a:rPr>
                  <a:t>Influence targeted attacks</a:t>
                </a:r>
                <a:r>
                  <a:rPr lang="en-US" sz="2400" b="1" dirty="0">
                    <a:latin typeface="Avenir Next LT Pro" panose="020B0504020202020204" pitchFamily="34" charset="77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Avenir Next LT Pro" panose="020B0504020202020204" pitchFamily="34" charset="77"/>
                  </a:rPr>
                  <a:t>Attack focus on </a:t>
                </a:r>
                <a:r>
                  <a:rPr lang="en-IN" sz="2400" dirty="0">
                    <a:latin typeface="Avenir Next LT Pro" panose="020B0504020202020204" pitchFamily="34" charset="77"/>
                  </a:rPr>
                  <a:t>edges of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 sz="2400" dirty="0">
                    <a:latin typeface="Avenir Next LT Pro" panose="020B0504020202020204" pitchFamily="34" charset="77"/>
                  </a:rPr>
                  <a:t>’s </a:t>
                </a:r>
                <a:r>
                  <a:rPr lang="en-IN" sz="2400" dirty="0" err="1">
                    <a:latin typeface="Avenir Next LT Pro" panose="020B0504020202020204" pitchFamily="34" charset="77"/>
                  </a:rPr>
                  <a:t>neighbors</a:t>
                </a:r>
                <a:endParaRPr lang="en-US" sz="2400" dirty="0">
                  <a:latin typeface="Avenir Next LT Pro" panose="020B0504020202020204" pitchFamily="34" charset="77"/>
                </a:endParaRP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IN" sz="2400" dirty="0">
                    <a:latin typeface="Avenir Next LT Pro" panose="020B0504020202020204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=</m:t>
                    </m:r>
                    <m:sSubSup>
                      <m:sSubSupPr>
                        <m:ctrlPr>
                          <a:rPr lang="en-I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baseline="30000" dirty="0">
                  <a:latin typeface="Avenir Next LT Pro" panose="020B0504020202020204" pitchFamily="34" charset="77"/>
                </a:endParaRPr>
              </a:p>
              <a:p>
                <a:pPr marL="0" indent="0">
                  <a:buNone/>
                </a:pPr>
                <a:endParaRPr lang="en-US" sz="2400" baseline="30000" dirty="0">
                  <a:latin typeface="Avenir Next LT Pro" panose="020B0504020202020204" pitchFamily="34" charset="77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Avenir Next LT Pro" panose="020B0504020202020204" pitchFamily="34" charset="77"/>
                  </a:rPr>
                  <a:t>Non-targeted attacks: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Avenir Next LT Pro" panose="020B0504020202020204" pitchFamily="34" charset="77"/>
                  </a:rPr>
                  <a:t>Attack focus on overall GNN classification performance</a:t>
                </a:r>
                <a:endParaRPr lang="en-IN" sz="2400" b="1" dirty="0">
                  <a:latin typeface="Avenir Next LT Pro" panose="020B0504020202020204" pitchFamily="34" charset="77"/>
                </a:endParaRP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2400" i="1" dirty="0" err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2400" i="1" baseline="-25000" dirty="0" err="1" smtClean="0">
                        <a:latin typeface="Cambria Math" panose="02040503050406030204" pitchFamily="18" charset="0"/>
                      </a:rPr>
                      <m:t>𝑡𝑒𝑠𝑡</m:t>
                    </m:r>
                  </m:oMath>
                </a14:m>
                <a:endParaRPr lang="en-IN" sz="2400" baseline="-25000" dirty="0"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4D5C6-3C3D-0C47-8CC4-6C09B0E1E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7962" y="234980"/>
                <a:ext cx="10905066" cy="5736517"/>
              </a:xfrm>
              <a:blipFill>
                <a:blip r:embed="rId3"/>
                <a:stretch>
                  <a:fillRect l="-894" t="-1488" b="-10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DBBB5-9F58-4A61-A18D-713C3023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3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B1BB2-8612-954A-A47C-2CD072F4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Autofit/>
          </a:bodyPr>
          <a:lstStyle/>
          <a:p>
            <a:pPr algn="ctr"/>
            <a:r>
              <a:rPr lang="en-IN" b="1">
                <a:latin typeface="Posterama" panose="020B0504020200020000" pitchFamily="34" charset="0"/>
                <a:cs typeface="Posterama" panose="020B0504020200020000" pitchFamily="34" charset="0"/>
              </a:rPr>
              <a:t>PROBLEM FORMULATION – </a:t>
            </a:r>
            <a:r>
              <a:rPr lang="en-IN" b="1" err="1">
                <a:latin typeface="Posterama" panose="020B0504020200020000" pitchFamily="34" charset="0"/>
                <a:cs typeface="Posterama" panose="020B0504020200020000" pitchFamily="34" charset="0"/>
              </a:rPr>
              <a:t>GNNGuard</a:t>
            </a:r>
            <a:br>
              <a:rPr lang="en-IN" b="1"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4D5C6-3C3D-0C47-8CC4-6C09B0E1E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6" y="1092188"/>
                <a:ext cx="10905066" cy="30621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US" sz="2400" dirty="0">
                    <a:latin typeface="Avenir Next LT Pro" panose="020B0504020202020204" pitchFamily="34" charset="77"/>
                  </a:rPr>
                  <a:t>Input : </a:t>
                </a:r>
                <a:r>
                  <a:rPr lang="en-IN" sz="2400" dirty="0">
                    <a:latin typeface="Avenir Next LT Pro" panose="020B0504020202020204" pitchFamily="34" charset="77"/>
                  </a:rPr>
                  <a:t>GNN f = (MSG, AGG, UPD) </a:t>
                </a: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IN" sz="2400" dirty="0">
                    <a:latin typeface="Avenir Next LT Pro" panose="020B0504020202020204" pitchFamily="34" charset="77"/>
                  </a:rPr>
                  <a:t>Returns : GNN f′ = (MSG′, AGG′, UPD′) </a:t>
                </a:r>
              </a:p>
              <a:p>
                <a:pPr lvl="1">
                  <a:buClr>
                    <a:schemeClr val="accent1">
                      <a:lumMod val="60000"/>
                      <a:lumOff val="40000"/>
                    </a:schemeClr>
                  </a:buClr>
                </a:pPr>
                <a:r>
                  <a:rPr lang="en-IN" sz="2000" dirty="0">
                    <a:latin typeface="Avenir Next LT Pro" panose="020B0504020202020204" pitchFamily="34" charset="77"/>
                  </a:rPr>
                  <a:t>MSG : message-passing function</a:t>
                </a:r>
              </a:p>
              <a:p>
                <a:pPr lvl="1">
                  <a:buClr>
                    <a:schemeClr val="accent1">
                      <a:lumMod val="60000"/>
                      <a:lumOff val="40000"/>
                    </a:schemeClr>
                  </a:buClr>
                </a:pPr>
                <a:r>
                  <a:rPr lang="en-IN" sz="2000" dirty="0">
                    <a:latin typeface="Avenir Next LT Pro" panose="020B0504020202020204" pitchFamily="34" charset="77"/>
                  </a:rPr>
                  <a:t>AGG : aggregation function</a:t>
                </a:r>
              </a:p>
              <a:p>
                <a:pPr lvl="1">
                  <a:buClr>
                    <a:schemeClr val="accent1">
                      <a:lumMod val="60000"/>
                      <a:lumOff val="40000"/>
                    </a:schemeClr>
                  </a:buClr>
                </a:pPr>
                <a:r>
                  <a:rPr lang="en-IN" sz="2000" dirty="0">
                    <a:latin typeface="Avenir Next LT Pro" panose="020B0504020202020204" pitchFamily="34" charset="77"/>
                  </a:rPr>
                  <a:t>UPD  : update function </a:t>
                </a:r>
                <a:endParaRPr lang="en-US" sz="2400" dirty="0">
                  <a:latin typeface="Avenir Next LT Pro" panose="020B0504020202020204" pitchFamily="34" charset="77"/>
                </a:endParaRP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US" sz="2400" dirty="0">
                    <a:latin typeface="Avenir Next LT Pro" panose="020B0504020202020204" pitchFamily="34" charset="77"/>
                  </a:rPr>
                  <a:t>For a poisoned graph G’, We seek GNN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400" dirty="0">
                    <a:latin typeface="Avenir Next LT Pro" panose="020B0504020202020204" pitchFamily="34" charset="77"/>
                  </a:rPr>
                  <a:t> such that for any node u </a:t>
                </a:r>
                <a:r>
                  <a:rPr lang="en-IN" sz="2400" dirty="0">
                    <a:latin typeface="Avenir Next LT Pro" panose="020B0504020202020204" pitchFamily="34" charset="77"/>
                  </a:rPr>
                  <a:t>∈</a:t>
                </a:r>
                <a:r>
                  <a:rPr lang="en-US" sz="2400" dirty="0">
                    <a:latin typeface="Avenir Next LT Pro" panose="020B0504020202020204" pitchFamily="34" charset="77"/>
                  </a:rPr>
                  <a:t> G’:</a:t>
                </a:r>
              </a:p>
              <a:p>
                <a:endParaRPr lang="en-US" sz="2400" dirty="0">
                  <a:latin typeface="Avenir Next LT Pro" panose="020B0504020202020204" pitchFamily="34" charset="77"/>
                </a:endParaRPr>
              </a:p>
              <a:p>
                <a:pPr marL="0" indent="0">
                  <a:buNone/>
                </a:pPr>
                <a:endParaRPr lang="en-US" sz="2400" dirty="0">
                  <a:latin typeface="Avenir Next LT Pro" panose="020B0504020202020204" pitchFamily="34" charset="77"/>
                </a:endParaRPr>
              </a:p>
              <a:p>
                <a:pPr marL="0" indent="0">
                  <a:buNone/>
                </a:pPr>
                <a:endParaRPr lang="en-US" sz="2400" dirty="0">
                  <a:latin typeface="Avenir Next LT Pro" panose="020B0504020202020204" pitchFamily="34" charset="77"/>
                </a:endParaRPr>
              </a:p>
              <a:p>
                <a:pPr marL="0" indent="0">
                  <a:buNone/>
                </a:pPr>
                <a:endParaRPr lang="en-US" sz="2400" dirty="0"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4D5C6-3C3D-0C47-8CC4-6C09B0E1E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6" y="1092188"/>
                <a:ext cx="10905066" cy="3062151"/>
              </a:xfrm>
              <a:blipFill>
                <a:blip r:embed="rId3"/>
                <a:stretch>
                  <a:fillRect l="-783" t="-2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53C38CFE-374B-F945-AAF9-2E4F5ED5D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476" y="3429000"/>
            <a:ext cx="2891951" cy="542241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1CABDAF7-E06F-0B42-BA2A-FEF1891FC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611" y="3973546"/>
            <a:ext cx="1535112" cy="404371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9DEBA97-3718-874F-87BA-2E2A72F004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3668"/>
          <a:stretch/>
        </p:blipFill>
        <p:spPr>
          <a:xfrm>
            <a:off x="1154471" y="4601497"/>
            <a:ext cx="1535112" cy="3426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AD7F66-0F11-6141-BBA7-2D9595C7C458}"/>
              </a:ext>
            </a:extLst>
          </p:cNvPr>
          <p:cNvSpPr txBox="1"/>
          <p:nvPr/>
        </p:nvSpPr>
        <p:spPr>
          <a:xfrm>
            <a:off x="2728724" y="4012695"/>
            <a:ext cx="4957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>
                <a:latin typeface="Avenir Next LT Pro" panose="020B0504020202020204" pitchFamily="34" charset="77"/>
              </a:rPr>
              <a:t>: prediction when GNN f′ is trained on G′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C7C42D-0E7A-A446-8DB5-10A463D5305F}"/>
              </a:ext>
            </a:extLst>
          </p:cNvPr>
          <p:cNvSpPr txBox="1"/>
          <p:nvPr/>
        </p:nvSpPr>
        <p:spPr>
          <a:xfrm>
            <a:off x="2689583" y="4570850"/>
            <a:ext cx="8542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latin typeface="Avenir Next LT Pro" panose="020B0504020202020204" pitchFamily="34" charset="77"/>
              </a:rPr>
              <a:t>: hypothetical prediction that the GNN f would have made if it had access to clean graph G.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CF6A78-3AD7-964A-A64D-02D376D33092}"/>
                  </a:ext>
                </a:extLst>
              </p:cNvPr>
              <p:cNvSpPr txBox="1"/>
              <p:nvPr/>
            </p:nvSpPr>
            <p:spPr>
              <a:xfrm>
                <a:off x="643466" y="5446417"/>
                <a:ext cx="107590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4">
                      <a:lumMod val="60000"/>
                      <a:lumOff val="40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Avenir Next LT Pro" panose="020B0504020202020204" pitchFamily="34" charset="77"/>
                  </a:rPr>
                  <a:t>Intuition : </a:t>
                </a:r>
                <a:r>
                  <a:rPr lang="en-IN" sz="2400" dirty="0">
                    <a:latin typeface="Avenir Next LT Pro" panose="020B0504020202020204" pitchFamily="34" charset="77"/>
                  </a:rPr>
                  <a:t>Design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IN" sz="2400" dirty="0">
                    <a:latin typeface="Avenir Next LT Pro" panose="020B0504020202020204" pitchFamily="34" charset="77"/>
                  </a:rPr>
                  <a:t>to learn neural messages on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IN" sz="2400" dirty="0">
                    <a:latin typeface="Avenir Next LT Pro" panose="020B0504020202020204" pitchFamily="34" charset="77"/>
                  </a:rPr>
                  <a:t>that, in turn, are similar to the messages that a hypothetical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>
                    <a:latin typeface="Avenir Next LT Pro" panose="020B0504020202020204" pitchFamily="34" charset="77"/>
                  </a:rPr>
                  <a:t> would learn on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2400" dirty="0">
                    <a:latin typeface="Avenir Next LT Pro" panose="020B0504020202020204" pitchFamily="34" charset="77"/>
                  </a:rPr>
                  <a:t> </a:t>
                </a:r>
              </a:p>
              <a:p>
                <a:endParaRPr lang="en-US" sz="2400" dirty="0"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CF6A78-3AD7-964A-A64D-02D376D33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6" y="5446417"/>
                <a:ext cx="10759044" cy="1200329"/>
              </a:xfrm>
              <a:prstGeom prst="rect">
                <a:avLst/>
              </a:prstGeom>
              <a:blipFill>
                <a:blip r:embed="rId7"/>
                <a:stretch>
                  <a:fillRect l="-794" t="-4061" r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CCA539F-9AA4-BB4C-87A2-90B75BAA6BA1}"/>
              </a:ext>
            </a:extLst>
          </p:cNvPr>
          <p:cNvSpPr txBox="1"/>
          <p:nvPr/>
        </p:nvSpPr>
        <p:spPr>
          <a:xfrm>
            <a:off x="10625437" y="3513140"/>
            <a:ext cx="579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venir Next LT Pro" panose="020B0504020202020204" pitchFamily="34" charset="77"/>
              </a:rPr>
              <a:t>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8FAB3-51D6-40C5-851B-5CD47AF2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B1BB2-8612-954A-A47C-2CD072F4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Posterama" panose="020B0504020200020000" pitchFamily="34" charset="0"/>
                <a:cs typeface="Posterama" panose="020B0504020200020000" pitchFamily="34" charset="0"/>
              </a:rPr>
              <a:t>NOT A TRIVIAL TASK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D5C6-3C3D-0C47-8CC4-6C09B0E1E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400">
                <a:latin typeface="Avenir Next LT Pro" panose="020B0504020202020204" pitchFamily="34" charset="77"/>
              </a:rPr>
              <a:t>It is impossible to access clean graph, G. Therefore, it’s not trivial to optimize Eq (2). 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endParaRPr lang="en-US" sz="2400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>
                <a:latin typeface="Avenir Next LT Pro" panose="020B0504020202020204" pitchFamily="34" charset="77"/>
              </a:rPr>
              <a:t>To restore the structure of G and mitigate impact of G’, design a message-passing scheme that can :</a:t>
            </a:r>
          </a:p>
          <a:p>
            <a:pPr marL="0" indent="0">
              <a:buNone/>
            </a:pPr>
            <a:endParaRPr lang="en-IN" sz="2400">
              <a:latin typeface="Avenir Next LT Pro" panose="020B0504020202020204" pitchFamily="34" charset="77"/>
            </a:endParaRP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IN">
                <a:latin typeface="Avenir Next LT Pro" panose="020B0504020202020204" pitchFamily="34" charset="77"/>
              </a:rPr>
              <a:t>Detect fake edges,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IN">
                <a:latin typeface="Avenir Next LT Pro" panose="020B0504020202020204" pitchFamily="34" charset="77"/>
              </a:rPr>
              <a:t>Block them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IN">
                <a:latin typeface="Avenir Next LT Pro" panose="020B0504020202020204" pitchFamily="34" charset="77"/>
              </a:rPr>
              <a:t>Attend to true, unperturbed edges. </a:t>
            </a:r>
          </a:p>
          <a:p>
            <a:endParaRPr lang="en-US" sz="2400">
              <a:latin typeface="Avenir Next LT Pro" panose="020B0504020202020204" pitchFamily="34" charset="77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ABE31-3ABB-4F2C-86DF-CC6B1973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08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8B134-6250-3E47-BFFF-A01426A0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Autofit/>
          </a:bodyPr>
          <a:lstStyle/>
          <a:p>
            <a:pPr algn="ctr"/>
            <a:r>
              <a:rPr lang="en-IN" b="1" err="1">
                <a:latin typeface="Posterama" panose="020B0504020200020000" pitchFamily="34" charset="0"/>
                <a:cs typeface="Posterama" panose="020B0504020200020000" pitchFamily="34" charset="0"/>
              </a:rPr>
              <a:t>GNNGuard</a:t>
            </a:r>
            <a:br>
              <a:rPr lang="en-IN" b="1"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n-US" b="1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81898-C4FF-144A-A598-420C55AA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dirty="0">
                <a:latin typeface="Avenir Next LT Pro" panose="020B0504020202020204" pitchFamily="34" charset="77"/>
              </a:rPr>
              <a:t>Most damaging attacks add fake edges between nodes that have different features and labels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77"/>
              </a:rPr>
              <a:t>{[1,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77"/>
              </a:rPr>
              <a:t>SigKDD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77"/>
              </a:rPr>
              <a:t> 2021], [2, IJCAI, 2019]}. </a:t>
            </a:r>
            <a:endParaRPr lang="en-IN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77"/>
            </a:endParaRP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endParaRPr lang="en-IN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b="1" dirty="0">
                <a:latin typeface="Avenir Next LT Pro" panose="020B0504020202020204" pitchFamily="34" charset="77"/>
              </a:rPr>
              <a:t>Core </a:t>
            </a:r>
            <a:r>
              <a:rPr lang="en-IN" b="1" dirty="0" err="1">
                <a:latin typeface="Avenir Next LT Pro" panose="020B0504020202020204" pitchFamily="34" charset="77"/>
              </a:rPr>
              <a:t>defense</a:t>
            </a:r>
            <a:r>
              <a:rPr lang="en-IN" b="1" dirty="0">
                <a:latin typeface="Avenir Next LT Pro" panose="020B0504020202020204" pitchFamily="34" charset="77"/>
              </a:rPr>
              <a:t> principle of GNNGuard:</a:t>
            </a:r>
            <a:r>
              <a:rPr lang="en-IN" dirty="0">
                <a:latin typeface="Avenir Next LT Pro" panose="020B0504020202020204" pitchFamily="34" charset="77"/>
              </a:rPr>
              <a:t>  </a:t>
            </a:r>
            <a:endParaRPr lang="en-IN">
              <a:latin typeface="Avenir Next LT Pro" panose="020B0504020202020204" pitchFamily="34" charset="77"/>
            </a:endParaRP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r>
              <a:rPr lang="en-IN">
                <a:latin typeface="Avenir Next LT Pro" panose="020B0504020202020204" pitchFamily="34" charset="77"/>
              </a:rPr>
              <a:t>Detect fake edges, alleviate their negative impact on prediction by </a:t>
            </a:r>
            <a:r>
              <a:rPr lang="en-IN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77"/>
              </a:rPr>
              <a:t>removing</a:t>
            </a:r>
            <a:r>
              <a:rPr lang="en-IN">
                <a:latin typeface="Avenir Next LT Pro" panose="020B0504020202020204" pitchFamily="34" charset="77"/>
              </a:rPr>
              <a:t> them or assigning them </a:t>
            </a:r>
            <a:r>
              <a:rPr lang="en-IN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77"/>
              </a:rPr>
              <a:t>lower weights </a:t>
            </a:r>
            <a:r>
              <a:rPr lang="en-IN">
                <a:latin typeface="Avenir Next LT Pro" panose="020B0504020202020204" pitchFamily="34" charset="77"/>
              </a:rPr>
              <a:t>in neural message passing. </a:t>
            </a:r>
            <a:endParaRPr lang="en-IN" sz="2000">
              <a:latin typeface="Avenir Next LT Pro" panose="020B0504020202020204" pitchFamily="34" charset="77"/>
            </a:endParaRPr>
          </a:p>
          <a:p>
            <a:endParaRPr lang="en-IN" sz="2000" dirty="0">
              <a:latin typeface="Avenir Next LT Pro" panose="020B0504020202020204" pitchFamily="34" charset="77"/>
            </a:endParaRPr>
          </a:p>
          <a:p>
            <a:endParaRPr lang="en-US" sz="2000" dirty="0"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B2BA5-FDDC-4DF5-9303-D79DAE1A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4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6D399-6B91-364E-92E1-ED2BB091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19" y="311827"/>
            <a:ext cx="11171279" cy="124195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Posterama" panose="020B0504020200020000" pitchFamily="34" charset="0"/>
                <a:cs typeface="Posterama" panose="020B0504020200020000" pitchFamily="34" charset="0"/>
              </a:rPr>
              <a:t>KEY COMPONENTS 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AA6F-B32C-FF4B-BB30-7ABE5CF21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493" y="1232153"/>
            <a:ext cx="10313425" cy="4819402"/>
          </a:xfrm>
          <a:noFill/>
        </p:spPr>
        <p:txBody>
          <a:bodyPr anchor="ctr">
            <a:normAutofit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 err="1">
                <a:latin typeface="Avenir Next LT Pro" panose="020B0504020202020204" pitchFamily="34" charset="77"/>
              </a:rPr>
              <a:t>Neighbor</a:t>
            </a:r>
            <a:r>
              <a:rPr lang="en-IN" sz="2400" dirty="0">
                <a:latin typeface="Avenir Next LT Pro" panose="020B0504020202020204" pitchFamily="34" charset="77"/>
              </a:rPr>
              <a:t> Importance Estimation : Dynamically adjusts the relevance of nodes’ local network neighbourhoods, prunes likely fake edges, and assigns less weight to suspicious edges based on network theory of homophily. 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endParaRPr lang="en-IN" sz="2400" dirty="0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Layer-wise Graph Memory :  Designed to smoothen the </a:t>
            </a:r>
            <a:r>
              <a:rPr lang="en-IN" sz="2400" dirty="0" err="1">
                <a:latin typeface="Avenir Next LT Pro" panose="020B0504020202020204" pitchFamily="34" charset="77"/>
              </a:rPr>
              <a:t>defense</a:t>
            </a:r>
            <a:r>
              <a:rPr lang="en-IN" sz="2400" dirty="0">
                <a:latin typeface="Avenir Next LT Pro" panose="020B0504020202020204" pitchFamily="34" charset="77"/>
              </a:rPr>
              <a:t>, by coarsening the graph structure. </a:t>
            </a:r>
          </a:p>
          <a:p>
            <a:endParaRPr lang="en-US" sz="24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D46B9-1231-4C84-9394-3881BA48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9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10C7C-185B-FD46-B91E-63A06572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>
                <a:latin typeface="Posterama" panose="020B0504020200020000" pitchFamily="34" charset="0"/>
                <a:cs typeface="Posterama" panose="020B0504020200020000" pitchFamily="34" charset="0"/>
              </a:rPr>
              <a:t>NEIGHBOR IMPORTANCE ESTIMATION : BASIC IDEA</a:t>
            </a:r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3FFDA15-F572-1948-87A9-DE41C7DB4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365" r="53399"/>
          <a:stretch/>
        </p:blipFill>
        <p:spPr>
          <a:xfrm>
            <a:off x="971868" y="1444751"/>
            <a:ext cx="4775789" cy="363748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C02A83-9FB2-4187-9F14-6467D544DDE2}"/>
                  </a:ext>
                </a:extLst>
              </p:cNvPr>
              <p:cNvSpPr txBox="1"/>
              <p:nvPr/>
            </p:nvSpPr>
            <p:spPr>
              <a:xfrm>
                <a:off x="731031" y="5257705"/>
                <a:ext cx="5364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Avenir Next LT Pro" panose="020B0504020202020204" pitchFamily="34" charset="77"/>
                  </a:rPr>
                  <a:t>GNN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latin typeface="Avenir Next LT Pro" panose="020B0504020202020204" pitchFamily="34" charset="77"/>
                  </a:rPr>
                  <a:t> neural message passing in the k</a:t>
                </a:r>
                <a:r>
                  <a:rPr lang="en-IN" baseline="30000" dirty="0">
                    <a:latin typeface="Avenir Next LT Pro" panose="020B0504020202020204" pitchFamily="34" charset="77"/>
                  </a:rPr>
                  <a:t>th</a:t>
                </a:r>
                <a:r>
                  <a:rPr lang="en-IN" dirty="0">
                    <a:latin typeface="Avenir Next LT Pro" panose="020B0504020202020204" pitchFamily="34" charset="77"/>
                  </a:rPr>
                  <a:t> layer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C02A83-9FB2-4187-9F14-6467D544D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31" y="5257705"/>
                <a:ext cx="5364969" cy="369332"/>
              </a:xfrm>
              <a:prstGeom prst="rect">
                <a:avLst/>
              </a:prstGeom>
              <a:blipFill>
                <a:blip r:embed="rId3"/>
                <a:stretch>
                  <a:fillRect l="-102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962381A-6B60-4F40-9391-1B0E2A5BC9A5}"/>
              </a:ext>
            </a:extLst>
          </p:cNvPr>
          <p:cNvGrpSpPr/>
          <p:nvPr/>
        </p:nvGrpSpPr>
        <p:grpSpPr>
          <a:xfrm>
            <a:off x="5462928" y="1427771"/>
            <a:ext cx="6399869" cy="4476265"/>
            <a:chOff x="5462928" y="1427771"/>
            <a:chExt cx="6399869" cy="4476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E2FED2F-6392-DC45-BE24-6D12854F98E2}"/>
                    </a:ext>
                  </a:extLst>
                </p:cNvPr>
                <p:cNvSpPr txBox="1"/>
                <p:nvPr/>
              </p:nvSpPr>
              <p:spPr>
                <a:xfrm>
                  <a:off x="6122452" y="5257705"/>
                  <a:ext cx="574034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Avenir Next LT Pro" panose="020B0504020202020204" pitchFamily="34" charset="77"/>
                    </a:rPr>
                    <a:t>message flow in GNN </a:t>
                  </a:r>
                  <a14:m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IN" dirty="0">
                      <a:latin typeface="Avenir Next LT Pro" panose="020B0504020202020204" pitchFamily="34" charset="77"/>
                    </a:rPr>
                    <a:t> under GNNGuard </a:t>
                  </a:r>
                  <a:r>
                    <a:rPr lang="en-IN" dirty="0" err="1">
                      <a:latin typeface="Avenir Next LT Pro" panose="020B0504020202020204" pitchFamily="34" charset="77"/>
                    </a:rPr>
                    <a:t>defense</a:t>
                  </a:r>
                  <a:r>
                    <a:rPr lang="en-IN" dirty="0">
                      <a:latin typeface="Avenir Next LT Pro" panose="020B0504020202020204" pitchFamily="34" charset="77"/>
                    </a:rPr>
                    <a:t> </a:t>
                  </a:r>
                </a:p>
                <a:p>
                  <a:endParaRPr lang="en-US" dirty="0">
                    <a:latin typeface="Avenir Next LT Pro" panose="020B0504020202020204" pitchFamily="34" charset="77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E2FED2F-6392-DC45-BE24-6D12854F9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452" y="5257705"/>
                  <a:ext cx="5740345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849" t="-46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Content Placeholder 4" descr="Diagram&#10;&#10;Description automatically generated">
              <a:extLst>
                <a:ext uri="{FF2B5EF4-FFF2-40B4-BE49-F238E27FC236}">
                  <a16:creationId xmlns:a16="http://schemas.microsoft.com/office/drawing/2014/main" id="{0925CCD8-C30F-4CF6-AAE4-07D7C6251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761" t="7365"/>
            <a:stretch/>
          </p:blipFill>
          <p:spPr>
            <a:xfrm>
              <a:off x="5462928" y="1427771"/>
              <a:ext cx="5456040" cy="363748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F5B64-4A54-47E7-98C5-7B26DFA2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9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EE845C-D000-4161-AB7A-CEBECE90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IN" sz="4000" b="1">
                <a:latin typeface="Posterama" panose="020B0504020200020000" pitchFamily="34" charset="0"/>
                <a:cs typeface="Posterama" panose="020B0504020200020000" pitchFamily="34" charset="0"/>
              </a:rPr>
              <a:t>OUTLINE</a:t>
            </a:r>
          </a:p>
        </p:txBody>
      </p:sp>
      <p:sp>
        <p:nvSpPr>
          <p:cNvPr id="48" name="Freeform: Shape 51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53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4C7D33-0F9F-47FC-B1AE-59C9627E6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Autofit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1800">
                <a:latin typeface="Avenir Next LT Pro" panose="020B0504020202020204" pitchFamily="34" charset="77"/>
              </a:rPr>
              <a:t>Motivation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1800">
                <a:latin typeface="Avenir Next LT Pro" panose="020B0504020202020204" pitchFamily="34" charset="77"/>
              </a:rPr>
              <a:t>Background : Adversarial Attacks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1800">
                <a:latin typeface="Avenir Next LT Pro" panose="020B0504020202020204" pitchFamily="34" charset="77"/>
              </a:rPr>
              <a:t>Key Contributions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1800">
                <a:latin typeface="Avenir Next LT Pro" panose="020B0504020202020204" pitchFamily="34" charset="77"/>
              </a:rPr>
              <a:t>Design Concept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1800">
                <a:latin typeface="Avenir Next LT Pro" panose="020B0504020202020204" pitchFamily="34" charset="77"/>
              </a:rPr>
              <a:t>Notation and Problem Formulation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1800" err="1">
                <a:latin typeface="Avenir Next LT Pro" panose="020B0504020202020204" pitchFamily="34" charset="77"/>
              </a:rPr>
              <a:t>GNNGuard</a:t>
            </a:r>
            <a:r>
              <a:rPr lang="en-IN" sz="1800">
                <a:latin typeface="Avenir Next LT Pro" panose="020B0504020202020204" pitchFamily="34" charset="77"/>
              </a:rPr>
              <a:t> 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IN" sz="1800">
                <a:latin typeface="Avenir Next LT Pro" panose="020B0504020202020204" pitchFamily="34" charset="77"/>
              </a:rPr>
              <a:t>Key components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IN" sz="1800">
                <a:latin typeface="Avenir Next LT Pro" panose="020B0504020202020204" pitchFamily="34" charset="77"/>
              </a:rPr>
              <a:t>Time Complexity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1800">
                <a:latin typeface="Avenir Next LT Pro" panose="020B0504020202020204" pitchFamily="34" charset="77"/>
              </a:rPr>
              <a:t>Related Work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1800">
                <a:latin typeface="Avenir Next LT Pro" panose="020B0504020202020204" pitchFamily="34" charset="77"/>
              </a:rPr>
              <a:t>Experiments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IN" sz="1800">
                <a:latin typeface="Avenir Next LT Pro" panose="020B0504020202020204" pitchFamily="34" charset="77"/>
              </a:rPr>
              <a:t>Setup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IN" sz="1800">
                <a:latin typeface="Avenir Next LT Pro" panose="020B0504020202020204" pitchFamily="34" charset="77"/>
              </a:rPr>
              <a:t>Results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1800">
                <a:latin typeface="Avenir Next LT Pro" panose="020B0504020202020204" pitchFamily="34" charset="77"/>
              </a:rPr>
              <a:t>Our Experiment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1800">
                <a:latin typeface="Avenir Next LT Pro" panose="020B0504020202020204" pitchFamily="34" charset="77"/>
              </a:rPr>
              <a:t>Strengths and Weaknesses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1800">
                <a:latin typeface="Avenir Next LT Pro" panose="020B0504020202020204" pitchFamily="34" charset="77"/>
              </a:rPr>
              <a:t>Conclusion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1800">
                <a:latin typeface="Avenir Next LT Pro" panose="020B0504020202020204" pitchFamily="34" charset="77"/>
              </a:rPr>
              <a:t>References</a:t>
            </a:r>
          </a:p>
        </p:txBody>
      </p:sp>
      <p:sp>
        <p:nvSpPr>
          <p:cNvPr id="51" name="Rectangle 5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7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2CEF59-3E0B-475D-97DF-1AF5A2F9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99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A7D7-84A9-734A-8560-8EE923669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latin typeface="Posterama" panose="020B0504020200020000" pitchFamily="34" charset="0"/>
                <a:cs typeface="Posterama" panose="020B0504020200020000" pitchFamily="34" charset="0"/>
              </a:rPr>
              <a:t>NEIGHBOR IMPORTANCE ESTIMATION </a:t>
            </a:r>
            <a:br>
              <a:rPr lang="en-IN" b="1" dirty="0"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n-US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40A3D-6087-0944-96BB-FF219082AF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3638" y="1168430"/>
                <a:ext cx="10905066" cy="439398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IN" sz="2400" dirty="0">
                    <a:latin typeface="Avenir Next LT Pro" panose="020B0504020202020204" pitchFamily="34" charset="77"/>
                  </a:rPr>
                  <a:t>Estimates an </a:t>
                </a:r>
                <a:r>
                  <a:rPr lang="en-IN" sz="2400" b="1" dirty="0">
                    <a:latin typeface="Avenir Next LT Pro" panose="020B0504020202020204" pitchFamily="34" charset="77"/>
                  </a:rPr>
                  <a:t>importance weight </a:t>
                </a:r>
                <a:r>
                  <a:rPr lang="en-IN" sz="2400" dirty="0">
                    <a:latin typeface="Avenir Next LT Pro" panose="020B0504020202020204" pitchFamily="34" charset="77"/>
                  </a:rPr>
                  <a:t>for every edge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sz="2400" i="1" baseline="-25000" dirty="0" err="1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Avenir Next LT Pro" panose="020B0504020202020204" pitchFamily="34" charset="77"/>
                  </a:rPr>
                  <a:t>to quantify how relevant node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 sz="2400" dirty="0">
                    <a:latin typeface="Avenir Next LT Pro" panose="020B0504020202020204" pitchFamily="34" charset="77"/>
                  </a:rPr>
                  <a:t> is to another node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Avenir Next LT Pro" panose="020B0504020202020204" pitchFamily="34" charset="77"/>
                  </a:rPr>
                  <a:t>in the sense that it allows for successful routing of GNN’s messages </a:t>
                </a: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IN" sz="2400" dirty="0">
                    <a:latin typeface="Avenir Next LT Pro" panose="020B0504020202020204" pitchFamily="34" charset="77"/>
                  </a:rPr>
                  <a:t>Basis for importance weight estimation: similar nodes (similar features or similar structural roles) are more likely to interact than dissimilar nodes. </a:t>
                </a: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US" sz="2400" dirty="0">
                    <a:latin typeface="Avenir Next LT Pro" panose="020B0504020202020204" pitchFamily="34" charset="77"/>
                  </a:rPr>
                  <a:t>Similarity measure : Cosine similarity (For real values),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Avenir Next LT Pro" panose="020B0504020202020204" pitchFamily="34" charset="77"/>
                  </a:rPr>
                  <a:t>Jaccard similarity (For binary values)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40A3D-6087-0944-96BB-FF219082A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638" y="1168430"/>
                <a:ext cx="10905066" cy="4393982"/>
              </a:xfrm>
              <a:blipFill>
                <a:blip r:embed="rId3"/>
                <a:stretch>
                  <a:fillRect l="-727" t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1AB66-1CDE-624F-8B6B-8483358DC2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17" b="-9618"/>
          <a:stretch/>
        </p:blipFill>
        <p:spPr>
          <a:xfrm>
            <a:off x="1014060" y="4362574"/>
            <a:ext cx="10202632" cy="605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678AF1-70F8-CA44-93EF-D18B2709C59C}"/>
              </a:ext>
            </a:extLst>
          </p:cNvPr>
          <p:cNvSpPr txBox="1"/>
          <p:nvPr/>
        </p:nvSpPr>
        <p:spPr>
          <a:xfrm>
            <a:off x="1194231" y="5339020"/>
            <a:ext cx="3923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venir Next LT Pro" panose="020B0504020202020204" pitchFamily="34" charset="77"/>
              </a:rPr>
              <a:t>d is a similarity function 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venir Next LT Pro" panose="020B0504020202020204" pitchFamily="34" charset="77"/>
              </a:rPr>
              <a:t>⊙ denotes dot product </a:t>
            </a:r>
          </a:p>
          <a:p>
            <a:endParaRPr lang="en-US" sz="2000" dirty="0">
              <a:latin typeface="Avenir Next LT Pro" panose="020B05040202020202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06FD8-692A-A649-ABDB-F35CD05022F0}"/>
              </a:ext>
            </a:extLst>
          </p:cNvPr>
          <p:cNvSpPr txBox="1"/>
          <p:nvPr/>
        </p:nvSpPr>
        <p:spPr>
          <a:xfrm>
            <a:off x="4714175" y="5335627"/>
            <a:ext cx="7418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77"/>
              </a:rPr>
              <a:t>Homophily  : Measures similarity between nodes’ features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77"/>
              </a:rPr>
              <a:t>Heterophily : Measures similarity of nodes’ structural roles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36D54-01C4-4558-9B18-025DA90C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9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E3F43-5EC0-D541-A474-BB73B90E5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33152"/>
            <a:ext cx="10905066" cy="5496687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US" sz="2400" dirty="0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Compute similarity of the node to itself 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400" dirty="0">
                <a:latin typeface="Avenir Next LT Pro" panose="020B0504020202020204" pitchFamily="34" charset="77"/>
              </a:rPr>
              <a:t>Normalize node similarity </a:t>
            </a:r>
            <a:r>
              <a:rPr lang="en-US" sz="2400" dirty="0">
                <a:latin typeface="Avenir Next LT Pro" panose="020B0504020202020204" pitchFamily="34" charset="0"/>
              </a:rPr>
              <a:t>at node-level within neighborhood</a:t>
            </a:r>
            <a:endParaRPr lang="en-US" sz="3600" dirty="0">
              <a:latin typeface="Avenir Next LT Pro" panose="020B0504020202020204" pitchFamily="34" charset="0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US" sz="2400" dirty="0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US" sz="2400" dirty="0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US" sz="2400" dirty="0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US" sz="2400" dirty="0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US" sz="2400" dirty="0">
              <a:latin typeface="Avenir Next LT Pro" panose="020B0504020202020204" pitchFamily="34" charset="77"/>
            </a:endParaRP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endParaRPr lang="en-US" sz="2400" dirty="0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GNNGuard assigns small importance weights to suspicious </a:t>
            </a:r>
            <a:r>
              <a:rPr lang="en-IN" sz="2400" dirty="0" err="1">
                <a:latin typeface="Avenir Next LT Pro" panose="020B0504020202020204" pitchFamily="34" charset="77"/>
              </a:rPr>
              <a:t>neighbors</a:t>
            </a:r>
            <a:r>
              <a:rPr lang="en-IN" sz="2400" dirty="0">
                <a:latin typeface="Avenir Next LT Pro" panose="020B0504020202020204" pitchFamily="34" charset="77"/>
              </a:rPr>
              <a:t>, which reduces the interference of suspicious nodes in GNN’s message passing operation. </a:t>
            </a:r>
            <a:endParaRPr lang="en-US" sz="2400" dirty="0">
              <a:latin typeface="Avenir Next LT Pro" panose="020B0504020202020204" pitchFamily="34" charset="77"/>
            </a:endParaRP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r>
              <a:rPr lang="en-US" sz="2400" dirty="0">
                <a:latin typeface="Avenir Next LT Pro" panose="020B0504020202020204" pitchFamily="34" charset="77"/>
              </a:rPr>
              <a:t> 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614C4-9E13-0748-8FCE-C884DB4A8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88" y="2470653"/>
            <a:ext cx="9113761" cy="107821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B318C7-A970-944B-AB42-DC0B6764EE5F}"/>
              </a:ext>
            </a:extLst>
          </p:cNvPr>
          <p:cNvGrpSpPr/>
          <p:nvPr/>
        </p:nvGrpSpPr>
        <p:grpSpPr>
          <a:xfrm>
            <a:off x="924794" y="3959035"/>
            <a:ext cx="11080870" cy="487895"/>
            <a:chOff x="831487" y="4065445"/>
            <a:chExt cx="11080870" cy="487895"/>
          </a:xfrm>
        </p:grpSpPr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11D66D59-AB44-334B-9404-98EC46845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487" y="4065445"/>
              <a:ext cx="2515369" cy="4878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E26101-A6E5-014A-8BB1-394BBBCEE68F}"/>
                </a:ext>
              </a:extLst>
            </p:cNvPr>
            <p:cNvSpPr txBox="1"/>
            <p:nvPr/>
          </p:nvSpPr>
          <p:spPr>
            <a:xfrm>
              <a:off x="3346856" y="4122126"/>
              <a:ext cx="85655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venir Next LT Pro" panose="020B0504020202020204" pitchFamily="34" charset="77"/>
                </a:rPr>
                <a:t>: number of non-zero entries in vector,  estimate of node u’s degree in G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FA394-C00C-4807-AE5A-4F598FD8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47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74735-8745-1347-A2DB-9C17F7C09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0705" y="886948"/>
                <a:ext cx="10905066" cy="577320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IN" sz="2400" dirty="0">
                    <a:latin typeface="Avenir Next LT Pro" panose="020B0504020202020204" pitchFamily="34" charset="77"/>
                  </a:rPr>
                  <a:t>To alleviate the impact of fake edges</a:t>
                </a: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IN" sz="2400" dirty="0">
                    <a:latin typeface="Avenir Next LT Pro" panose="020B0504020202020204" pitchFamily="34" charset="77"/>
                  </a:rPr>
                  <a:t>Fake edges tend to connect dissimilar nodes, prune edges using importance weights (homophily)</a:t>
                </a: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IN" sz="2400" dirty="0">
                    <a:latin typeface="Avenir Next LT Pro" panose="020B0504020202020204" pitchFamily="34" charset="77"/>
                  </a:rPr>
                  <a:t>Characteristic vector describing edge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venir Next LT Pro" panose="020B0504020202020204" pitchFamily="34" charset="77"/>
                  </a:rPr>
                  <a:t>: </a:t>
                </a:r>
                <a:endParaRPr lang="en-IN" sz="2400" dirty="0">
                  <a:latin typeface="Avenir Next LT Pro" panose="020B0504020202020204" pitchFamily="34" charset="77"/>
                </a:endParaRP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endParaRPr lang="en-US" sz="2400" dirty="0">
                  <a:latin typeface="Avenir Next LT Pro" panose="020B0504020202020204" pitchFamily="34" charset="77"/>
                </a:endParaRP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endParaRPr lang="en-IN" sz="2400" dirty="0">
                  <a:latin typeface="Avenir Next LT Pro" panose="020B0504020202020204" pitchFamily="34" charset="77"/>
                </a:endParaRP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endParaRPr lang="en-IN" sz="2400" dirty="0">
                  <a:latin typeface="Avenir Next LT Pro" panose="020B0504020202020204" pitchFamily="34" charset="77"/>
                </a:endParaRP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endParaRPr lang="en-IN" sz="2400" dirty="0">
                  <a:latin typeface="Avenir Next LT Pro" panose="020B0504020202020204" pitchFamily="34" charset="77"/>
                </a:endParaRP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endParaRPr lang="en-IN" sz="2400" dirty="0">
                  <a:latin typeface="Avenir Next LT Pro" panose="020B0504020202020204" pitchFamily="34" charset="77"/>
                </a:endParaRP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IN" sz="2400" dirty="0">
                    <a:latin typeface="Avenir Next LT Pro" panose="020B0504020202020204" pitchFamily="34" charset="77"/>
                  </a:rPr>
                  <a:t>Update importance weight :</a:t>
                </a: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endParaRPr lang="en-IN" sz="2400" dirty="0">
                  <a:latin typeface="Avenir Next LT Pro" panose="020B0504020202020204" pitchFamily="34" charset="77"/>
                </a:endParaRPr>
              </a:p>
              <a:p>
                <a:pPr marL="0" indent="0">
                  <a:buClr>
                    <a:schemeClr val="accent4">
                      <a:lumMod val="60000"/>
                      <a:lumOff val="40000"/>
                    </a:schemeClr>
                  </a:buClr>
                  <a:buNone/>
                </a:pPr>
                <a:r>
                  <a:rPr lang="en-IN" sz="2400" b="1" dirty="0">
                    <a:latin typeface="Avenir Next LT Pro" panose="020B0504020202020204" pitchFamily="34" charset="77"/>
                  </a:rPr>
                  <a:t>Perturbed edges connecting dissimilar nodes will likely be ignored by the new GNN </a:t>
                </a:r>
              </a:p>
              <a:p>
                <a:endParaRPr lang="en-IN" sz="2400" dirty="0">
                  <a:latin typeface="Avenir Next LT Pro" panose="020B0504020202020204" pitchFamily="34" charset="77"/>
                </a:endParaRPr>
              </a:p>
              <a:p>
                <a:endParaRPr lang="en-IN" sz="2400" dirty="0">
                  <a:latin typeface="Avenir Next LT Pro" panose="020B0504020202020204" pitchFamily="34" charset="77"/>
                </a:endParaRPr>
              </a:p>
              <a:p>
                <a:endParaRPr lang="en-US" sz="2400" dirty="0"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74735-8745-1347-A2DB-9C17F7C09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705" y="886948"/>
                <a:ext cx="10905066" cy="5773202"/>
              </a:xfrm>
              <a:blipFill>
                <a:blip r:embed="rId2"/>
                <a:stretch>
                  <a:fillRect l="-838" t="-1477" r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9C04C6E-6E33-2242-98D4-B97B9070E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499" y="2152263"/>
            <a:ext cx="2084285" cy="38734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3EDBDA1-DDB1-8D45-AFF1-05650B198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684" y="3526749"/>
            <a:ext cx="6067354" cy="860296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D7D24B-BDEB-5B4B-AAA1-5845B419E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311" y="4823321"/>
            <a:ext cx="3118105" cy="4993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C108EF-2E2D-2048-92D4-CD0EEEEF476B}"/>
              </a:ext>
            </a:extLst>
          </p:cNvPr>
          <p:cNvSpPr txBox="1"/>
          <p:nvPr/>
        </p:nvSpPr>
        <p:spPr>
          <a:xfrm>
            <a:off x="10022118" y="3542716"/>
            <a:ext cx="579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Next LT Pro" panose="020B0504020202020204" pitchFamily="34" charset="77"/>
              </a:rPr>
              <a:t>(5)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DAEE85-DE6E-2548-81F5-2284FA37B14C}"/>
              </a:ext>
            </a:extLst>
          </p:cNvPr>
          <p:cNvSpPr txBox="1"/>
          <p:nvPr/>
        </p:nvSpPr>
        <p:spPr>
          <a:xfrm>
            <a:off x="10022118" y="4842140"/>
            <a:ext cx="579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Next LT Pro" panose="020B0504020202020204" pitchFamily="34" charset="77"/>
              </a:rPr>
              <a:t>(6)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BF01E-D79F-437E-84BC-B8B5E912868E}"/>
              </a:ext>
            </a:extLst>
          </p:cNvPr>
          <p:cNvSpPr txBox="1"/>
          <p:nvPr/>
        </p:nvSpPr>
        <p:spPr>
          <a:xfrm>
            <a:off x="783771" y="290336"/>
            <a:ext cx="6302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PRUNING</a:t>
            </a:r>
            <a:endParaRPr lang="en-I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3CF2A-C105-4AD6-8590-5AB01A899A32}"/>
                  </a:ext>
                </a:extLst>
              </p:cNvPr>
              <p:cNvSpPr txBox="1"/>
              <p:nvPr/>
            </p:nvSpPr>
            <p:spPr>
              <a:xfrm>
                <a:off x="2857216" y="3000302"/>
                <a:ext cx="3620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Avenir Next LT Pro" panose="020B0504020202020204" pitchFamily="34" charset="77"/>
                  </a:rPr>
                  <a:t>Edge pruning probability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 baseline="-25000" dirty="0" err="1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3CF2A-C105-4AD6-8590-5AB01A899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16" y="3000302"/>
                <a:ext cx="3620277" cy="369332"/>
              </a:xfrm>
              <a:prstGeom prst="rect">
                <a:avLst/>
              </a:prstGeom>
              <a:blipFill>
                <a:blip r:embed="rId6"/>
                <a:stretch>
                  <a:fillRect l="-15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8517757-ECAC-40E0-BE29-35D81EE498A4}"/>
              </a:ext>
            </a:extLst>
          </p:cNvPr>
          <p:cNvSpPr txBox="1"/>
          <p:nvPr/>
        </p:nvSpPr>
        <p:spPr>
          <a:xfrm>
            <a:off x="1071770" y="4282728"/>
            <a:ext cx="193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Avenir Next LT Pro" panose="020B0504020202020204" pitchFamily="34" charset="77"/>
              </a:rPr>
              <a:t>binary indicator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1A4A88-0EE8-4F4A-8632-7853C7A407E6}"/>
              </a:ext>
            </a:extLst>
          </p:cNvPr>
          <p:cNvCxnSpPr/>
          <p:nvPr/>
        </p:nvCxnSpPr>
        <p:spPr>
          <a:xfrm>
            <a:off x="3935185" y="3369634"/>
            <a:ext cx="0" cy="30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6F71B-1B27-4D1D-9056-580AC1812116}"/>
              </a:ext>
            </a:extLst>
          </p:cNvPr>
          <p:cNvCxnSpPr>
            <a:cxnSpLocks/>
          </p:cNvCxnSpPr>
          <p:nvPr/>
        </p:nvCxnSpPr>
        <p:spPr>
          <a:xfrm flipV="1">
            <a:off x="2619241" y="4152123"/>
            <a:ext cx="311003" cy="19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2877F5A7-1217-468B-B340-F024D7FCB4A8}"/>
              </a:ext>
            </a:extLst>
          </p:cNvPr>
          <p:cNvSpPr/>
          <p:nvPr/>
        </p:nvSpPr>
        <p:spPr>
          <a:xfrm rot="16200000">
            <a:off x="3957514" y="3194208"/>
            <a:ext cx="126346" cy="104664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DAD96B-E184-4550-A8CF-0010D6857730}"/>
              </a:ext>
            </a:extLst>
          </p:cNvPr>
          <p:cNvSpPr txBox="1"/>
          <p:nvPr/>
        </p:nvSpPr>
        <p:spPr>
          <a:xfrm>
            <a:off x="8257592" y="3000302"/>
            <a:ext cx="278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venir Next LT Pro" panose="020B0504020202020204" pitchFamily="34" charset="0"/>
              </a:rPr>
              <a:t>user-defined threshold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165E50-2B6B-475B-95A6-F9B630CAD04B}"/>
              </a:ext>
            </a:extLst>
          </p:cNvPr>
          <p:cNvCxnSpPr/>
          <p:nvPr/>
        </p:nvCxnSpPr>
        <p:spPr>
          <a:xfrm flipH="1">
            <a:off x="8518849" y="3369634"/>
            <a:ext cx="483935" cy="30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3EA96-5C55-4E38-A190-E8593AEB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7F98-FC8C-2E46-BF0C-DF8B9C03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Autofit/>
          </a:bodyPr>
          <a:lstStyle/>
          <a:p>
            <a:pPr algn="ctr"/>
            <a:r>
              <a:rPr lang="en-IN" b="1">
                <a:latin typeface="Posterama" panose="020B0504020200020000" pitchFamily="34" charset="0"/>
                <a:cs typeface="Posterama" panose="020B0504020200020000" pitchFamily="34" charset="0"/>
              </a:rPr>
              <a:t>LAYER-WISE GRAPH MEMORY : NEED</a:t>
            </a:r>
            <a:br>
              <a:rPr lang="en-IN" b="1"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n-US" b="1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8C58C-932E-9643-9681-D1F317FF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97" y="1577515"/>
            <a:ext cx="10905066" cy="4393982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 err="1">
                <a:latin typeface="Avenir Next LT Pro" panose="020B0504020202020204" pitchFamily="34" charset="77"/>
              </a:rPr>
              <a:t>Neighbor</a:t>
            </a:r>
            <a:r>
              <a:rPr lang="en-IN" sz="2400" dirty="0">
                <a:latin typeface="Avenir Next LT Pro" panose="020B0504020202020204" pitchFamily="34" charset="77"/>
              </a:rPr>
              <a:t> importance estimation and edge pruning change the graph structure between adjacent GNN layers. 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IN" sz="2400" dirty="0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This can destabilize GNN training, especially if a considerable number of edges gets pruned in a single layer</a:t>
            </a:r>
            <a:r>
              <a:rPr lang="en-IN" sz="2400">
                <a:latin typeface="Avenir Next LT Pro" panose="020B0504020202020204" pitchFamily="34" charset="77"/>
              </a:rPr>
              <a:t>.</a:t>
            </a:r>
            <a:r>
              <a:rPr lang="en-IN" sz="2400" dirty="0">
                <a:latin typeface="Avenir Next LT Pro" panose="020B0504020202020204" pitchFamily="34" charset="77"/>
              </a:rPr>
              <a:t> 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IN" sz="2400" dirty="0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To allow for robust estimation of importance weights and smooth evolution of edge pruning, the paper proposes layer-wise graph memory 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IN" sz="2400" dirty="0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Applied at each GNN layer, keeps partial memory of the pruned graph structure from the previous layer. </a:t>
            </a:r>
          </a:p>
          <a:p>
            <a:endParaRPr lang="en-IN" sz="2400" dirty="0">
              <a:latin typeface="Avenir Next LT Pro" panose="020B0504020202020204" pitchFamily="34" charset="77"/>
            </a:endParaRPr>
          </a:p>
          <a:p>
            <a:endParaRPr lang="en-US" sz="2400" dirty="0"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4900C-1AA3-4CC3-B7E9-4DC73295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01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6672B-D8AD-4D44-9876-BA08E53F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880" y="451596"/>
            <a:ext cx="10905066" cy="1029242"/>
          </a:xfrm>
        </p:spPr>
        <p:txBody>
          <a:bodyPr anchor="t">
            <a:normAutofit/>
          </a:bodyPr>
          <a:lstStyle/>
          <a:p>
            <a:pPr algn="ctr"/>
            <a:r>
              <a:rPr lang="en-IN" b="1">
                <a:latin typeface="Posterama" panose="020B0504020200020000" pitchFamily="34" charset="0"/>
                <a:cs typeface="Posterama" panose="020B0504020200020000" pitchFamily="34" charset="0"/>
              </a:rPr>
              <a:t>LAYER-WISE GRAPH MEMORY </a:t>
            </a:r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E3F43-5EC0-D541-A474-BB73B90E5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64286"/>
            <a:ext cx="10905066" cy="5165553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Layer-wise graph memory is defined as follows: 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r>
              <a:rPr lang="en-IN" sz="2400" dirty="0">
                <a:latin typeface="Avenir Next LT Pro" panose="020B0504020202020204" pitchFamily="34" charset="77"/>
              </a:rPr>
              <a:t>	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endParaRPr lang="en-IN" sz="2400" dirty="0">
              <a:latin typeface="Avenir Next LT Pro" panose="020B0504020202020204" pitchFamily="34" charset="77"/>
            </a:endParaRP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endParaRPr lang="en-IN" sz="2400" dirty="0">
              <a:latin typeface="Avenir Next LT Pro" panose="020B0504020202020204" pitchFamily="34" charset="77"/>
            </a:endParaRP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endParaRPr lang="en-IN" sz="2400" dirty="0">
              <a:latin typeface="Avenir Next LT Pro" panose="020B0504020202020204" pitchFamily="34" charset="77"/>
            </a:endParaRP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endParaRPr lang="en-IN" sz="2400" dirty="0">
              <a:latin typeface="Avenir Next LT Pro" panose="020B0504020202020204" pitchFamily="34" charset="77"/>
            </a:endParaRP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endParaRPr lang="en-IN" sz="2400" dirty="0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Using </a:t>
            </a:r>
            <a:r>
              <a:rPr lang="en-IN" sz="2400" dirty="0" err="1">
                <a:latin typeface="Avenir Next LT Pro" panose="020B0504020202020204" pitchFamily="34" charset="77"/>
              </a:rPr>
              <a:t>defense</a:t>
            </a:r>
            <a:r>
              <a:rPr lang="en-IN" sz="2400" dirty="0">
                <a:latin typeface="Avenir Next LT Pro" panose="020B0504020202020204" pitchFamily="34" charset="77"/>
              </a:rPr>
              <a:t> coefficients, GNNGuard controls information flow across all neural message passing layers. </a:t>
            </a:r>
          </a:p>
          <a:p>
            <a:endParaRPr lang="en-US" sz="2400" dirty="0">
              <a:latin typeface="Avenir Next LT Pro" panose="020B0504020202020204" pitchFamily="34" charset="77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159EF76-13B1-6446-9A79-6B0CF4477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3" t="11161" r="9346"/>
          <a:stretch/>
        </p:blipFill>
        <p:spPr>
          <a:xfrm>
            <a:off x="3025362" y="1921181"/>
            <a:ext cx="4064207" cy="57758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FCDD109-EFBF-0549-B8BE-C0AD65F06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80" y="2731325"/>
            <a:ext cx="511001" cy="443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94D79F-627E-EA47-82E1-EEFB10258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880" y="3384360"/>
            <a:ext cx="250679" cy="524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CC84C3-CBBC-F549-BA2C-52C275F83C97}"/>
                  </a:ext>
                </a:extLst>
              </p:cNvPr>
              <p:cNvSpPr txBox="1"/>
              <p:nvPr/>
            </p:nvSpPr>
            <p:spPr>
              <a:xfrm>
                <a:off x="1699018" y="2759199"/>
                <a:ext cx="5915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>
                    <a:latin typeface="Avenir Next LT Pro" panose="020B0504020202020204" pitchFamily="34" charset="77"/>
                  </a:rPr>
                  <a:t>: </a:t>
                </a:r>
                <a:r>
                  <a:rPr lang="en-IN" sz="2000" dirty="0" err="1">
                    <a:latin typeface="Avenir Next LT Pro" panose="020B0504020202020204" pitchFamily="34" charset="77"/>
                  </a:rPr>
                  <a:t>Defense</a:t>
                </a:r>
                <a:r>
                  <a:rPr lang="en-IN" sz="2000" dirty="0">
                    <a:latin typeface="Avenir Next LT Pro" panose="020B0504020202020204" pitchFamily="34" charset="77"/>
                  </a:rPr>
                  <a:t> coefficient for edge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sz="2000" i="1" baseline="-25000" dirty="0" err="1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Avenir Next LT Pro" panose="020B0504020202020204" pitchFamily="34" charset="77"/>
                  </a:rPr>
                  <a:t>in the k-</a:t>
                </a:r>
                <a:r>
                  <a:rPr lang="en-IN" sz="2000" dirty="0" err="1">
                    <a:latin typeface="Avenir Next LT Pro" panose="020B0504020202020204" pitchFamily="34" charset="77"/>
                  </a:rPr>
                  <a:t>th</a:t>
                </a:r>
                <a:r>
                  <a:rPr lang="en-IN" sz="2000" dirty="0">
                    <a:latin typeface="Avenir Next LT Pro" panose="020B0504020202020204" pitchFamily="34" charset="77"/>
                  </a:rPr>
                  <a:t> layer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CC84C3-CBBC-F549-BA2C-52C275F83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18" y="2759199"/>
                <a:ext cx="5915850" cy="400110"/>
              </a:xfrm>
              <a:prstGeom prst="rect">
                <a:avLst/>
              </a:prstGeom>
              <a:blipFill>
                <a:blip r:embed="rId5"/>
                <a:stretch>
                  <a:fillRect l="-113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902979-2732-6044-A135-D3D1721805A2}"/>
                  </a:ext>
                </a:extLst>
              </p:cNvPr>
              <p:cNvSpPr txBox="1"/>
              <p:nvPr/>
            </p:nvSpPr>
            <p:spPr>
              <a:xfrm>
                <a:off x="1699017" y="3457382"/>
                <a:ext cx="86206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>
                    <a:latin typeface="Avenir Next LT Pro" panose="020B0504020202020204" pitchFamily="34" charset="77"/>
                  </a:rPr>
                  <a:t>: Memory coefficient (learnable parameter) </a:t>
                </a:r>
                <a:r>
                  <a:rPr lang="en-IN" sz="2000"/>
                  <a:t>,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000">
                    <a:latin typeface="Avenir Next LT Pro" panose="020B0504020202020204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902979-2732-6044-A135-D3D172180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17" y="3457382"/>
                <a:ext cx="8620639" cy="400110"/>
              </a:xfrm>
              <a:prstGeom prst="rect">
                <a:avLst/>
              </a:prstGeom>
              <a:blipFill>
                <a:blip r:embed="rId6"/>
                <a:stretch>
                  <a:fillRect l="-77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8EFA6-6C92-4A38-88CE-799C034F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15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CBA7D31-A1DF-624A-B265-086B1854D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642" y="554671"/>
            <a:ext cx="10851213" cy="4499435"/>
          </a:xfr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0F9D3-48F7-3A4E-A817-A07445530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78" b="10592"/>
          <a:stretch/>
        </p:blipFill>
        <p:spPr>
          <a:xfrm>
            <a:off x="485444" y="5550840"/>
            <a:ext cx="4273168" cy="332509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DC0D2F95-D67F-D345-9095-7E5BC5F03F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945"/>
          <a:stretch/>
        </p:blipFill>
        <p:spPr>
          <a:xfrm>
            <a:off x="485444" y="5157890"/>
            <a:ext cx="1539299" cy="31319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72F5A26-89BE-6447-99C5-B504738BF72A}"/>
              </a:ext>
            </a:extLst>
          </p:cNvPr>
          <p:cNvGrpSpPr/>
          <p:nvPr/>
        </p:nvGrpSpPr>
        <p:grpSpPr>
          <a:xfrm>
            <a:off x="485444" y="5967821"/>
            <a:ext cx="6033641" cy="335508"/>
            <a:chOff x="485444" y="5967821"/>
            <a:chExt cx="6033641" cy="33550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375D44E-639E-004B-848E-9C06E50A3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1620"/>
            <a:stretch/>
          </p:blipFill>
          <p:spPr>
            <a:xfrm>
              <a:off x="2665459" y="5982413"/>
              <a:ext cx="3853626" cy="320916"/>
            </a:xfrm>
            <a:prstGeom prst="rect">
              <a:avLst/>
            </a:prstGeom>
          </p:spPr>
        </p:pic>
        <p:pic>
          <p:nvPicPr>
            <p:cNvPr id="15" name="Picture 14" descr="A picture containing text, furniture, table, seat&#10;&#10;Description automatically generated">
              <a:extLst>
                <a:ext uri="{FF2B5EF4-FFF2-40B4-BE49-F238E27FC236}">
                  <a16:creationId xmlns:a16="http://schemas.microsoft.com/office/drawing/2014/main" id="{3476F467-42C2-7B48-88E4-0F16ECFC9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5444" y="5967821"/>
              <a:ext cx="2247309" cy="332510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51AEC-ECB2-4C80-9621-5271D496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33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67035-71FC-7B4B-B1CD-72ECF797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Posterama" panose="020B0504020200020000" pitchFamily="34" charset="0"/>
                <a:cs typeface="Posterama" panose="020B0504020200020000" pitchFamily="34" charset="0"/>
              </a:rPr>
              <a:t>COMPUTATIONAL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9BA3-7B39-B143-A1AC-4068CDCC2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GNNGuard is practically efficient because it exploits the sparse structure of real-world graphs. 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Time complexity :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IN" dirty="0" err="1">
                <a:latin typeface="Avenir Next LT Pro" panose="020B0504020202020204" pitchFamily="34" charset="77"/>
              </a:rPr>
              <a:t>Neighbor</a:t>
            </a:r>
            <a:r>
              <a:rPr lang="en-IN" dirty="0">
                <a:latin typeface="Avenir Next LT Pro" panose="020B0504020202020204" pitchFamily="34" charset="77"/>
              </a:rPr>
              <a:t> Importance Estimation : </a:t>
            </a:r>
            <a:r>
              <a:rPr lang="en-IN" b="1" dirty="0">
                <a:latin typeface="Avenir Next LT Pro" panose="020B0504020202020204" pitchFamily="34" charset="77"/>
              </a:rPr>
              <a:t>O(</a:t>
            </a:r>
            <a:r>
              <a:rPr lang="en-IN" b="1" dirty="0" err="1">
                <a:latin typeface="Avenir Next LT Pro" panose="020B0504020202020204" pitchFamily="34" charset="77"/>
              </a:rPr>
              <a:t>D</a:t>
            </a:r>
            <a:r>
              <a:rPr lang="en-IN" b="1" baseline="-25000" dirty="0" err="1">
                <a:latin typeface="Avenir Next LT Pro" panose="020B0504020202020204" pitchFamily="34" charset="77"/>
              </a:rPr>
              <a:t>k</a:t>
            </a:r>
            <a:r>
              <a:rPr lang="en-IN" b="1" dirty="0" err="1">
                <a:latin typeface="Avenir Next LT Pro" panose="020B0504020202020204" pitchFamily="34" charset="77"/>
              </a:rPr>
              <a:t>E</a:t>
            </a:r>
            <a:r>
              <a:rPr lang="en-IN" b="1" dirty="0">
                <a:latin typeface="Avenir Next LT Pro" panose="020B0504020202020204" pitchFamily="34" charset="77"/>
              </a:rPr>
              <a:t>) </a:t>
            </a:r>
            <a:r>
              <a:rPr lang="en-IN" dirty="0">
                <a:latin typeface="Avenir Next LT Pro" panose="020B0504020202020204" pitchFamily="34" charset="77"/>
              </a:rPr>
              <a:t>in layer k, where D</a:t>
            </a:r>
            <a:r>
              <a:rPr lang="en-IN" baseline="-25000" dirty="0">
                <a:latin typeface="Avenir Next LT Pro" panose="020B0504020202020204" pitchFamily="34" charset="77"/>
              </a:rPr>
              <a:t>k</a:t>
            </a:r>
            <a:r>
              <a:rPr lang="en-IN" dirty="0">
                <a:latin typeface="Avenir Next LT Pro" panose="020B0504020202020204" pitchFamily="34" charset="77"/>
              </a:rPr>
              <a:t> is the embedding dimensionality and E is the graph size.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IN" dirty="0">
                <a:latin typeface="Avenir Next LT Pro" panose="020B0504020202020204" pitchFamily="34" charset="77"/>
              </a:rPr>
              <a:t>Layer-wise Graph Memory : </a:t>
            </a:r>
            <a:r>
              <a:rPr lang="en-IN" b="1" dirty="0">
                <a:latin typeface="Avenir Next LT Pro" panose="020B0504020202020204" pitchFamily="34" charset="77"/>
              </a:rPr>
              <a:t>O(E) 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Time complexity of GNNGuard grows linearly with the size of the graph as node embeddings are low-dimensional, </a:t>
            </a:r>
            <a:r>
              <a:rPr lang="en-IN" sz="2400" b="1" dirty="0">
                <a:latin typeface="Avenir Next LT Pro" panose="020B0504020202020204" pitchFamily="34" charset="77"/>
              </a:rPr>
              <a:t>D</a:t>
            </a:r>
            <a:r>
              <a:rPr lang="en-IN" sz="2400" b="1" baseline="-25000" dirty="0">
                <a:latin typeface="Avenir Next LT Pro" panose="020B0504020202020204" pitchFamily="34" charset="77"/>
              </a:rPr>
              <a:t>k</a:t>
            </a:r>
            <a:r>
              <a:rPr lang="en-IN" sz="2400" b="1" dirty="0">
                <a:latin typeface="Avenir Next LT Pro" panose="020B0504020202020204" pitchFamily="34" charset="77"/>
              </a:rPr>
              <a:t> ≪ E</a:t>
            </a:r>
            <a:r>
              <a:rPr lang="en-IN" sz="2400" dirty="0">
                <a:latin typeface="Avenir Next LT Pro" panose="020B0504020202020204" pitchFamily="34" charset="77"/>
              </a:rPr>
              <a:t>. 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Time complexity of a GNN endowed with GNNGuard is on the same order as that of the GNN itself. </a:t>
            </a:r>
          </a:p>
          <a:p>
            <a:endParaRPr lang="en-IN" sz="2400" dirty="0">
              <a:latin typeface="Avenir Next LT Pro" panose="020B0504020202020204" pitchFamily="34" charset="77"/>
            </a:endParaRPr>
          </a:p>
          <a:p>
            <a:endParaRPr lang="en-US" sz="2400" dirty="0"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2C98-5DFC-4797-9F23-FCBB5966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14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6D399-6B91-364E-92E1-ED2BB091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19" y="311827"/>
            <a:ext cx="11171279" cy="1241953"/>
          </a:xfrm>
        </p:spPr>
        <p:txBody>
          <a:bodyPr>
            <a:noAutofit/>
          </a:bodyPr>
          <a:lstStyle/>
          <a:p>
            <a:pPr algn="ctr"/>
            <a:r>
              <a:rPr lang="en-IN" b="1">
                <a:latin typeface="Posterama" panose="020B0504020200020000" pitchFamily="34" charset="0"/>
                <a:cs typeface="Posterama" panose="020B0504020200020000" pitchFamily="34" charset="0"/>
              </a:rPr>
              <a:t>RELATED WORK AND COMPARISON</a:t>
            </a:r>
            <a:br>
              <a:rPr lang="en-IN" b="1"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n-US" b="1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AA6F-B32C-FF4B-BB30-7ABE5CF21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997" y="1082137"/>
            <a:ext cx="10362937" cy="5256740"/>
          </a:xfrm>
          <a:noFill/>
        </p:spPr>
        <p:txBody>
          <a:bodyPr anchor="ctr">
            <a:normAutofit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GNN-Jaccard</a:t>
            </a:r>
            <a:r>
              <a:rPr lang="en-IN" sz="1800" dirty="0">
                <a:latin typeface="Avenir Next LT Pro" panose="020B0504020202020204" pitchFamily="34" charset="77"/>
              </a:rPr>
              <a:t>,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77"/>
              </a:rPr>
              <a:t>[2,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IJCAI, 2019]</a:t>
            </a:r>
            <a:r>
              <a:rPr lang="en-IN" sz="2400" dirty="0">
                <a:latin typeface="Avenir Next LT Pro" panose="020B0504020202020204" pitchFamily="34" charset="77"/>
              </a:rPr>
              <a:t>:</a:t>
            </a:r>
          </a:p>
          <a:p>
            <a:pPr lvl="1"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1800" i="1" dirty="0"/>
              <a:t>Pre-processes</a:t>
            </a:r>
            <a:r>
              <a:rPr lang="en-US" sz="1800" dirty="0"/>
              <a:t> the adjacency matrix of the graph to identify the manipulated edges</a:t>
            </a:r>
            <a:endParaRPr lang="en-IN" dirty="0">
              <a:latin typeface="Avenir Next LT Pro" panose="020B0504020202020204" pitchFamily="34" charset="77"/>
            </a:endParaRPr>
          </a:p>
          <a:p>
            <a:pPr lvl="1"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1800" dirty="0" err="1">
                <a:latin typeface="Avenir Next LT Pro" panose="020B0504020202020204" pitchFamily="34" charset="77"/>
              </a:rPr>
              <a:t>Defense</a:t>
            </a:r>
            <a:r>
              <a:rPr lang="en-IN" sz="1800" dirty="0">
                <a:latin typeface="Avenir Next LT Pro" panose="020B0504020202020204" pitchFamily="34" charset="77"/>
              </a:rPr>
              <a:t> on targeted attacks on current GNNs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 err="1">
                <a:latin typeface="Avenir Next LT Pro" panose="020B0504020202020204" pitchFamily="34" charset="77"/>
              </a:rPr>
              <a:t>RobustGCN</a:t>
            </a:r>
            <a:r>
              <a:rPr lang="en-IN" sz="2400" dirty="0">
                <a:latin typeface="Avenir Next LT Pro" panose="020B0504020202020204" pitchFamily="34" charset="77"/>
              </a:rPr>
              <a:t>,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77"/>
              </a:rPr>
              <a:t>[10,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KDD, 2019]</a:t>
            </a:r>
            <a:r>
              <a:rPr lang="en-IN" sz="2400" dirty="0">
                <a:latin typeface="Avenir Next LT Pro" panose="020B0504020202020204" pitchFamily="34" charset="77"/>
              </a:rPr>
              <a:t>: </a:t>
            </a:r>
          </a:p>
          <a:p>
            <a:pPr lvl="1"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1800" dirty="0"/>
              <a:t>Gaussian distributions as hidden representations of nodes in each convolutional layer</a:t>
            </a:r>
          </a:p>
          <a:p>
            <a:pPr lvl="1"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1800" dirty="0"/>
              <a:t>Variance-based attention mechanism</a:t>
            </a:r>
            <a:endParaRPr lang="en-IN" dirty="0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GNN-SVD,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77"/>
              </a:rPr>
              <a:t>[11,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WSDM, 2020]</a:t>
            </a:r>
            <a:r>
              <a:rPr lang="en-IN" sz="2400" dirty="0">
                <a:latin typeface="Avenir Next LT Pro" panose="020B0504020202020204" pitchFamily="34" charset="77"/>
              </a:rPr>
              <a:t>:</a:t>
            </a:r>
          </a:p>
          <a:p>
            <a:pPr lvl="1"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1800" dirty="0"/>
              <a:t>Attacks like </a:t>
            </a:r>
            <a:r>
              <a:rPr lang="en-US" sz="1800" dirty="0" err="1"/>
              <a:t>Nettack</a:t>
            </a:r>
            <a:r>
              <a:rPr lang="en-US" sz="1800" dirty="0"/>
              <a:t> focus on attacking higher ranks in singular value decomposition</a:t>
            </a:r>
          </a:p>
          <a:p>
            <a:pPr lvl="1"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1800" dirty="0"/>
              <a:t>Vaccinating GCN with low-rank approximations</a:t>
            </a:r>
            <a:endParaRPr lang="en-IN" sz="2000" dirty="0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PA-GNN,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77"/>
              </a:rPr>
              <a:t>[12,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WSDM 2020]</a:t>
            </a:r>
            <a:r>
              <a:rPr lang="en-IN" sz="2400" dirty="0">
                <a:latin typeface="Avenir Next LT Pro" panose="020B0504020202020204" pitchFamily="34" charset="77"/>
              </a:rPr>
              <a:t>:</a:t>
            </a:r>
          </a:p>
          <a:p>
            <a:pPr lvl="1"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1800" dirty="0">
                <a:latin typeface="Avenir Next LT Pro" panose="020B0504020202020204" pitchFamily="34" charset="77"/>
              </a:rPr>
              <a:t>Robustness against poison attacks through t</a:t>
            </a:r>
            <a:r>
              <a:rPr lang="en-IN" sz="1800" dirty="0" err="1">
                <a:latin typeface="Avenir Next LT Pro" panose="020B0504020202020204" pitchFamily="34" charset="77"/>
              </a:rPr>
              <a:t>ra</a:t>
            </a:r>
            <a:r>
              <a:rPr lang="en-IN" sz="1800" dirty="0" err="1"/>
              <a:t>nsfer</a:t>
            </a:r>
            <a:r>
              <a:rPr lang="en-IN" sz="1800" dirty="0"/>
              <a:t> learning</a:t>
            </a:r>
          </a:p>
          <a:p>
            <a:pPr lvl="1"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1800" dirty="0">
                <a:latin typeface="Avenir Next LT Pro" panose="020B0504020202020204" pitchFamily="34" charset="77"/>
              </a:rPr>
              <a:t>Using clean unperturbed graphs in the similar domain</a:t>
            </a:r>
            <a:endParaRPr lang="en-US" sz="2000" dirty="0">
              <a:latin typeface="Avenir Next LT Pro" panose="020B0504020202020204" pitchFamily="34" charset="77"/>
            </a:endParaRPr>
          </a:p>
          <a:p>
            <a:pPr lvl="1"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1800" dirty="0" err="1">
                <a:latin typeface="Avenir Next LT Pro" panose="020B0504020202020204" pitchFamily="34" charset="77"/>
              </a:rPr>
              <a:t>Penalised</a:t>
            </a:r>
            <a:r>
              <a:rPr lang="en-US" sz="1800" dirty="0">
                <a:latin typeface="Avenir Next LT Pro" panose="020B0504020202020204" pitchFamily="34" charset="77"/>
              </a:rPr>
              <a:t> aggregation mechanism to restrict impact of negative edges </a:t>
            </a:r>
          </a:p>
          <a:p>
            <a:pPr lvl="1"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1800" dirty="0">
                <a:latin typeface="Avenir Next LT Pro" panose="020B0504020202020204" pitchFamily="34" charset="77"/>
              </a:rPr>
              <a:t>Then use meta-optimization approach to transfer that 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61EBC-2F95-40C3-BC4C-C2B018F78F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37"/>
          <a:stretch/>
        </p:blipFill>
        <p:spPr>
          <a:xfrm>
            <a:off x="6798653" y="4075643"/>
            <a:ext cx="1779092" cy="4506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4DF85-CBEF-408B-A165-7D34D23A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4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E94C1-F85A-384D-8409-0E547418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rgbClr val="080808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EXPERIMENTS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84B9F8-9576-4491-8EC5-FEC733F4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43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4897E-3AB6-0A45-BFDE-C483E4F4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Posterama" panose="020B0504020200020000" pitchFamily="34" charset="0"/>
                <a:cs typeface="Posterama" panose="020B0504020200020000" pitchFamily="34" charset="0"/>
              </a:rPr>
              <a:t>LIST OF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A03A-98A8-EA44-8805-1186A9C0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err="1">
                <a:latin typeface="Avenir Next LT Pro" panose="020B0504020202020204" pitchFamily="34" charset="77"/>
              </a:rPr>
              <a:t>Defense</a:t>
            </a:r>
            <a:r>
              <a:rPr lang="en-IN" sz="2400">
                <a:latin typeface="Avenir Next LT Pro" panose="020B0504020202020204" pitchFamily="34" charset="77"/>
              </a:rPr>
              <a:t> performance against targeted and non-targeted attacks 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>
                <a:latin typeface="Avenir Next LT Pro" panose="020B0504020202020204" pitchFamily="34" charset="77"/>
              </a:rPr>
              <a:t>Ablation Study (No </a:t>
            </a:r>
            <a:r>
              <a:rPr lang="en-IN" sz="2400" err="1">
                <a:latin typeface="Avenir Next LT Pro" panose="020B0504020202020204" pitchFamily="34" charset="77"/>
              </a:rPr>
              <a:t>Defense</a:t>
            </a:r>
            <a:r>
              <a:rPr lang="en-IN" sz="2400">
                <a:latin typeface="Avenir Next LT Pro" panose="020B0504020202020204" pitchFamily="34" charset="77"/>
              </a:rPr>
              <a:t>, GNNGUARD w/o pruning, GNNGUARD w/o memory)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>
                <a:latin typeface="Avenir Next LT Pro" panose="020B0504020202020204" pitchFamily="34" charset="77"/>
              </a:rPr>
              <a:t>Inspection of </a:t>
            </a:r>
            <a:r>
              <a:rPr lang="en-IN" sz="2400" err="1">
                <a:latin typeface="Avenir Next LT Pro" panose="020B0504020202020204" pitchFamily="34" charset="77"/>
              </a:rPr>
              <a:t>defense</a:t>
            </a:r>
            <a:r>
              <a:rPr lang="en-IN" sz="2400">
                <a:latin typeface="Avenir Next LT Pro" panose="020B0504020202020204" pitchFamily="34" charset="77"/>
              </a:rPr>
              <a:t> mechanism :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IN" sz="2000">
                <a:latin typeface="Avenir Next LT Pro" panose="020B0504020202020204" pitchFamily="34" charset="77"/>
              </a:rPr>
              <a:t>Performance on node classification on clean datasets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IN" sz="2000" err="1">
                <a:latin typeface="Avenir Next LT Pro" panose="020B0504020202020204" pitchFamily="34" charset="77"/>
              </a:rPr>
              <a:t>Defense</a:t>
            </a:r>
            <a:r>
              <a:rPr lang="en-IN" sz="2000">
                <a:latin typeface="Avenir Next LT Pro" panose="020B0504020202020204" pitchFamily="34" charset="77"/>
              </a:rPr>
              <a:t> under different attack intensity 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>
                <a:latin typeface="Avenir Next LT Pro" panose="020B0504020202020204" pitchFamily="34" charset="77"/>
              </a:rPr>
              <a:t>A case study on citation network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err="1">
                <a:latin typeface="Avenir Next LT Pro" panose="020B0504020202020204" pitchFamily="34" charset="77"/>
              </a:rPr>
              <a:t>Defense</a:t>
            </a:r>
            <a:r>
              <a:rPr lang="en-IN" sz="2400">
                <a:latin typeface="Avenir Next LT Pro" panose="020B0504020202020204" pitchFamily="34" charset="77"/>
              </a:rPr>
              <a:t> performance on graph datasets with heterophily</a:t>
            </a:r>
            <a:endParaRPr lang="en-US" sz="2400"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727EB-BC6B-46C4-B33A-F8F98338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85604-1E7E-4B4F-B9DD-3D1F2D7C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Posterama" panose="020B0504020200020000" pitchFamily="34" charset="0"/>
                <a:cs typeface="Posterama" panose="020B0504020200020000" pitchFamily="34" charset="0"/>
              </a:rPr>
              <a:t>MOTIVATION</a:t>
            </a:r>
            <a:endParaRPr lang="en-US" sz="3600" b="1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54E3-E718-C44D-8471-37EEFFC96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25514"/>
            <a:ext cx="10905066" cy="1473539"/>
          </a:xfrm>
        </p:spPr>
        <p:txBody>
          <a:bodyPr>
            <a:normAutofit/>
          </a:bodyPr>
          <a:lstStyle/>
          <a:p>
            <a:r>
              <a:rPr lang="en-US" sz="2400">
                <a:latin typeface="Avenir Next LT Pro" panose="020B0504020202020204" pitchFamily="34" charset="77"/>
              </a:rPr>
              <a:t>GNNs neural message passing scheme which depends on neighborhood information aggregation is vulnerable to  perturbation attacks.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FE996ED-319C-E14D-814C-82381E72F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60" y="2719684"/>
            <a:ext cx="9121387" cy="38993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3624F-E40D-4C35-885A-152C4A7B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10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73DF7-19BD-004A-A4DE-513DD6D1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Posterama" panose="020B0504020200020000" pitchFamily="34" charset="0"/>
                <a:cs typeface="Posterama" panose="020B0504020200020000" pitchFamily="34" charset="0"/>
              </a:rPr>
              <a:t>HYPERPARAMETER TUNING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9EFA4-1C2F-3843-B789-15A5FE38F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7962" y="1779205"/>
                <a:ext cx="10905066" cy="439398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IN" sz="2400" dirty="0">
                    <a:latin typeface="Avenir Next LT Pro" panose="020B0504020202020204" pitchFamily="34" charset="77"/>
                  </a:rPr>
                  <a:t>Number of epochs = 200 </a:t>
                </a: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IN" sz="2400" dirty="0">
                    <a:latin typeface="Avenir Next LT Pro" panose="020B0504020202020204" pitchFamily="34" charset="77"/>
                  </a:rPr>
                  <a:t>Use early stopping (for 10 consecutive epochs). </a:t>
                </a: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IN" sz="2400" dirty="0">
                    <a:latin typeface="Avenir Next LT Pro" panose="020B0504020202020204" pitchFamily="34" charset="77"/>
                  </a:rPr>
                  <a:t>Every experiment repeated 5 times and average performance across independent runs is reported. </a:t>
                </a: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400" dirty="0">
                    <a:latin typeface="Avenir Next LT Pro" panose="020B0504020202020204" pitchFamily="34" charset="77"/>
                  </a:rPr>
                  <a:t> = 0.5,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400" dirty="0">
                    <a:latin typeface="Avenir Next LT Pro" panose="020B0504020202020204" pitchFamily="34" charset="77"/>
                  </a:rPr>
                  <a:t> = 2,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4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sz="2400" dirty="0">
                    <a:latin typeface="Avenir Next LT Pro" panose="020B0504020202020204" pitchFamily="34" charset="77"/>
                  </a:rPr>
                  <a:t> = 16, and dropout rate = 0.5</a:t>
                </a: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IN" sz="2400" dirty="0">
                    <a:latin typeface="Avenir Next LT Pro" panose="020B0504020202020204" pitchFamily="34" charset="77"/>
                  </a:rPr>
                  <a:t>Cross-entropy loss </a:t>
                </a: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IN" sz="2400" dirty="0">
                    <a:latin typeface="Avenir Next LT Pro" panose="020B0504020202020204" pitchFamily="34" charset="77"/>
                  </a:rPr>
                  <a:t>Adam optimizer </a:t>
                </a:r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IN" sz="2400" dirty="0">
                    <a:latin typeface="Avenir Next LT Pro" panose="020B0504020202020204" pitchFamily="34" charset="77"/>
                  </a:rPr>
                  <a:t>learning rate = 0.01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9EFA4-1C2F-3843-B789-15A5FE38F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7962" y="1779205"/>
                <a:ext cx="10905066" cy="4393982"/>
              </a:xfrm>
              <a:blipFill>
                <a:blip r:embed="rId2"/>
                <a:stretch>
                  <a:fillRect l="-783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EEDF3-F792-4E9C-9EF0-D831B8D8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1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4897E-3AB6-0A45-BFDE-C483E4F4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72528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Posterama" panose="020B0504020200020000" pitchFamily="34" charset="0"/>
                <a:cs typeface="Posterama" panose="020B0504020200020000" pitchFamily="34" charset="0"/>
              </a:rPr>
              <a:t>DATASETS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A47113A-5398-794A-BDF5-ABA7D117D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25" b="1"/>
          <a:stretch/>
        </p:blipFill>
        <p:spPr>
          <a:xfrm>
            <a:off x="643467" y="2030807"/>
            <a:ext cx="10275501" cy="3117604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1914A-581A-E84D-895B-6D812EB893FB}"/>
              </a:ext>
            </a:extLst>
          </p:cNvPr>
          <p:cNvSpPr/>
          <p:nvPr/>
        </p:nvSpPr>
        <p:spPr>
          <a:xfrm>
            <a:off x="1074363" y="5347573"/>
            <a:ext cx="9517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venir Next LT Pro" panose="020B0504020202020204" pitchFamily="34" charset="77"/>
              </a:rPr>
              <a:t>The dataset is randomly split into training (10%), validation (10%), and test set (80%) as in [3, KDD 2018] </a:t>
            </a:r>
          </a:p>
          <a:p>
            <a:endParaRPr lang="en-IN" sz="2000" dirty="0">
              <a:latin typeface="Avenir Next LT Pro" panose="020B0504020202020204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E394F0-7378-4977-B96C-D3041B65BD6B}"/>
              </a:ext>
            </a:extLst>
          </p:cNvPr>
          <p:cNvSpPr txBox="1"/>
          <p:nvPr/>
        </p:nvSpPr>
        <p:spPr>
          <a:xfrm>
            <a:off x="5781217" y="1368634"/>
            <a:ext cx="18008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Avenir Next LT Pro" panose="020B0504020202020204" pitchFamily="34" charset="77"/>
              </a:rPr>
              <a:t>node feature </a:t>
            </a:r>
          </a:p>
          <a:p>
            <a:r>
              <a:rPr lang="en-IN" sz="1600" dirty="0">
                <a:latin typeface="Avenir Next LT Pro" panose="020B0504020202020204" pitchFamily="34" charset="77"/>
              </a:rPr>
              <a:t>dimensionality</a:t>
            </a:r>
            <a:endParaRPr lang="en-IN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19CD2-0C58-4629-B17C-DE03FD5265DB}"/>
              </a:ext>
            </a:extLst>
          </p:cNvPr>
          <p:cNvSpPr txBox="1"/>
          <p:nvPr/>
        </p:nvSpPr>
        <p:spPr>
          <a:xfrm>
            <a:off x="7347420" y="1365793"/>
            <a:ext cx="1112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Avenir Next LT Pro" panose="020B0504020202020204" pitchFamily="34" charset="77"/>
              </a:rPr>
              <a:t>labels/</a:t>
            </a:r>
          </a:p>
          <a:p>
            <a:r>
              <a:rPr lang="en-IN" sz="1600" dirty="0">
                <a:latin typeface="Avenir Next LT Pro" panose="020B0504020202020204" pitchFamily="34" charset="77"/>
              </a:rPr>
              <a:t>classes</a:t>
            </a:r>
            <a:endParaRPr lang="en-IN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6379E-939D-4E57-A30C-9203A929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36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6672B-D8AD-4D44-9876-BA08E53F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43593"/>
            <a:ext cx="10905066" cy="1474888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>
                <a:latin typeface="Posterama" panose="020B0504020200020000" pitchFamily="34" charset="0"/>
                <a:cs typeface="Posterama" panose="020B0504020200020000" pitchFamily="34" charset="0"/>
              </a:rPr>
              <a:t>EXPERIMENTAL SETUP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9E3F43-5EC0-D541-A474-BB73B90E5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821" y="1237501"/>
                <a:ext cx="11466741" cy="5273556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accent4">
                      <a:lumMod val="60000"/>
                      <a:lumOff val="40000"/>
                    </a:schemeClr>
                  </a:buClr>
                  <a:buNone/>
                </a:pPr>
                <a:r>
                  <a:rPr lang="en-IN" sz="2400" b="1" dirty="0">
                    <a:latin typeface="Avenir Next LT Pro" panose="020B0504020202020204" pitchFamily="34" charset="77"/>
                  </a:rPr>
                  <a:t>Generating adversarial attacks :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Avenir Next LT Pro" panose="020B0504020202020204" pitchFamily="34" charset="77"/>
                  </a:rPr>
                  <a:t>3 kinds of adversarial attacks: </a:t>
                </a:r>
              </a:p>
              <a:p>
                <a:pPr lvl="1">
                  <a:buClr>
                    <a:schemeClr val="accent1">
                      <a:lumMod val="60000"/>
                      <a:lumOff val="40000"/>
                    </a:schemeClr>
                  </a:buClr>
                </a:pPr>
                <a:r>
                  <a:rPr lang="en-IN" sz="2000" dirty="0">
                    <a:latin typeface="Avenir Next LT Pro" panose="020B0504020202020204" pitchFamily="34" charset="77"/>
                  </a:rPr>
                  <a:t>Direct targeted attack (</a:t>
                </a:r>
                <a:r>
                  <a:rPr lang="en-IN" sz="2000" dirty="0" err="1">
                    <a:latin typeface="Avenir Next LT Pro" panose="020B0504020202020204" pitchFamily="34" charset="77"/>
                  </a:rPr>
                  <a:t>Nettack</a:t>
                </a:r>
                <a:r>
                  <a:rPr lang="en-IN" sz="2000" dirty="0">
                    <a:latin typeface="Avenir Next LT Pro" panose="020B0504020202020204" pitchFamily="34" charset="77"/>
                  </a:rPr>
                  <a:t>-Di </a:t>
                </a:r>
                <a:r>
                  <a:rPr lang="en-IN" sz="2000" dirty="0">
                    <a:solidFill>
                      <a:schemeClr val="accent1">
                        <a:lumMod val="75000"/>
                      </a:schemeClr>
                    </a:solidFill>
                    <a:latin typeface="Avenir Next LT Pro" panose="020B0504020202020204" pitchFamily="34" charset="77"/>
                  </a:rPr>
                  <a:t>[3, KDD 2018]</a:t>
                </a:r>
                <a:r>
                  <a:rPr lang="en-IN" sz="2000" dirty="0">
                    <a:latin typeface="Avenir Next LT Pro" panose="020B0504020202020204" pitchFamily="34" charset="77"/>
                  </a:rPr>
                  <a:t>), </a:t>
                </a:r>
              </a:p>
              <a:p>
                <a:pPr lvl="1">
                  <a:buClr>
                    <a:schemeClr val="accent1">
                      <a:lumMod val="60000"/>
                      <a:lumOff val="40000"/>
                    </a:schemeClr>
                  </a:buClr>
                </a:pPr>
                <a:r>
                  <a:rPr lang="en-IN" sz="2000" dirty="0">
                    <a:latin typeface="Avenir Next LT Pro" panose="020B0504020202020204" pitchFamily="34" charset="77"/>
                  </a:rPr>
                  <a:t>Influence targeted attack (</a:t>
                </a:r>
                <a:r>
                  <a:rPr lang="en-IN" sz="2000" dirty="0" err="1">
                    <a:latin typeface="Avenir Next LT Pro" panose="020B0504020202020204" pitchFamily="34" charset="77"/>
                  </a:rPr>
                  <a:t>Nettack</a:t>
                </a:r>
                <a:r>
                  <a:rPr lang="en-IN" sz="2000" dirty="0">
                    <a:latin typeface="Avenir Next LT Pro" panose="020B0504020202020204" pitchFamily="34" charset="77"/>
                  </a:rPr>
                  <a:t>-In </a:t>
                </a:r>
                <a:r>
                  <a:rPr lang="en-IN" sz="2000" dirty="0">
                    <a:solidFill>
                      <a:schemeClr val="accent1">
                        <a:lumMod val="75000"/>
                      </a:schemeClr>
                    </a:solidFill>
                    <a:latin typeface="Avenir Next LT Pro" panose="020B0504020202020204" pitchFamily="34" charset="77"/>
                  </a:rPr>
                  <a:t>[3]</a:t>
                </a:r>
                <a:r>
                  <a:rPr lang="en-IN" sz="2000" dirty="0">
                    <a:latin typeface="Avenir Next LT Pro" panose="020B0504020202020204" pitchFamily="34" charset="77"/>
                  </a:rPr>
                  <a:t>), </a:t>
                </a:r>
              </a:p>
              <a:p>
                <a:pPr lvl="1">
                  <a:buClr>
                    <a:schemeClr val="accent1">
                      <a:lumMod val="60000"/>
                      <a:lumOff val="40000"/>
                    </a:schemeClr>
                  </a:buClr>
                </a:pPr>
                <a:r>
                  <a:rPr lang="en-IN" sz="2000" dirty="0">
                    <a:latin typeface="Avenir Next LT Pro" panose="020B0504020202020204" pitchFamily="34" charset="77"/>
                  </a:rPr>
                  <a:t>Non-targeted attack (</a:t>
                </a:r>
                <a:r>
                  <a:rPr lang="en-IN" sz="2000" dirty="0" err="1">
                    <a:latin typeface="Avenir Next LT Pro" panose="020B0504020202020204" pitchFamily="34" charset="77"/>
                  </a:rPr>
                  <a:t>Mettack</a:t>
                </a:r>
                <a:r>
                  <a:rPr lang="en-IN" sz="2000" dirty="0">
                    <a:latin typeface="Avenir Next LT Pro" panose="020B0504020202020204" pitchFamily="34" charset="77"/>
                  </a:rPr>
                  <a:t> </a:t>
                </a:r>
                <a:r>
                  <a:rPr lang="en-IN" sz="2000" dirty="0">
                    <a:solidFill>
                      <a:schemeClr val="accent1">
                        <a:lumMod val="75000"/>
                      </a:schemeClr>
                    </a:solidFill>
                    <a:latin typeface="Avenir Next LT Pro" panose="020B0504020202020204" pitchFamily="34" charset="77"/>
                  </a:rPr>
                  <a:t>[4, ICLR 2019]</a:t>
                </a:r>
                <a:r>
                  <a:rPr lang="en-IN" sz="2000" dirty="0">
                    <a:latin typeface="Avenir Next LT Pro" panose="020B0504020202020204" pitchFamily="34" charset="77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Avenir Next LT Pro" panose="020B0504020202020204" pitchFamily="34" charset="77"/>
                  </a:rPr>
                  <a:t>Settings:</a:t>
                </a:r>
              </a:p>
              <a:p>
                <a:pPr lvl="1"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IN" dirty="0" err="1">
                    <a:latin typeface="Avenir Next LT Pro" panose="020B0504020202020204" pitchFamily="34" charset="77"/>
                  </a:rPr>
                  <a:t>Mettack</a:t>
                </a:r>
                <a:r>
                  <a:rPr lang="en-IN" dirty="0">
                    <a:latin typeface="Avenir Next LT Pro" panose="020B0504020202020204" pitchFamily="34" charset="77"/>
                  </a:rPr>
                  <a:t>: 20% perturbation rate (</a:t>
                </a:r>
                <a:r>
                  <a:rPr lang="en-IN" i="1" dirty="0">
                    <a:latin typeface="Avenir Next LT Pro" panose="020B0504020202020204" pitchFamily="34" charset="77"/>
                  </a:rPr>
                  <a:t>i.e.</a:t>
                </a:r>
                <a:r>
                  <a:rPr lang="en-IN" dirty="0">
                    <a:latin typeface="Avenir Next LT Pro" panose="020B0504020202020204" pitchFamily="34" charset="77"/>
                  </a:rPr>
                  <a:t>, ∆ = 0.2E) - ‘Meta-Self’ training strategy. </a:t>
                </a:r>
              </a:p>
              <a:p>
                <a:pPr lvl="1"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IN" dirty="0" err="1">
                    <a:latin typeface="Avenir Next LT Pro" panose="020B0504020202020204" pitchFamily="34" charset="77"/>
                  </a:rPr>
                  <a:t>Nettack</a:t>
                </a:r>
                <a:r>
                  <a:rPr lang="en-IN" dirty="0">
                    <a:latin typeface="Avenir Next LT Pro" panose="020B0504020202020204" pitchFamily="34" charset="77"/>
                  </a:rPr>
                  <a:t>-Di :</a:t>
                </a:r>
              </a:p>
              <a:p>
                <a:pPr lvl="1"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IN" dirty="0" err="1">
                    <a:latin typeface="Avenir Next LT Pro" panose="020B0504020202020204" pitchFamily="34" charset="77"/>
                  </a:rPr>
                  <a:t>Nettack</a:t>
                </a:r>
                <a:r>
                  <a:rPr lang="en-IN" dirty="0">
                    <a:latin typeface="Avenir Next LT Pro" panose="020B0504020202020204" pitchFamily="34" charset="77"/>
                  </a:rPr>
                  <a:t>-In : </a:t>
                </a:r>
              </a:p>
              <a:p>
                <a:pPr lvl="2">
                  <a:buClr>
                    <a:schemeClr val="accent1">
                      <a:lumMod val="60000"/>
                      <a:lumOff val="40000"/>
                    </a:schemeClr>
                  </a:buClr>
                </a:pPr>
                <a:r>
                  <a:rPr lang="en-IN" dirty="0">
                    <a:latin typeface="Avenir Next LT Pro" panose="020B0504020202020204" pitchFamily="34" charset="77"/>
                  </a:rPr>
                  <a:t>Perturb 5 </a:t>
                </a:r>
                <a:r>
                  <a:rPr lang="en-IN" dirty="0" err="1">
                    <a:latin typeface="Avenir Next LT Pro" panose="020B0504020202020204" pitchFamily="34" charset="77"/>
                  </a:rPr>
                  <a:t>neighbors</a:t>
                </a:r>
                <a:r>
                  <a:rPr lang="en-IN" dirty="0">
                    <a:latin typeface="Avenir Next LT Pro" panose="020B0504020202020204" pitchFamily="34" charset="77"/>
                  </a:rPr>
                  <a:t> of target node</a:t>
                </a:r>
              </a:p>
              <a:p>
                <a:pPr lvl="2">
                  <a:buClr>
                    <a:schemeClr val="accent1">
                      <a:lumMod val="60000"/>
                      <a:lumOff val="40000"/>
                    </a:schemeClr>
                  </a:buClr>
                </a:pPr>
                <a:r>
                  <a:rPr lang="en-IN" sz="2000" dirty="0">
                    <a:latin typeface="Avenir Next LT Pro" panose="020B0504020202020204" pitchFamily="34" charset="77"/>
                  </a:rPr>
                  <a:t>∆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baseline="30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000" dirty="0">
                    <a:latin typeface="Avenir Next LT Pro" panose="020B0504020202020204" pitchFamily="34" charset="77"/>
                  </a:rPr>
                  <a:t> , for all those </a:t>
                </a:r>
                <a:r>
                  <a:rPr lang="en-IN" sz="2000" dirty="0" err="1">
                    <a:latin typeface="Avenir Next LT Pro" panose="020B0504020202020204" pitchFamily="34" charset="77"/>
                  </a:rPr>
                  <a:t>neighbors</a:t>
                </a:r>
                <a:r>
                  <a:rPr lang="en-IN" sz="2000" dirty="0">
                    <a:latin typeface="Avenir Next LT Pro" panose="020B0504020202020204" pitchFamily="34" charset="77"/>
                  </a:rPr>
                  <a:t>. </a:t>
                </a:r>
              </a:p>
              <a:p>
                <a:endParaRPr lang="en-IN" sz="2000" dirty="0">
                  <a:latin typeface="Avenir Next LT Pro" panose="020B0504020202020204" pitchFamily="34" charset="77"/>
                </a:endParaRPr>
              </a:p>
              <a:p>
                <a:endParaRPr lang="en-US" sz="2000" dirty="0"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9E3F43-5EC0-D541-A474-BB73B90E5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821" y="1237501"/>
                <a:ext cx="11466741" cy="5273556"/>
              </a:xfrm>
              <a:blipFill>
                <a:blip r:embed="rId2"/>
                <a:stretch>
                  <a:fillRect l="-797" t="-15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15548FE-AD8F-6A44-A2AC-705261D9D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968" y="3951510"/>
            <a:ext cx="1095375" cy="4265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CC9FD-93F4-4BEE-A26C-046D155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31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EFA4-1C2F-3843-B789-15A5FE38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612092"/>
            <a:ext cx="10796618" cy="563381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Target node selection in targeted attack: 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r>
              <a:rPr lang="en-IN" sz="2400" dirty="0">
                <a:latin typeface="Avenir Next LT Pro" panose="020B0504020202020204" pitchFamily="34" charset="77"/>
              </a:rPr>
              <a:t>    40 correctly classified target nodes [3, </a:t>
            </a:r>
            <a:r>
              <a:rPr lang="en-IN" sz="2000" dirty="0">
                <a:latin typeface="Avenir Next LT Pro" panose="020B0504020202020204" pitchFamily="34" charset="0"/>
              </a:rPr>
              <a:t>KDD 2018</a:t>
            </a:r>
            <a:r>
              <a:rPr lang="en-IN" sz="2400" dirty="0">
                <a:latin typeface="Avenir Next LT Pro" panose="020B0504020202020204" pitchFamily="34" charset="77"/>
              </a:rPr>
              <a:t>]: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IN" dirty="0">
                <a:latin typeface="Avenir Next LT Pro" panose="020B0504020202020204" pitchFamily="34" charset="77"/>
              </a:rPr>
              <a:t>10 nodes with the largest classification margin,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IN" dirty="0">
                <a:latin typeface="Avenir Next LT Pro" panose="020B0504020202020204" pitchFamily="34" charset="77"/>
              </a:rPr>
              <a:t>10 nodes with the smallest margin,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IN" dirty="0">
                <a:latin typeface="Avenir Next LT Pro" panose="020B0504020202020204" pitchFamily="34" charset="77"/>
              </a:rPr>
              <a:t>20 random nodes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Run the whole attack and </a:t>
            </a:r>
            <a:r>
              <a:rPr lang="en-IN" sz="2400" dirty="0" err="1">
                <a:latin typeface="Avenir Next LT Pro" panose="020B0504020202020204" pitchFamily="34" charset="77"/>
              </a:rPr>
              <a:t>defense</a:t>
            </a:r>
            <a:r>
              <a:rPr lang="en-IN" sz="2400" dirty="0">
                <a:latin typeface="Avenir Next LT Pro" panose="020B0504020202020204" pitchFamily="34" charset="77"/>
              </a:rPr>
              <a:t> procedure for each target node 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Report average classification accuracy 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IN" sz="2400" dirty="0">
              <a:latin typeface="Avenir Next LT Pro" panose="020B0504020202020204" pitchFamily="34" charset="77"/>
            </a:endParaRP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r>
              <a:rPr lang="en-IN" sz="2400" b="1" dirty="0">
                <a:latin typeface="Avenir Next LT Pro" panose="020B0504020202020204" pitchFamily="34" charset="77"/>
              </a:rPr>
              <a:t>GNNs </a:t>
            </a:r>
            <a:r>
              <a:rPr lang="en-IN" sz="2400" dirty="0">
                <a:latin typeface="Avenir Next LT Pro" panose="020B0504020202020204" pitchFamily="34" charset="77"/>
              </a:rPr>
              <a:t>: 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Integrate GNNGUARD with five GNNs (GCN [5</a:t>
            </a:r>
            <a:r>
              <a:rPr lang="en-IN" sz="3200" dirty="0">
                <a:latin typeface="Avenir Next LT Pro" panose="020B0504020202020204" pitchFamily="34" charset="0"/>
              </a:rPr>
              <a:t>, </a:t>
            </a:r>
            <a:r>
              <a:rPr lang="en-IN" sz="2000" dirty="0">
                <a:latin typeface="Avenir Next LT Pro" panose="020B0504020202020204" pitchFamily="34" charset="0"/>
              </a:rPr>
              <a:t>ICLR 2017</a:t>
            </a:r>
            <a:r>
              <a:rPr lang="en-IN" sz="2400" dirty="0">
                <a:latin typeface="Avenir Next LT Pro" panose="020B0504020202020204" pitchFamily="34" charset="77"/>
              </a:rPr>
              <a:t>], GAT [6, </a:t>
            </a:r>
            <a:r>
              <a:rPr lang="en-IN" sz="2000" dirty="0">
                <a:latin typeface="Avenir Next LT Pro" panose="020B0504020202020204" pitchFamily="34" charset="0"/>
              </a:rPr>
              <a:t>ICLR 2018</a:t>
            </a:r>
            <a:r>
              <a:rPr lang="en-IN" sz="2400" dirty="0">
                <a:latin typeface="Avenir Next LT Pro" panose="020B0504020202020204" pitchFamily="34" charset="77"/>
              </a:rPr>
              <a:t>], GIN [7, </a:t>
            </a:r>
            <a:r>
              <a:rPr lang="en-IN" sz="2000" dirty="0">
                <a:latin typeface="Avenir Next LT Pro" panose="020B0504020202020204" pitchFamily="34" charset="0"/>
              </a:rPr>
              <a:t>ICLR 2019</a:t>
            </a:r>
            <a:r>
              <a:rPr lang="en-IN" sz="2400" dirty="0">
                <a:latin typeface="Avenir Next LT Pro" panose="020B0504020202020204" pitchFamily="34" charset="77"/>
              </a:rPr>
              <a:t>], JK-Net [8</a:t>
            </a:r>
            <a:r>
              <a:rPr lang="en-IN" dirty="0">
                <a:latin typeface="Avenir Next LT Pro" panose="020B0504020202020204" pitchFamily="34" charset="0"/>
              </a:rPr>
              <a:t>,</a:t>
            </a:r>
            <a:r>
              <a:rPr lang="en-IN" sz="1800" dirty="0">
                <a:latin typeface="Avenir Next LT Pro" panose="020B0504020202020204" pitchFamily="34" charset="0"/>
              </a:rPr>
              <a:t> </a:t>
            </a:r>
            <a:r>
              <a:rPr lang="en-IN" sz="2000" dirty="0">
                <a:latin typeface="Avenir Next LT Pro" panose="020B0504020202020204" pitchFamily="34" charset="0"/>
              </a:rPr>
              <a:t>ICML 2018</a:t>
            </a:r>
            <a:r>
              <a:rPr lang="en-IN" sz="2400" dirty="0">
                <a:latin typeface="Avenir Next LT Pro" panose="020B0504020202020204" pitchFamily="34" charset="77"/>
              </a:rPr>
              <a:t>], and </a:t>
            </a:r>
            <a:r>
              <a:rPr lang="en-IN" sz="2400" dirty="0" err="1">
                <a:latin typeface="Avenir Next LT Pro" panose="020B0504020202020204" pitchFamily="34" charset="77"/>
              </a:rPr>
              <a:t>GraphSAINT</a:t>
            </a:r>
            <a:r>
              <a:rPr lang="en-IN" sz="2400" dirty="0">
                <a:latin typeface="Avenir Next LT Pro" panose="020B0504020202020204" pitchFamily="34" charset="77"/>
              </a:rPr>
              <a:t> [9, </a:t>
            </a:r>
            <a:r>
              <a:rPr lang="en-IN" sz="2000" dirty="0">
                <a:latin typeface="Avenir Next LT Pro" panose="020B0504020202020204" pitchFamily="34" charset="0"/>
              </a:rPr>
              <a:t>ICLR, 2020</a:t>
            </a:r>
            <a:r>
              <a:rPr lang="en-IN" sz="2400" dirty="0">
                <a:latin typeface="Avenir Next LT Pro" panose="020B0504020202020204" pitchFamily="34" charset="77"/>
              </a:rPr>
              <a:t>]) 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r>
              <a:rPr lang="en-IN" sz="2400" b="1" dirty="0">
                <a:latin typeface="Avenir Next LT Pro" panose="020B0504020202020204" pitchFamily="34" charset="77"/>
              </a:rPr>
              <a:t>Baseline </a:t>
            </a:r>
            <a:r>
              <a:rPr lang="en-IN" sz="2400" b="1" dirty="0" err="1">
                <a:latin typeface="Avenir Next LT Pro" panose="020B0504020202020204" pitchFamily="34" charset="77"/>
              </a:rPr>
              <a:t>defense</a:t>
            </a:r>
            <a:r>
              <a:rPr lang="en-IN" sz="2400" b="1" dirty="0">
                <a:latin typeface="Avenir Next LT Pro" panose="020B0504020202020204" pitchFamily="34" charset="77"/>
              </a:rPr>
              <a:t> algorithms </a:t>
            </a:r>
            <a:r>
              <a:rPr lang="en-IN" sz="2400" dirty="0">
                <a:latin typeface="Avenir Next LT Pro" panose="020B0504020202020204" pitchFamily="34" charset="77"/>
              </a:rPr>
              <a:t>: 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>
                <a:latin typeface="Avenir Next LT Pro" panose="020B0504020202020204" pitchFamily="34" charset="77"/>
              </a:rPr>
              <a:t>Comparison of GNNGUARD to three state-of-the-art graph defenders: GNN-Jaccard [2</a:t>
            </a:r>
            <a:r>
              <a:rPr lang="en-IN" dirty="0">
                <a:latin typeface="Avenir Next LT Pro" panose="020B0504020202020204" pitchFamily="34" charset="77"/>
              </a:rPr>
              <a:t>, </a:t>
            </a:r>
            <a:r>
              <a:rPr lang="en-IN" sz="2000" dirty="0"/>
              <a:t>IJCAI 2019</a:t>
            </a:r>
            <a:r>
              <a:rPr lang="en-IN" sz="2400" dirty="0">
                <a:latin typeface="Avenir Next LT Pro" panose="020B0504020202020204" pitchFamily="34" charset="77"/>
              </a:rPr>
              <a:t>], </a:t>
            </a:r>
            <a:r>
              <a:rPr lang="en-IN" sz="2400" dirty="0" err="1">
                <a:latin typeface="Avenir Next LT Pro" panose="020B0504020202020204" pitchFamily="34" charset="77"/>
              </a:rPr>
              <a:t>RobustGCN</a:t>
            </a:r>
            <a:r>
              <a:rPr lang="en-IN" sz="2400" dirty="0">
                <a:latin typeface="Avenir Next LT Pro" panose="020B0504020202020204" pitchFamily="34" charset="77"/>
              </a:rPr>
              <a:t> [10, </a:t>
            </a:r>
            <a:r>
              <a:rPr lang="en-IN" sz="2000" dirty="0"/>
              <a:t>KDD 2019</a:t>
            </a:r>
            <a:r>
              <a:rPr lang="en-IN" sz="2400" dirty="0">
                <a:latin typeface="Avenir Next LT Pro" panose="020B0504020202020204" pitchFamily="34" charset="77"/>
              </a:rPr>
              <a:t>], and GNN-SVD [11</a:t>
            </a:r>
            <a:r>
              <a:rPr lang="en-IN" dirty="0">
                <a:latin typeface="Avenir Next LT Pro" panose="020B0504020202020204" pitchFamily="34" charset="77"/>
              </a:rPr>
              <a:t>, </a:t>
            </a:r>
            <a:r>
              <a:rPr lang="en-IN" sz="2000" dirty="0"/>
              <a:t>WSDM 2020</a:t>
            </a:r>
            <a:r>
              <a:rPr lang="en-IN" sz="2400" dirty="0">
                <a:latin typeface="Avenir Next LT Pro" panose="020B0504020202020204" pitchFamily="34" charset="77"/>
              </a:rPr>
              <a:t>]. </a:t>
            </a:r>
          </a:p>
          <a:p>
            <a:pPr marL="0" indent="0">
              <a:buNone/>
            </a:pPr>
            <a:endParaRPr lang="en-IN" sz="2400" dirty="0">
              <a:latin typeface="Avenir Next LT Pro" panose="020B0504020202020204" pitchFamily="34" charset="77"/>
            </a:endParaRPr>
          </a:p>
          <a:p>
            <a:endParaRPr lang="en-US" sz="2400" dirty="0"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0597B2-9D88-486D-ADEC-685AE799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10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E94C1-F85A-384D-8409-0E547418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rgbClr val="080808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RESULTS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08794-FB91-41A7-ACEB-1BD18F07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73DF7-19BD-004A-A4DE-513DD6D1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Posterama" panose="020B0504020200020000" pitchFamily="34" charset="0"/>
                <a:cs typeface="Posterama" panose="020B0504020200020000" pitchFamily="34" charset="0"/>
              </a:rPr>
              <a:t>DIRECT TARGETTED ATTACK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39B6AAE-4338-6743-BA20-77CE992F5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348" y="1427669"/>
            <a:ext cx="9084885" cy="4791654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69774-B3F5-4A65-9181-A0BC28EA2745}"/>
              </a:ext>
            </a:extLst>
          </p:cNvPr>
          <p:cNvSpPr txBox="1"/>
          <p:nvPr/>
        </p:nvSpPr>
        <p:spPr>
          <a:xfrm>
            <a:off x="6939643" y="6415614"/>
            <a:ext cx="1933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Avg</a:t>
            </a:r>
            <a:r>
              <a:rPr lang="en-IN" dirty="0"/>
              <a:t> 15.3%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CF2B324-B667-4942-9168-3FFAE4360E41}"/>
              </a:ext>
            </a:extLst>
          </p:cNvPr>
          <p:cNvSpPr/>
          <p:nvPr/>
        </p:nvSpPr>
        <p:spPr>
          <a:xfrm rot="5400000">
            <a:off x="7199485" y="4825662"/>
            <a:ext cx="314628" cy="2865274"/>
          </a:xfrm>
          <a:prstGeom prst="rightBrace">
            <a:avLst>
              <a:gd name="adj1" fmla="val 8333"/>
              <a:gd name="adj2" fmla="val 486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3E70F-23D2-4CD8-8915-987EBAB5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31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6672B-D8AD-4D44-9876-BA08E53F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43593"/>
            <a:ext cx="10905066" cy="1474888"/>
          </a:xfrm>
        </p:spPr>
        <p:txBody>
          <a:bodyPr anchor="t">
            <a:normAutofit/>
          </a:bodyPr>
          <a:lstStyle/>
          <a:p>
            <a:pPr algn="ctr"/>
            <a:r>
              <a:rPr lang="en-US" b="1">
                <a:latin typeface="Posterama" panose="020B0504020200020000" pitchFamily="34" charset="0"/>
                <a:cs typeface="Posterama" panose="020B0504020200020000" pitchFamily="34" charset="0"/>
              </a:rPr>
              <a:t>INFLUENCE TARGETTED ATTACK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9E0A39B-90EA-1942-9EBF-6D8702883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000" y="1135543"/>
            <a:ext cx="8224323" cy="5092962"/>
          </a:xfr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22428BA-FEC3-4FBB-8793-F9FFCECC1331}"/>
              </a:ext>
            </a:extLst>
          </p:cNvPr>
          <p:cNvSpPr/>
          <p:nvPr/>
        </p:nvSpPr>
        <p:spPr>
          <a:xfrm rot="5400000">
            <a:off x="6993080" y="4863192"/>
            <a:ext cx="314628" cy="2865274"/>
          </a:xfrm>
          <a:prstGeom prst="rightBrace">
            <a:avLst>
              <a:gd name="adj1" fmla="val 8333"/>
              <a:gd name="adj2" fmla="val 486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27E991-97B3-4067-A171-4B474EDB8C21}"/>
              </a:ext>
            </a:extLst>
          </p:cNvPr>
          <p:cNvSpPr txBox="1"/>
          <p:nvPr/>
        </p:nvSpPr>
        <p:spPr>
          <a:xfrm>
            <a:off x="6782458" y="6424309"/>
            <a:ext cx="1342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Avg</a:t>
            </a:r>
            <a:r>
              <a:rPr lang="en-IN" dirty="0"/>
              <a:t> 8.77%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57964-3654-4872-ADA3-D21D7ADA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75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6672B-D8AD-4D44-9876-BA08E53F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43593"/>
            <a:ext cx="10905066" cy="1474888"/>
          </a:xfrm>
        </p:spPr>
        <p:txBody>
          <a:bodyPr anchor="t">
            <a:normAutofit/>
          </a:bodyPr>
          <a:lstStyle/>
          <a:p>
            <a:pPr algn="ctr"/>
            <a:r>
              <a:rPr lang="en-US" b="1">
                <a:latin typeface="Posterama" panose="020B0504020200020000" pitchFamily="34" charset="0"/>
                <a:cs typeface="Posterama" panose="020B0504020200020000" pitchFamily="34" charset="0"/>
              </a:rPr>
              <a:t>NON-TARGETTED ATTACK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E7820E5-1D49-DE49-9D49-F178AC25C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424" y="1328044"/>
            <a:ext cx="8375151" cy="5186363"/>
          </a:xfr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10E38B-123F-45AF-BD5C-8D705E29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73DF7-19BD-004A-A4DE-513DD6D1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Autofit/>
          </a:bodyPr>
          <a:lstStyle/>
          <a:p>
            <a:pPr algn="ctr"/>
            <a:r>
              <a:rPr lang="en-IN" b="1">
                <a:latin typeface="Posterama" panose="020B0504020200020000" pitchFamily="34" charset="0"/>
                <a:cs typeface="Posterama" panose="020B0504020200020000" pitchFamily="34" charset="0"/>
              </a:rPr>
              <a:t>ABLATION STUDY</a:t>
            </a:r>
            <a:br>
              <a:rPr lang="en-IN" sz="3600" b="1"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n-US" sz="3600" b="1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235EAA4-53D7-9F45-9B5F-6A5E2D499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540" t="31166" r="14389"/>
          <a:stretch/>
        </p:blipFill>
        <p:spPr>
          <a:xfrm>
            <a:off x="103844" y="2899053"/>
            <a:ext cx="11451640" cy="230203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1F9BE-C457-4FC7-9A2C-740FAC225B3D}"/>
              </a:ext>
            </a:extLst>
          </p:cNvPr>
          <p:cNvSpPr txBox="1"/>
          <p:nvPr/>
        </p:nvSpPr>
        <p:spPr>
          <a:xfrm>
            <a:off x="1014060" y="1306419"/>
            <a:ext cx="64684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venir Next LT Pro" panose="020B0504020202020204" pitchFamily="34" charset="0"/>
              </a:rPr>
              <a:t>Dataset: </a:t>
            </a:r>
            <a:r>
              <a:rPr lang="en-IN" sz="2400" dirty="0" err="1">
                <a:latin typeface="Avenir Next LT Pro" panose="020B0504020202020204" pitchFamily="34" charset="0"/>
              </a:rPr>
              <a:t>ogbn</a:t>
            </a:r>
            <a:r>
              <a:rPr lang="en-IN" sz="2400" dirty="0">
                <a:latin typeface="Avenir Next LT Pro" panose="020B0504020202020204" pitchFamily="34" charset="0"/>
              </a:rPr>
              <a:t>-arXiv</a:t>
            </a:r>
          </a:p>
          <a:p>
            <a:r>
              <a:rPr lang="en-IN" sz="2400" dirty="0">
                <a:latin typeface="Avenir Next LT Pro" panose="020B0504020202020204" pitchFamily="34" charset="0"/>
              </a:rPr>
              <a:t>Attack  : </a:t>
            </a:r>
            <a:r>
              <a:rPr lang="en-IN" sz="2400" dirty="0" err="1">
                <a:latin typeface="Avenir Next LT Pro" panose="020B0504020202020204" pitchFamily="34" charset="0"/>
              </a:rPr>
              <a:t>Nettack</a:t>
            </a:r>
            <a:r>
              <a:rPr lang="en-IN" sz="2400" dirty="0">
                <a:latin typeface="Avenir Next LT Pro" panose="020B0504020202020204" pitchFamily="34" charset="0"/>
              </a:rPr>
              <a:t>-Di</a:t>
            </a:r>
          </a:p>
          <a:p>
            <a:r>
              <a:rPr lang="en-IN" sz="2400" dirty="0">
                <a:latin typeface="Avenir Next LT Pro" panose="020B0504020202020204" pitchFamily="34" charset="77"/>
              </a:rPr>
              <a:t>Metric  : Classification accuracy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E4EB2-1253-4AD0-BB03-2287FB23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02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6672B-D8AD-4D44-9876-BA08E53F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43593"/>
            <a:ext cx="10905066" cy="1474888"/>
          </a:xfrm>
        </p:spPr>
        <p:txBody>
          <a:bodyPr anchor="t">
            <a:normAutofit/>
          </a:bodyPr>
          <a:lstStyle/>
          <a:p>
            <a:pPr algn="ctr"/>
            <a:r>
              <a:rPr lang="en-IN" sz="3600" b="1">
                <a:latin typeface="Posterama" panose="020B0504020200020000" pitchFamily="34" charset="0"/>
                <a:cs typeface="Posterama" panose="020B0504020200020000" pitchFamily="34" charset="0"/>
              </a:rPr>
              <a:t>NODE CLASSIFICATION ON CLEAN DATASETS. </a:t>
            </a:r>
            <a:br>
              <a:rPr lang="en-IN" sz="3600" b="1"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n-US" sz="3600" b="1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708D732-F9B2-004A-8C20-5C7A9FF4C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342428"/>
            <a:ext cx="10906125" cy="2911481"/>
          </a:xfr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D32344-7EB4-4981-8C97-7842F784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2CAE3-9CF4-4246-ABFE-DF92A7E927AC}"/>
              </a:ext>
            </a:extLst>
          </p:cNvPr>
          <p:cNvSpPr txBox="1"/>
          <p:nvPr/>
        </p:nvSpPr>
        <p:spPr>
          <a:xfrm>
            <a:off x="651163" y="1618919"/>
            <a:ext cx="10889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>
                <a:latin typeface="Avenir Next LT Pro" panose="020B0504020202020204" pitchFamily="34" charset="77"/>
              </a:rPr>
              <a:t>Small, unnoticeable perturbations of graph structure can catastrophically reduce performance</a:t>
            </a:r>
          </a:p>
          <a:p>
            <a:endParaRPr lang="en-IN" sz="2400">
              <a:latin typeface="Avenir Next LT Pro" panose="020B0504020202020204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A4BEA-0E78-C340-AA32-029BC612976F}"/>
              </a:ext>
            </a:extLst>
          </p:cNvPr>
          <p:cNvSpPr txBox="1"/>
          <p:nvPr/>
        </p:nvSpPr>
        <p:spPr>
          <a:xfrm>
            <a:off x="771896" y="543147"/>
            <a:ext cx="10806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Posterama" panose="020B0504020200020000" pitchFamily="34" charset="0"/>
                <a:cs typeface="Posterama" panose="020B0504020200020000" pitchFamily="34" charset="0"/>
              </a:rPr>
              <a:t>CONSEQUENCES</a:t>
            </a:r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33E6C03D-524A-5047-8EA1-C4418BBB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09" y="2682897"/>
            <a:ext cx="3272155" cy="3558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01D6CF-4429-0440-B4C5-F6A02E669F35}"/>
              </a:ext>
            </a:extLst>
          </p:cNvPr>
          <p:cNvSpPr txBox="1"/>
          <p:nvPr/>
        </p:nvSpPr>
        <p:spPr>
          <a:xfrm>
            <a:off x="5650555" y="3245959"/>
            <a:ext cx="43006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77"/>
              </a:rPr>
              <a:t>Financial Systems :</a:t>
            </a:r>
          </a:p>
          <a:p>
            <a:pPr marL="800100" lvl="1" indent="-34290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>
                <a:latin typeface="Avenir Next LT Pro" panose="020B0504020202020204" pitchFamily="34" charset="77"/>
              </a:rPr>
              <a:t>Credit Card Fraud Detection</a:t>
            </a:r>
          </a:p>
          <a:p>
            <a:pPr marL="800100" lvl="1" indent="-342900">
              <a:buClr>
                <a:schemeClr val="accent4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endParaRPr lang="en-US" sz="2000">
              <a:latin typeface="Avenir Next LT Pro" panose="020B0504020202020204" pitchFamily="34" charset="77"/>
            </a:endParaRP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77"/>
              </a:rPr>
              <a:t>Recommender Systems :</a:t>
            </a:r>
          </a:p>
          <a:p>
            <a:pPr marL="800100" lvl="1" indent="-34290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>
                <a:latin typeface="Avenir Next LT Pro" panose="020B0504020202020204" pitchFamily="34" charset="77"/>
              </a:rPr>
              <a:t>Social Recommendations</a:t>
            </a:r>
          </a:p>
          <a:p>
            <a:pPr marL="800100" lvl="1" indent="-34290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>
                <a:latin typeface="Avenir Next LT Pro" panose="020B0504020202020204" pitchFamily="34" charset="77"/>
              </a:rPr>
              <a:t>Product Recommendations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14742-9BE1-904D-B764-295A7220322E}"/>
              </a:ext>
            </a:extLst>
          </p:cNvPr>
          <p:cNvSpPr txBox="1"/>
          <p:nvPr/>
        </p:nvSpPr>
        <p:spPr>
          <a:xfrm>
            <a:off x="5334990" y="6009444"/>
            <a:ext cx="613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https://sites.google.com/view/kdd-2020-attack-and-defense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FC89A9-012C-4237-A619-643F3D7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68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6672B-D8AD-4D44-9876-BA08E53F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32466"/>
            <a:ext cx="10905066" cy="88146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sz="3600" b="1" dirty="0">
                <a:latin typeface="Posterama" panose="020B0504020200020000" pitchFamily="34" charset="0"/>
                <a:cs typeface="Posterama" panose="020B0504020200020000" pitchFamily="34" charset="0"/>
              </a:rPr>
              <a:t>DEFENSE UNDER DIFFERENT ATTACK INTENSITY. </a:t>
            </a:r>
            <a:br>
              <a:rPr lang="en-IN" sz="3600" b="1" dirty="0"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n-US" sz="360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AA63D91-E0BA-E847-B224-D90E9A52A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61"/>
          <a:stretch/>
        </p:blipFill>
        <p:spPr>
          <a:xfrm>
            <a:off x="1683566" y="2858079"/>
            <a:ext cx="8177336" cy="2592636"/>
          </a:xfr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FBA6B-3B79-44F8-A292-CF210FAA8BB5}"/>
              </a:ext>
            </a:extLst>
          </p:cNvPr>
          <p:cNvSpPr txBox="1"/>
          <p:nvPr/>
        </p:nvSpPr>
        <p:spPr>
          <a:xfrm>
            <a:off x="1089413" y="1450794"/>
            <a:ext cx="60975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venir Next LT Pro" panose="020B0504020202020204" pitchFamily="34" charset="0"/>
              </a:rPr>
              <a:t>Dataset: Cora</a:t>
            </a:r>
          </a:p>
          <a:p>
            <a:r>
              <a:rPr lang="en-IN" sz="2400" dirty="0">
                <a:latin typeface="Avenir Next LT Pro" panose="020B0504020202020204" pitchFamily="34" charset="0"/>
              </a:rPr>
              <a:t>Attack  : </a:t>
            </a:r>
            <a:r>
              <a:rPr lang="en-IN" sz="2400" dirty="0" err="1">
                <a:latin typeface="Avenir Next LT Pro" panose="020B0504020202020204" pitchFamily="34" charset="0"/>
              </a:rPr>
              <a:t>Mettack</a:t>
            </a:r>
            <a:endParaRPr lang="en-IN" sz="2400" dirty="0">
              <a:latin typeface="Avenir Next LT Pro" panose="020B0504020202020204" pitchFamily="34" charset="0"/>
            </a:endParaRPr>
          </a:p>
          <a:p>
            <a:r>
              <a:rPr lang="en-IN" sz="2400" dirty="0">
                <a:latin typeface="Avenir Next LT Pro" panose="020B0504020202020204" pitchFamily="34" charset="77"/>
              </a:rPr>
              <a:t>Metric  : Classification accuracy</a:t>
            </a:r>
          </a:p>
          <a:p>
            <a:r>
              <a:rPr lang="en-IN" sz="2400" dirty="0">
                <a:latin typeface="Avenir Next LT Pro" panose="020B0504020202020204" pitchFamily="34" charset="77"/>
              </a:rPr>
              <a:t>Model  : GCN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6BFAE-DA5B-4A47-93BA-C777CC7A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0EA0FA-7CF2-401A-9EDE-D462A9ED1CEB}"/>
              </a:ext>
            </a:extLst>
          </p:cNvPr>
          <p:cNvSpPr txBox="1"/>
          <p:nvPr/>
        </p:nvSpPr>
        <p:spPr>
          <a:xfrm>
            <a:off x="8199739" y="4671495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(19.8%)</a:t>
            </a:r>
          </a:p>
        </p:txBody>
      </p:sp>
    </p:spTree>
    <p:extLst>
      <p:ext uri="{BB962C8B-B14F-4D97-AF65-F5344CB8AC3E}">
        <p14:creationId xmlns:p14="http://schemas.microsoft.com/office/powerpoint/2010/main" val="726346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B4C3F-045E-B645-BCB0-3E802E69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Posterama" panose="020B0504020200020000" pitchFamily="34" charset="0"/>
                <a:cs typeface="Posterama" panose="020B0504020200020000" pitchFamily="34" charset="0"/>
              </a:rPr>
              <a:t>DEFENSE OF HETEROPHILY GRAPHS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FD5858-F4AF-4C48-BDBA-F0D8D77E1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/>
              <a:t>Graphs with structural roles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/>
              <a:t>Graphlet degree vectors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Cancer informatics, 2008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/>
              <a:t>to reflect nodes’ structural properties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/>
              <a:t>For structural similarity, these act as the input embeddings for similarity function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/>
              <a:t>Graphlet: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1800" dirty="0"/>
              <a:t>connected non-isomorphic </a:t>
            </a:r>
            <a:r>
              <a:rPr lang="en-US" sz="1800" b="1" dirty="0"/>
              <a:t>induced</a:t>
            </a:r>
            <a:r>
              <a:rPr lang="en-US" sz="1800" dirty="0"/>
              <a:t> subgraphs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400" dirty="0"/>
              <a:t>GDV: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1800" dirty="0"/>
              <a:t>number of graphlets that the node touches</a:t>
            </a:r>
            <a:endParaRPr lang="en-IN" dirty="0"/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540120-8F11-4B9D-B3D9-130CAB164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076" y="3637351"/>
            <a:ext cx="6217990" cy="23281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751A1F-205F-491F-8BD5-5DC44994B0F4}"/>
              </a:ext>
            </a:extLst>
          </p:cNvPr>
          <p:cNvSpPr txBox="1"/>
          <p:nvPr/>
        </p:nvSpPr>
        <p:spPr>
          <a:xfrm>
            <a:off x="6857144" y="5965549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Milenkovic</a:t>
            </a:r>
            <a:r>
              <a:rPr lang="en-IN" dirty="0"/>
              <a:t> et al, Cancer informatics, 2008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6B76CB4-9C89-4D5B-BD95-C7D4124C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71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72FA-692D-4EBA-B5B1-7A942A55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>
                <a:latin typeface="Posterama" panose="020B0504020200020000" pitchFamily="34" charset="0"/>
                <a:cs typeface="Posterama" panose="020B0504020200020000" pitchFamily="34" charset="0"/>
              </a:rPr>
              <a:t>HETEROPHILY GRAPHS PERFORMANCE</a:t>
            </a:r>
          </a:p>
        </p:txBody>
      </p:sp>
      <p:pic>
        <p:nvPicPr>
          <p:cNvPr id="4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CEF5147-243C-4BB0-9E75-C0181E669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6" t="20481" r="10456"/>
          <a:stretch/>
        </p:blipFill>
        <p:spPr>
          <a:xfrm>
            <a:off x="515690" y="4330003"/>
            <a:ext cx="11160619" cy="1995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CB46CA-6C11-4A00-8551-D64F14D82DEC}"/>
              </a:ext>
            </a:extLst>
          </p:cNvPr>
          <p:cNvSpPr txBox="1"/>
          <p:nvPr/>
        </p:nvSpPr>
        <p:spPr>
          <a:xfrm>
            <a:off x="10959049" y="5239553"/>
            <a:ext cx="928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(19.2%)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C256D-E915-4AFB-8569-E57FC2758647}"/>
              </a:ext>
            </a:extLst>
          </p:cNvPr>
          <p:cNvSpPr txBox="1"/>
          <p:nvPr/>
        </p:nvSpPr>
        <p:spPr>
          <a:xfrm>
            <a:off x="1033041" y="1976145"/>
            <a:ext cx="609407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000" dirty="0">
                <a:latin typeface="Avenir Next LT Pro" panose="020B0504020202020204" pitchFamily="34" charset="0"/>
              </a:rPr>
              <a:t>Orbit counting algorithm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[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Hocevar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et al, Bioinformatics, 2014]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000" dirty="0">
                <a:latin typeface="Avenir Next LT Pro" panose="020B0504020202020204" pitchFamily="34" charset="0"/>
              </a:rPr>
              <a:t>Synthetic graphs of 6 roles, 1000 nodes,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000" dirty="0">
                <a:latin typeface="Avenir Next LT Pro" panose="020B0504020202020204" pitchFamily="34" charset="0"/>
              </a:rPr>
              <a:t>Each node with 73-dimensional GDV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sz="2000" dirty="0">
                <a:latin typeface="Avenir Next LT Pro" panose="020B0504020202020204" pitchFamily="34" charset="0"/>
              </a:rPr>
              <a:t>Attack model: </a:t>
            </a:r>
            <a:r>
              <a:rPr lang="en-IN" sz="2000" dirty="0" err="1">
                <a:latin typeface="Avenir Next LT Pro" panose="020B0504020202020204" pitchFamily="34" charset="0"/>
              </a:rPr>
              <a:t>Nettack</a:t>
            </a:r>
            <a:r>
              <a:rPr lang="en-IN" sz="2000" dirty="0">
                <a:latin typeface="Avenir Next LT Pro" panose="020B0504020202020204" pitchFamily="34" charset="0"/>
              </a:rPr>
              <a:t>-Di</a:t>
            </a:r>
          </a:p>
          <a:p>
            <a:pPr marL="0" indent="0">
              <a:buNone/>
            </a:pPr>
            <a:endParaRPr lang="en-IN" sz="2400" dirty="0">
              <a:latin typeface="Avenir Next LT Pro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CD8EEE-678E-4F23-B118-FFEA3EFB8D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15" t="8354" r="15811"/>
          <a:stretch/>
        </p:blipFill>
        <p:spPr>
          <a:xfrm>
            <a:off x="7242263" y="1386738"/>
            <a:ext cx="3021237" cy="286349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665AA7D-C009-439B-9D4E-FABF40BD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9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51BCEF-85E0-FF43-B311-EB90F0803B85}"/>
              </a:ext>
            </a:extLst>
          </p:cNvPr>
          <p:cNvSpPr txBox="1">
            <a:spLocks/>
          </p:cNvSpPr>
          <p:nvPr/>
        </p:nvSpPr>
        <p:spPr>
          <a:xfrm>
            <a:off x="939169" y="432616"/>
            <a:ext cx="32045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>
                <a:latin typeface="Avenir Next LT Pro" panose="020B0504020202020204" pitchFamily="34" charset="77"/>
              </a:rPr>
              <a:t>CASE STUDY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44666F-4681-084D-B0DF-E6571C07F8D4}"/>
              </a:ext>
            </a:extLst>
          </p:cNvPr>
          <p:cNvSpPr txBox="1"/>
          <p:nvPr/>
        </p:nvSpPr>
        <p:spPr>
          <a:xfrm>
            <a:off x="1109634" y="1768581"/>
            <a:ext cx="25368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venir Next LT Pro" panose="020B0504020202020204" pitchFamily="34" charset="77"/>
              </a:rPr>
              <a:t>GIN on </a:t>
            </a:r>
            <a:r>
              <a:rPr lang="en-IN" err="1">
                <a:latin typeface="Avenir Next LT Pro" panose="020B0504020202020204" pitchFamily="34" charset="77"/>
              </a:rPr>
              <a:t>ogbn-arXiv</a:t>
            </a:r>
            <a:r>
              <a:rPr lang="en-IN">
                <a:latin typeface="Avenir Next LT Pro" panose="020B0504020202020204" pitchFamily="34" charset="77"/>
              </a:rPr>
              <a:t> with 40 labels</a:t>
            </a:r>
          </a:p>
          <a:p>
            <a:endParaRPr lang="en-IN">
              <a:latin typeface="Avenir Next LT Pro" panose="020B0504020202020204" pitchFamily="34" charset="77"/>
            </a:endParaRPr>
          </a:p>
          <a:p>
            <a:r>
              <a:rPr lang="en-IN" err="1">
                <a:latin typeface="Avenir Next LT Pro" panose="020B0504020202020204" pitchFamily="34" charset="77"/>
              </a:rPr>
              <a:t>Netattack</a:t>
            </a:r>
            <a:r>
              <a:rPr lang="en-IN">
                <a:latin typeface="Avenir Next LT Pro" panose="020B0504020202020204" pitchFamily="34" charset="77"/>
              </a:rPr>
              <a:t>-Di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601713-8289-AF4F-8DCA-8B79F2EB616F}"/>
              </a:ext>
            </a:extLst>
          </p:cNvPr>
          <p:cNvGrpSpPr/>
          <p:nvPr/>
        </p:nvGrpSpPr>
        <p:grpSpPr>
          <a:xfrm>
            <a:off x="4610827" y="1001273"/>
            <a:ext cx="5997077" cy="3692824"/>
            <a:chOff x="2738513" y="1276557"/>
            <a:chExt cx="5997077" cy="369282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BEB0BA0-FC0C-324C-8B8C-80D5D42FAB75}"/>
                </a:ext>
              </a:extLst>
            </p:cNvPr>
            <p:cNvGrpSpPr/>
            <p:nvPr/>
          </p:nvGrpSpPr>
          <p:grpSpPr>
            <a:xfrm>
              <a:off x="4276976" y="3034215"/>
              <a:ext cx="2796074" cy="1325563"/>
              <a:chOff x="2661536" y="4992555"/>
              <a:chExt cx="2796074" cy="132556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39C4214-97C9-2D4B-BABE-ADFF134FBBC8}"/>
                  </a:ext>
                </a:extLst>
              </p:cNvPr>
              <p:cNvSpPr/>
              <p:nvPr/>
            </p:nvSpPr>
            <p:spPr>
              <a:xfrm>
                <a:off x="2661536" y="4992555"/>
                <a:ext cx="2796074" cy="13255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err="1"/>
                  <a:t>TreeP</a:t>
                </a:r>
                <a:r>
                  <a:rPr lang="en-US" sz="1400" dirty="0"/>
                  <a:t>: A Tree Based P2P Network Architecture</a:t>
                </a:r>
                <a:endParaRPr lang="en-IN" sz="14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84D663-2A03-5B46-8119-EAE6D51C5559}"/>
                  </a:ext>
                </a:extLst>
              </p:cNvPr>
              <p:cNvSpPr txBox="1"/>
              <p:nvPr/>
            </p:nvSpPr>
            <p:spPr>
              <a:xfrm>
                <a:off x="3873242" y="5903412"/>
                <a:ext cx="4156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IT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8D7790B-A947-2049-A315-193244136F65}"/>
                    </a:ext>
                  </a:extLst>
                </p:cNvPr>
                <p:cNvSpPr txBox="1"/>
                <p:nvPr/>
              </p:nvSpPr>
              <p:spPr>
                <a:xfrm>
                  <a:off x="4942258" y="4600049"/>
                  <a:ext cx="150844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 baseline="-25000" dirty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IN"/>
                    <a:t> = 0.536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8D7790B-A947-2049-A315-193244136F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258" y="4600049"/>
                  <a:ext cx="1508448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215" t="-8197" r="-20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91E7DD-1DE5-5141-961A-7E89289DE777}"/>
                </a:ext>
              </a:extLst>
            </p:cNvPr>
            <p:cNvGrpSpPr/>
            <p:nvPr/>
          </p:nvGrpSpPr>
          <p:grpSpPr>
            <a:xfrm>
              <a:off x="3967355" y="1276557"/>
              <a:ext cx="1091682" cy="1091682"/>
              <a:chOff x="2199515" y="3301903"/>
              <a:chExt cx="1091682" cy="1091682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CC12B04-6758-7143-B103-98EE54426D64}"/>
                  </a:ext>
                </a:extLst>
              </p:cNvPr>
              <p:cNvSpPr/>
              <p:nvPr/>
            </p:nvSpPr>
            <p:spPr>
              <a:xfrm>
                <a:off x="2199515" y="3301903"/>
                <a:ext cx="1091682" cy="10916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AA4D25-82A2-194C-944E-410619420C1D}"/>
                  </a:ext>
                </a:extLst>
              </p:cNvPr>
              <p:cNvSpPr txBox="1"/>
              <p:nvPr/>
            </p:nvSpPr>
            <p:spPr>
              <a:xfrm>
                <a:off x="2634699" y="3955867"/>
                <a:ext cx="4156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40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IT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37FBFC-EABC-5D44-8B99-5926F2BE45B8}"/>
                </a:ext>
              </a:extLst>
            </p:cNvPr>
            <p:cNvGrpSpPr/>
            <p:nvPr/>
          </p:nvGrpSpPr>
          <p:grpSpPr>
            <a:xfrm>
              <a:off x="6527209" y="1361734"/>
              <a:ext cx="1091682" cy="1091682"/>
              <a:chOff x="5570721" y="3402285"/>
              <a:chExt cx="1091682" cy="109168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9895670-F77A-8340-A74D-5C0734C2EF28}"/>
                  </a:ext>
                </a:extLst>
              </p:cNvPr>
              <p:cNvSpPr/>
              <p:nvPr/>
            </p:nvSpPr>
            <p:spPr>
              <a:xfrm>
                <a:off x="5570721" y="3402285"/>
                <a:ext cx="1091682" cy="10916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30D89F-D67D-E845-BC77-D1A266CABEB8}"/>
                  </a:ext>
                </a:extLst>
              </p:cNvPr>
              <p:cNvSpPr txBox="1"/>
              <p:nvPr/>
            </p:nvSpPr>
            <p:spPr>
              <a:xfrm>
                <a:off x="5963881" y="3998227"/>
                <a:ext cx="4156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40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IT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3148CFA-C81B-FD44-AD6B-4A589E00D29B}"/>
                </a:ext>
              </a:extLst>
            </p:cNvPr>
            <p:cNvGrpSpPr/>
            <p:nvPr/>
          </p:nvGrpSpPr>
          <p:grpSpPr>
            <a:xfrm>
              <a:off x="7643908" y="2488374"/>
              <a:ext cx="1091682" cy="1091682"/>
              <a:chOff x="6626745" y="4928561"/>
              <a:chExt cx="1091682" cy="109168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E5D9FA4-C7E3-D042-8590-30A5E028C3F9}"/>
                  </a:ext>
                </a:extLst>
              </p:cNvPr>
              <p:cNvSpPr/>
              <p:nvPr/>
            </p:nvSpPr>
            <p:spPr>
              <a:xfrm>
                <a:off x="6626745" y="4928561"/>
                <a:ext cx="1091682" cy="10916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036BE-4922-E841-B3F6-D3AA3ED9816F}"/>
                  </a:ext>
                </a:extLst>
              </p:cNvPr>
              <p:cNvSpPr txBox="1"/>
              <p:nvPr/>
            </p:nvSpPr>
            <p:spPr>
              <a:xfrm>
                <a:off x="7004635" y="5543699"/>
                <a:ext cx="4156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40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IT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39F0741-4860-964A-8E50-EC6320988E43}"/>
                </a:ext>
              </a:extLst>
            </p:cNvPr>
            <p:cNvGrpSpPr/>
            <p:nvPr/>
          </p:nvGrpSpPr>
          <p:grpSpPr>
            <a:xfrm>
              <a:off x="2738513" y="2605314"/>
              <a:ext cx="1091682" cy="1091682"/>
              <a:chOff x="61406" y="4965618"/>
              <a:chExt cx="1091682" cy="1091682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317C4F6-0829-C848-84B2-EC5EFC223A34}"/>
                  </a:ext>
                </a:extLst>
              </p:cNvPr>
              <p:cNvSpPr/>
              <p:nvPr/>
            </p:nvSpPr>
            <p:spPr>
              <a:xfrm>
                <a:off x="61406" y="4965618"/>
                <a:ext cx="1091682" cy="10916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A3B993-69B6-174E-B83D-FD28E79C7700}"/>
                  </a:ext>
                </a:extLst>
              </p:cNvPr>
              <p:cNvSpPr txBox="1"/>
              <p:nvPr/>
            </p:nvSpPr>
            <p:spPr>
              <a:xfrm>
                <a:off x="470887" y="5583398"/>
                <a:ext cx="4156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40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IT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852164E-F4E6-8C4B-9B3E-4EBC369E11E5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 flipV="1">
              <a:off x="3764280" y="3411289"/>
              <a:ext cx="512696" cy="28570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BC59CD2-B34C-6442-B4BA-1474EB81C672}"/>
                </a:ext>
              </a:extLst>
            </p:cNvPr>
            <p:cNvCxnSpPr/>
            <p:nvPr/>
          </p:nvCxnSpPr>
          <p:spPr>
            <a:xfrm flipH="1" flipV="1">
              <a:off x="4743450" y="2312670"/>
              <a:ext cx="315587" cy="790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900E51C-0E04-C44C-9B9B-747C6A0D8B54}"/>
                </a:ext>
              </a:extLst>
            </p:cNvPr>
            <p:cNvCxnSpPr/>
            <p:nvPr/>
          </p:nvCxnSpPr>
          <p:spPr>
            <a:xfrm flipV="1">
              <a:off x="6294120" y="2368239"/>
              <a:ext cx="514350" cy="73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E607853-0117-8144-8A60-A1D1D91E98B2}"/>
                </a:ext>
              </a:extLst>
            </p:cNvPr>
            <p:cNvCxnSpPr/>
            <p:nvPr/>
          </p:nvCxnSpPr>
          <p:spPr>
            <a:xfrm flipV="1">
              <a:off x="7015211" y="3264445"/>
              <a:ext cx="686537" cy="273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1DDEF-53CB-44E9-84EA-9F5C980C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91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51BCEF-85E0-FF43-B311-EB90F0803B85}"/>
              </a:ext>
            </a:extLst>
          </p:cNvPr>
          <p:cNvSpPr txBox="1">
            <a:spLocks/>
          </p:cNvSpPr>
          <p:nvPr/>
        </p:nvSpPr>
        <p:spPr>
          <a:xfrm>
            <a:off x="939169" y="432616"/>
            <a:ext cx="32045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>
                <a:latin typeface="Avenir Next LT Pro" panose="020B0504020202020204" pitchFamily="34" charset="77"/>
              </a:rPr>
              <a:t>CASE STUDY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44666F-4681-084D-B0DF-E6571C07F8D4}"/>
              </a:ext>
            </a:extLst>
          </p:cNvPr>
          <p:cNvSpPr txBox="1"/>
          <p:nvPr/>
        </p:nvSpPr>
        <p:spPr>
          <a:xfrm>
            <a:off x="1109634" y="1768581"/>
            <a:ext cx="25368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venir Next LT Pro" panose="020B0504020202020204" pitchFamily="34" charset="77"/>
              </a:rPr>
              <a:t>GIN on </a:t>
            </a:r>
            <a:r>
              <a:rPr lang="en-IN" err="1">
                <a:latin typeface="Avenir Next LT Pro" panose="020B0504020202020204" pitchFamily="34" charset="77"/>
              </a:rPr>
              <a:t>ogbn-arXiv</a:t>
            </a:r>
            <a:r>
              <a:rPr lang="en-IN">
                <a:latin typeface="Avenir Next LT Pro" panose="020B0504020202020204" pitchFamily="34" charset="77"/>
              </a:rPr>
              <a:t> with 40 labels</a:t>
            </a:r>
          </a:p>
          <a:p>
            <a:endParaRPr lang="en-IN">
              <a:latin typeface="Avenir Next LT Pro" panose="020B0504020202020204" pitchFamily="34" charset="77"/>
            </a:endParaRPr>
          </a:p>
          <a:p>
            <a:r>
              <a:rPr lang="en-IN" err="1">
                <a:latin typeface="Avenir Next LT Pro" panose="020B0504020202020204" pitchFamily="34" charset="77"/>
              </a:rPr>
              <a:t>Netattack</a:t>
            </a:r>
            <a:r>
              <a:rPr lang="en-IN">
                <a:latin typeface="Avenir Next LT Pro" panose="020B0504020202020204" pitchFamily="34" charset="77"/>
              </a:rPr>
              <a:t>-Di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494FEA-F2F4-4B16-80BF-4A15D15128AD}"/>
              </a:ext>
            </a:extLst>
          </p:cNvPr>
          <p:cNvGrpSpPr/>
          <p:nvPr/>
        </p:nvGrpSpPr>
        <p:grpSpPr>
          <a:xfrm>
            <a:off x="4751841" y="949054"/>
            <a:ext cx="6296743" cy="4102926"/>
            <a:chOff x="4698035" y="1027217"/>
            <a:chExt cx="6296743" cy="410292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84CB921-33D5-462D-AB1F-3CB21E22FFFF}"/>
                </a:ext>
              </a:extLst>
            </p:cNvPr>
            <p:cNvGrpSpPr/>
            <p:nvPr/>
          </p:nvGrpSpPr>
          <p:grpSpPr>
            <a:xfrm>
              <a:off x="9903096" y="2004475"/>
              <a:ext cx="1091682" cy="1091682"/>
              <a:chOff x="8478124" y="2280081"/>
              <a:chExt cx="1091682" cy="1091682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A777154-E6FD-4C7A-82BE-43C3D8A0392A}"/>
                  </a:ext>
                </a:extLst>
              </p:cNvPr>
              <p:cNvSpPr/>
              <p:nvPr/>
            </p:nvSpPr>
            <p:spPr>
              <a:xfrm>
                <a:off x="8478124" y="2280081"/>
                <a:ext cx="1091682" cy="1091682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accent6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6234AAC-90D4-43E3-878D-70D9D39E24BE}"/>
                  </a:ext>
                </a:extLst>
              </p:cNvPr>
              <p:cNvSpPr txBox="1"/>
              <p:nvPr/>
            </p:nvSpPr>
            <p:spPr>
              <a:xfrm>
                <a:off x="8859671" y="2951226"/>
                <a:ext cx="4156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400">
                    <a:solidFill>
                      <a:schemeClr val="accent6">
                        <a:lumMod val="40000"/>
                        <a:lumOff val="60000"/>
                      </a:schemeClr>
                    </a:solidFill>
                  </a:rPr>
                  <a:t>AI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3762392-5931-4D60-B908-BE4E662ECD9B}"/>
                </a:ext>
              </a:extLst>
            </p:cNvPr>
            <p:cNvGrpSpPr/>
            <p:nvPr/>
          </p:nvGrpSpPr>
          <p:grpSpPr>
            <a:xfrm>
              <a:off x="4698035" y="1816341"/>
              <a:ext cx="1091682" cy="1091682"/>
              <a:chOff x="3273063" y="2091947"/>
              <a:chExt cx="1091682" cy="109168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08537F0-7A41-4BD4-82AA-E7E1187577FE}"/>
                  </a:ext>
                </a:extLst>
              </p:cNvPr>
              <p:cNvSpPr/>
              <p:nvPr/>
            </p:nvSpPr>
            <p:spPr>
              <a:xfrm>
                <a:off x="3273063" y="2091947"/>
                <a:ext cx="1091682" cy="1091682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accent6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841430-547A-4908-9F27-2E7CC82B5675}"/>
                  </a:ext>
                </a:extLst>
              </p:cNvPr>
              <p:cNvSpPr txBox="1"/>
              <p:nvPr/>
            </p:nvSpPr>
            <p:spPr>
              <a:xfrm>
                <a:off x="3682117" y="2746641"/>
                <a:ext cx="4156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400">
                    <a:solidFill>
                      <a:schemeClr val="accent6">
                        <a:lumMod val="40000"/>
                        <a:lumOff val="60000"/>
                      </a:schemeClr>
                    </a:solidFill>
                  </a:rPr>
                  <a:t>AI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7022F59-0A4D-4A5A-BF5E-0537A2B8E561}"/>
                </a:ext>
              </a:extLst>
            </p:cNvPr>
            <p:cNvGrpSpPr/>
            <p:nvPr/>
          </p:nvGrpSpPr>
          <p:grpSpPr>
            <a:xfrm>
              <a:off x="8727080" y="1027217"/>
              <a:ext cx="1091682" cy="1091682"/>
              <a:chOff x="7247284" y="1226765"/>
              <a:chExt cx="1091682" cy="109168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B9DB661-A3A0-4FCE-9A98-A72CF2984652}"/>
                  </a:ext>
                </a:extLst>
              </p:cNvPr>
              <p:cNvSpPr/>
              <p:nvPr/>
            </p:nvSpPr>
            <p:spPr>
              <a:xfrm>
                <a:off x="7247284" y="1226765"/>
                <a:ext cx="1091682" cy="1091682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accent6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94BB5DD-8AD5-4180-A126-B512F97DD223}"/>
                  </a:ext>
                </a:extLst>
              </p:cNvPr>
              <p:cNvSpPr txBox="1"/>
              <p:nvPr/>
            </p:nvSpPr>
            <p:spPr>
              <a:xfrm>
                <a:off x="7585325" y="1907667"/>
                <a:ext cx="4156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400">
                    <a:solidFill>
                      <a:schemeClr val="accent6">
                        <a:lumMod val="40000"/>
                        <a:lumOff val="60000"/>
                      </a:schemeClr>
                    </a:solidFill>
                  </a:rPr>
                  <a:t>AI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D4324EF-FB92-427E-9B1F-D8E3BA04A4A3}"/>
                </a:ext>
              </a:extLst>
            </p:cNvPr>
            <p:cNvCxnSpPr>
              <a:cxnSpLocks/>
              <a:endCxn id="57" idx="5"/>
            </p:cNvCxnSpPr>
            <p:nvPr/>
          </p:nvCxnSpPr>
          <p:spPr>
            <a:xfrm flipH="1" flipV="1">
              <a:off x="5629844" y="2748150"/>
              <a:ext cx="610196" cy="40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C838141-004F-452A-A310-B74184D857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49472" y="2232314"/>
              <a:ext cx="104403" cy="603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7E015E8-108D-486F-950D-43CFA1550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8390" y="2095618"/>
              <a:ext cx="606091" cy="900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B784E42-88F0-4C37-8184-D39A91574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1686" y="2829509"/>
              <a:ext cx="1128424" cy="496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77BF0DD-787D-4EF7-B3FB-6FD5F2BBF015}"/>
                </a:ext>
              </a:extLst>
            </p:cNvPr>
            <p:cNvGrpSpPr/>
            <p:nvPr/>
          </p:nvGrpSpPr>
          <p:grpSpPr>
            <a:xfrm>
              <a:off x="6312228" y="1146177"/>
              <a:ext cx="1091682" cy="1091682"/>
              <a:chOff x="4887256" y="1421783"/>
              <a:chExt cx="1091682" cy="1091682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C478F7F-D86D-4B61-86C6-367133501DB0}"/>
                  </a:ext>
                </a:extLst>
              </p:cNvPr>
              <p:cNvSpPr/>
              <p:nvPr/>
            </p:nvSpPr>
            <p:spPr>
              <a:xfrm>
                <a:off x="4887256" y="1421783"/>
                <a:ext cx="1091682" cy="1091682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accent6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925B335-0D83-45CB-AE00-D7C38ED59C60}"/>
                  </a:ext>
                </a:extLst>
              </p:cNvPr>
              <p:cNvSpPr txBox="1"/>
              <p:nvPr/>
            </p:nvSpPr>
            <p:spPr>
              <a:xfrm>
                <a:off x="5285931" y="2061556"/>
                <a:ext cx="4156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rPr>
                  <a:t>AI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8A85D28-49DE-4E56-BBBE-0D169CDD00D9}"/>
                </a:ext>
              </a:extLst>
            </p:cNvPr>
            <p:cNvGrpSpPr/>
            <p:nvPr/>
          </p:nvGrpSpPr>
          <p:grpSpPr>
            <a:xfrm>
              <a:off x="5061122" y="2786842"/>
              <a:ext cx="4419600" cy="2343301"/>
              <a:chOff x="361625" y="4275425"/>
              <a:chExt cx="4419600" cy="2343301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88CD841-646C-464B-B393-0BB16F042B52}"/>
                  </a:ext>
                </a:extLst>
              </p:cNvPr>
              <p:cNvSpPr/>
              <p:nvPr/>
            </p:nvSpPr>
            <p:spPr>
              <a:xfrm>
                <a:off x="361625" y="5179971"/>
                <a:ext cx="4419600" cy="14387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7420D7A-1C29-481D-8202-68B2CB52B42C}"/>
                  </a:ext>
                </a:extLst>
              </p:cNvPr>
              <p:cNvGrpSpPr/>
              <p:nvPr/>
            </p:nvGrpSpPr>
            <p:grpSpPr>
              <a:xfrm>
                <a:off x="1388257" y="4275425"/>
                <a:ext cx="2796074" cy="1920750"/>
                <a:chOff x="1642640" y="4194525"/>
                <a:chExt cx="2796074" cy="192075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77012880-38B4-4756-AB3E-B66D0E950F00}"/>
                    </a:ext>
                  </a:extLst>
                </p:cNvPr>
                <p:cNvSpPr/>
                <p:nvPr/>
              </p:nvSpPr>
              <p:spPr>
                <a:xfrm>
                  <a:off x="1642640" y="4194525"/>
                  <a:ext cx="2796074" cy="132556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 err="1"/>
                    <a:t>TreeP</a:t>
                  </a:r>
                  <a:r>
                    <a:rPr lang="en-US" sz="1400" dirty="0"/>
                    <a:t>: A Tree Based P2P Network Architecture</a:t>
                  </a:r>
                  <a:endParaRPr lang="en-IN" sz="1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E9828435-84EE-4524-8246-DEA015E67F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2252" y="5745943"/>
                      <a:ext cx="16627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IN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IN"/>
                        <a:t> = 0.489</a:t>
                      </a:r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E9828435-84EE-4524-8246-DEA015E67F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2252" y="5745943"/>
                      <a:ext cx="1662714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099" t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8D5E611-F12B-4C3E-857F-C095A6E9038C}"/>
                    </a:ext>
                  </a:extLst>
                </p:cNvPr>
                <p:cNvSpPr txBox="1"/>
                <p:nvPr/>
              </p:nvSpPr>
              <p:spPr>
                <a:xfrm>
                  <a:off x="2825808" y="5185565"/>
                  <a:ext cx="41560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400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rPr>
                    <a:t>AI</a:t>
                  </a:r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487F9BF-2B39-491F-95DD-C48409D92DD4}"/>
              </a:ext>
            </a:extLst>
          </p:cNvPr>
          <p:cNvGrpSpPr/>
          <p:nvPr/>
        </p:nvGrpSpPr>
        <p:grpSpPr>
          <a:xfrm>
            <a:off x="5724980" y="2710525"/>
            <a:ext cx="3518704" cy="2353277"/>
            <a:chOff x="729205" y="4332602"/>
            <a:chExt cx="3518704" cy="235327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5FA1C11-B80B-4955-838F-5C6344B7DC9A}"/>
                </a:ext>
              </a:extLst>
            </p:cNvPr>
            <p:cNvGrpSpPr/>
            <p:nvPr/>
          </p:nvGrpSpPr>
          <p:grpSpPr>
            <a:xfrm>
              <a:off x="729205" y="4332602"/>
              <a:ext cx="3518704" cy="2353277"/>
              <a:chOff x="729205" y="4321090"/>
              <a:chExt cx="3518704" cy="2353277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5D807AB-FBAC-4428-8883-958D7E86337C}"/>
                  </a:ext>
                </a:extLst>
              </p:cNvPr>
              <p:cNvSpPr/>
              <p:nvPr/>
            </p:nvSpPr>
            <p:spPr>
              <a:xfrm>
                <a:off x="729205" y="5235612"/>
                <a:ext cx="3518704" cy="14387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9360C5E-B8CD-4E09-B35D-17FE02732DDA}"/>
                  </a:ext>
                </a:extLst>
              </p:cNvPr>
              <p:cNvGrpSpPr/>
              <p:nvPr/>
            </p:nvGrpSpPr>
            <p:grpSpPr>
              <a:xfrm>
                <a:off x="1143416" y="4321090"/>
                <a:ext cx="2796074" cy="1831463"/>
                <a:chOff x="6088632" y="2788861"/>
                <a:chExt cx="2796074" cy="1831463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697DAD6-4013-46A5-B81D-770BD7B2AE42}"/>
                    </a:ext>
                  </a:extLst>
                </p:cNvPr>
                <p:cNvSpPr/>
                <p:nvPr/>
              </p:nvSpPr>
              <p:spPr>
                <a:xfrm>
                  <a:off x="6088632" y="2788861"/>
                  <a:ext cx="2796074" cy="132556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 err="1"/>
                    <a:t>TreeP</a:t>
                  </a:r>
                  <a:r>
                    <a:rPr lang="en-US" sz="1400" dirty="0"/>
                    <a:t>: A Tree Based P2P Network Architecture</a:t>
                  </a:r>
                  <a:endParaRPr lang="en-IN" sz="1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EB4305FF-D29E-455D-9A35-D9883A61F5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81218" y="4250992"/>
                      <a:ext cx="16627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i="1" baseline="-25000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IN"/>
                        <a:t> = 0.201</a:t>
                      </a:r>
                    </a:p>
                  </p:txBody>
                </p:sp>
              </mc:Choice>
              <mc:Fallback xmlns="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EB4305FF-D29E-455D-9A35-D9883A61F5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81218" y="4250992"/>
                      <a:ext cx="166271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099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DD79AE4-C533-4CF4-B20E-0B612DA69916}"/>
                </a:ext>
              </a:extLst>
            </p:cNvPr>
            <p:cNvSpPr txBox="1"/>
            <p:nvPr/>
          </p:nvSpPr>
          <p:spPr>
            <a:xfrm>
              <a:off x="2333652" y="5264784"/>
              <a:ext cx="4156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IT</a:t>
              </a:r>
              <a:endParaRPr lang="en-IN" sz="14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A1498-1063-43DE-95EF-2E165D3D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4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6672B-D8AD-4D44-9876-BA08E53F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78754"/>
            <a:ext cx="10905066" cy="438403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sz="3600" b="1">
                <a:latin typeface="Posterama" panose="020B0504020200020000" pitchFamily="34" charset="0"/>
                <a:cs typeface="Posterama" panose="020B0504020200020000" pitchFamily="34" charset="0"/>
              </a:rPr>
              <a:t>OUR EXPERIMENT</a:t>
            </a:r>
            <a:br>
              <a:rPr lang="en-IN" sz="3600" b="1">
                <a:latin typeface="Avenir Next LT Pro" panose="020B0504020202020204" pitchFamily="34" charset="77"/>
              </a:rPr>
            </a:br>
            <a:endParaRPr lang="en-US" sz="3600" b="1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E3F43-5EC0-D541-A474-BB73B90E5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80" y="1035398"/>
            <a:ext cx="10905066" cy="4191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latin typeface="Avenir Next LT Pro" panose="020B0504020202020204" pitchFamily="34" charset="77"/>
              </a:rPr>
              <a:t>Tested performance of </a:t>
            </a:r>
            <a:r>
              <a:rPr lang="en-US" sz="2400" err="1">
                <a:latin typeface="Avenir Next LT Pro" panose="020B0504020202020204" pitchFamily="34" charset="77"/>
              </a:rPr>
              <a:t>GNNGuard</a:t>
            </a:r>
            <a:r>
              <a:rPr lang="en-US" sz="2400">
                <a:latin typeface="Avenir Next LT Pro" panose="020B0504020202020204" pitchFamily="34" charset="77"/>
              </a:rPr>
              <a:t> against evasive </a:t>
            </a:r>
            <a:r>
              <a:rPr lang="en-US" sz="2400" err="1">
                <a:latin typeface="Avenir Next LT Pro" panose="020B0504020202020204" pitchFamily="34" charset="77"/>
              </a:rPr>
              <a:t>Nettack</a:t>
            </a:r>
            <a:r>
              <a:rPr lang="en-US" sz="2400">
                <a:latin typeface="Avenir Next LT Pro" panose="020B0504020202020204" pitchFamily="34" charset="77"/>
              </a:rPr>
              <a:t> on Cora dataset.</a:t>
            </a:r>
          </a:p>
          <a:p>
            <a:endParaRPr lang="en-US" sz="2400">
              <a:latin typeface="Avenir Next LT Pro" panose="020B0504020202020204" pitchFamily="34" charset="77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E34C64C-5C9A-BC48-9AC4-3431C6A6A416}"/>
              </a:ext>
            </a:extLst>
          </p:cNvPr>
          <p:cNvSpPr txBox="1">
            <a:spLocks/>
          </p:cNvSpPr>
          <p:nvPr/>
        </p:nvSpPr>
        <p:spPr>
          <a:xfrm>
            <a:off x="598948" y="1679437"/>
            <a:ext cx="10905066" cy="5198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latin typeface="Posterama" panose="020B0504020200020000" pitchFamily="34" charset="0"/>
                <a:cs typeface="Posterama" panose="020B0504020200020000" pitchFamily="34" charset="0"/>
              </a:rPr>
              <a:t>RESULTS</a:t>
            </a:r>
            <a:endParaRPr lang="en-US" sz="360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E27A9F-1A6D-8048-818D-12AEFC01D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76466"/>
              </p:ext>
            </p:extLst>
          </p:nvPr>
        </p:nvGraphicFramePr>
        <p:xfrm>
          <a:off x="449816" y="2236573"/>
          <a:ext cx="11203330" cy="249100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99595">
                  <a:extLst>
                    <a:ext uri="{9D8B030D-6E8A-4147-A177-3AD203B41FA5}">
                      <a16:colId xmlns:a16="http://schemas.microsoft.com/office/drawing/2014/main" val="1325782111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4188797589"/>
                    </a:ext>
                  </a:extLst>
                </a:gridCol>
                <a:gridCol w="1152835">
                  <a:extLst>
                    <a:ext uri="{9D8B030D-6E8A-4147-A177-3AD203B41FA5}">
                      <a16:colId xmlns:a16="http://schemas.microsoft.com/office/drawing/2014/main" val="1909497207"/>
                    </a:ext>
                  </a:extLst>
                </a:gridCol>
                <a:gridCol w="1875236">
                  <a:extLst>
                    <a:ext uri="{9D8B030D-6E8A-4147-A177-3AD203B41FA5}">
                      <a16:colId xmlns:a16="http://schemas.microsoft.com/office/drawing/2014/main" val="3962714551"/>
                    </a:ext>
                  </a:extLst>
                </a:gridCol>
                <a:gridCol w="1844871">
                  <a:extLst>
                    <a:ext uri="{9D8B030D-6E8A-4147-A177-3AD203B41FA5}">
                      <a16:colId xmlns:a16="http://schemas.microsoft.com/office/drawing/2014/main" val="2463606489"/>
                    </a:ext>
                  </a:extLst>
                </a:gridCol>
                <a:gridCol w="2182077">
                  <a:extLst>
                    <a:ext uri="{9D8B030D-6E8A-4147-A177-3AD203B41FA5}">
                      <a16:colId xmlns:a16="http://schemas.microsoft.com/office/drawing/2014/main" val="151977173"/>
                    </a:ext>
                  </a:extLst>
                </a:gridCol>
                <a:gridCol w="1682904">
                  <a:extLst>
                    <a:ext uri="{9D8B030D-6E8A-4147-A177-3AD203B41FA5}">
                      <a16:colId xmlns:a16="http://schemas.microsoft.com/office/drawing/2014/main" val="3438675399"/>
                    </a:ext>
                  </a:extLst>
                </a:gridCol>
              </a:tblGrid>
              <a:tr h="1311375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Number of edges perturbed per target node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Overall (No attack) : GNNGuard False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Overall (No attack) : GNNGuard True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On target nodes (No-attack) : </a:t>
                      </a:r>
                      <a:r>
                        <a:rPr lang="en-IN" sz="1400" err="1">
                          <a:effectLst/>
                          <a:latin typeface="Avenir Next LT Pro" panose="020B0504020202020204" pitchFamily="34" charset="77"/>
                        </a:rPr>
                        <a:t>GNNGuard</a:t>
                      </a:r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 False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On target nodes (With Attack ) </a:t>
                      </a:r>
                      <a:r>
                        <a:rPr lang="en-IN" sz="1400" err="1">
                          <a:effectLst/>
                          <a:latin typeface="Avenir Next LT Pro" panose="020B0504020202020204" pitchFamily="34" charset="77"/>
                        </a:rPr>
                        <a:t>GNNGuard</a:t>
                      </a:r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 - False)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On target nodes (No-attack)-GNNGuard True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Accuracy(With Attack - On target nodes, GNNGuard - True)</a:t>
                      </a:r>
                    </a:p>
                  </a:txBody>
                  <a:tcPr marL="16924" marR="16924" marT="11283" marB="11283" anchor="b"/>
                </a:tc>
                <a:extLst>
                  <a:ext uri="{0D108BD9-81ED-4DB2-BD59-A6C34878D82A}">
                    <a16:rowId xmlns:a16="http://schemas.microsoft.com/office/drawing/2014/main" val="2338283072"/>
                  </a:ext>
                </a:extLst>
              </a:tr>
              <a:tr h="185038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1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0.7787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0.7802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0.9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0.85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0.85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0.85</a:t>
                      </a:r>
                    </a:p>
                  </a:txBody>
                  <a:tcPr marL="16924" marR="16924" marT="11283" marB="11283" anchor="b"/>
                </a:tc>
                <a:extLst>
                  <a:ext uri="{0D108BD9-81ED-4DB2-BD59-A6C34878D82A}">
                    <a16:rowId xmlns:a16="http://schemas.microsoft.com/office/drawing/2014/main" val="1307641213"/>
                  </a:ext>
                </a:extLst>
              </a:tr>
              <a:tr h="185038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2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solidFill>
                            <a:srgbClr val="212121"/>
                          </a:solidFill>
                          <a:effectLst/>
                          <a:latin typeface="Avenir Next LT Pro" panose="020B0504020202020204" pitchFamily="34" charset="77"/>
                        </a:rPr>
                        <a:t>0.7752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solidFill>
                            <a:srgbClr val="212121"/>
                          </a:solidFill>
                          <a:effectLst/>
                          <a:latin typeface="Avenir Next LT Pro" panose="020B0504020202020204" pitchFamily="34" charset="77"/>
                        </a:rPr>
                        <a:t>0.7762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0.9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solidFill>
                            <a:srgbClr val="212121"/>
                          </a:solidFill>
                          <a:effectLst/>
                          <a:latin typeface="Avenir Next LT Pro" panose="020B0504020202020204" pitchFamily="34" charset="77"/>
                        </a:rPr>
                        <a:t>0.85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0.9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0.85</a:t>
                      </a:r>
                    </a:p>
                  </a:txBody>
                  <a:tcPr marL="16924" marR="16924" marT="11283" marB="11283" anchor="b"/>
                </a:tc>
                <a:extLst>
                  <a:ext uri="{0D108BD9-81ED-4DB2-BD59-A6C34878D82A}">
                    <a16:rowId xmlns:a16="http://schemas.microsoft.com/office/drawing/2014/main" val="3734580001"/>
                  </a:ext>
                </a:extLst>
              </a:tr>
              <a:tr h="185038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3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0.7772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0.7752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0.9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0.75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0.9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0.8</a:t>
                      </a:r>
                    </a:p>
                  </a:txBody>
                  <a:tcPr marL="16924" marR="16924" marT="11283" marB="11283" anchor="b"/>
                </a:tc>
                <a:extLst>
                  <a:ext uri="{0D108BD9-81ED-4DB2-BD59-A6C34878D82A}">
                    <a16:rowId xmlns:a16="http://schemas.microsoft.com/office/drawing/2014/main" val="2360201101"/>
                  </a:ext>
                </a:extLst>
              </a:tr>
              <a:tr h="185038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4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0.7731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0.7721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0.9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0.75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0.9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0.7</a:t>
                      </a:r>
                    </a:p>
                  </a:txBody>
                  <a:tcPr marL="16924" marR="16924" marT="11283" marB="11283" anchor="b"/>
                </a:tc>
                <a:extLst>
                  <a:ext uri="{0D108BD9-81ED-4DB2-BD59-A6C34878D82A}">
                    <a16:rowId xmlns:a16="http://schemas.microsoft.com/office/drawing/2014/main" val="685931292"/>
                  </a:ext>
                </a:extLst>
              </a:tr>
              <a:tr h="185038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5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0">
                          <a:solidFill>
                            <a:srgbClr val="212121"/>
                          </a:solidFill>
                          <a:effectLst/>
                          <a:latin typeface="Avenir Next LT Pro" panose="020B0504020202020204" pitchFamily="34" charset="77"/>
                        </a:rPr>
                        <a:t>0.7731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0.7721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0.9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0.65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0.9</a:t>
                      </a:r>
                    </a:p>
                  </a:txBody>
                  <a:tcPr marL="16924" marR="16924" marT="11283" marB="1128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  <a:latin typeface="Avenir Next LT Pro" panose="020B0504020202020204" pitchFamily="34" charset="77"/>
                        </a:rPr>
                        <a:t>0.65</a:t>
                      </a:r>
                    </a:p>
                  </a:txBody>
                  <a:tcPr marL="16924" marR="16924" marT="11283" marB="11283" anchor="b"/>
                </a:tc>
                <a:extLst>
                  <a:ext uri="{0D108BD9-81ED-4DB2-BD59-A6C34878D82A}">
                    <a16:rowId xmlns:a16="http://schemas.microsoft.com/office/drawing/2014/main" val="5587608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84ACB00-A8BD-EE46-8CE7-2894509459D4}"/>
              </a:ext>
            </a:extLst>
          </p:cNvPr>
          <p:cNvSpPr txBox="1"/>
          <p:nvPr/>
        </p:nvSpPr>
        <p:spPr>
          <a:xfrm>
            <a:off x="449816" y="5278358"/>
            <a:ext cx="7510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>
                <a:latin typeface="Avenir Next LT Pro" panose="020B0504020202020204" pitchFamily="34" charset="77"/>
              </a:rPr>
              <a:t>Metric: Accuracy score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>
                <a:latin typeface="Avenir Next LT Pro" panose="020B0504020202020204" pitchFamily="34" charset="77"/>
              </a:rPr>
              <a:t>Perturbation rate : Varying from 0.3% to 1% 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>
                <a:latin typeface="Avenir Next LT Pro" panose="020B0504020202020204" pitchFamily="34" charset="77"/>
              </a:rPr>
              <a:t>At higher rates, accuracy became 0, even when </a:t>
            </a:r>
            <a:r>
              <a:rPr lang="en-US" err="1">
                <a:latin typeface="Avenir Next LT Pro" panose="020B0504020202020204" pitchFamily="34" charset="77"/>
              </a:rPr>
              <a:t>GNNGuard</a:t>
            </a:r>
            <a:r>
              <a:rPr lang="en-US">
                <a:latin typeface="Avenir Next LT Pro" panose="020B0504020202020204" pitchFamily="34" charset="77"/>
              </a:rPr>
              <a:t> is used.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CD39E-8AE8-4645-8998-BE8F8238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25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13743-352B-0149-8A4B-A36871E1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59613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Posterama" panose="020B0504020200020000" pitchFamily="34" charset="0"/>
                <a:cs typeface="Posterama" panose="020B0504020200020000" pitchFamily="34" charset="0"/>
              </a:rPr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88ABE-FD68-7A46-9F2F-44F53EBC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13232"/>
            <a:ext cx="10905066" cy="4393982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dirty="0">
                <a:latin typeface="Avenir Next LT Pro" panose="020B0504020202020204" pitchFamily="34" charset="77"/>
              </a:rPr>
              <a:t>Defence against variety of attacks.</a:t>
            </a:r>
            <a:endParaRPr lang="en-IN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IN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dirty="0">
                <a:latin typeface="Avenir Next LT Pro" panose="020B0504020202020204" pitchFamily="34" charset="77"/>
              </a:rPr>
              <a:t>Model-agnostic: Integrates with any message passing GNN.</a:t>
            </a:r>
            <a:endParaRPr lang="en-IN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IN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dirty="0">
                <a:latin typeface="Avenir Next LT Pro" panose="020B0504020202020204" pitchFamily="34" charset="77"/>
              </a:rPr>
              <a:t>State-of-the-art performance even on clean graphs.</a:t>
            </a:r>
            <a:br>
              <a:rPr lang="en-IN" dirty="0">
                <a:latin typeface="Avenir Next LT Pro" panose="020B0504020202020204" pitchFamily="34" charset="77"/>
              </a:rPr>
            </a:br>
            <a:endParaRPr lang="en-IN">
              <a:latin typeface="Avenir Next LT Pro" panose="020B0504020202020204" pitchFamily="34" charset="77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IN" dirty="0">
                <a:latin typeface="Avenir Next LT Pro" panose="020B0504020202020204" pitchFamily="34" charset="77"/>
              </a:rPr>
              <a:t>Works in case of homophily and heterophily. </a:t>
            </a:r>
            <a:endParaRPr lang="en-US" sz="2000"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CF891-B3D2-46AC-8064-A601ED67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60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B4C3F-045E-B645-BCB0-3E802E69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IN" b="1">
                <a:latin typeface="Posterama" panose="020B0504020200020000" pitchFamily="34" charset="0"/>
                <a:cs typeface="Posterama" panose="020B0504020200020000" pitchFamily="34" charset="0"/>
              </a:rPr>
              <a:t>WEAKNESSES</a:t>
            </a:r>
            <a:endParaRPr lang="en-US" b="1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0C56-1D99-4842-8DC6-92AFBD1A0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4"/>
              </a:buClr>
            </a:pPr>
            <a:r>
              <a:rPr lang="en-IN" sz="2400" i="0" dirty="0">
                <a:solidFill>
                  <a:srgbClr val="212529"/>
                </a:solidFill>
                <a:effectLst/>
              </a:rPr>
              <a:t>Lacks theoretical guarantee.</a:t>
            </a:r>
          </a:p>
          <a:p>
            <a:pPr>
              <a:buClr>
                <a:schemeClr val="accent4"/>
              </a:buClr>
            </a:pPr>
            <a:r>
              <a:rPr lang="en-IN" sz="2400" b="0" i="0" dirty="0">
                <a:solidFill>
                  <a:srgbClr val="212529"/>
                </a:solidFill>
                <a:effectLst/>
              </a:rPr>
              <a:t>Heuristic </a:t>
            </a:r>
            <a:r>
              <a:rPr lang="en-IN" sz="2400" b="0" i="0" dirty="0" err="1">
                <a:solidFill>
                  <a:srgbClr val="212529"/>
                </a:solidFill>
                <a:effectLst/>
              </a:rPr>
              <a:t>defense</a:t>
            </a:r>
            <a:r>
              <a:rPr lang="en-IN" sz="2400" b="0" i="0" dirty="0">
                <a:solidFill>
                  <a:srgbClr val="212529"/>
                </a:solidFill>
                <a:effectLst/>
              </a:rPr>
              <a:t> and hence has a limited performance on adaptive attacker.</a:t>
            </a:r>
          </a:p>
          <a:p>
            <a:pPr>
              <a:buClr>
                <a:schemeClr val="accent4"/>
              </a:buClr>
            </a:pPr>
            <a:r>
              <a:rPr lang="en-IN" sz="2400" dirty="0">
                <a:solidFill>
                  <a:srgbClr val="212529"/>
                </a:solidFill>
              </a:rPr>
              <a:t>No experiments done to show affects when the attacker poisons features.</a:t>
            </a:r>
          </a:p>
          <a:p>
            <a:pPr>
              <a:buClr>
                <a:schemeClr val="accent4"/>
              </a:buClr>
            </a:pPr>
            <a:r>
              <a:rPr lang="en-IN" sz="2400" dirty="0">
                <a:solidFill>
                  <a:srgbClr val="212529"/>
                </a:solidFill>
              </a:rPr>
              <a:t>Analysis on different attacks – such as node injection.</a:t>
            </a:r>
          </a:p>
          <a:p>
            <a:pPr>
              <a:buClr>
                <a:schemeClr val="accent4"/>
              </a:buClr>
            </a:pPr>
            <a:r>
              <a:rPr lang="en-IN" sz="2400" dirty="0">
                <a:solidFill>
                  <a:srgbClr val="212529"/>
                </a:solidFill>
              </a:rPr>
              <a:t>Analysis with respect to node degrees.</a:t>
            </a:r>
          </a:p>
          <a:p>
            <a:pPr>
              <a:buClr>
                <a:schemeClr val="accent4"/>
              </a:buClr>
            </a:pPr>
            <a:r>
              <a:rPr lang="en-IN" sz="2400" dirty="0">
                <a:solidFill>
                  <a:srgbClr val="212529"/>
                </a:solidFill>
              </a:rPr>
              <a:t>Only limited to structural similarity in heterophily.</a:t>
            </a:r>
          </a:p>
          <a:p>
            <a:pPr>
              <a:buClr>
                <a:schemeClr val="accent4"/>
              </a:buClr>
            </a:pPr>
            <a:r>
              <a:rPr lang="en-US" sz="2400" b="0" i="0" dirty="0">
                <a:effectLst/>
              </a:rPr>
              <a:t>It is possible that one could use GNNGUARD to get insights into black-box GNN optimization and then use those insights to improve existing attack algorithms, thereby identifying and potentially exploiting new, currently unknown vulnerabilities of GNNs.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FD98F-1CB4-48AA-8083-8209891E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57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0B37D-628C-794E-9B60-690A0957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70930"/>
            <a:ext cx="10905066" cy="1135737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latin typeface="Posterama" panose="020B0504020200020000" pitchFamily="34" charset="0"/>
                <a:cs typeface="Posterama" panose="020B0504020200020000" pitchFamily="34" charset="0"/>
              </a:rPr>
              <a:t>CONCLUSION</a:t>
            </a:r>
            <a:br>
              <a:rPr lang="en-IN" dirty="0">
                <a:latin typeface="Avenir Next LT Pro" panose="020B0504020202020204" pitchFamily="34" charset="77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18D1C-C3FB-8341-9E9B-7700A0A8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20542"/>
            <a:ext cx="10905066" cy="4393982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400"/>
              <a:t>Extending current message passing GNN models with </a:t>
            </a:r>
            <a:r>
              <a:rPr lang="en-US" sz="2400" err="1"/>
              <a:t>GNNGuard</a:t>
            </a:r>
            <a:r>
              <a:rPr lang="en-US" sz="2400"/>
              <a:t> gave them better defense against various poisoning attacks (direct targeted, influence targeted, and non-targeted)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US" sz="2400"/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400"/>
              <a:t>Key ideas are the Neighbor relevance estimation using cosine similarity, pruning and Graph memory layer for previous layers memory.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US" sz="2400"/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400"/>
              <a:t>Prune likely fake edges and lesser weight to suspicious ones.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US" sz="2400"/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2400"/>
              <a:t>Extended to heterophily graphs with structural equivalence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35422-19A3-421A-8489-2899D268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90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73DF7-19BD-004A-A4DE-513DD6D1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0" y="250387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Posterama" panose="020B0504020200020000" pitchFamily="34" charset="0"/>
                <a:cs typeface="Posterama" panose="020B0504020200020000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EFA4-1C2F-3843-B789-15A5FE38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79548"/>
            <a:ext cx="10905066" cy="4590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77"/>
              </a:rPr>
              <a:t>[1] </a:t>
            </a:r>
            <a:r>
              <a:rPr lang="en-IN" sz="2000" dirty="0">
                <a:latin typeface="Avenir Next LT Pro" panose="020B0504020202020204" pitchFamily="34" charset="77"/>
              </a:rPr>
              <a:t>Wei </a:t>
            </a:r>
            <a:r>
              <a:rPr lang="en-IN" sz="2000" dirty="0" err="1">
                <a:latin typeface="Avenir Next LT Pro" panose="020B0504020202020204" pitchFamily="34" charset="77"/>
              </a:rPr>
              <a:t>Jin</a:t>
            </a:r>
            <a:r>
              <a:rPr lang="en-IN" sz="2000" dirty="0">
                <a:latin typeface="Avenir Next LT Pro" panose="020B0504020202020204" pitchFamily="34" charset="77"/>
              </a:rPr>
              <a:t>, </a:t>
            </a:r>
            <a:r>
              <a:rPr lang="en-IN" sz="2000" dirty="0" err="1">
                <a:latin typeface="Avenir Next LT Pro" panose="020B0504020202020204" pitchFamily="34" charset="77"/>
              </a:rPr>
              <a:t>Yaxin</a:t>
            </a:r>
            <a:r>
              <a:rPr lang="en-IN" sz="2000" dirty="0">
                <a:latin typeface="Avenir Next LT Pro" panose="020B0504020202020204" pitchFamily="34" charset="77"/>
              </a:rPr>
              <a:t> Li, Han Xu, </a:t>
            </a:r>
            <a:r>
              <a:rPr lang="en-IN" sz="2000" dirty="0" err="1">
                <a:latin typeface="Avenir Next LT Pro" panose="020B0504020202020204" pitchFamily="34" charset="77"/>
              </a:rPr>
              <a:t>Yiqi</a:t>
            </a:r>
            <a:r>
              <a:rPr lang="en-IN" sz="2000" dirty="0">
                <a:latin typeface="Avenir Next LT Pro" panose="020B0504020202020204" pitchFamily="34" charset="77"/>
              </a:rPr>
              <a:t> Wang, and </a:t>
            </a:r>
            <a:r>
              <a:rPr lang="en-IN" sz="2000" dirty="0" err="1">
                <a:latin typeface="Avenir Next LT Pro" panose="020B0504020202020204" pitchFamily="34" charset="77"/>
              </a:rPr>
              <a:t>Jiliang</a:t>
            </a:r>
            <a:r>
              <a:rPr lang="en-IN" sz="2000" dirty="0">
                <a:latin typeface="Avenir Next LT Pro" panose="020B0504020202020204" pitchFamily="34" charset="77"/>
              </a:rPr>
              <a:t> Tang. Adversarial attacks and </a:t>
            </a:r>
            <a:r>
              <a:rPr lang="en-IN" sz="2000" dirty="0" err="1">
                <a:latin typeface="Avenir Next LT Pro" panose="020B0504020202020204" pitchFamily="34" charset="77"/>
              </a:rPr>
              <a:t>defenses</a:t>
            </a:r>
            <a:r>
              <a:rPr lang="en-IN" sz="2000" dirty="0">
                <a:latin typeface="Avenir Next LT Pro" panose="020B0504020202020204" pitchFamily="34" charset="77"/>
              </a:rPr>
              <a:t> on graphs: A review and empirical study. SIGKDD, 2021. </a:t>
            </a:r>
          </a:p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77"/>
              </a:rPr>
              <a:t>[2] </a:t>
            </a:r>
            <a:r>
              <a:rPr lang="en-IN" sz="2000" dirty="0">
                <a:latin typeface="Avenir Next LT Pro" panose="020B0504020202020204" pitchFamily="34" charset="77"/>
              </a:rPr>
              <a:t> </a:t>
            </a:r>
            <a:r>
              <a:rPr lang="en-IN" sz="2000" dirty="0" err="1">
                <a:latin typeface="Avenir Next LT Pro" panose="020B0504020202020204" pitchFamily="34" charset="77"/>
              </a:rPr>
              <a:t>Huijun</a:t>
            </a:r>
            <a:r>
              <a:rPr lang="en-IN" sz="2000" dirty="0">
                <a:latin typeface="Avenir Next LT Pro" panose="020B0504020202020204" pitchFamily="34" charset="77"/>
              </a:rPr>
              <a:t> Wu, Chen Wang, </a:t>
            </a:r>
            <a:r>
              <a:rPr lang="en-IN" sz="2000" dirty="0" err="1">
                <a:latin typeface="Avenir Next LT Pro" panose="020B0504020202020204" pitchFamily="34" charset="77"/>
              </a:rPr>
              <a:t>Yuriy</a:t>
            </a:r>
            <a:r>
              <a:rPr lang="en-IN" sz="2000" dirty="0">
                <a:latin typeface="Avenir Next LT Pro" panose="020B0504020202020204" pitchFamily="34" charset="77"/>
              </a:rPr>
              <a:t> </a:t>
            </a:r>
            <a:r>
              <a:rPr lang="en-IN" sz="2000" dirty="0" err="1">
                <a:latin typeface="Avenir Next LT Pro" panose="020B0504020202020204" pitchFamily="34" charset="77"/>
              </a:rPr>
              <a:t>Tyshetskiy</a:t>
            </a:r>
            <a:r>
              <a:rPr lang="en-IN" sz="2000" dirty="0">
                <a:latin typeface="Avenir Next LT Pro" panose="020B0504020202020204" pitchFamily="34" charset="77"/>
              </a:rPr>
              <a:t>, Andrew Docherty, Kai Lu, and Liming Zhu. Adversarial examples for graph data: Deep insights into attack and </a:t>
            </a:r>
            <a:r>
              <a:rPr lang="en-IN" sz="2000" dirty="0" err="1">
                <a:latin typeface="Avenir Next LT Pro" panose="020B0504020202020204" pitchFamily="34" charset="77"/>
              </a:rPr>
              <a:t>defense</a:t>
            </a:r>
            <a:r>
              <a:rPr lang="en-IN" sz="2000" dirty="0">
                <a:latin typeface="Avenir Next LT Pro" panose="020B0504020202020204" pitchFamily="34" charset="77"/>
              </a:rPr>
              <a:t>. In IJCAI, 2019. </a:t>
            </a:r>
          </a:p>
          <a:p>
            <a:pPr marL="0" indent="0">
              <a:buNone/>
            </a:pPr>
            <a:r>
              <a:rPr lang="en-IN" sz="2000" dirty="0">
                <a:latin typeface="Avenir Next LT Pro" panose="020B0504020202020204" pitchFamily="34" charset="77"/>
              </a:rPr>
              <a:t>[3] Daniel </a:t>
            </a:r>
            <a:r>
              <a:rPr lang="en-IN" sz="2000" dirty="0" err="1">
                <a:latin typeface="Avenir Next LT Pro" panose="020B0504020202020204" pitchFamily="34" charset="77"/>
              </a:rPr>
              <a:t>Z</a:t>
            </a:r>
            <a:r>
              <a:rPr lang="en-IN" sz="2000" dirty="0" err="1"/>
              <a:t>ü</a:t>
            </a:r>
            <a:r>
              <a:rPr lang="en-IN" sz="2000" dirty="0" err="1">
                <a:latin typeface="Avenir Next LT Pro" panose="020B0504020202020204" pitchFamily="34" charset="77"/>
              </a:rPr>
              <a:t>gner</a:t>
            </a:r>
            <a:r>
              <a:rPr lang="en-IN" sz="2000" dirty="0">
                <a:latin typeface="Avenir Next LT Pro" panose="020B0504020202020204" pitchFamily="34" charset="77"/>
              </a:rPr>
              <a:t>, Amir </a:t>
            </a:r>
            <a:r>
              <a:rPr lang="en-IN" sz="2000" dirty="0" err="1">
                <a:latin typeface="Avenir Next LT Pro" panose="020B0504020202020204" pitchFamily="34" charset="77"/>
              </a:rPr>
              <a:t>Akbarnejad</a:t>
            </a:r>
            <a:r>
              <a:rPr lang="en-IN" sz="2000" dirty="0">
                <a:latin typeface="Avenir Next LT Pro" panose="020B0504020202020204" pitchFamily="34" charset="77"/>
              </a:rPr>
              <a:t>, and Stephan </a:t>
            </a:r>
            <a:r>
              <a:rPr lang="en-IN" sz="2000" dirty="0" err="1">
                <a:latin typeface="Avenir Next LT Pro" panose="020B0504020202020204" pitchFamily="34" charset="77"/>
              </a:rPr>
              <a:t>G</a:t>
            </a:r>
            <a:r>
              <a:rPr lang="en-IN" sz="2000" dirty="0" err="1"/>
              <a:t>ü</a:t>
            </a:r>
            <a:r>
              <a:rPr lang="en-IN" sz="2000" dirty="0" err="1">
                <a:latin typeface="Avenir Next LT Pro" panose="020B0504020202020204" pitchFamily="34" charset="77"/>
              </a:rPr>
              <a:t>nnemann</a:t>
            </a:r>
            <a:r>
              <a:rPr lang="en-IN" sz="2000" dirty="0">
                <a:latin typeface="Avenir Next LT Pro" panose="020B0504020202020204" pitchFamily="34" charset="77"/>
              </a:rPr>
              <a:t>. Adversarial attacks on neural networks for graph data. In KDD, 2018. </a:t>
            </a:r>
          </a:p>
          <a:p>
            <a:pPr marL="0" indent="0">
              <a:buNone/>
            </a:pPr>
            <a:r>
              <a:rPr lang="en-IN" sz="2000" dirty="0">
                <a:latin typeface="Avenir Next LT Pro" panose="020B0504020202020204" pitchFamily="34" charset="77"/>
              </a:rPr>
              <a:t>[4] Daniel </a:t>
            </a:r>
            <a:r>
              <a:rPr lang="en-IN" sz="2000" dirty="0" err="1">
                <a:latin typeface="Avenir Next LT Pro" panose="020B0504020202020204" pitchFamily="34" charset="77"/>
              </a:rPr>
              <a:t>Z</a:t>
            </a:r>
            <a:r>
              <a:rPr lang="en-IN" sz="2000" dirty="0" err="1"/>
              <a:t>ü</a:t>
            </a:r>
            <a:r>
              <a:rPr lang="en-IN" sz="2000" dirty="0" err="1">
                <a:latin typeface="Avenir Next LT Pro" panose="020B0504020202020204" pitchFamily="34" charset="77"/>
              </a:rPr>
              <a:t>gner</a:t>
            </a:r>
            <a:r>
              <a:rPr lang="en-IN" sz="2000" dirty="0">
                <a:latin typeface="Avenir Next LT Pro" panose="020B0504020202020204" pitchFamily="34" charset="77"/>
              </a:rPr>
              <a:t> and Stephan </a:t>
            </a:r>
            <a:r>
              <a:rPr lang="en-IN" sz="2000" dirty="0" err="1">
                <a:latin typeface="Avenir Next LT Pro" panose="020B0504020202020204" pitchFamily="34" charset="77"/>
              </a:rPr>
              <a:t>G</a:t>
            </a:r>
            <a:r>
              <a:rPr lang="en-IN" sz="2000" dirty="0" err="1"/>
              <a:t>ü</a:t>
            </a:r>
            <a:r>
              <a:rPr lang="en-IN" sz="2000" dirty="0" err="1">
                <a:latin typeface="Avenir Next LT Pro" panose="020B0504020202020204" pitchFamily="34" charset="77"/>
              </a:rPr>
              <a:t>nnemann</a:t>
            </a:r>
            <a:r>
              <a:rPr lang="en-IN" sz="2000" dirty="0">
                <a:latin typeface="Avenir Next LT Pro" panose="020B0504020202020204" pitchFamily="34" charset="77"/>
              </a:rPr>
              <a:t>. Adversarial attacks on graph neural networks via meta learning. In ICLR, 2019. </a:t>
            </a:r>
          </a:p>
          <a:p>
            <a:pPr marL="0" indent="0">
              <a:buNone/>
            </a:pPr>
            <a:r>
              <a:rPr lang="en-IN" sz="2000" dirty="0">
                <a:latin typeface="Avenir Next LT Pro" panose="020B0504020202020204" pitchFamily="34" charset="77"/>
              </a:rPr>
              <a:t>[5] </a:t>
            </a:r>
            <a:r>
              <a:rPr lang="en-US" sz="2000" dirty="0"/>
              <a:t>Thomas N </a:t>
            </a:r>
            <a:r>
              <a:rPr lang="en-US" sz="2000" dirty="0" err="1"/>
              <a:t>Kipf</a:t>
            </a:r>
            <a:r>
              <a:rPr lang="en-US" sz="2000" dirty="0"/>
              <a:t> and Max Welling. Semi-supervised classification with graph convolutional networks. In ICLR, 2017</a:t>
            </a:r>
            <a:r>
              <a:rPr lang="en-US" sz="1400" dirty="0"/>
              <a:t>.</a:t>
            </a:r>
            <a:endParaRPr lang="en-IN" sz="2000" dirty="0">
              <a:latin typeface="Avenir Next LT Pro" panose="020B0504020202020204" pitchFamily="34" charset="77"/>
            </a:endParaRPr>
          </a:p>
          <a:p>
            <a:pPr marL="0" indent="0">
              <a:buNone/>
            </a:pPr>
            <a:r>
              <a:rPr lang="en-IN" sz="2000" dirty="0">
                <a:latin typeface="Avenir Next LT Pro" panose="020B0504020202020204" pitchFamily="34" charset="77"/>
              </a:rPr>
              <a:t>[6]</a:t>
            </a:r>
            <a:r>
              <a:rPr lang="en-IN" sz="1400" dirty="0"/>
              <a:t> </a:t>
            </a:r>
            <a:r>
              <a:rPr lang="en-IN" sz="2000" dirty="0" err="1"/>
              <a:t>Petar</a:t>
            </a:r>
            <a:r>
              <a:rPr lang="en-IN" sz="2000" dirty="0"/>
              <a:t> </a:t>
            </a:r>
            <a:r>
              <a:rPr lang="en-IN" sz="2000" dirty="0" err="1"/>
              <a:t>Veličković</a:t>
            </a:r>
            <a:r>
              <a:rPr lang="en-IN" sz="2000" dirty="0"/>
              <a:t>, </a:t>
            </a:r>
            <a:r>
              <a:rPr lang="en-IN" sz="2000" dirty="0" err="1"/>
              <a:t>Guillem</a:t>
            </a:r>
            <a:r>
              <a:rPr lang="en-IN" sz="2000" dirty="0"/>
              <a:t> </a:t>
            </a:r>
            <a:r>
              <a:rPr lang="en-IN" sz="2000" dirty="0" err="1"/>
              <a:t>Cucurull</a:t>
            </a:r>
            <a:r>
              <a:rPr lang="en-IN" sz="2000" dirty="0"/>
              <a:t>, </a:t>
            </a:r>
            <a:r>
              <a:rPr lang="en-IN" sz="2000" dirty="0" err="1"/>
              <a:t>Arantxa</a:t>
            </a:r>
            <a:r>
              <a:rPr lang="en-IN" sz="2000" dirty="0"/>
              <a:t> Casanova, Adriana Romero, Pietro </a:t>
            </a:r>
            <a:r>
              <a:rPr lang="en-IN" sz="2000" dirty="0" err="1"/>
              <a:t>Lio</a:t>
            </a:r>
            <a:r>
              <a:rPr lang="en-IN" sz="2000" dirty="0"/>
              <a:t>, and </a:t>
            </a:r>
            <a:r>
              <a:rPr lang="en-IN" sz="2000" dirty="0" err="1"/>
              <a:t>Yoshua</a:t>
            </a:r>
            <a:r>
              <a:rPr lang="en-IN" sz="2000" dirty="0"/>
              <a:t> </a:t>
            </a:r>
            <a:r>
              <a:rPr lang="en-IN" sz="2000" dirty="0" err="1"/>
              <a:t>Bengio</a:t>
            </a:r>
            <a:r>
              <a:rPr lang="en-IN" sz="2000" dirty="0"/>
              <a:t>. Graph attention networks. In ICLR, 2018.</a:t>
            </a:r>
            <a:endParaRPr lang="en-IN" sz="3200" dirty="0">
              <a:latin typeface="Avenir Next LT Pro" panose="020B0504020202020204" pitchFamily="34" charset="77"/>
            </a:endParaRPr>
          </a:p>
          <a:p>
            <a:pPr marL="0" indent="0">
              <a:buNone/>
            </a:pPr>
            <a:r>
              <a:rPr lang="en-IN" sz="2000" dirty="0">
                <a:latin typeface="Avenir Next LT Pro" panose="020B0504020202020204" pitchFamily="34" charset="77"/>
              </a:rPr>
              <a:t>[7]</a:t>
            </a:r>
            <a:r>
              <a:rPr lang="en-IN" sz="1400" dirty="0"/>
              <a:t> </a:t>
            </a:r>
            <a:r>
              <a:rPr lang="en-IN" sz="2000" dirty="0" err="1"/>
              <a:t>Keyulu</a:t>
            </a:r>
            <a:r>
              <a:rPr lang="en-IN" sz="2000" dirty="0"/>
              <a:t> Xu, </a:t>
            </a:r>
            <a:r>
              <a:rPr lang="en-IN" sz="2000" dirty="0" err="1"/>
              <a:t>Weihua</a:t>
            </a:r>
            <a:r>
              <a:rPr lang="en-IN" sz="2000" dirty="0"/>
              <a:t> Hu, Jure Leskovec, and Stefanie </a:t>
            </a:r>
            <a:r>
              <a:rPr lang="en-IN" sz="2000" dirty="0" err="1"/>
              <a:t>Jegelka</a:t>
            </a:r>
            <a:r>
              <a:rPr lang="en-IN" sz="2000" dirty="0"/>
              <a:t>. How powerful are graph neural networks? In ICLR, 2019.</a:t>
            </a:r>
            <a:endParaRPr lang="en-IN" sz="3200" dirty="0">
              <a:latin typeface="Avenir Next LT Pro" panose="020B0504020202020204" pitchFamily="34" charset="77"/>
            </a:endParaRPr>
          </a:p>
          <a:p>
            <a:pPr marL="0" indent="0">
              <a:buNone/>
            </a:pPr>
            <a:endParaRPr lang="en-IN" sz="3200" dirty="0">
              <a:latin typeface="Avenir Next LT Pro" panose="020B0504020202020204" pitchFamily="34" charset="77"/>
            </a:endParaRPr>
          </a:p>
          <a:p>
            <a:pPr marL="0" indent="0">
              <a:buNone/>
            </a:pPr>
            <a:endParaRPr lang="en-IN" sz="2000" dirty="0">
              <a:latin typeface="Avenir Next LT Pro" panose="020B0504020202020204" pitchFamily="34" charset="77"/>
            </a:endParaRPr>
          </a:p>
          <a:p>
            <a:pPr marL="0" indent="0">
              <a:buNone/>
            </a:pPr>
            <a:endParaRPr lang="en-US" sz="2000" dirty="0"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A25D9-23F5-4CC4-B107-6F1CA102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3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6D399-6B91-364E-92E1-ED2BB091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11" y="202258"/>
            <a:ext cx="11171279" cy="1241953"/>
          </a:xfrm>
        </p:spPr>
        <p:txBody>
          <a:bodyPr>
            <a:noAutofit/>
          </a:bodyPr>
          <a:lstStyle/>
          <a:p>
            <a:pPr algn="ctr"/>
            <a:r>
              <a:rPr lang="en-US" b="1">
                <a:latin typeface="Posterama" panose="020B0504020200020000" pitchFamily="34" charset="0"/>
                <a:cs typeface="Posterama" panose="020B0504020200020000" pitchFamily="34" charset="0"/>
              </a:rPr>
              <a:t>TYPES OF ADVERSARIAL ATTACKS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9B1DA2-3777-C844-BF23-7A22308DE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672348"/>
              </p:ext>
            </p:extLst>
          </p:nvPr>
        </p:nvGraphicFramePr>
        <p:xfrm>
          <a:off x="998184" y="1457666"/>
          <a:ext cx="2717753" cy="4705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FE692658-105A-9245-B709-BC4C288622E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86" t="22724" r="1367" b="6477"/>
          <a:stretch/>
        </p:blipFill>
        <p:spPr>
          <a:xfrm>
            <a:off x="3741956" y="1751788"/>
            <a:ext cx="7475999" cy="3906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D8F55D-7385-4A87-8622-DBE6B2FB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75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E3F43-5EC0-D541-A474-BB73B90E5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71623"/>
            <a:ext cx="10905066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[8] </a:t>
            </a:r>
            <a:r>
              <a:rPr lang="en-IN" sz="2000" dirty="0" err="1"/>
              <a:t>Keyulu</a:t>
            </a:r>
            <a:r>
              <a:rPr lang="en-IN" sz="2000" dirty="0"/>
              <a:t> Xu, </a:t>
            </a:r>
            <a:r>
              <a:rPr lang="en-IN" sz="2000" dirty="0" err="1"/>
              <a:t>Chengtao</a:t>
            </a:r>
            <a:r>
              <a:rPr lang="en-IN" sz="2000" dirty="0"/>
              <a:t> Li, </a:t>
            </a:r>
            <a:r>
              <a:rPr lang="en-IN" sz="2000" dirty="0" err="1"/>
              <a:t>Yonglong</a:t>
            </a:r>
            <a:r>
              <a:rPr lang="en-IN" sz="2000" dirty="0"/>
              <a:t> Tian, Tomohiro </a:t>
            </a:r>
            <a:r>
              <a:rPr lang="en-IN" sz="2000" dirty="0" err="1"/>
              <a:t>Sonobe</a:t>
            </a:r>
            <a:r>
              <a:rPr lang="en-IN" sz="2000" dirty="0"/>
              <a:t>, Ken-</a:t>
            </a:r>
            <a:r>
              <a:rPr lang="en-IN" sz="2000" dirty="0" err="1"/>
              <a:t>ichi</a:t>
            </a:r>
            <a:r>
              <a:rPr lang="en-IN" sz="2000" dirty="0"/>
              <a:t> </a:t>
            </a:r>
            <a:r>
              <a:rPr lang="en-IN" sz="2000" dirty="0" err="1"/>
              <a:t>Kawarabayashi</a:t>
            </a:r>
            <a:r>
              <a:rPr lang="en-IN" sz="2000" dirty="0"/>
              <a:t>, and Stefanie </a:t>
            </a:r>
            <a:r>
              <a:rPr lang="en-IN" sz="2000" dirty="0" err="1"/>
              <a:t>Jegelka</a:t>
            </a:r>
            <a:r>
              <a:rPr lang="en-IN" sz="2000" dirty="0"/>
              <a:t>. Representation learning on graphs with jumping knowledge networks. In ICML, 2018.</a:t>
            </a:r>
            <a:endParaRPr lang="en-US" sz="3200" dirty="0"/>
          </a:p>
          <a:p>
            <a:pPr marL="0" indent="0">
              <a:buNone/>
            </a:pPr>
            <a:r>
              <a:rPr lang="en-US" sz="2000" dirty="0"/>
              <a:t>[9]</a:t>
            </a:r>
            <a:r>
              <a:rPr lang="en-IN" sz="1400" dirty="0"/>
              <a:t> </a:t>
            </a:r>
            <a:r>
              <a:rPr lang="en-IN" sz="2000" dirty="0" err="1"/>
              <a:t>Hanqing</a:t>
            </a:r>
            <a:r>
              <a:rPr lang="en-IN" sz="2000" dirty="0"/>
              <a:t> Zeng, </a:t>
            </a:r>
            <a:r>
              <a:rPr lang="en-IN" sz="2000" dirty="0" err="1"/>
              <a:t>Hongkuan</a:t>
            </a:r>
            <a:r>
              <a:rPr lang="en-IN" sz="2000" dirty="0"/>
              <a:t> Zhou, </a:t>
            </a:r>
            <a:r>
              <a:rPr lang="en-IN" sz="2000" dirty="0" err="1"/>
              <a:t>Ajitesh</a:t>
            </a:r>
            <a:r>
              <a:rPr lang="en-IN" sz="2000" dirty="0"/>
              <a:t> Srivastava, </a:t>
            </a:r>
            <a:r>
              <a:rPr lang="en-IN" sz="2000" dirty="0" err="1"/>
              <a:t>Rajgopal</a:t>
            </a:r>
            <a:r>
              <a:rPr lang="en-IN" sz="2000" dirty="0"/>
              <a:t> Kannan, and Viktor Prasanna. </a:t>
            </a:r>
            <a:r>
              <a:rPr lang="en-IN" sz="2000" dirty="0" err="1"/>
              <a:t>Graphsaint</a:t>
            </a:r>
            <a:r>
              <a:rPr lang="en-IN" sz="2000" dirty="0"/>
              <a:t>: Graph sampling based inductive learning method. ICLR, 2020. </a:t>
            </a:r>
          </a:p>
          <a:p>
            <a:pPr marL="0" indent="0">
              <a:buNone/>
            </a:pPr>
            <a:r>
              <a:rPr lang="en-US" sz="2000" dirty="0"/>
              <a:t>[10] </a:t>
            </a:r>
            <a:r>
              <a:rPr lang="en-IN" sz="2000" dirty="0" err="1"/>
              <a:t>Dingyuan</a:t>
            </a:r>
            <a:r>
              <a:rPr lang="en-IN" sz="2000" dirty="0"/>
              <a:t> Zhu, </a:t>
            </a:r>
            <a:r>
              <a:rPr lang="en-IN" sz="2000" dirty="0" err="1"/>
              <a:t>Ziwei</a:t>
            </a:r>
            <a:r>
              <a:rPr lang="en-IN" sz="2000" dirty="0"/>
              <a:t> Zhang, Peng Cui, and </a:t>
            </a:r>
            <a:r>
              <a:rPr lang="en-IN" sz="2000" dirty="0" err="1"/>
              <a:t>Wenwu</a:t>
            </a:r>
            <a:r>
              <a:rPr lang="en-IN" sz="2000" dirty="0"/>
              <a:t> Zhu. Robust graph convolutional networks against adversarial attacks. In KDD, 2019. </a:t>
            </a:r>
          </a:p>
          <a:p>
            <a:pPr marL="0" indent="0">
              <a:buNone/>
            </a:pPr>
            <a:r>
              <a:rPr lang="en-IN" sz="2000" dirty="0"/>
              <a:t>[11] </a:t>
            </a:r>
            <a:r>
              <a:rPr lang="en-IN" sz="2000" dirty="0" err="1"/>
              <a:t>Negin</a:t>
            </a:r>
            <a:r>
              <a:rPr lang="en-IN" sz="2000" dirty="0"/>
              <a:t> </a:t>
            </a:r>
            <a:r>
              <a:rPr lang="en-IN" sz="2000" dirty="0" err="1"/>
              <a:t>Entezari</a:t>
            </a:r>
            <a:r>
              <a:rPr lang="en-IN" sz="2000" dirty="0"/>
              <a:t>, Saba A Al-</a:t>
            </a:r>
            <a:r>
              <a:rPr lang="en-IN" sz="2000" dirty="0" err="1"/>
              <a:t>Sayouri</a:t>
            </a:r>
            <a:r>
              <a:rPr lang="en-IN" sz="2000" dirty="0"/>
              <a:t>, </a:t>
            </a:r>
            <a:r>
              <a:rPr lang="en-IN" sz="2000" dirty="0" err="1"/>
              <a:t>Amirali</a:t>
            </a:r>
            <a:r>
              <a:rPr lang="en-IN" sz="2000" dirty="0"/>
              <a:t> </a:t>
            </a:r>
            <a:r>
              <a:rPr lang="en-IN" sz="2000" dirty="0" err="1"/>
              <a:t>Darvishzadeh</a:t>
            </a:r>
            <a:r>
              <a:rPr lang="en-IN" sz="2000" dirty="0"/>
              <a:t>, and </a:t>
            </a:r>
            <a:r>
              <a:rPr lang="en-IN" sz="2000" dirty="0" err="1"/>
              <a:t>Evangelos</a:t>
            </a:r>
            <a:r>
              <a:rPr lang="en-IN" sz="2000" dirty="0"/>
              <a:t> E </a:t>
            </a:r>
            <a:r>
              <a:rPr lang="en-IN" sz="2000" dirty="0" err="1"/>
              <a:t>Papalexakis</a:t>
            </a:r>
            <a:r>
              <a:rPr lang="en-IN" sz="2000" dirty="0"/>
              <a:t>. All you need is low (rank) defending against adversarial attacks on graphs. In WSDM, 2020.</a:t>
            </a:r>
          </a:p>
          <a:p>
            <a:pPr marL="0" indent="0">
              <a:buNone/>
            </a:pPr>
            <a:r>
              <a:rPr lang="en-IN" sz="2000" dirty="0"/>
              <a:t>[12] </a:t>
            </a:r>
            <a:r>
              <a:rPr lang="en-IN" sz="2000" dirty="0" err="1"/>
              <a:t>Xianfeng</a:t>
            </a:r>
            <a:r>
              <a:rPr lang="en-IN" sz="2000" dirty="0"/>
              <a:t> Tang, </a:t>
            </a:r>
            <a:r>
              <a:rPr lang="en-IN" sz="2000" dirty="0" err="1"/>
              <a:t>Yandong</a:t>
            </a:r>
            <a:r>
              <a:rPr lang="en-IN" sz="2000" dirty="0"/>
              <a:t> Li, </a:t>
            </a:r>
            <a:r>
              <a:rPr lang="en-IN" sz="2000" dirty="0" err="1"/>
              <a:t>Yiwei</a:t>
            </a:r>
            <a:r>
              <a:rPr lang="en-IN" sz="2000" dirty="0"/>
              <a:t> Sun, </a:t>
            </a:r>
            <a:r>
              <a:rPr lang="en-IN" sz="2000" dirty="0" err="1"/>
              <a:t>Huaxiu</a:t>
            </a:r>
            <a:r>
              <a:rPr lang="en-IN" sz="2000" dirty="0"/>
              <a:t> Yao, Prasenjit Mitra, and </a:t>
            </a:r>
            <a:r>
              <a:rPr lang="en-IN" sz="2000" dirty="0" err="1"/>
              <a:t>Suhang</a:t>
            </a:r>
            <a:r>
              <a:rPr lang="en-IN" sz="2000" dirty="0"/>
              <a:t> Wang. Transferring robustness for graph neural network against poisoning attacks. In WSDM, 2020</a:t>
            </a:r>
            <a:endParaRPr lang="en-US" sz="32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7D6E8-3F46-4E66-932A-AE658E65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6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6D399-6B91-364E-92E1-ED2BB091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17" y="131167"/>
            <a:ext cx="11171279" cy="1241953"/>
          </a:xfrm>
        </p:spPr>
        <p:txBody>
          <a:bodyPr>
            <a:noAutofit/>
          </a:bodyPr>
          <a:lstStyle/>
          <a:p>
            <a:pPr algn="ctr"/>
            <a:r>
              <a:rPr lang="en-US" b="1">
                <a:latin typeface="Posterama" panose="020B0504020200020000" pitchFamily="34" charset="0"/>
                <a:cs typeface="Posterama" panose="020B0504020200020000" pitchFamily="34" charset="0"/>
              </a:rPr>
              <a:t>TYPES OF ADVERSARIAL ATTACKS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3751C898-630E-3E49-B77E-B9C5CF7E7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721997"/>
              </p:ext>
            </p:extLst>
          </p:nvPr>
        </p:nvGraphicFramePr>
        <p:xfrm>
          <a:off x="1615170" y="1465340"/>
          <a:ext cx="2777130" cy="4705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Diagram&#10;&#10;Description automatically generated with low confidence">
            <a:extLst>
              <a:ext uri="{FF2B5EF4-FFF2-40B4-BE49-F238E27FC236}">
                <a16:creationId xmlns:a16="http://schemas.microsoft.com/office/drawing/2014/main" id="{3889F72B-9EF6-2B4B-97D6-A5B317FACEA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83" t="38115" r="56854" b="24155"/>
          <a:stretch/>
        </p:blipFill>
        <p:spPr>
          <a:xfrm>
            <a:off x="5946040" y="3993372"/>
            <a:ext cx="3906983" cy="2486935"/>
          </a:xfrm>
          <a:prstGeom prst="rect">
            <a:avLst/>
          </a:prstGeom>
        </p:spPr>
      </p:pic>
      <p:pic>
        <p:nvPicPr>
          <p:cNvPr id="18" name="Picture 17" descr="Diagram&#10;&#10;Description automatically generated with low confidence">
            <a:extLst>
              <a:ext uri="{FF2B5EF4-FFF2-40B4-BE49-F238E27FC236}">
                <a16:creationId xmlns:a16="http://schemas.microsoft.com/office/drawing/2014/main" id="{E61C91F5-E6E8-0843-8EDF-70C80248080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2433" t="36117" r="3055" b="24154"/>
          <a:stretch/>
        </p:blipFill>
        <p:spPr>
          <a:xfrm>
            <a:off x="5607572" y="1199454"/>
            <a:ext cx="4245451" cy="26186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9786D1-541B-4839-AA45-694848D8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2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8DE1E-531A-47C2-83CA-34B569F19613}"/>
              </a:ext>
            </a:extLst>
          </p:cNvPr>
          <p:cNvSpPr txBox="1"/>
          <p:nvPr/>
        </p:nvSpPr>
        <p:spPr>
          <a:xfrm>
            <a:off x="507030" y="238923"/>
            <a:ext cx="11324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Posterama" panose="020B0504020200020000" pitchFamily="34" charset="0"/>
                <a:cs typeface="Posterama" panose="020B0504020200020000" pitchFamily="34" charset="0"/>
              </a:rPr>
              <a:t>TYPES OF ADVERSARIAL ATTACKS</a:t>
            </a:r>
            <a:endParaRPr lang="en-IN" sz="44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FFF82-D394-429D-9BE8-0A41B3C55D3A}"/>
              </a:ext>
            </a:extLst>
          </p:cNvPr>
          <p:cNvSpPr/>
          <p:nvPr/>
        </p:nvSpPr>
        <p:spPr>
          <a:xfrm>
            <a:off x="6330385" y="3710281"/>
            <a:ext cx="4024490" cy="3214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EDC86E8D-509E-EF42-87CA-503189CFB1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193712"/>
              </p:ext>
            </p:extLst>
          </p:nvPr>
        </p:nvGraphicFramePr>
        <p:xfrm>
          <a:off x="386917" y="1265914"/>
          <a:ext cx="11039081" cy="504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AF03AA8C-F572-1E44-9657-ED1184CE18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305" t="40170" r="66643" b="20924"/>
          <a:stretch/>
        </p:blipFill>
        <p:spPr>
          <a:xfrm>
            <a:off x="4279704" y="3684219"/>
            <a:ext cx="2770934" cy="2470068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91E29206-820D-4F42-B122-2FD30C1053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747" t="39983" r="17918" b="21111"/>
          <a:stretch/>
        </p:blipFill>
        <p:spPr>
          <a:xfrm>
            <a:off x="7384055" y="3684219"/>
            <a:ext cx="2988623" cy="247006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7E44B-D5E2-4E76-912D-36E7CBA7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9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8DE1E-531A-47C2-83CA-34B569F19613}"/>
              </a:ext>
            </a:extLst>
          </p:cNvPr>
          <p:cNvSpPr txBox="1"/>
          <p:nvPr/>
        </p:nvSpPr>
        <p:spPr>
          <a:xfrm>
            <a:off x="507030" y="238923"/>
            <a:ext cx="11324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Posterama" panose="020B0504020200020000" pitchFamily="34" charset="0"/>
                <a:cs typeface="Posterama" panose="020B0504020200020000" pitchFamily="34" charset="0"/>
              </a:rPr>
              <a:t>TYPES OF ADVERSARIAL ATTACKS</a:t>
            </a:r>
            <a:endParaRPr lang="en-IN" sz="44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FFF82-D394-429D-9BE8-0A41B3C55D3A}"/>
              </a:ext>
            </a:extLst>
          </p:cNvPr>
          <p:cNvSpPr/>
          <p:nvPr/>
        </p:nvSpPr>
        <p:spPr>
          <a:xfrm>
            <a:off x="6330385" y="3663628"/>
            <a:ext cx="4024490" cy="3214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7F1253E3-0B9B-C249-B6B5-A4C3EABC5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032933"/>
              </p:ext>
            </p:extLst>
          </p:nvPr>
        </p:nvGraphicFramePr>
        <p:xfrm>
          <a:off x="1119994" y="1369937"/>
          <a:ext cx="10098699" cy="494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CA205C-180B-4C43-A777-D2714E21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3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BAAD1-101C-C645-BFD9-027254E5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Posterama" panose="020B0504020200020000" pitchFamily="34" charset="0"/>
                <a:cs typeface="Posterama" panose="020B0504020200020000" pitchFamily="34" charset="0"/>
              </a:rPr>
              <a:t>ATTACK METHODS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8E23298-16C6-B84D-B665-D13878891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629" y="1371507"/>
            <a:ext cx="9243339" cy="4861676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BFCC1B-9DAA-40FA-9FA0-0FCBBAB9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05C47597AED4BA9DDE11A5F4BDD65" ma:contentTypeVersion="10" ma:contentTypeDescription="Create a new document." ma:contentTypeScope="" ma:versionID="2d283ce2ea356cbcb2782b83c8aaf4de">
  <xsd:schema xmlns:xsd="http://www.w3.org/2001/XMLSchema" xmlns:xs="http://www.w3.org/2001/XMLSchema" xmlns:p="http://schemas.microsoft.com/office/2006/metadata/properties" xmlns:ns3="e1de1fe9-3667-410e-8680-6f84dceeecfe" xmlns:ns4="73b93eb7-2519-4752-82d2-58bc6426607c" targetNamespace="http://schemas.microsoft.com/office/2006/metadata/properties" ma:root="true" ma:fieldsID="d0115ffaedc930cb3df8bd05839dead5" ns3:_="" ns4:_="">
    <xsd:import namespace="e1de1fe9-3667-410e-8680-6f84dceeecfe"/>
    <xsd:import namespace="73b93eb7-2519-4752-82d2-58bc6426607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e1fe9-3667-410e-8680-6f84dceeecf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b93eb7-2519-4752-82d2-58bc64266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0DF1D0-DD2E-4ADC-B250-008DC24D69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7ABF1B-6B95-4D57-931B-E5B37BE02F59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e1de1fe9-3667-410e-8680-6f84dceeecfe"/>
    <ds:schemaRef ds:uri="http://purl.org/dc/terms/"/>
    <ds:schemaRef ds:uri="73b93eb7-2519-4752-82d2-58bc6426607c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ECBD28D-F0BF-466B-8A3B-F98651434574}">
  <ds:schemaRefs>
    <ds:schemaRef ds:uri="73b93eb7-2519-4752-82d2-58bc6426607c"/>
    <ds:schemaRef ds:uri="e1de1fe9-3667-410e-8680-6f84dceeec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</TotalTime>
  <Words>2881</Words>
  <Application>Microsoft Macintosh PowerPoint</Application>
  <PresentationFormat>Widescreen</PresentationFormat>
  <Paragraphs>468</Paragraphs>
  <Slides>50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Avenir Next LT Pro</vt:lpstr>
      <vt:lpstr>Calibri</vt:lpstr>
      <vt:lpstr>Calibri Light</vt:lpstr>
      <vt:lpstr>Cambria Math</vt:lpstr>
      <vt:lpstr>Posterama</vt:lpstr>
      <vt:lpstr>Office Theme</vt:lpstr>
      <vt:lpstr>GNNGuard: Defending Graph Neural Networks against Adversarial Attacks </vt:lpstr>
      <vt:lpstr>OUTLINE</vt:lpstr>
      <vt:lpstr>MOTIVATION</vt:lpstr>
      <vt:lpstr>PowerPoint Presentation</vt:lpstr>
      <vt:lpstr>TYPES OF ADVERSARIAL ATTACKS</vt:lpstr>
      <vt:lpstr>TYPES OF ADVERSARIAL ATTACKS</vt:lpstr>
      <vt:lpstr>PowerPoint Presentation</vt:lpstr>
      <vt:lpstr>PowerPoint Presentation</vt:lpstr>
      <vt:lpstr>ATTACK METHODS</vt:lpstr>
      <vt:lpstr>KEY CONTRIBUTIONS </vt:lpstr>
      <vt:lpstr>PowerPoint Presentation</vt:lpstr>
      <vt:lpstr>NOTATION</vt:lpstr>
      <vt:lpstr>PROBLEM FORMULATION – ATTACK </vt:lpstr>
      <vt:lpstr>PowerPoint Presentation</vt:lpstr>
      <vt:lpstr>PROBLEM FORMULATION – GNNGuard </vt:lpstr>
      <vt:lpstr>NOT A TRIVIAL TASK !</vt:lpstr>
      <vt:lpstr>GNNGuard </vt:lpstr>
      <vt:lpstr>KEY COMPONENTS </vt:lpstr>
      <vt:lpstr>NEIGHBOR IMPORTANCE ESTIMATION : BASIC IDEA</vt:lpstr>
      <vt:lpstr>NEIGHBOR IMPORTANCE ESTIMATION  </vt:lpstr>
      <vt:lpstr>PowerPoint Presentation</vt:lpstr>
      <vt:lpstr>PowerPoint Presentation</vt:lpstr>
      <vt:lpstr>LAYER-WISE GRAPH MEMORY : NEED </vt:lpstr>
      <vt:lpstr>LAYER-WISE GRAPH MEMORY </vt:lpstr>
      <vt:lpstr>PowerPoint Presentation</vt:lpstr>
      <vt:lpstr>COMPUTATIONAL COMPLEXITY</vt:lpstr>
      <vt:lpstr>RELATED WORK AND COMPARISON </vt:lpstr>
      <vt:lpstr>EXPERIMENTS</vt:lpstr>
      <vt:lpstr>LIST OF EXPERIMENTS</vt:lpstr>
      <vt:lpstr>HYPERPARAMETER TUNING</vt:lpstr>
      <vt:lpstr>DATASETS</vt:lpstr>
      <vt:lpstr>EXPERIMENTAL SETUP</vt:lpstr>
      <vt:lpstr>PowerPoint Presentation</vt:lpstr>
      <vt:lpstr>RESULTS</vt:lpstr>
      <vt:lpstr>DIRECT TARGETTED ATTACK</vt:lpstr>
      <vt:lpstr>INFLUENCE TARGETTED ATTACK</vt:lpstr>
      <vt:lpstr>NON-TARGETTED ATTACK</vt:lpstr>
      <vt:lpstr>ABLATION STUDY </vt:lpstr>
      <vt:lpstr>NODE CLASSIFICATION ON CLEAN DATASETS.  </vt:lpstr>
      <vt:lpstr>DEFENSE UNDER DIFFERENT ATTACK INTENSITY.  </vt:lpstr>
      <vt:lpstr>DEFENSE OF HETEROPHILY GRAPHS </vt:lpstr>
      <vt:lpstr>HETEROPHILY GRAPHS PERFORMANCE</vt:lpstr>
      <vt:lpstr>PowerPoint Presentation</vt:lpstr>
      <vt:lpstr>PowerPoint Presentation</vt:lpstr>
      <vt:lpstr>OUR EXPERIMENT </vt:lpstr>
      <vt:lpstr>STRENGTHS</vt:lpstr>
      <vt:lpstr>WEAKNESSES</vt:lpstr>
      <vt:lpstr>CONCLUSION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GNNGUARD: Defending Graph Neural Networks against Adversarial Attacks Xiang Zhang and Marinka Zitnik, NeurIPS 2020 </dc:title>
  <dc:creator>Kandregula Sai</dc:creator>
  <cp:lastModifiedBy>Samidha Verma</cp:lastModifiedBy>
  <cp:revision>2</cp:revision>
  <dcterms:created xsi:type="dcterms:W3CDTF">2021-04-13T14:01:52Z</dcterms:created>
  <dcterms:modified xsi:type="dcterms:W3CDTF">2021-04-23T11:41:43Z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0x0101004F205C47597AED4BA9DDE11A5F4BDD65</vt:lpwstr>
  </property>
</Properties>
</file>