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256" r:id="rId2"/>
    <p:sldId id="257" r:id="rId3"/>
    <p:sldId id="276" r:id="rId4"/>
    <p:sldId id="277" r:id="rId5"/>
    <p:sldId id="258" r:id="rId6"/>
    <p:sldId id="259" r:id="rId7"/>
    <p:sldId id="260" r:id="rId8"/>
    <p:sldId id="261" r:id="rId9"/>
    <p:sldId id="263" r:id="rId10"/>
    <p:sldId id="264" r:id="rId11"/>
    <p:sldId id="265" r:id="rId12"/>
    <p:sldId id="266" r:id="rId13"/>
    <p:sldId id="267" r:id="rId14"/>
    <p:sldId id="268" r:id="rId15"/>
    <p:sldId id="271" r:id="rId16"/>
    <p:sldId id="274"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3D75A1-D77A-4B20-8398-EE9D8E713A32}">
          <p14:sldIdLst>
            <p14:sldId id="256"/>
            <p14:sldId id="257"/>
            <p14:sldId id="276"/>
            <p14:sldId id="277"/>
            <p14:sldId id="258"/>
            <p14:sldId id="259"/>
            <p14:sldId id="260"/>
            <p14:sldId id="261"/>
          </p14:sldIdLst>
        </p14:section>
        <p14:section name="Untitled Section" id="{34E846CB-D19F-4DF2-9AD1-24F9C7709658}">
          <p14:sldIdLst>
            <p14:sldId id="263"/>
            <p14:sldId id="264"/>
            <p14:sldId id="265"/>
            <p14:sldId id="266"/>
            <p14:sldId id="267"/>
            <p14:sldId id="268"/>
            <p14:sldId id="271"/>
            <p14:sldId id="274"/>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hra ahmadnejad" initials="za" lastIdx="1" clrIdx="0">
    <p:extLst>
      <p:ext uri="{19B8F6BF-5375-455C-9EA6-DF929625EA0E}">
        <p15:presenceInfo xmlns:p15="http://schemas.microsoft.com/office/powerpoint/2012/main" userId="c49f18a85814cb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BF581F"/>
    <a:srgbClr val="CA3B14"/>
    <a:srgbClr val="BA3612"/>
    <a:srgbClr val="A53010"/>
    <a:srgbClr val="D84F12"/>
    <a:srgbClr val="E14115"/>
    <a:srgbClr val="CF3B13"/>
    <a:srgbClr val="BE37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75684-2A37-429B-9609-356657A0D25D}"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EB02A-62A5-4F3F-A1C0-0568EC279D53}" type="slidenum">
              <a:rPr lang="en-US" smtClean="0"/>
              <a:t>‹#›</a:t>
            </a:fld>
            <a:endParaRPr lang="en-US"/>
          </a:p>
        </p:txBody>
      </p:sp>
    </p:spTree>
    <p:extLst>
      <p:ext uri="{BB962C8B-B14F-4D97-AF65-F5344CB8AC3E}">
        <p14:creationId xmlns:p14="http://schemas.microsoft.com/office/powerpoint/2010/main" val="219644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28BDB-98B3-4578-9695-A2E1F5DBA0A3}"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396473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76BF6-9C0A-49CC-827B-BB4DE6D357FD}"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382063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D585A-E555-4E83-AC08-021E1152981B}"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27126C-D3CF-48E3-973F-E9FA4D9889B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2929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202C2B-E119-457B-8EA6-6F23397267FE}"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419308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FA4A1C-0484-4296-B779-FFAD7B182B57}"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27126C-D3CF-48E3-973F-E9FA4D9889B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406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06A1F2-AB53-4E13-9838-7BD3652E2762}"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245694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9092-227D-431D-A475-F0701CC1CD46}"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473608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81B66-BFA9-4C62-9848-EC72DB5DAB5E}"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302447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E7ABB-6E24-4984-A634-7A8F9100D909}"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203762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B341C-6A69-4B0C-AD0B-CE23E1320DA0}"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345551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E2DE6-87BA-4EF1-95B9-EB9665CC156B}"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401731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2AF82-B081-4B0D-8C21-156874278BCC}" type="datetime1">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395526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74054-07E6-4975-ACFC-20140439FEA3}" type="datetime1">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45020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905A0-E17C-43D1-A773-5BE37987726B}" type="datetime1">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421011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17AA3-BCA1-4B2B-A294-EDB325052CCE}"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270090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1C1B1-728D-4339-AF60-1015B76FCCDC}"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27126C-D3CF-48E3-973F-E9FA4D9889B8}" type="slidenum">
              <a:rPr lang="en-US" smtClean="0"/>
              <a:t>‹#›</a:t>
            </a:fld>
            <a:endParaRPr lang="en-US"/>
          </a:p>
        </p:txBody>
      </p:sp>
    </p:spTree>
    <p:extLst>
      <p:ext uri="{BB962C8B-B14F-4D97-AF65-F5344CB8AC3E}">
        <p14:creationId xmlns:p14="http://schemas.microsoft.com/office/powerpoint/2010/main" val="118796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CF4278-B067-4CB2-80CF-748F820F32B8}" type="datetime1">
              <a:rPr lang="en-US" smtClean="0"/>
              <a:t>1/30/2022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27126C-D3CF-48E3-973F-E9FA4D9889B8}" type="slidenum">
              <a:rPr lang="en-US" smtClean="0"/>
              <a:t>‹#›</a:t>
            </a:fld>
            <a:endParaRPr lang="en-US"/>
          </a:p>
        </p:txBody>
      </p:sp>
    </p:spTree>
    <p:extLst>
      <p:ext uri="{BB962C8B-B14F-4D97-AF65-F5344CB8AC3E}">
        <p14:creationId xmlns:p14="http://schemas.microsoft.com/office/powerpoint/2010/main" val="2023740359"/>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FBE-17EF-4138-9B81-55BC7D0407FC}"/>
              </a:ext>
            </a:extLst>
          </p:cNvPr>
          <p:cNvSpPr>
            <a:spLocks noGrp="1"/>
          </p:cNvSpPr>
          <p:nvPr>
            <p:ph type="ctrTitle"/>
          </p:nvPr>
        </p:nvSpPr>
        <p:spPr>
          <a:xfrm>
            <a:off x="1638300" y="1043866"/>
            <a:ext cx="8915399" cy="1165065"/>
          </a:xfrm>
        </p:spPr>
        <p:txBody>
          <a:bodyPr>
            <a:noAutofit/>
          </a:bodyPr>
          <a:lstStyle/>
          <a:p>
            <a:r>
              <a:rPr lang="en-US" sz="3600" b="1" i="0" dirty="0" err="1">
                <a:solidFill>
                  <a:schemeClr val="tx2"/>
                </a:solidFill>
                <a:effectLst/>
                <a:latin typeface="Arial" panose="020B0604020202020204" pitchFamily="34" charset="0"/>
                <a:cs typeface="Arial" panose="020B0604020202020204" pitchFamily="34" charset="0"/>
              </a:rPr>
              <a:t>SplicingFactory</a:t>
            </a:r>
            <a:r>
              <a:rPr lang="en-US" sz="3600" b="1" i="0" dirty="0">
                <a:solidFill>
                  <a:schemeClr val="tx2"/>
                </a:solidFill>
                <a:effectLst/>
                <a:latin typeface="Arial" panose="020B0604020202020204" pitchFamily="34" charset="0"/>
                <a:cs typeface="Arial" panose="020B0604020202020204" pitchFamily="34" charset="0"/>
              </a:rPr>
              <a:t>—splicing diversity analysis for transcriptome data </a:t>
            </a:r>
            <a:endParaRPr lang="en-US" sz="3600" b="1" dirty="0">
              <a:ln w="0"/>
              <a:solidFill>
                <a:schemeClr val="tx2"/>
              </a:solidFill>
              <a:effectLst>
                <a:outerShdw blurRad="38100" dist="38100" dir="2700000" algn="tl">
                  <a:srgbClr val="000000">
                    <a:alpha val="43137"/>
                  </a:srgbClr>
                </a:outerShdw>
              </a:effectLst>
              <a:latin typeface="Merriweather" panose="00000500000000000000" pitchFamily="2" charset="0"/>
            </a:endParaRPr>
          </a:p>
        </p:txBody>
      </p:sp>
      <p:sp>
        <p:nvSpPr>
          <p:cNvPr id="3" name="Subtitle 2">
            <a:extLst>
              <a:ext uri="{FF2B5EF4-FFF2-40B4-BE49-F238E27FC236}">
                <a16:creationId xmlns:a16="http://schemas.microsoft.com/office/drawing/2014/main" id="{76C0C4DA-1BAD-4052-8F08-1767FD91F88E}"/>
              </a:ext>
            </a:extLst>
          </p:cNvPr>
          <p:cNvSpPr>
            <a:spLocks noGrp="1"/>
          </p:cNvSpPr>
          <p:nvPr>
            <p:ph type="subTitle" idx="1"/>
          </p:nvPr>
        </p:nvSpPr>
        <p:spPr>
          <a:xfrm>
            <a:off x="2300363" y="3429000"/>
            <a:ext cx="8915399" cy="3042138"/>
          </a:xfrm>
        </p:spPr>
        <p:txBody>
          <a:bodyPr>
            <a:normAutofit fontScale="62500" lnSpcReduction="20000"/>
          </a:bodyPr>
          <a:lstStyle/>
          <a:p>
            <a:r>
              <a:rPr lang="en-US" sz="3100" b="0" i="0" dirty="0" err="1">
                <a:solidFill>
                  <a:schemeClr val="tx1"/>
                </a:solidFill>
                <a:effectLst/>
                <a:latin typeface="Arial" panose="020B0604020202020204" pitchFamily="34" charset="0"/>
                <a:cs typeface="Arial" panose="020B0604020202020204" pitchFamily="34" charset="0"/>
              </a:rPr>
              <a:t>Benedek</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Dankó</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Péter</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Szikora</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Tamás</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Pór</a:t>
            </a:r>
            <a:r>
              <a:rPr lang="en-US" sz="3100" b="0" i="0" dirty="0">
                <a:solidFill>
                  <a:schemeClr val="tx1"/>
                </a:solidFill>
                <a:effectLst/>
                <a:latin typeface="Arial" panose="020B0604020202020204" pitchFamily="34" charset="0"/>
                <a:cs typeface="Arial" panose="020B0604020202020204" pitchFamily="34" charset="0"/>
              </a:rPr>
              <a:t>, Alexa </a:t>
            </a:r>
            <a:r>
              <a:rPr lang="en-US" sz="3100" b="0" i="0" dirty="0" err="1">
                <a:solidFill>
                  <a:schemeClr val="tx1"/>
                </a:solidFill>
                <a:effectLst/>
                <a:latin typeface="Arial" panose="020B0604020202020204" pitchFamily="34" charset="0"/>
                <a:cs typeface="Arial" panose="020B0604020202020204" pitchFamily="34" charset="0"/>
              </a:rPr>
              <a:t>Szeifert</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Endre</a:t>
            </a:r>
            <a:r>
              <a:rPr lang="en-US" sz="3100" b="0" i="0" dirty="0">
                <a:solidFill>
                  <a:schemeClr val="tx1"/>
                </a:solidFill>
                <a:effectLst/>
                <a:latin typeface="Arial" panose="020B0604020202020204" pitchFamily="34" charset="0"/>
                <a:cs typeface="Arial" panose="020B0604020202020204" pitchFamily="34" charset="0"/>
              </a:rPr>
              <a:t> </a:t>
            </a:r>
            <a:r>
              <a:rPr lang="en-US" sz="3100" b="0" i="0" dirty="0" err="1">
                <a:solidFill>
                  <a:schemeClr val="tx1"/>
                </a:solidFill>
                <a:effectLst/>
                <a:latin typeface="Arial" panose="020B0604020202020204" pitchFamily="34" charset="0"/>
                <a:cs typeface="Arial" panose="020B0604020202020204" pitchFamily="34" charset="0"/>
              </a:rPr>
              <a:t>Sebestyén</a:t>
            </a:r>
            <a:endParaRPr lang="fa-IR" sz="3100" b="0" i="0" dirty="0">
              <a:solidFill>
                <a:schemeClr val="tx1"/>
              </a:solidFill>
              <a:effectLst/>
              <a:latin typeface="Arial" panose="020B0604020202020204" pitchFamily="34" charset="0"/>
              <a:cs typeface="Arial" panose="020B0604020202020204" pitchFamily="34" charset="0"/>
            </a:endParaRPr>
          </a:p>
          <a:p>
            <a:r>
              <a:rPr lang="fa-IR" sz="3100" dirty="0">
                <a:solidFill>
                  <a:schemeClr val="tx1"/>
                </a:solidFill>
                <a:latin typeface="Arial" panose="020B0604020202020204" pitchFamily="34" charset="0"/>
                <a:cs typeface="Arial" panose="020B0604020202020204" pitchFamily="34" charset="0"/>
              </a:rPr>
              <a:t>2021</a:t>
            </a:r>
            <a:endParaRPr lang="en-US" sz="3100" b="0" i="0" dirty="0">
              <a:solidFill>
                <a:schemeClr val="tx1"/>
              </a:solidFill>
              <a:effectLst/>
              <a:latin typeface="Arial" panose="020B0604020202020204" pitchFamily="34" charset="0"/>
              <a:cs typeface="Arial" panose="020B0604020202020204" pitchFamily="34" charset="0"/>
            </a:endParaRPr>
          </a:p>
          <a:p>
            <a:endParaRPr lang="fa-IR" sz="1600" b="0" i="0" dirty="0">
              <a:solidFill>
                <a:schemeClr val="tx1"/>
              </a:solidFill>
              <a:effectLst/>
              <a:latin typeface="Arial" panose="020B0604020202020204" pitchFamily="34" charset="0"/>
              <a:cs typeface="Arial" panose="020B0604020202020204" pitchFamily="34" charset="0"/>
            </a:endParaRPr>
          </a:p>
          <a:p>
            <a:endParaRPr lang="fa-IR" sz="1600" dirty="0">
              <a:solidFill>
                <a:schemeClr val="tx1"/>
              </a:solidFill>
              <a:latin typeface="Arial" panose="020B0604020202020204" pitchFamily="34" charset="0"/>
              <a:cs typeface="Arial" panose="020B0604020202020204" pitchFamily="34" charset="0"/>
            </a:endParaRPr>
          </a:p>
          <a:p>
            <a:endParaRPr lang="fa-IR" sz="1600" b="0" i="0" dirty="0">
              <a:solidFill>
                <a:schemeClr val="tx1"/>
              </a:solidFill>
              <a:effectLst/>
              <a:latin typeface="Arial" panose="020B0604020202020204" pitchFamily="34" charset="0"/>
              <a:cs typeface="Arial" panose="020B0604020202020204" pitchFamily="34" charset="0"/>
            </a:endParaRPr>
          </a:p>
          <a:p>
            <a:endParaRPr lang="en-US" sz="4500" b="0" i="0" dirty="0">
              <a:solidFill>
                <a:schemeClr val="tx1"/>
              </a:solidFill>
              <a:effectLst/>
              <a:latin typeface="Arial" panose="020B0604020202020204" pitchFamily="34" charset="0"/>
              <a:cs typeface="Arial" panose="020B0604020202020204" pitchFamily="34" charset="0"/>
            </a:endParaRPr>
          </a:p>
          <a:p>
            <a:r>
              <a:rPr lang="en-US" sz="4500" dirty="0">
                <a:solidFill>
                  <a:schemeClr val="tx1"/>
                </a:solidFill>
                <a:latin typeface="Arial" panose="020B0604020202020204" pitchFamily="34" charset="0"/>
                <a:cs typeface="Arial" panose="020B0604020202020204" pitchFamily="34" charset="0"/>
              </a:rPr>
              <a:t>Students: Zahra Ahmad Nezhad, Samie Baniasadi</a:t>
            </a:r>
            <a:endParaRPr lang="en-US" sz="4500" b="0" i="0" dirty="0">
              <a:solidFill>
                <a:schemeClr val="tx1"/>
              </a:solidFill>
              <a:effectLst/>
              <a:latin typeface="Arial" panose="020B0604020202020204" pitchFamily="34" charset="0"/>
              <a:cs typeface="Arial" panose="020B0604020202020204" pitchFamily="34" charset="0"/>
            </a:endParaRPr>
          </a:p>
          <a:p>
            <a:r>
              <a:rPr lang="en-US" sz="2600" dirty="0">
                <a:solidFill>
                  <a:srgbClr val="2A2A2A"/>
                </a:solidFill>
                <a:latin typeface="Arial" panose="020B0604020202020204" pitchFamily="34" charset="0"/>
                <a:cs typeface="Arial" panose="020B0604020202020204" pitchFamily="34" charset="0"/>
              </a:rPr>
              <a:t> </a:t>
            </a:r>
            <a:r>
              <a:rPr kumimoji="0" lang="en-US" sz="2600" i="0" u="none" strike="noStrike" kern="1200" cap="none" spc="0" normalizeH="0" baseline="0" dirty="0">
                <a:ln>
                  <a:noFill/>
                </a:ln>
                <a:solidFill>
                  <a:schemeClr val="tx1"/>
                </a:solidFill>
                <a:effectLst/>
                <a:uLnTx/>
                <a:uFillTx/>
                <a:latin typeface="Arial" panose="020B0604020202020204" pitchFamily="34" charset="0"/>
                <a:cs typeface="Arial" panose="020B0604020202020204" pitchFamily="34" charset="0"/>
              </a:rPr>
              <a:t>January 2022</a:t>
            </a:r>
            <a:endParaRPr lang="en-US" sz="2600" dirty="0">
              <a:solidFill>
                <a:srgbClr val="2A2A2A"/>
              </a:solidFill>
              <a:latin typeface="Arial" panose="020B0604020202020204" pitchFamily="34" charset="0"/>
              <a:cs typeface="Arial" panose="020B0604020202020204" pitchFamily="34" charset="0"/>
            </a:endParaRPr>
          </a:p>
          <a:p>
            <a:endParaRPr lang="en-US" sz="1600" dirty="0">
              <a:solidFill>
                <a:srgbClr val="2A2A2A"/>
              </a:solidFill>
              <a:latin typeface="Merriweather" panose="00000500000000000000" pitchFamily="2" charset="0"/>
            </a:endParaRPr>
          </a:p>
        </p:txBody>
      </p:sp>
      <p:sp>
        <p:nvSpPr>
          <p:cNvPr id="4" name="Slide Number Placeholder 3">
            <a:extLst>
              <a:ext uri="{FF2B5EF4-FFF2-40B4-BE49-F238E27FC236}">
                <a16:creationId xmlns:a16="http://schemas.microsoft.com/office/drawing/2014/main" id="{A81EB9D3-08CF-46CC-92C6-39583944CF3B}"/>
              </a:ext>
            </a:extLst>
          </p:cNvPr>
          <p:cNvSpPr>
            <a:spLocks noGrp="1"/>
          </p:cNvSpPr>
          <p:nvPr>
            <p:ph type="sldNum" sz="quarter" idx="12"/>
          </p:nvPr>
        </p:nvSpPr>
        <p:spPr/>
        <p:txBody>
          <a:bodyPr/>
          <a:lstStyle/>
          <a:p>
            <a:fld id="{C927126C-D3CF-48E3-973F-E9FA4D9889B8}" type="slidenum">
              <a:rPr lang="en-US" smtClean="0"/>
              <a:t>1</a:t>
            </a:fld>
            <a:endParaRPr lang="en-US"/>
          </a:p>
        </p:txBody>
      </p:sp>
      <p:sp>
        <p:nvSpPr>
          <p:cNvPr id="7" name="Arrow: Pentagon 6">
            <a:extLst>
              <a:ext uri="{FF2B5EF4-FFF2-40B4-BE49-F238E27FC236}">
                <a16:creationId xmlns:a16="http://schemas.microsoft.com/office/drawing/2014/main" id="{30AD66F1-FA0F-4CC3-9659-535A3ECE679B}"/>
              </a:ext>
            </a:extLst>
          </p:cNvPr>
          <p:cNvSpPr/>
          <p:nvPr/>
        </p:nvSpPr>
        <p:spPr>
          <a:xfrm>
            <a:off x="188007" y="128187"/>
            <a:ext cx="10485690" cy="581114"/>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justLow"/>
            <a:r>
              <a:rPr lang="en-US" b="1" dirty="0">
                <a:ln w="0"/>
                <a:solidFill>
                  <a:schemeClr val="tx1"/>
                </a:solidFill>
                <a:latin typeface="Merriweather" panose="00000500000000000000" pitchFamily="2" charset="0"/>
              </a:rPr>
              <a:t>Bioinformatics Algorithms</a:t>
            </a:r>
          </a:p>
        </p:txBody>
      </p:sp>
      <p:pic>
        <p:nvPicPr>
          <p:cNvPr id="9" name="Picture 8">
            <a:extLst>
              <a:ext uri="{FF2B5EF4-FFF2-40B4-BE49-F238E27FC236}">
                <a16:creationId xmlns:a16="http://schemas.microsoft.com/office/drawing/2014/main" id="{B07F6ECD-CB0F-4178-A5A0-1AB7F3082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88" y="22095"/>
            <a:ext cx="1397712" cy="1451774"/>
          </a:xfrm>
          <a:prstGeom prst="rect">
            <a:avLst/>
          </a:prstGeom>
        </p:spPr>
      </p:pic>
    </p:spTree>
    <p:extLst>
      <p:ext uri="{BB962C8B-B14F-4D97-AF65-F5344CB8AC3E}">
        <p14:creationId xmlns:p14="http://schemas.microsoft.com/office/powerpoint/2010/main" val="194414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43DE-6383-4432-922D-DF64967E25AC}"/>
              </a:ext>
            </a:extLst>
          </p:cNvPr>
          <p:cNvSpPr>
            <a:spLocks noGrp="1"/>
          </p:cNvSpPr>
          <p:nvPr>
            <p:ph type="title"/>
          </p:nvPr>
        </p:nvSpPr>
        <p:spPr>
          <a:xfrm>
            <a:off x="1638300" y="632656"/>
            <a:ext cx="8911687" cy="743217"/>
          </a:xfrm>
        </p:spPr>
        <p:txBody>
          <a:bodyPr>
            <a:normAutofit fontScale="90000"/>
          </a:bodyPr>
          <a:lstStyle/>
          <a:p>
            <a:r>
              <a:rPr lang="en-US" b="1" i="0" dirty="0">
                <a:solidFill>
                  <a:schemeClr val="tx2"/>
                </a:solidFill>
                <a:effectLst>
                  <a:outerShdw blurRad="38100" dist="38100" dir="2700000" algn="tl">
                    <a:srgbClr val="000000">
                      <a:alpha val="43137"/>
                    </a:srgbClr>
                  </a:outerShdw>
                </a:effectLst>
                <a:latin typeface="Merriweather" panose="00000500000000000000" pitchFamily="2" charset="0"/>
              </a:rPr>
              <a:t>Comparison to other tools</a:t>
            </a:r>
            <a:br>
              <a:rPr lang="en-US" b="1" i="0" dirty="0">
                <a:solidFill>
                  <a:schemeClr val="tx2"/>
                </a:solidFill>
                <a:effectLst>
                  <a:outerShdw blurRad="38100" dist="38100" dir="2700000" algn="tl">
                    <a:srgbClr val="000000">
                      <a:alpha val="43137"/>
                    </a:srgbClr>
                  </a:outerShdw>
                </a:effectLst>
                <a:latin typeface="Merriweather" panose="00000500000000000000" pitchFamily="2" charset="0"/>
              </a:rPr>
            </a:br>
            <a:br>
              <a:rPr lang="en-US" dirty="0">
                <a:solidFill>
                  <a:schemeClr val="tx2"/>
                </a:solidFill>
                <a:effectLst>
                  <a:outerShdw blurRad="38100" dist="38100" dir="2700000" algn="tl">
                    <a:srgbClr val="000000">
                      <a:alpha val="43137"/>
                    </a:srgbClr>
                  </a:outerShdw>
                </a:effectLst>
                <a:latin typeface="Merriweather" panose="00000500000000000000" pitchFamily="2" charset="0"/>
              </a:rPr>
            </a:br>
            <a:endParaRPr lang="en-US" dirty="0">
              <a:solidFill>
                <a:schemeClr val="tx2"/>
              </a:solidFill>
            </a:endParaRPr>
          </a:p>
        </p:txBody>
      </p:sp>
      <p:sp>
        <p:nvSpPr>
          <p:cNvPr id="3" name="Content Placeholder 2">
            <a:extLst>
              <a:ext uri="{FF2B5EF4-FFF2-40B4-BE49-F238E27FC236}">
                <a16:creationId xmlns:a16="http://schemas.microsoft.com/office/drawing/2014/main" id="{AD298919-DCF9-46AE-A9C1-E2E16AF605E6}"/>
              </a:ext>
            </a:extLst>
          </p:cNvPr>
          <p:cNvSpPr>
            <a:spLocks noGrp="1"/>
          </p:cNvSpPr>
          <p:nvPr>
            <p:ph idx="1"/>
          </p:nvPr>
        </p:nvSpPr>
        <p:spPr>
          <a:xfrm>
            <a:off x="2566767" y="2789391"/>
            <a:ext cx="8915400" cy="3777622"/>
          </a:xfrm>
        </p:spPr>
        <p:txBody>
          <a:bodyPr>
            <a:normAutofit/>
          </a:bodyPr>
          <a:lstStyle/>
          <a:p>
            <a:pPr>
              <a:lnSpc>
                <a:spcPct val="150000"/>
              </a:lnSpc>
            </a:pPr>
            <a:r>
              <a:rPr lang="en-US" b="0" i="0" dirty="0">
                <a:solidFill>
                  <a:schemeClr val="tx1"/>
                </a:solidFill>
                <a:effectLst/>
                <a:latin typeface="Merriweather" panose="00000500000000000000" pitchFamily="2" charset="0"/>
              </a:rPr>
              <a:t>ran Whippet with default parameters</a:t>
            </a:r>
          </a:p>
          <a:p>
            <a:pPr>
              <a:lnSpc>
                <a:spcPct val="150000"/>
              </a:lnSpc>
            </a:pPr>
            <a:r>
              <a:rPr lang="en-US" b="0" i="0" dirty="0">
                <a:solidFill>
                  <a:schemeClr val="tx1"/>
                </a:solidFill>
                <a:effectLst/>
                <a:latin typeface="Merriweather" panose="00000500000000000000" pitchFamily="2" charset="0"/>
              </a:rPr>
              <a:t>To prepare the input data, we converted the raw </a:t>
            </a:r>
            <a:r>
              <a:rPr lang="en-US" b="0" i="0" dirty="0" err="1">
                <a:solidFill>
                  <a:schemeClr val="tx1"/>
                </a:solidFill>
                <a:effectLst/>
                <a:latin typeface="Merriweather" panose="00000500000000000000" pitchFamily="2" charset="0"/>
              </a:rPr>
              <a:t>fastq</a:t>
            </a:r>
            <a:r>
              <a:rPr lang="en-US" b="0" i="0" dirty="0">
                <a:solidFill>
                  <a:schemeClr val="tx1"/>
                </a:solidFill>
                <a:effectLst/>
                <a:latin typeface="Merriweather" panose="00000500000000000000" pitchFamily="2" charset="0"/>
              </a:rPr>
              <a:t> files to have only a single ‘+’ character on every third line</a:t>
            </a:r>
            <a:endParaRPr lang="en-US" dirty="0">
              <a:solidFill>
                <a:schemeClr val="tx1"/>
              </a:solidFill>
              <a:latin typeface="Merriweather" panose="00000500000000000000" pitchFamily="2" charset="0"/>
            </a:endParaRPr>
          </a:p>
          <a:p>
            <a:pPr>
              <a:lnSpc>
                <a:spcPct val="150000"/>
              </a:lnSpc>
            </a:pPr>
            <a:r>
              <a:rPr lang="en-US" b="0" i="0" dirty="0">
                <a:solidFill>
                  <a:schemeClr val="tx1"/>
                </a:solidFill>
                <a:effectLst/>
                <a:latin typeface="Merriweather" panose="00000500000000000000" pitchFamily="2" charset="0"/>
              </a:rPr>
              <a:t>using Whippet’s whippet-</a:t>
            </a:r>
            <a:r>
              <a:rPr lang="en-US" b="0" i="0" dirty="0" err="1">
                <a:solidFill>
                  <a:schemeClr val="tx1"/>
                </a:solidFill>
                <a:effectLst/>
                <a:latin typeface="Merriweather" panose="00000500000000000000" pitchFamily="2" charset="0"/>
              </a:rPr>
              <a:t>index.jl</a:t>
            </a:r>
            <a:r>
              <a:rPr lang="en-US" b="0" i="0" dirty="0">
                <a:solidFill>
                  <a:schemeClr val="tx1"/>
                </a:solidFill>
                <a:effectLst/>
                <a:latin typeface="Merriweather" panose="00000500000000000000" pitchFamily="2" charset="0"/>
              </a:rPr>
              <a:t> script, created an index file based on the GENCODE v34 transcriptome annotation </a:t>
            </a:r>
            <a:r>
              <a:rPr lang="en-US" b="0" i="0" dirty="0" err="1">
                <a:solidFill>
                  <a:schemeClr val="tx1"/>
                </a:solidFill>
                <a:effectLst/>
                <a:latin typeface="Merriweather" panose="00000500000000000000" pitchFamily="2" charset="0"/>
              </a:rPr>
              <a:t>gtf</a:t>
            </a:r>
            <a:r>
              <a:rPr lang="en-US" b="0" i="0" dirty="0">
                <a:solidFill>
                  <a:schemeClr val="tx1"/>
                </a:solidFill>
                <a:effectLst/>
                <a:latin typeface="Merriweather" panose="00000500000000000000" pitchFamily="2" charset="0"/>
              </a:rPr>
              <a:t> file, and ran Whippet’s quantification algorithm with the whippet-</a:t>
            </a:r>
            <a:r>
              <a:rPr lang="en-US" b="0" i="0" dirty="0" err="1">
                <a:solidFill>
                  <a:schemeClr val="tx1"/>
                </a:solidFill>
                <a:effectLst/>
                <a:latin typeface="Merriweather" panose="00000500000000000000" pitchFamily="2" charset="0"/>
              </a:rPr>
              <a:t>quant.jl</a:t>
            </a:r>
            <a:r>
              <a:rPr lang="en-US" b="0" i="0" dirty="0">
                <a:solidFill>
                  <a:schemeClr val="tx1"/>
                </a:solidFill>
                <a:effectLst/>
                <a:latin typeface="Merriweather" panose="00000500000000000000" pitchFamily="2" charset="0"/>
              </a:rPr>
              <a:t> script with the additional -</a:t>
            </a:r>
            <a:r>
              <a:rPr lang="en-US" b="0" i="0" dirty="0" err="1">
                <a:solidFill>
                  <a:schemeClr val="tx1"/>
                </a:solidFill>
                <a:effectLst/>
                <a:latin typeface="Merriweather" panose="00000500000000000000" pitchFamily="2" charset="0"/>
              </a:rPr>
              <a:t>biascorrect</a:t>
            </a:r>
            <a:r>
              <a:rPr lang="en-US" b="0" i="0" dirty="0">
                <a:solidFill>
                  <a:schemeClr val="tx1"/>
                </a:solidFill>
                <a:effectLst/>
                <a:latin typeface="Merriweather" panose="00000500000000000000" pitchFamily="2" charset="0"/>
              </a:rPr>
              <a:t> parameter</a:t>
            </a:r>
          </a:p>
          <a:p>
            <a:pPr>
              <a:lnSpc>
                <a:spcPct val="150000"/>
              </a:lnSpc>
            </a:pPr>
            <a:endParaRPr lang="en-US" dirty="0">
              <a:latin typeface="Merriweather" panose="00000500000000000000" pitchFamily="2" charset="0"/>
            </a:endParaRPr>
          </a:p>
        </p:txBody>
      </p:sp>
      <p:sp>
        <p:nvSpPr>
          <p:cNvPr id="5" name="Slide Number Placeholder 4">
            <a:extLst>
              <a:ext uri="{FF2B5EF4-FFF2-40B4-BE49-F238E27FC236}">
                <a16:creationId xmlns:a16="http://schemas.microsoft.com/office/drawing/2014/main" id="{68568A28-669D-4EE4-93D6-F4CDA6744C8B}"/>
              </a:ext>
            </a:extLst>
          </p:cNvPr>
          <p:cNvSpPr>
            <a:spLocks noGrp="1"/>
          </p:cNvSpPr>
          <p:nvPr>
            <p:ph type="sldNum" sz="quarter" idx="12"/>
          </p:nvPr>
        </p:nvSpPr>
        <p:spPr/>
        <p:txBody>
          <a:bodyPr/>
          <a:lstStyle/>
          <a:p>
            <a:fld id="{C927126C-D3CF-48E3-973F-E9FA4D9889B8}" type="slidenum">
              <a:rPr lang="en-US" smtClean="0"/>
              <a:t>10</a:t>
            </a:fld>
            <a:endParaRPr lang="en-US"/>
          </a:p>
        </p:txBody>
      </p:sp>
      <p:sp>
        <p:nvSpPr>
          <p:cNvPr id="4" name="TextBox 3">
            <a:extLst>
              <a:ext uri="{FF2B5EF4-FFF2-40B4-BE49-F238E27FC236}">
                <a16:creationId xmlns:a16="http://schemas.microsoft.com/office/drawing/2014/main" id="{39408900-95E7-425D-9AC0-ABC505C66895}"/>
              </a:ext>
            </a:extLst>
          </p:cNvPr>
          <p:cNvSpPr txBox="1"/>
          <p:nvPr/>
        </p:nvSpPr>
        <p:spPr>
          <a:xfrm>
            <a:off x="2243211" y="1882577"/>
            <a:ext cx="1768980" cy="400110"/>
          </a:xfrm>
          <a:prstGeom prst="rect">
            <a:avLst/>
          </a:prstGeom>
          <a:noFill/>
        </p:spPr>
        <p:txBody>
          <a:bodyPr wrap="square" rtlCol="0">
            <a:spAutoFit/>
          </a:bodyPr>
          <a:lstStyle/>
          <a:p>
            <a:r>
              <a:rPr lang="en-US" sz="2000" dirty="0">
                <a:solidFill>
                  <a:schemeClr val="accent1"/>
                </a:solidFill>
                <a:effectLst>
                  <a:outerShdw blurRad="38100" dist="38100" dir="2700000" algn="tl">
                    <a:srgbClr val="000000">
                      <a:alpha val="43137"/>
                    </a:srgbClr>
                  </a:outerShdw>
                </a:effectLst>
                <a:latin typeface="Merriweather" panose="00000500000000000000" pitchFamily="2" charset="0"/>
              </a:rPr>
              <a:t>whippet</a:t>
            </a:r>
          </a:p>
        </p:txBody>
      </p:sp>
    </p:spTree>
    <p:extLst>
      <p:ext uri="{BB962C8B-B14F-4D97-AF65-F5344CB8AC3E}">
        <p14:creationId xmlns:p14="http://schemas.microsoft.com/office/powerpoint/2010/main" val="316746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6FF8-A08A-4EDE-B9A2-346E73DA29E7}"/>
              </a:ext>
            </a:extLst>
          </p:cNvPr>
          <p:cNvSpPr>
            <a:spLocks noGrp="1"/>
          </p:cNvSpPr>
          <p:nvPr>
            <p:ph type="title"/>
          </p:nvPr>
        </p:nvSpPr>
        <p:spPr>
          <a:xfrm>
            <a:off x="1153519" y="546402"/>
            <a:ext cx="8915399" cy="1136590"/>
          </a:xfrm>
        </p:spPr>
        <p:txBody>
          <a:bodyPr>
            <a:normAutofit fontScale="90000"/>
          </a:bodyPr>
          <a:lstStyle/>
          <a:p>
            <a:pPr fontAlgn="base"/>
            <a: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t>SF3B1 differential diversity and enrichment analysis</a:t>
            </a:r>
            <a:b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br>
            <a:br>
              <a:rPr lang="en-US" sz="2400" dirty="0">
                <a:solidFill>
                  <a:schemeClr val="tx2"/>
                </a:solidFill>
                <a:effectLst>
                  <a:outerShdw blurRad="38100" dist="38100" dir="2700000" algn="tl">
                    <a:srgbClr val="000000">
                      <a:alpha val="43137"/>
                    </a:srgbClr>
                  </a:outerShdw>
                </a:effectLst>
                <a:latin typeface="Merriweather" panose="00000500000000000000" pitchFamily="2" charset="0"/>
              </a:rPr>
            </a:br>
            <a:endParaRPr lang="en-US" sz="2400" dirty="0">
              <a:solidFill>
                <a:schemeClr val="tx2"/>
              </a:solidFill>
              <a:effectLst>
                <a:outerShdw blurRad="38100" dist="38100" dir="2700000" algn="tl">
                  <a:srgbClr val="000000">
                    <a:alpha val="43137"/>
                  </a:srgbClr>
                </a:outerShdw>
              </a:effectLst>
              <a:latin typeface="Merriweather" panose="00000500000000000000" pitchFamily="2" charset="0"/>
            </a:endParaRPr>
          </a:p>
        </p:txBody>
      </p:sp>
      <p:sp>
        <p:nvSpPr>
          <p:cNvPr id="3" name="Text Placeholder 2">
            <a:extLst>
              <a:ext uri="{FF2B5EF4-FFF2-40B4-BE49-F238E27FC236}">
                <a16:creationId xmlns:a16="http://schemas.microsoft.com/office/drawing/2014/main" id="{9AAA5C25-8A3B-4561-8EA0-6ACEDD3F38B5}"/>
              </a:ext>
            </a:extLst>
          </p:cNvPr>
          <p:cNvSpPr>
            <a:spLocks noGrp="1"/>
          </p:cNvSpPr>
          <p:nvPr>
            <p:ph type="body" idx="1"/>
          </p:nvPr>
        </p:nvSpPr>
        <p:spPr>
          <a:xfrm>
            <a:off x="1971317" y="1443711"/>
            <a:ext cx="9855273" cy="5414289"/>
          </a:xfrm>
        </p:spPr>
        <p:txBody>
          <a:bodyPr>
            <a:normAutofit/>
          </a:bodyPr>
          <a:lstStyle/>
          <a:p>
            <a:pPr>
              <a:lnSpc>
                <a:spcPct val="150000"/>
              </a:lnSpc>
            </a:pPr>
            <a:r>
              <a:rPr lang="en-US" sz="1600" b="0" i="0" dirty="0">
                <a:solidFill>
                  <a:schemeClr val="tx1"/>
                </a:solidFill>
                <a:effectLst/>
                <a:latin typeface="Merriweather" panose="00000500000000000000" pitchFamily="2" charset="0"/>
              </a:rPr>
              <a:t>analyzed the SRP149374 dataset</a:t>
            </a:r>
          </a:p>
          <a:p>
            <a:pPr>
              <a:lnSpc>
                <a:spcPct val="150000"/>
              </a:lnSpc>
            </a:pPr>
            <a:r>
              <a:rPr lang="en-US" sz="1600" b="0" i="0" dirty="0">
                <a:solidFill>
                  <a:schemeClr val="tx1"/>
                </a:solidFill>
                <a:effectLst/>
                <a:latin typeface="Merriweather" panose="00000500000000000000" pitchFamily="2" charset="0"/>
              </a:rPr>
              <a:t>compared the MDS samples without any known mutation to MDS samples with known </a:t>
            </a:r>
            <a:r>
              <a:rPr lang="en-US" sz="1600" b="0" i="1" dirty="0">
                <a:solidFill>
                  <a:schemeClr val="tx1"/>
                </a:solidFill>
                <a:effectLst/>
                <a:latin typeface="Merriweather" panose="00000500000000000000" pitchFamily="2" charset="0"/>
              </a:rPr>
              <a:t>SF3B1</a:t>
            </a:r>
            <a:r>
              <a:rPr lang="en-US" sz="1600" b="0" i="0" dirty="0">
                <a:solidFill>
                  <a:schemeClr val="tx1"/>
                </a:solidFill>
                <a:effectLst/>
                <a:latin typeface="Merriweather" panose="00000500000000000000" pitchFamily="2" charset="0"/>
              </a:rPr>
              <a:t> somatic mutations</a:t>
            </a:r>
          </a:p>
          <a:p>
            <a:pPr>
              <a:lnSpc>
                <a:spcPct val="150000"/>
              </a:lnSpc>
            </a:pPr>
            <a:r>
              <a:rPr lang="en-US" sz="1600" b="0" i="0" dirty="0">
                <a:solidFill>
                  <a:schemeClr val="tx1"/>
                </a:solidFill>
                <a:effectLst/>
                <a:latin typeface="Merriweather" panose="00000500000000000000" pitchFamily="2" charset="0"/>
              </a:rPr>
              <a:t>calculated the normalized naive-entropy, normalized Laplace-entropy and Gini-index using the Salmon-based quantification</a:t>
            </a:r>
            <a:endParaRPr lang="en-US" sz="1600" dirty="0">
              <a:solidFill>
                <a:schemeClr val="tx1"/>
              </a:solidFill>
              <a:latin typeface="Merriweather" panose="00000500000000000000" pitchFamily="2" charset="0"/>
            </a:endParaRPr>
          </a:p>
          <a:p>
            <a:pPr>
              <a:lnSpc>
                <a:spcPct val="150000"/>
              </a:lnSpc>
            </a:pPr>
            <a:r>
              <a:rPr lang="en-US" sz="1600" b="0" i="0" dirty="0">
                <a:solidFill>
                  <a:schemeClr val="tx1"/>
                </a:solidFill>
                <a:effectLst/>
                <a:latin typeface="Merriweather" panose="00000500000000000000" pitchFamily="2" charset="0"/>
              </a:rPr>
              <a:t>compared the </a:t>
            </a:r>
            <a:r>
              <a:rPr lang="en-US" sz="1600" b="0" i="1" dirty="0">
                <a:solidFill>
                  <a:schemeClr val="tx1"/>
                </a:solidFill>
                <a:effectLst/>
                <a:latin typeface="Merriweather" panose="00000500000000000000" pitchFamily="2" charset="0"/>
              </a:rPr>
              <a:t>SF3B1</a:t>
            </a:r>
            <a:r>
              <a:rPr lang="en-US" sz="1600" b="0" i="0" dirty="0">
                <a:solidFill>
                  <a:schemeClr val="tx1"/>
                </a:solidFill>
                <a:effectLst/>
                <a:latin typeface="Merriweather" panose="00000500000000000000" pitchFamily="2" charset="0"/>
              </a:rPr>
              <a:t> mutated and </a:t>
            </a:r>
            <a:r>
              <a:rPr lang="en-US" sz="1600" b="0" i="1" dirty="0">
                <a:solidFill>
                  <a:schemeClr val="tx1"/>
                </a:solidFill>
                <a:effectLst/>
                <a:latin typeface="Merriweather" panose="00000500000000000000" pitchFamily="2" charset="0"/>
              </a:rPr>
              <a:t>SF3B1</a:t>
            </a:r>
            <a:r>
              <a:rPr lang="en-US" sz="1600" b="0" i="0" dirty="0">
                <a:solidFill>
                  <a:schemeClr val="tx1"/>
                </a:solidFill>
                <a:effectLst/>
                <a:latin typeface="Merriweather" panose="00000500000000000000" pitchFamily="2" charset="0"/>
              </a:rPr>
              <a:t> wild-type samples using Wilcoxon-test and performed </a:t>
            </a:r>
            <a:r>
              <a:rPr lang="en-US" sz="1600" b="0" i="1" dirty="0">
                <a:solidFill>
                  <a:schemeClr val="tx1"/>
                </a:solidFill>
                <a:effectLst/>
                <a:latin typeface="Merriweather" panose="00000500000000000000" pitchFamily="2" charset="0"/>
              </a:rPr>
              <a:t>P</a:t>
            </a:r>
            <a:r>
              <a:rPr lang="en-US" sz="1600" b="0" i="0" dirty="0">
                <a:solidFill>
                  <a:schemeClr val="tx1"/>
                </a:solidFill>
                <a:effectLst/>
                <a:latin typeface="Merriweather" panose="00000500000000000000" pitchFamily="2" charset="0"/>
              </a:rPr>
              <a:t>-value adjustment with the </a:t>
            </a:r>
            <a:r>
              <a:rPr lang="en-US" sz="1600" b="0" i="0" dirty="0" err="1">
                <a:solidFill>
                  <a:schemeClr val="tx1"/>
                </a:solidFill>
                <a:effectLst/>
                <a:latin typeface="Merriweather" panose="00000500000000000000" pitchFamily="2" charset="0"/>
              </a:rPr>
              <a:t>Benjamini</a:t>
            </a:r>
            <a:r>
              <a:rPr lang="en-US" sz="1600" b="0" i="0" dirty="0">
                <a:solidFill>
                  <a:schemeClr val="tx1"/>
                </a:solidFill>
                <a:effectLst/>
                <a:latin typeface="Merriweather" panose="00000500000000000000" pitchFamily="2" charset="0"/>
              </a:rPr>
              <a:t>–Hochberg method.</a:t>
            </a:r>
          </a:p>
          <a:p>
            <a:pPr>
              <a:lnSpc>
                <a:spcPct val="150000"/>
              </a:lnSpc>
            </a:pPr>
            <a:r>
              <a:rPr lang="en-US" sz="1600" b="0" i="0" dirty="0">
                <a:solidFill>
                  <a:schemeClr val="tx1"/>
                </a:solidFill>
                <a:effectLst/>
                <a:latin typeface="Merriweather" panose="00000500000000000000" pitchFamily="2" charset="0"/>
              </a:rPr>
              <a:t> performed enrichment analysis using the significant genes (|mean difference| &gt; 0.1 and adjusted </a:t>
            </a:r>
            <a:r>
              <a:rPr lang="en-US" sz="1600" b="0" i="1" dirty="0">
                <a:solidFill>
                  <a:schemeClr val="tx1"/>
                </a:solidFill>
                <a:effectLst/>
                <a:latin typeface="Merriweather" panose="00000500000000000000" pitchFamily="2" charset="0"/>
              </a:rPr>
              <a:t>P</a:t>
            </a:r>
            <a:r>
              <a:rPr lang="en-US" sz="1600" b="0" i="0" dirty="0">
                <a:solidFill>
                  <a:schemeClr val="tx1"/>
                </a:solidFill>
                <a:effectLst/>
                <a:latin typeface="Merriweather" panose="00000500000000000000" pitchFamily="2" charset="0"/>
              </a:rPr>
              <a:t>-value &lt;0.05) separately with either a mean diversity increase or decrease between the </a:t>
            </a:r>
            <a:r>
              <a:rPr lang="en-US" sz="1600" b="0" i="1" dirty="0">
                <a:solidFill>
                  <a:schemeClr val="tx1"/>
                </a:solidFill>
                <a:effectLst/>
                <a:latin typeface="Merriweather" panose="00000500000000000000" pitchFamily="2" charset="0"/>
              </a:rPr>
              <a:t>SF3B1</a:t>
            </a:r>
            <a:r>
              <a:rPr lang="en-US" sz="1600" b="0" i="0" dirty="0">
                <a:solidFill>
                  <a:schemeClr val="tx1"/>
                </a:solidFill>
                <a:effectLst/>
                <a:latin typeface="Merriweather" panose="00000500000000000000" pitchFamily="2" charset="0"/>
              </a:rPr>
              <a:t> mutant and </a:t>
            </a:r>
            <a:r>
              <a:rPr lang="en-US" sz="1600" b="0" i="1" dirty="0">
                <a:solidFill>
                  <a:schemeClr val="tx1"/>
                </a:solidFill>
                <a:effectLst/>
                <a:latin typeface="Merriweather" panose="00000500000000000000" pitchFamily="2" charset="0"/>
              </a:rPr>
              <a:t>SF3B1</a:t>
            </a:r>
            <a:r>
              <a:rPr lang="en-US" sz="1600" b="0" i="0" dirty="0">
                <a:solidFill>
                  <a:schemeClr val="tx1"/>
                </a:solidFill>
                <a:effectLst/>
                <a:latin typeface="Merriweather" panose="00000500000000000000" pitchFamily="2" charset="0"/>
              </a:rPr>
              <a:t> wild-type groups</a:t>
            </a:r>
            <a:endParaRPr lang="en-US" sz="1600" dirty="0">
              <a:solidFill>
                <a:schemeClr val="tx1"/>
              </a:solidFill>
              <a:latin typeface="Merriweather" panose="00000500000000000000" pitchFamily="2" charset="0"/>
            </a:endParaRPr>
          </a:p>
          <a:p>
            <a:pPr>
              <a:lnSpc>
                <a:spcPct val="150000"/>
              </a:lnSpc>
            </a:pPr>
            <a:r>
              <a:rPr lang="en-US" sz="1600" b="0" i="0" dirty="0">
                <a:solidFill>
                  <a:schemeClr val="tx1"/>
                </a:solidFill>
                <a:effectLst/>
                <a:latin typeface="Merriweather" panose="00000500000000000000" pitchFamily="2" charset="0"/>
              </a:rPr>
              <a:t>used the bone marrow marker gene sets originating</a:t>
            </a:r>
            <a:endParaRPr lang="en-US" sz="1600" dirty="0">
              <a:solidFill>
                <a:schemeClr val="tx1"/>
              </a:solidFill>
              <a:latin typeface="Merriweather" panose="00000500000000000000" pitchFamily="2" charset="0"/>
            </a:endParaRPr>
          </a:p>
        </p:txBody>
      </p:sp>
      <p:sp>
        <p:nvSpPr>
          <p:cNvPr id="4" name="Slide Number Placeholder 3">
            <a:extLst>
              <a:ext uri="{FF2B5EF4-FFF2-40B4-BE49-F238E27FC236}">
                <a16:creationId xmlns:a16="http://schemas.microsoft.com/office/drawing/2014/main" id="{02B40443-41D7-431E-88E1-CAC29BB18899}"/>
              </a:ext>
            </a:extLst>
          </p:cNvPr>
          <p:cNvSpPr>
            <a:spLocks noGrp="1"/>
          </p:cNvSpPr>
          <p:nvPr>
            <p:ph type="sldNum" sz="quarter" idx="12"/>
          </p:nvPr>
        </p:nvSpPr>
        <p:spPr/>
        <p:txBody>
          <a:bodyPr/>
          <a:lstStyle/>
          <a:p>
            <a:fld id="{C927126C-D3CF-48E3-973F-E9FA4D9889B8}" type="slidenum">
              <a:rPr lang="en-US" smtClean="0"/>
              <a:t>11</a:t>
            </a:fld>
            <a:endParaRPr lang="en-US"/>
          </a:p>
        </p:txBody>
      </p:sp>
    </p:spTree>
    <p:extLst>
      <p:ext uri="{BB962C8B-B14F-4D97-AF65-F5344CB8AC3E}">
        <p14:creationId xmlns:p14="http://schemas.microsoft.com/office/powerpoint/2010/main" val="118342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EBEF-BAEB-4BCF-9DF5-4F1D65CF4FF2}"/>
              </a:ext>
            </a:extLst>
          </p:cNvPr>
          <p:cNvSpPr>
            <a:spLocks noGrp="1"/>
          </p:cNvSpPr>
          <p:nvPr>
            <p:ph type="title"/>
          </p:nvPr>
        </p:nvSpPr>
        <p:spPr>
          <a:xfrm>
            <a:off x="1618705" y="701023"/>
            <a:ext cx="3662596" cy="666305"/>
          </a:xfrm>
        </p:spPr>
        <p:txBody>
          <a:bodyPr>
            <a:normAutofit fontScale="90000"/>
          </a:bodyPr>
          <a:lstStyle/>
          <a:p>
            <a:r>
              <a:rPr lang="en-US" sz="3200" b="1" i="0" dirty="0">
                <a:solidFill>
                  <a:schemeClr val="tx2"/>
                </a:solidFill>
                <a:effectLst>
                  <a:outerShdw blurRad="38100" dist="38100" dir="2700000" algn="tl">
                    <a:srgbClr val="000000">
                      <a:alpha val="43137"/>
                    </a:srgbClr>
                  </a:outerShdw>
                </a:effectLst>
                <a:latin typeface="Merriweather" panose="00000500000000000000" pitchFamily="2" charset="0"/>
              </a:rPr>
              <a:t>Implementation</a:t>
            </a:r>
            <a:br>
              <a:rPr lang="en-US" b="1" i="0" dirty="0">
                <a:solidFill>
                  <a:srgbClr val="2A2A2A"/>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E82CDA4C-35A1-46B9-8421-72B7A55F701A}"/>
              </a:ext>
            </a:extLst>
          </p:cNvPr>
          <p:cNvSpPr>
            <a:spLocks noGrp="1"/>
          </p:cNvSpPr>
          <p:nvPr>
            <p:ph idx="1"/>
          </p:nvPr>
        </p:nvSpPr>
        <p:spPr>
          <a:xfrm>
            <a:off x="2504970" y="2680530"/>
            <a:ext cx="8915400" cy="3361347"/>
          </a:xfrm>
        </p:spPr>
        <p:txBody>
          <a:bodyPr>
            <a:normAutofit/>
          </a:bodyPr>
          <a:lstStyle/>
          <a:p>
            <a:pPr>
              <a:lnSpc>
                <a:spcPct val="150000"/>
              </a:lnSpc>
            </a:pPr>
            <a:r>
              <a:rPr lang="en-US" sz="2000" b="0" i="0" dirty="0">
                <a:solidFill>
                  <a:schemeClr val="tx1"/>
                </a:solidFill>
                <a:effectLst/>
                <a:latin typeface="Merriweather" panose="00000500000000000000" pitchFamily="2" charset="0"/>
              </a:rPr>
              <a:t> the package calculates a diversity value for each gene in each sample, using splicing isoform expression values.</a:t>
            </a:r>
          </a:p>
          <a:p>
            <a:pPr>
              <a:lnSpc>
                <a:spcPct val="150000"/>
              </a:lnSpc>
            </a:pPr>
            <a:endParaRPr lang="en-US" sz="2000" b="0" i="0" dirty="0">
              <a:solidFill>
                <a:schemeClr val="tx1"/>
              </a:solidFill>
              <a:effectLst/>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 calculates differential diversity results between conditions.</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C668A668-5E3A-4DC0-9516-63FA0E2683AD}"/>
              </a:ext>
            </a:extLst>
          </p:cNvPr>
          <p:cNvSpPr>
            <a:spLocks noGrp="1"/>
          </p:cNvSpPr>
          <p:nvPr>
            <p:ph type="sldNum" sz="quarter" idx="12"/>
          </p:nvPr>
        </p:nvSpPr>
        <p:spPr/>
        <p:txBody>
          <a:bodyPr/>
          <a:lstStyle/>
          <a:p>
            <a:fld id="{C927126C-D3CF-48E3-973F-E9FA4D9889B8}" type="slidenum">
              <a:rPr lang="en-US" smtClean="0"/>
              <a:t>12</a:t>
            </a:fld>
            <a:endParaRPr lang="en-US"/>
          </a:p>
        </p:txBody>
      </p:sp>
    </p:spTree>
    <p:extLst>
      <p:ext uri="{BB962C8B-B14F-4D97-AF65-F5344CB8AC3E}">
        <p14:creationId xmlns:p14="http://schemas.microsoft.com/office/powerpoint/2010/main" val="407282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8072-3E5D-4934-B825-62528ABAE01E}"/>
              </a:ext>
            </a:extLst>
          </p:cNvPr>
          <p:cNvSpPr>
            <a:spLocks noGrp="1"/>
          </p:cNvSpPr>
          <p:nvPr>
            <p:ph type="title"/>
          </p:nvPr>
        </p:nvSpPr>
        <p:spPr>
          <a:xfrm>
            <a:off x="1037165" y="209967"/>
            <a:ext cx="8915399" cy="1368113"/>
          </a:xfrm>
        </p:spPr>
        <p:txBody>
          <a:bodyPr>
            <a:noAutofit/>
          </a:bodyPr>
          <a:lstStyle/>
          <a:p>
            <a: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t>Association of diversity metrics</a:t>
            </a:r>
            <a:br>
              <a:rPr lang="en-US" sz="2400" b="1" i="0" dirty="0">
                <a:solidFill>
                  <a:srgbClr val="2A2A2A"/>
                </a:solidFill>
                <a:effectLst>
                  <a:outerShdw blurRad="38100" dist="38100" dir="2700000" algn="tl">
                    <a:srgbClr val="000000">
                      <a:alpha val="43137"/>
                    </a:srgbClr>
                  </a:outerShdw>
                </a:effectLst>
                <a:latin typeface="Merriweather" panose="00000500000000000000" pitchFamily="2" charset="0"/>
              </a:rPr>
            </a:br>
            <a:endParaRPr lang="en-US" sz="2400" dirty="0">
              <a:effectLst>
                <a:outerShdw blurRad="38100" dist="38100" dir="2700000" algn="tl">
                  <a:srgbClr val="000000">
                    <a:alpha val="43137"/>
                  </a:srgbClr>
                </a:outerShdw>
              </a:effectLst>
              <a:latin typeface="Merriweather" panose="00000500000000000000" pitchFamily="2" charset="0"/>
            </a:endParaRPr>
          </a:p>
        </p:txBody>
      </p:sp>
      <p:sp>
        <p:nvSpPr>
          <p:cNvPr id="3" name="Text Placeholder 2">
            <a:extLst>
              <a:ext uri="{FF2B5EF4-FFF2-40B4-BE49-F238E27FC236}">
                <a16:creationId xmlns:a16="http://schemas.microsoft.com/office/drawing/2014/main" id="{C7520234-F516-4B3B-8C6F-7F825CD8E2B5}"/>
              </a:ext>
            </a:extLst>
          </p:cNvPr>
          <p:cNvSpPr>
            <a:spLocks noGrp="1"/>
          </p:cNvSpPr>
          <p:nvPr>
            <p:ph type="body" idx="1"/>
          </p:nvPr>
        </p:nvSpPr>
        <p:spPr>
          <a:xfrm>
            <a:off x="1926529" y="1891775"/>
            <a:ext cx="10265471" cy="3999432"/>
          </a:xfrm>
        </p:spPr>
        <p:txBody>
          <a:bodyPr/>
          <a:lstStyle/>
          <a:p>
            <a:pPr>
              <a:lnSpc>
                <a:spcPct val="150000"/>
              </a:lnSpc>
            </a:pPr>
            <a:r>
              <a:rPr lang="en-US" b="0" i="0" dirty="0">
                <a:solidFill>
                  <a:schemeClr val="tx1"/>
                </a:solidFill>
                <a:effectLst/>
                <a:latin typeface="Merriweather" panose="00000500000000000000" pitchFamily="2" charset="0"/>
              </a:rPr>
              <a:t>The Gini-index shows an opposing pattern compared to all others.</a:t>
            </a:r>
          </a:p>
          <a:p>
            <a:pPr>
              <a:lnSpc>
                <a:spcPct val="150000"/>
              </a:lnSpc>
            </a:pPr>
            <a:r>
              <a:rPr lang="en-US" b="0" i="0" dirty="0">
                <a:solidFill>
                  <a:schemeClr val="tx1"/>
                </a:solidFill>
                <a:effectLst/>
                <a:latin typeface="Merriweather" panose="00000500000000000000" pitchFamily="2" charset="0"/>
              </a:rPr>
              <a:t>The nonnormalized naive- and Laplace-entropy, besides the Simpson-index and the inverse Simpson-index shows a clear association with isoform number.</a:t>
            </a:r>
            <a:endParaRPr lang="en-US" dirty="0">
              <a:solidFill>
                <a:schemeClr val="tx1"/>
              </a:solidFill>
              <a:latin typeface="Merriweather" panose="00000500000000000000" pitchFamily="2" charset="0"/>
            </a:endParaRPr>
          </a:p>
          <a:p>
            <a:pPr>
              <a:lnSpc>
                <a:spcPct val="150000"/>
              </a:lnSpc>
            </a:pPr>
            <a:r>
              <a:rPr lang="en-US" b="0" i="0" dirty="0">
                <a:solidFill>
                  <a:schemeClr val="tx1"/>
                </a:solidFill>
                <a:effectLst/>
                <a:latin typeface="Merriweather" panose="00000500000000000000" pitchFamily="2" charset="0"/>
              </a:rPr>
              <a:t>the strongly biased pattern for the normalized Laplace-entropy is again the result of the +1 </a:t>
            </a:r>
            <a:r>
              <a:rPr lang="en-US" b="0" i="0" dirty="0" err="1">
                <a:solidFill>
                  <a:schemeClr val="tx1"/>
                </a:solidFill>
                <a:effectLst/>
                <a:latin typeface="Merriweather" panose="00000500000000000000" pitchFamily="2" charset="0"/>
              </a:rPr>
              <a:t>pseudocount</a:t>
            </a:r>
            <a:r>
              <a:rPr lang="en-US" b="0" i="0" dirty="0">
                <a:solidFill>
                  <a:schemeClr val="tx1"/>
                </a:solidFill>
                <a:effectLst/>
                <a:latin typeface="Merriweather" panose="00000500000000000000" pitchFamily="2" charset="0"/>
              </a:rPr>
              <a:t>, as all genes with only zero or very low isoform expression levels are given an expression of ∼1, leading to the maximum possible entropy of 1.</a:t>
            </a:r>
          </a:p>
          <a:p>
            <a:pPr>
              <a:lnSpc>
                <a:spcPct val="150000"/>
              </a:lnSpc>
            </a:pPr>
            <a:endParaRPr lang="en-US" dirty="0"/>
          </a:p>
        </p:txBody>
      </p:sp>
      <p:sp>
        <p:nvSpPr>
          <p:cNvPr id="4" name="Slide Number Placeholder 3">
            <a:extLst>
              <a:ext uri="{FF2B5EF4-FFF2-40B4-BE49-F238E27FC236}">
                <a16:creationId xmlns:a16="http://schemas.microsoft.com/office/drawing/2014/main" id="{E3CC170B-30F2-470C-8EB9-D2703BC28AE6}"/>
              </a:ext>
            </a:extLst>
          </p:cNvPr>
          <p:cNvSpPr>
            <a:spLocks noGrp="1"/>
          </p:cNvSpPr>
          <p:nvPr>
            <p:ph type="sldNum" sz="quarter" idx="12"/>
          </p:nvPr>
        </p:nvSpPr>
        <p:spPr/>
        <p:txBody>
          <a:bodyPr/>
          <a:lstStyle/>
          <a:p>
            <a:fld id="{C927126C-D3CF-48E3-973F-E9FA4D9889B8}" type="slidenum">
              <a:rPr lang="en-US" smtClean="0"/>
              <a:t>13</a:t>
            </a:fld>
            <a:endParaRPr lang="en-US"/>
          </a:p>
        </p:txBody>
      </p:sp>
    </p:spTree>
    <p:extLst>
      <p:ext uri="{BB962C8B-B14F-4D97-AF65-F5344CB8AC3E}">
        <p14:creationId xmlns:p14="http://schemas.microsoft.com/office/powerpoint/2010/main" val="147245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ABB2E9-1508-4BF0-90F5-060309DA3C42}"/>
              </a:ext>
            </a:extLst>
          </p:cNvPr>
          <p:cNvPicPr>
            <a:picLocks noGrp="1" noChangeAspect="1"/>
          </p:cNvPicPr>
          <p:nvPr>
            <p:ph idx="1"/>
          </p:nvPr>
        </p:nvPicPr>
        <p:blipFill>
          <a:blip r:embed="rId2"/>
          <a:stretch>
            <a:fillRect/>
          </a:stretch>
        </p:blipFill>
        <p:spPr>
          <a:xfrm>
            <a:off x="3040484" y="1393885"/>
            <a:ext cx="7602207" cy="4725824"/>
          </a:xfrm>
          <a:prstGeom prst="rect">
            <a:avLst/>
          </a:prstGeom>
        </p:spPr>
      </p:pic>
      <p:sp>
        <p:nvSpPr>
          <p:cNvPr id="3" name="Slide Number Placeholder 2">
            <a:extLst>
              <a:ext uri="{FF2B5EF4-FFF2-40B4-BE49-F238E27FC236}">
                <a16:creationId xmlns:a16="http://schemas.microsoft.com/office/drawing/2014/main" id="{95720C2D-1764-4BD6-B15D-FE21B79F09B3}"/>
              </a:ext>
            </a:extLst>
          </p:cNvPr>
          <p:cNvSpPr>
            <a:spLocks noGrp="1"/>
          </p:cNvSpPr>
          <p:nvPr>
            <p:ph type="sldNum" sz="quarter" idx="12"/>
          </p:nvPr>
        </p:nvSpPr>
        <p:spPr/>
        <p:txBody>
          <a:bodyPr/>
          <a:lstStyle/>
          <a:p>
            <a:fld id="{C927126C-D3CF-48E3-973F-E9FA4D9889B8}" type="slidenum">
              <a:rPr lang="en-US" smtClean="0"/>
              <a:t>14</a:t>
            </a:fld>
            <a:endParaRPr lang="en-US"/>
          </a:p>
        </p:txBody>
      </p:sp>
    </p:spTree>
    <p:extLst>
      <p:ext uri="{BB962C8B-B14F-4D97-AF65-F5344CB8AC3E}">
        <p14:creationId xmlns:p14="http://schemas.microsoft.com/office/powerpoint/2010/main" val="135313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0A50CA-283A-4611-8E7B-2A9F796977AE}"/>
              </a:ext>
            </a:extLst>
          </p:cNvPr>
          <p:cNvPicPr>
            <a:picLocks noGrp="1" noChangeAspect="1"/>
          </p:cNvPicPr>
          <p:nvPr>
            <p:ph idx="1"/>
          </p:nvPr>
        </p:nvPicPr>
        <p:blipFill>
          <a:blip r:embed="rId2"/>
          <a:stretch>
            <a:fillRect/>
          </a:stretch>
        </p:blipFill>
        <p:spPr>
          <a:xfrm>
            <a:off x="2691924" y="632389"/>
            <a:ext cx="7469025" cy="5947873"/>
          </a:xfrm>
          <a:prstGeom prst="rect">
            <a:avLst/>
          </a:prstGeom>
        </p:spPr>
      </p:pic>
      <p:sp>
        <p:nvSpPr>
          <p:cNvPr id="2" name="Slide Number Placeholder 1">
            <a:extLst>
              <a:ext uri="{FF2B5EF4-FFF2-40B4-BE49-F238E27FC236}">
                <a16:creationId xmlns:a16="http://schemas.microsoft.com/office/drawing/2014/main" id="{E4892C0B-CFAD-4921-9C6C-DE9659462158}"/>
              </a:ext>
            </a:extLst>
          </p:cNvPr>
          <p:cNvSpPr>
            <a:spLocks noGrp="1"/>
          </p:cNvSpPr>
          <p:nvPr>
            <p:ph type="sldNum" sz="quarter" idx="12"/>
          </p:nvPr>
        </p:nvSpPr>
        <p:spPr/>
        <p:txBody>
          <a:bodyPr/>
          <a:lstStyle/>
          <a:p>
            <a:fld id="{C927126C-D3CF-48E3-973F-E9FA4D9889B8}" type="slidenum">
              <a:rPr lang="en-US" smtClean="0"/>
              <a:t>15</a:t>
            </a:fld>
            <a:endParaRPr lang="en-US"/>
          </a:p>
        </p:txBody>
      </p:sp>
    </p:spTree>
    <p:extLst>
      <p:ext uri="{BB962C8B-B14F-4D97-AF65-F5344CB8AC3E}">
        <p14:creationId xmlns:p14="http://schemas.microsoft.com/office/powerpoint/2010/main" val="24978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7A9B-BC11-4DFA-AC73-93623CBFE59A}"/>
              </a:ext>
            </a:extLst>
          </p:cNvPr>
          <p:cNvSpPr>
            <a:spLocks noGrp="1"/>
          </p:cNvSpPr>
          <p:nvPr>
            <p:ph type="title"/>
          </p:nvPr>
        </p:nvSpPr>
        <p:spPr>
          <a:xfrm>
            <a:off x="2016807" y="803305"/>
            <a:ext cx="3884787" cy="580402"/>
          </a:xfrm>
        </p:spPr>
        <p:txBody>
          <a:bodyPr>
            <a:normAutofit fontScale="90000"/>
          </a:bodyPr>
          <a:lstStyle/>
          <a:p>
            <a: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t>Performance benchmarks</a:t>
            </a:r>
            <a:b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br>
            <a:endParaRPr lang="en-US" sz="2400" dirty="0">
              <a:solidFill>
                <a:schemeClr val="tx2"/>
              </a:solidFill>
              <a:effectLst>
                <a:outerShdw blurRad="38100" dist="38100" dir="2700000" algn="tl">
                  <a:srgbClr val="000000">
                    <a:alpha val="43137"/>
                  </a:srgbClr>
                </a:outerShdw>
              </a:effectLst>
              <a:latin typeface="Merriweather" panose="00000500000000000000" pitchFamily="2" charset="0"/>
            </a:endParaRPr>
          </a:p>
        </p:txBody>
      </p:sp>
      <p:pic>
        <p:nvPicPr>
          <p:cNvPr id="2050" name="Picture 2" descr="Performance benchmarks and comparison of SplicingFactory to other tools. (A) Memory usage of SplicingFactory with increasing sample number for all diversity metrics while calculating the diversity values or also calculating differential diversity between sample groups. The x axis shows the increasing number of samples used, while the y axis shows the maximum amount of memory used. (B) Total elapsed time for calculating the diversity values or also calculating differential diversity between sample groups for all diversity metrics. The x axis shows the increasing number of samples used, while the y axis shows the total elapsed time for the calculation. (C) Spearman correlation of SpliceHetero entropy values with three different diversity metrics and Salmon expression estimates for the 17 MDS samples from the SRP133442 dataset. (D) Spearman-correlation of average modified variance values (E1 and E2) as calculated by the GSReg.SEVA function and average diversity values for three different diversity metrics for the 17 control and MDS samples from the SRP133442 dataset. (E) Spearman correlation of Whippet entropy and average diversity values for three different diversity metrics for the 17 control and MDS samples from the SRP133442 dataset">
            <a:extLst>
              <a:ext uri="{FF2B5EF4-FFF2-40B4-BE49-F238E27FC236}">
                <a16:creationId xmlns:a16="http://schemas.microsoft.com/office/drawing/2014/main" id="{AD90F163-42C4-4241-B464-F68DAF57E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6807" y="1674976"/>
            <a:ext cx="8323604" cy="483691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D9F7682-A2C1-4A66-8BA4-F17D217F7B01}"/>
              </a:ext>
            </a:extLst>
          </p:cNvPr>
          <p:cNvSpPr>
            <a:spLocks noGrp="1"/>
          </p:cNvSpPr>
          <p:nvPr>
            <p:ph type="sldNum" sz="quarter" idx="12"/>
          </p:nvPr>
        </p:nvSpPr>
        <p:spPr/>
        <p:txBody>
          <a:bodyPr/>
          <a:lstStyle/>
          <a:p>
            <a:fld id="{C927126C-D3CF-48E3-973F-E9FA4D9889B8}" type="slidenum">
              <a:rPr lang="en-US" smtClean="0"/>
              <a:t>16</a:t>
            </a:fld>
            <a:endParaRPr lang="en-US"/>
          </a:p>
        </p:txBody>
      </p:sp>
    </p:spTree>
    <p:extLst>
      <p:ext uri="{BB962C8B-B14F-4D97-AF65-F5344CB8AC3E}">
        <p14:creationId xmlns:p14="http://schemas.microsoft.com/office/powerpoint/2010/main" val="233881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CFE1A2-6598-4218-BAC6-26E0A4105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7" y="211015"/>
            <a:ext cx="9017390" cy="6527410"/>
          </a:xfrm>
          <a:prstGeom prst="rect">
            <a:avLst/>
          </a:prstGeom>
        </p:spPr>
      </p:pic>
      <p:sp>
        <p:nvSpPr>
          <p:cNvPr id="6" name="Slide Number Placeholder 5">
            <a:extLst>
              <a:ext uri="{FF2B5EF4-FFF2-40B4-BE49-F238E27FC236}">
                <a16:creationId xmlns:a16="http://schemas.microsoft.com/office/drawing/2014/main" id="{C4D05FE3-0E53-4FB0-B9FF-33D662191B83}"/>
              </a:ext>
            </a:extLst>
          </p:cNvPr>
          <p:cNvSpPr>
            <a:spLocks noGrp="1"/>
          </p:cNvSpPr>
          <p:nvPr>
            <p:ph type="sldNum" sz="quarter" idx="12"/>
          </p:nvPr>
        </p:nvSpPr>
        <p:spPr/>
        <p:txBody>
          <a:bodyPr/>
          <a:lstStyle/>
          <a:p>
            <a:fld id="{C927126C-D3CF-48E3-973F-E9FA4D9889B8}" type="slidenum">
              <a:rPr lang="en-US" smtClean="0"/>
              <a:t>17</a:t>
            </a:fld>
            <a:endParaRPr lang="en-US"/>
          </a:p>
        </p:txBody>
      </p:sp>
    </p:spTree>
    <p:extLst>
      <p:ext uri="{BB962C8B-B14F-4D97-AF65-F5344CB8AC3E}">
        <p14:creationId xmlns:p14="http://schemas.microsoft.com/office/powerpoint/2010/main" val="87183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8CF5F-37F6-4BA9-B947-674BEBE6B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77" y="98474"/>
            <a:ext cx="8314007" cy="6597748"/>
          </a:xfrm>
          <a:prstGeom prst="rect">
            <a:avLst/>
          </a:prstGeom>
        </p:spPr>
      </p:pic>
      <p:sp>
        <p:nvSpPr>
          <p:cNvPr id="6" name="Slide Number Placeholder 5">
            <a:extLst>
              <a:ext uri="{FF2B5EF4-FFF2-40B4-BE49-F238E27FC236}">
                <a16:creationId xmlns:a16="http://schemas.microsoft.com/office/drawing/2014/main" id="{906C49CC-A893-4977-ADDC-DF178E82C703}"/>
              </a:ext>
            </a:extLst>
          </p:cNvPr>
          <p:cNvSpPr>
            <a:spLocks noGrp="1"/>
          </p:cNvSpPr>
          <p:nvPr>
            <p:ph type="sldNum" sz="quarter" idx="12"/>
          </p:nvPr>
        </p:nvSpPr>
        <p:spPr/>
        <p:txBody>
          <a:bodyPr/>
          <a:lstStyle/>
          <a:p>
            <a:fld id="{C927126C-D3CF-48E3-973F-E9FA4D9889B8}" type="slidenum">
              <a:rPr lang="en-US" smtClean="0"/>
              <a:t>18</a:t>
            </a:fld>
            <a:endParaRPr lang="en-US"/>
          </a:p>
        </p:txBody>
      </p:sp>
    </p:spTree>
    <p:extLst>
      <p:ext uri="{BB962C8B-B14F-4D97-AF65-F5344CB8AC3E}">
        <p14:creationId xmlns:p14="http://schemas.microsoft.com/office/powerpoint/2010/main" val="41468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6FD402-A8DA-4622-8A0F-686A1E1F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08" y="103208"/>
            <a:ext cx="8468750" cy="6646985"/>
          </a:xfrm>
          <a:prstGeom prst="rect">
            <a:avLst/>
          </a:prstGeom>
        </p:spPr>
      </p:pic>
      <p:sp>
        <p:nvSpPr>
          <p:cNvPr id="6" name="Slide Number Placeholder 5">
            <a:extLst>
              <a:ext uri="{FF2B5EF4-FFF2-40B4-BE49-F238E27FC236}">
                <a16:creationId xmlns:a16="http://schemas.microsoft.com/office/drawing/2014/main" id="{5DE29F82-D440-43A7-8E41-BFF36133B9B9}"/>
              </a:ext>
            </a:extLst>
          </p:cNvPr>
          <p:cNvSpPr>
            <a:spLocks noGrp="1"/>
          </p:cNvSpPr>
          <p:nvPr>
            <p:ph type="sldNum" sz="quarter" idx="12"/>
          </p:nvPr>
        </p:nvSpPr>
        <p:spPr/>
        <p:txBody>
          <a:bodyPr/>
          <a:lstStyle/>
          <a:p>
            <a:fld id="{C927126C-D3CF-48E3-973F-E9FA4D9889B8}" type="slidenum">
              <a:rPr lang="en-US" smtClean="0"/>
              <a:t>19</a:t>
            </a:fld>
            <a:endParaRPr lang="en-US"/>
          </a:p>
        </p:txBody>
      </p:sp>
    </p:spTree>
    <p:extLst>
      <p:ext uri="{BB962C8B-B14F-4D97-AF65-F5344CB8AC3E}">
        <p14:creationId xmlns:p14="http://schemas.microsoft.com/office/powerpoint/2010/main" val="235391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84BED2-0ACC-4D52-BDEF-B4B0AC7593C0}"/>
              </a:ext>
            </a:extLst>
          </p:cNvPr>
          <p:cNvSpPr txBox="1"/>
          <p:nvPr/>
        </p:nvSpPr>
        <p:spPr>
          <a:xfrm>
            <a:off x="1768980" y="591686"/>
            <a:ext cx="5250798" cy="646331"/>
          </a:xfrm>
          <a:prstGeom prst="rect">
            <a:avLst/>
          </a:prstGeom>
          <a:noFill/>
        </p:spPr>
        <p:txBody>
          <a:bodyPr wrap="square" rtlCol="0">
            <a:spAutoFit/>
          </a:bodyPr>
          <a:lstStyle/>
          <a:p>
            <a:r>
              <a:rPr lang="en-US" sz="3600" dirty="0">
                <a:solidFill>
                  <a:schemeClr val="tx2"/>
                </a:solidFill>
                <a:latin typeface="Arial" panose="020B0604020202020204" pitchFamily="34" charset="0"/>
                <a:cs typeface="Arial" panose="020B0604020202020204" pitchFamily="34" charset="0"/>
              </a:rPr>
              <a:t>What is </a:t>
            </a:r>
            <a:r>
              <a:rPr lang="en-US" sz="3600" dirty="0" err="1">
                <a:solidFill>
                  <a:schemeClr val="tx2"/>
                </a:solidFill>
                <a:latin typeface="Arial" panose="020B0604020202020204" pitchFamily="34" charset="0"/>
                <a:cs typeface="Arial" panose="020B0604020202020204" pitchFamily="34" charset="0"/>
              </a:rPr>
              <a:t>splicingFactory</a:t>
            </a:r>
            <a:r>
              <a:rPr lang="en-US" sz="3600" dirty="0">
                <a:solidFill>
                  <a:schemeClr val="tx2"/>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E10FE2F4-0E72-483F-A7C8-3D0741380CBD}"/>
              </a:ext>
            </a:extLst>
          </p:cNvPr>
          <p:cNvSpPr txBox="1"/>
          <p:nvPr/>
        </p:nvSpPr>
        <p:spPr>
          <a:xfrm>
            <a:off x="2222695" y="1859340"/>
            <a:ext cx="7746609"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They created an R package called </a:t>
            </a:r>
            <a:r>
              <a:rPr lang="en-US" sz="2400" dirty="0" err="1">
                <a:latin typeface="Arial" panose="020B0604020202020204" pitchFamily="34" charset="0"/>
                <a:cs typeface="Arial" panose="020B0604020202020204" pitchFamily="34" charset="0"/>
              </a:rPr>
              <a:t>SplicingFactory</a:t>
            </a:r>
            <a:r>
              <a:rPr lang="en-US" sz="2400" dirty="0">
                <a:latin typeface="Arial" panose="020B0604020202020204" pitchFamily="34" charset="0"/>
                <a:cs typeface="Arial" panose="020B0604020202020204" pitchFamily="34" charset="0"/>
              </a:rPr>
              <a:t> to meet different criteria,</a:t>
            </a:r>
          </a:p>
          <a:p>
            <a:r>
              <a:rPr lang="en-US" sz="2400" dirty="0">
                <a:latin typeface="Arial" panose="020B0604020202020204" pitchFamily="34" charset="0"/>
                <a:cs typeface="Arial" panose="020B0604020202020204" pitchFamily="34" charset="0"/>
              </a:rPr>
              <a:t>They calculated RNA isoforms and examined them under different conditions.</a:t>
            </a:r>
          </a:p>
        </p:txBody>
      </p:sp>
      <p:sp>
        <p:nvSpPr>
          <p:cNvPr id="4" name="TextBox 3">
            <a:extLst>
              <a:ext uri="{FF2B5EF4-FFF2-40B4-BE49-F238E27FC236}">
                <a16:creationId xmlns:a16="http://schemas.microsoft.com/office/drawing/2014/main" id="{D1FCE506-0173-445E-B5F1-BD2D028FC08B}"/>
              </a:ext>
            </a:extLst>
          </p:cNvPr>
          <p:cNvSpPr txBox="1"/>
          <p:nvPr/>
        </p:nvSpPr>
        <p:spPr>
          <a:xfrm flipH="1">
            <a:off x="1768980" y="4081100"/>
            <a:ext cx="9844521" cy="2185214"/>
          </a:xfrm>
          <a:prstGeom prst="rect">
            <a:avLst/>
          </a:prstGeom>
          <a:noFill/>
        </p:spPr>
        <p:txBody>
          <a:bodyPr wrap="square" rtlCol="0">
            <a:spAutoFit/>
          </a:bodyPr>
          <a:lstStyle/>
          <a:p>
            <a:r>
              <a:rPr lang="en-US" sz="3200" dirty="0" err="1">
                <a:solidFill>
                  <a:schemeClr val="tx2"/>
                </a:solidFill>
                <a:latin typeface="Arial" panose="020B0604020202020204" pitchFamily="34" charset="0"/>
                <a:cs typeface="Arial" panose="020B0604020202020204" pitchFamily="34" charset="0"/>
              </a:rPr>
              <a:t>SplicingFactory</a:t>
            </a:r>
            <a:r>
              <a:rPr lang="en-US" sz="3200" dirty="0">
                <a:solidFill>
                  <a:schemeClr val="tx2"/>
                </a:solidFill>
                <a:latin typeface="Arial" panose="020B0604020202020204" pitchFamily="34" charset="0"/>
                <a:cs typeface="Arial" panose="020B0604020202020204" pitchFamily="34" charset="0"/>
              </a:rPr>
              <a:t> R :</a:t>
            </a:r>
          </a:p>
          <a:p>
            <a:endParaRPr lang="en-US" sz="32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The </a:t>
            </a:r>
            <a:r>
              <a:rPr lang="en-US" sz="2400" dirty="0" err="1">
                <a:latin typeface="Arial" panose="020B0604020202020204" pitchFamily="34" charset="0"/>
                <a:cs typeface="Arial" panose="020B0604020202020204" pitchFamily="34" charset="0"/>
              </a:rPr>
              <a:t>SplicingFactory</a:t>
            </a:r>
            <a:r>
              <a:rPr lang="en-US" sz="2400" dirty="0">
                <a:latin typeface="Arial" panose="020B0604020202020204" pitchFamily="34" charset="0"/>
                <a:cs typeface="Arial" panose="020B0604020202020204" pitchFamily="34" charset="0"/>
              </a:rPr>
              <a:t> R package uses transcript-level expression    values to analyze splicing diversity based on various statistical measures, like Shannon entropy or the Gini index. </a:t>
            </a:r>
          </a:p>
        </p:txBody>
      </p:sp>
      <p:sp>
        <p:nvSpPr>
          <p:cNvPr id="5" name="Slide Number Placeholder 4">
            <a:extLst>
              <a:ext uri="{FF2B5EF4-FFF2-40B4-BE49-F238E27FC236}">
                <a16:creationId xmlns:a16="http://schemas.microsoft.com/office/drawing/2014/main" id="{9ED383B4-9382-4019-B8EE-147BDEEF2445}"/>
              </a:ext>
            </a:extLst>
          </p:cNvPr>
          <p:cNvSpPr>
            <a:spLocks noGrp="1"/>
          </p:cNvSpPr>
          <p:nvPr>
            <p:ph type="sldNum" sz="quarter" idx="12"/>
          </p:nvPr>
        </p:nvSpPr>
        <p:spPr/>
        <p:txBody>
          <a:bodyPr/>
          <a:lstStyle/>
          <a:p>
            <a:fld id="{C927126C-D3CF-48E3-973F-E9FA4D9889B8}" type="slidenum">
              <a:rPr lang="en-US" smtClean="0"/>
              <a:t>2</a:t>
            </a:fld>
            <a:endParaRPr lang="en-US"/>
          </a:p>
        </p:txBody>
      </p:sp>
    </p:spTree>
    <p:extLst>
      <p:ext uri="{BB962C8B-B14F-4D97-AF65-F5344CB8AC3E}">
        <p14:creationId xmlns:p14="http://schemas.microsoft.com/office/powerpoint/2010/main" val="67911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7EE4D9-16E7-4F7F-95A4-D65817FC825D}"/>
              </a:ext>
            </a:extLst>
          </p:cNvPr>
          <p:cNvSpPr>
            <a:spLocks noGrp="1"/>
          </p:cNvSpPr>
          <p:nvPr>
            <p:ph type="body" idx="1"/>
          </p:nvPr>
        </p:nvSpPr>
        <p:spPr>
          <a:xfrm>
            <a:off x="736587" y="139815"/>
            <a:ext cx="10718825" cy="633908"/>
          </a:xfrm>
        </p:spPr>
        <p:txBody>
          <a:bodyPr>
            <a:normAutofit fontScale="92500" lnSpcReduction="10000"/>
          </a:bodyPr>
          <a:lstStyle/>
          <a:p>
            <a:r>
              <a:rPr lang="en-US" b="0" i="0" dirty="0">
                <a:solidFill>
                  <a:schemeClr val="accent3"/>
                </a:solidFill>
                <a:effectLst/>
                <a:latin typeface="Merriweather" panose="00000500000000000000" pitchFamily="2" charset="0"/>
              </a:rPr>
              <a:t>List of aberrant splicing events, identified in </a:t>
            </a:r>
            <a:r>
              <a:rPr lang="en-US" b="0" i="1" dirty="0">
                <a:solidFill>
                  <a:schemeClr val="accent3"/>
                </a:solidFill>
                <a:effectLst/>
                <a:latin typeface="Merriweather" panose="00000500000000000000" pitchFamily="2" charset="0"/>
              </a:rPr>
              <a:t>SF3B1</a:t>
            </a:r>
            <a:r>
              <a:rPr lang="en-US" b="0" i="0" dirty="0">
                <a:solidFill>
                  <a:schemeClr val="accent3"/>
                </a:solidFill>
                <a:effectLst/>
                <a:latin typeface="Merriweather" panose="00000500000000000000" pitchFamily="2" charset="0"/>
              </a:rPr>
              <a:t>mut MDS, significantly correlated with a clinical variable</a:t>
            </a:r>
            <a:endParaRPr lang="en-US" dirty="0">
              <a:solidFill>
                <a:schemeClr val="accent3"/>
              </a:solidFill>
              <a:latin typeface="Merriweather" panose="00000500000000000000" pitchFamily="2" charset="0"/>
            </a:endParaRPr>
          </a:p>
        </p:txBody>
      </p:sp>
      <p:sp>
        <p:nvSpPr>
          <p:cNvPr id="10" name="Slide Number Placeholder 9">
            <a:extLst>
              <a:ext uri="{FF2B5EF4-FFF2-40B4-BE49-F238E27FC236}">
                <a16:creationId xmlns:a16="http://schemas.microsoft.com/office/drawing/2014/main" id="{9E0988D6-7542-4228-B2AE-346177752D35}"/>
              </a:ext>
            </a:extLst>
          </p:cNvPr>
          <p:cNvSpPr>
            <a:spLocks noGrp="1"/>
          </p:cNvSpPr>
          <p:nvPr>
            <p:ph type="sldNum" sz="quarter" idx="12"/>
          </p:nvPr>
        </p:nvSpPr>
        <p:spPr/>
        <p:txBody>
          <a:bodyPr/>
          <a:lstStyle/>
          <a:p>
            <a:fld id="{C927126C-D3CF-48E3-973F-E9FA4D9889B8}" type="slidenum">
              <a:rPr lang="en-US" smtClean="0"/>
              <a:t>20</a:t>
            </a:fld>
            <a:endParaRPr lang="en-US"/>
          </a:p>
        </p:txBody>
      </p:sp>
      <p:graphicFrame>
        <p:nvGraphicFramePr>
          <p:cNvPr id="9" name="Table 9">
            <a:extLst>
              <a:ext uri="{FF2B5EF4-FFF2-40B4-BE49-F238E27FC236}">
                <a16:creationId xmlns:a16="http://schemas.microsoft.com/office/drawing/2014/main" id="{92AC4F1A-1527-45A9-AEE7-1BF4A74C82EB}"/>
              </a:ext>
            </a:extLst>
          </p:cNvPr>
          <p:cNvGraphicFramePr>
            <a:graphicFrameLocks noGrp="1"/>
          </p:cNvGraphicFramePr>
          <p:nvPr>
            <p:extLst>
              <p:ext uri="{D42A27DB-BD31-4B8C-83A1-F6EECF244321}">
                <p14:modId xmlns:p14="http://schemas.microsoft.com/office/powerpoint/2010/main" val="390898284"/>
              </p:ext>
            </p:extLst>
          </p:nvPr>
        </p:nvGraphicFramePr>
        <p:xfrm>
          <a:off x="2299286" y="914400"/>
          <a:ext cx="8127999" cy="594360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3657130359"/>
                    </a:ext>
                  </a:extLst>
                </a:gridCol>
                <a:gridCol w="738909">
                  <a:extLst>
                    <a:ext uri="{9D8B030D-6E8A-4147-A177-3AD203B41FA5}">
                      <a16:colId xmlns:a16="http://schemas.microsoft.com/office/drawing/2014/main" val="1945941190"/>
                    </a:ext>
                  </a:extLst>
                </a:gridCol>
                <a:gridCol w="738909">
                  <a:extLst>
                    <a:ext uri="{9D8B030D-6E8A-4147-A177-3AD203B41FA5}">
                      <a16:colId xmlns:a16="http://schemas.microsoft.com/office/drawing/2014/main" val="294690194"/>
                    </a:ext>
                  </a:extLst>
                </a:gridCol>
                <a:gridCol w="738909">
                  <a:extLst>
                    <a:ext uri="{9D8B030D-6E8A-4147-A177-3AD203B41FA5}">
                      <a16:colId xmlns:a16="http://schemas.microsoft.com/office/drawing/2014/main" val="205474333"/>
                    </a:ext>
                  </a:extLst>
                </a:gridCol>
                <a:gridCol w="738909">
                  <a:extLst>
                    <a:ext uri="{9D8B030D-6E8A-4147-A177-3AD203B41FA5}">
                      <a16:colId xmlns:a16="http://schemas.microsoft.com/office/drawing/2014/main" val="1353588893"/>
                    </a:ext>
                  </a:extLst>
                </a:gridCol>
                <a:gridCol w="738909">
                  <a:extLst>
                    <a:ext uri="{9D8B030D-6E8A-4147-A177-3AD203B41FA5}">
                      <a16:colId xmlns:a16="http://schemas.microsoft.com/office/drawing/2014/main" val="1437436475"/>
                    </a:ext>
                  </a:extLst>
                </a:gridCol>
                <a:gridCol w="738909">
                  <a:extLst>
                    <a:ext uri="{9D8B030D-6E8A-4147-A177-3AD203B41FA5}">
                      <a16:colId xmlns:a16="http://schemas.microsoft.com/office/drawing/2014/main" val="1682797290"/>
                    </a:ext>
                  </a:extLst>
                </a:gridCol>
                <a:gridCol w="738909">
                  <a:extLst>
                    <a:ext uri="{9D8B030D-6E8A-4147-A177-3AD203B41FA5}">
                      <a16:colId xmlns:a16="http://schemas.microsoft.com/office/drawing/2014/main" val="2907691738"/>
                    </a:ext>
                  </a:extLst>
                </a:gridCol>
                <a:gridCol w="738909">
                  <a:extLst>
                    <a:ext uri="{9D8B030D-6E8A-4147-A177-3AD203B41FA5}">
                      <a16:colId xmlns:a16="http://schemas.microsoft.com/office/drawing/2014/main" val="2655612332"/>
                    </a:ext>
                  </a:extLst>
                </a:gridCol>
                <a:gridCol w="738909">
                  <a:extLst>
                    <a:ext uri="{9D8B030D-6E8A-4147-A177-3AD203B41FA5}">
                      <a16:colId xmlns:a16="http://schemas.microsoft.com/office/drawing/2014/main" val="4276167321"/>
                    </a:ext>
                  </a:extLst>
                </a:gridCol>
                <a:gridCol w="738909">
                  <a:extLst>
                    <a:ext uri="{9D8B030D-6E8A-4147-A177-3AD203B41FA5}">
                      <a16:colId xmlns:a16="http://schemas.microsoft.com/office/drawing/2014/main" val="3235992680"/>
                    </a:ext>
                  </a:extLst>
                </a:gridCol>
              </a:tblGrid>
              <a:tr h="370840">
                <a:tc>
                  <a:txBody>
                    <a:bodyPr/>
                    <a:lstStyle/>
                    <a:p>
                      <a:pPr algn="l" fontAlgn="base"/>
                      <a:r>
                        <a:rPr lang="en-US" b="1" dirty="0">
                          <a:effectLst/>
                        </a:rPr>
                        <a:t>Event ID</a:t>
                      </a:r>
                    </a:p>
                  </a:txBody>
                  <a:tcPr anchor="ctr"/>
                </a:tc>
                <a:tc>
                  <a:txBody>
                    <a:bodyPr/>
                    <a:lstStyle/>
                    <a:p>
                      <a:pPr algn="l" fontAlgn="base"/>
                      <a:r>
                        <a:rPr lang="en-US" b="1">
                          <a:effectLst/>
                        </a:rPr>
                        <a:t>Gene</a:t>
                      </a:r>
                    </a:p>
                  </a:txBody>
                  <a:tcPr anchor="ctr"/>
                </a:tc>
                <a:tc>
                  <a:txBody>
                    <a:bodyPr/>
                    <a:lstStyle/>
                    <a:p>
                      <a:pPr algn="l" fontAlgn="base"/>
                      <a:r>
                        <a:rPr lang="en-US" b="1">
                          <a:effectLst/>
                        </a:rPr>
                        <a:t>Event type</a:t>
                      </a:r>
                    </a:p>
                  </a:txBody>
                  <a:tcPr anchor="ctr"/>
                </a:tc>
                <a:tc>
                  <a:txBody>
                    <a:bodyPr/>
                    <a:lstStyle/>
                    <a:p>
                      <a:pPr algn="l" fontAlgn="base"/>
                      <a:r>
                        <a:rPr lang="en-US" b="1">
                          <a:effectLst/>
                        </a:rPr>
                        <a:t>Chr</a:t>
                      </a:r>
                    </a:p>
                  </a:txBody>
                  <a:tcPr anchor="ctr"/>
                </a:tc>
                <a:tc>
                  <a:txBody>
                    <a:bodyPr/>
                    <a:lstStyle/>
                    <a:p>
                      <a:pPr algn="l" fontAlgn="base"/>
                      <a:r>
                        <a:rPr lang="en-US" b="1">
                          <a:effectLst/>
                        </a:rPr>
                        <a:t>Strand</a:t>
                      </a:r>
                    </a:p>
                  </a:txBody>
                  <a:tcPr anchor="ctr"/>
                </a:tc>
                <a:tc>
                  <a:txBody>
                    <a:bodyPr/>
                    <a:lstStyle/>
                    <a:p>
                      <a:pPr algn="l" fontAlgn="base"/>
                      <a:r>
                        <a:rPr lang="en-US" b="1">
                          <a:effectLst/>
                        </a:rPr>
                        <a:t>Start position</a:t>
                      </a:r>
                    </a:p>
                  </a:txBody>
                  <a:tcPr anchor="ctr"/>
                </a:tc>
                <a:tc>
                  <a:txBody>
                    <a:bodyPr/>
                    <a:lstStyle/>
                    <a:p>
                      <a:pPr algn="l" fontAlgn="base"/>
                      <a:r>
                        <a:rPr lang="en-US" b="1">
                          <a:effectLst/>
                        </a:rPr>
                        <a:t>End position</a:t>
                      </a:r>
                    </a:p>
                  </a:txBody>
                  <a:tcPr anchor="ctr"/>
                </a:tc>
                <a:tc>
                  <a:txBody>
                    <a:bodyPr/>
                    <a:lstStyle/>
                    <a:p>
                      <a:pPr algn="l" fontAlgn="base"/>
                      <a:r>
                        <a:rPr lang="en-US" b="1">
                          <a:effectLst/>
                        </a:rPr>
                        <a:t>Spearman correlation variable</a:t>
                      </a:r>
                    </a:p>
                  </a:txBody>
                  <a:tcPr anchor="ctr"/>
                </a:tc>
                <a:tc>
                  <a:txBody>
                    <a:bodyPr/>
                    <a:lstStyle/>
                    <a:p>
                      <a:pPr algn="l" fontAlgn="base"/>
                      <a:r>
                        <a:rPr lang="en-US" b="1">
                          <a:effectLst/>
                        </a:rPr>
                        <a:t>cor_estimate</a:t>
                      </a:r>
                    </a:p>
                  </a:txBody>
                  <a:tcPr anchor="ctr"/>
                </a:tc>
                <a:tc>
                  <a:txBody>
                    <a:bodyPr/>
                    <a:lstStyle/>
                    <a:p>
                      <a:pPr algn="l" fontAlgn="base"/>
                      <a:r>
                        <a:rPr lang="en-US" b="1" i="1">
                          <a:effectLst/>
                        </a:rPr>
                        <a:t>P</a:t>
                      </a:r>
                      <a:endParaRPr lang="en-US" b="1">
                        <a:effectLst/>
                      </a:endParaRPr>
                    </a:p>
                  </a:txBody>
                  <a:tcPr anchor="ctr"/>
                </a:tc>
                <a:tc>
                  <a:txBody>
                    <a:bodyPr/>
                    <a:lstStyle/>
                    <a:p>
                      <a:pPr algn="l" fontAlgn="base"/>
                      <a:r>
                        <a:rPr lang="en-US" b="1">
                          <a:effectLst/>
                        </a:rPr>
                        <a:t>adj.</a:t>
                      </a:r>
                      <a:r>
                        <a:rPr lang="en-US" b="1" i="1">
                          <a:effectLst/>
                        </a:rPr>
                        <a:t>P</a:t>
                      </a:r>
                      <a:endParaRPr lang="en-US" b="1">
                        <a:effectLst/>
                      </a:endParaRPr>
                    </a:p>
                  </a:txBody>
                  <a:tcPr anchor="ctr"/>
                </a:tc>
                <a:extLst>
                  <a:ext uri="{0D108BD9-81ED-4DB2-BD59-A6C34878D82A}">
                    <a16:rowId xmlns:a16="http://schemas.microsoft.com/office/drawing/2014/main" val="1653447697"/>
                  </a:ext>
                </a:extLst>
              </a:tr>
              <a:tr h="370840">
                <a:tc>
                  <a:txBody>
                    <a:bodyPr/>
                    <a:lstStyle/>
                    <a:p>
                      <a:pPr algn="l" fontAlgn="base"/>
                      <a:r>
                        <a:rPr lang="en-US">
                          <a:effectLst/>
                        </a:rPr>
                        <a:t>6795 </a:t>
                      </a:r>
                    </a:p>
                  </a:txBody>
                  <a:tcPr anchor="ctr"/>
                </a:tc>
                <a:tc>
                  <a:txBody>
                    <a:bodyPr/>
                    <a:lstStyle/>
                    <a:p>
                      <a:pPr algn="l" fontAlgn="base"/>
                      <a:r>
                        <a:rPr lang="en-US">
                          <a:effectLst/>
                        </a:rPr>
                        <a:t>PARVG </a:t>
                      </a:r>
                    </a:p>
                  </a:txBody>
                  <a:tcPr anchor="ctr"/>
                </a:tc>
                <a:tc>
                  <a:txBody>
                    <a:bodyPr/>
                    <a:lstStyle/>
                    <a:p>
                      <a:pPr algn="l" fontAlgn="base"/>
                      <a:r>
                        <a:rPr lang="en-US">
                          <a:effectLst/>
                        </a:rPr>
                        <a:t>A3SS </a:t>
                      </a:r>
                    </a:p>
                  </a:txBody>
                  <a:tcPr anchor="ctr"/>
                </a:tc>
                <a:tc>
                  <a:txBody>
                    <a:bodyPr/>
                    <a:lstStyle/>
                    <a:p>
                      <a:pPr algn="l" fontAlgn="base"/>
                      <a:r>
                        <a:rPr lang="en-US">
                          <a:effectLst/>
                        </a:rPr>
                        <a:t>22 </a:t>
                      </a:r>
                    </a:p>
                  </a:txBody>
                  <a:tcPr anchor="ctr"/>
                </a:tc>
                <a:tc>
                  <a:txBody>
                    <a:bodyPr/>
                    <a:lstStyle/>
                    <a:p>
                      <a:pPr algn="l" fontAlgn="base"/>
                      <a:r>
                        <a:rPr lang="en-US">
                          <a:effectLst/>
                        </a:rPr>
                        <a:t>+ </a:t>
                      </a:r>
                    </a:p>
                  </a:txBody>
                  <a:tcPr anchor="ctr"/>
                </a:tc>
                <a:tc>
                  <a:txBody>
                    <a:bodyPr/>
                    <a:lstStyle/>
                    <a:p>
                      <a:pPr algn="l" fontAlgn="base"/>
                      <a:r>
                        <a:rPr lang="en-US">
                          <a:effectLst/>
                        </a:rPr>
                        <a:t>44582456 </a:t>
                      </a:r>
                    </a:p>
                  </a:txBody>
                  <a:tcPr anchor="ctr"/>
                </a:tc>
                <a:tc>
                  <a:txBody>
                    <a:bodyPr/>
                    <a:lstStyle/>
                    <a:p>
                      <a:pPr algn="l" fontAlgn="base"/>
                      <a:r>
                        <a:rPr lang="en-US">
                          <a:effectLst/>
                        </a:rPr>
                        <a:t>44583758 </a:t>
                      </a:r>
                    </a:p>
                  </a:txBody>
                  <a:tcPr anchor="ctr"/>
                </a:tc>
                <a:tc>
                  <a:txBody>
                    <a:bodyPr/>
                    <a:lstStyle/>
                    <a:p>
                      <a:pPr algn="l" fontAlgn="base"/>
                      <a:r>
                        <a:rPr lang="en-US">
                          <a:effectLst/>
                        </a:rPr>
                        <a:t>BM blast % </a:t>
                      </a:r>
                    </a:p>
                  </a:txBody>
                  <a:tcPr anchor="ctr"/>
                </a:tc>
                <a:tc>
                  <a:txBody>
                    <a:bodyPr/>
                    <a:lstStyle/>
                    <a:p>
                      <a:pPr algn="l" fontAlgn="base"/>
                      <a:r>
                        <a:rPr lang="en-US">
                          <a:effectLst/>
                        </a:rPr>
                        <a:t>0.58 </a:t>
                      </a:r>
                    </a:p>
                  </a:txBody>
                  <a:tcPr anchor="ctr"/>
                </a:tc>
                <a:tc>
                  <a:txBody>
                    <a:bodyPr/>
                    <a:lstStyle/>
                    <a:p>
                      <a:pPr algn="l" fontAlgn="base"/>
                      <a:r>
                        <a:rPr lang="en-US">
                          <a:effectLst/>
                        </a:rPr>
                        <a:t>4.38E-07 </a:t>
                      </a:r>
                    </a:p>
                  </a:txBody>
                  <a:tcPr anchor="ctr"/>
                </a:tc>
                <a:tc>
                  <a:txBody>
                    <a:bodyPr/>
                    <a:lstStyle/>
                    <a:p>
                      <a:pPr algn="l" fontAlgn="base"/>
                      <a:r>
                        <a:rPr lang="en-US">
                          <a:effectLst/>
                        </a:rPr>
                        <a:t>.003031 </a:t>
                      </a:r>
                    </a:p>
                  </a:txBody>
                  <a:tcPr anchor="ctr"/>
                </a:tc>
                <a:extLst>
                  <a:ext uri="{0D108BD9-81ED-4DB2-BD59-A6C34878D82A}">
                    <a16:rowId xmlns:a16="http://schemas.microsoft.com/office/drawing/2014/main" val="2582270487"/>
                  </a:ext>
                </a:extLst>
              </a:tr>
              <a:tr h="370840">
                <a:tc>
                  <a:txBody>
                    <a:bodyPr/>
                    <a:lstStyle/>
                    <a:p>
                      <a:pPr algn="l" fontAlgn="base"/>
                      <a:r>
                        <a:rPr lang="en-US">
                          <a:effectLst/>
                        </a:rPr>
                        <a:t>5420 </a:t>
                      </a:r>
                    </a:p>
                  </a:txBody>
                  <a:tcPr anchor="ctr"/>
                </a:tc>
                <a:tc>
                  <a:txBody>
                    <a:bodyPr/>
                    <a:lstStyle/>
                    <a:p>
                      <a:pPr algn="l" fontAlgn="base"/>
                      <a:r>
                        <a:rPr lang="en-US">
                          <a:effectLst/>
                        </a:rPr>
                        <a:t>RPRD1A </a:t>
                      </a:r>
                    </a:p>
                  </a:txBody>
                  <a:tcPr anchor="ctr"/>
                </a:tc>
                <a:tc>
                  <a:txBody>
                    <a:bodyPr/>
                    <a:lstStyle/>
                    <a:p>
                      <a:pPr algn="l" fontAlgn="base"/>
                      <a:r>
                        <a:rPr lang="en-US">
                          <a:effectLst/>
                        </a:rPr>
                        <a:t>RI </a:t>
                      </a:r>
                    </a:p>
                  </a:txBody>
                  <a:tcPr anchor="ctr"/>
                </a:tc>
                <a:tc>
                  <a:txBody>
                    <a:bodyPr/>
                    <a:lstStyle/>
                    <a:p>
                      <a:pPr algn="l" fontAlgn="base"/>
                      <a:r>
                        <a:rPr lang="en-US">
                          <a:effectLst/>
                        </a:rPr>
                        <a:t>18 </a:t>
                      </a:r>
                    </a:p>
                  </a:txBody>
                  <a:tcPr anchor="ctr"/>
                </a:tc>
                <a:tc>
                  <a:txBody>
                    <a:bodyPr/>
                    <a:lstStyle/>
                    <a:p>
                      <a:pPr algn="l" fontAlgn="base"/>
                      <a:r>
                        <a:rPr lang="en-US">
                          <a:effectLst/>
                        </a:rPr>
                        <a:t>− </a:t>
                      </a:r>
                    </a:p>
                  </a:txBody>
                  <a:tcPr anchor="ctr"/>
                </a:tc>
                <a:tc>
                  <a:txBody>
                    <a:bodyPr/>
                    <a:lstStyle/>
                    <a:p>
                      <a:pPr algn="l" fontAlgn="base"/>
                      <a:r>
                        <a:rPr lang="en-US">
                          <a:effectLst/>
                        </a:rPr>
                        <a:t>33605560 </a:t>
                      </a:r>
                    </a:p>
                  </a:txBody>
                  <a:tcPr anchor="ctr"/>
                </a:tc>
                <a:tc>
                  <a:txBody>
                    <a:bodyPr/>
                    <a:lstStyle/>
                    <a:p>
                      <a:pPr algn="l" fontAlgn="base"/>
                      <a:r>
                        <a:rPr lang="en-US">
                          <a:effectLst/>
                        </a:rPr>
                        <a:t>33607038 </a:t>
                      </a:r>
                    </a:p>
                  </a:txBody>
                  <a:tcPr anchor="ctr"/>
                </a:tc>
                <a:tc>
                  <a:txBody>
                    <a:bodyPr/>
                    <a:lstStyle/>
                    <a:p>
                      <a:pPr algn="l" fontAlgn="base"/>
                      <a:r>
                        <a:rPr lang="en-US">
                          <a:effectLst/>
                        </a:rPr>
                        <a:t>BM blast % </a:t>
                      </a:r>
                    </a:p>
                  </a:txBody>
                  <a:tcPr anchor="ctr"/>
                </a:tc>
                <a:tc>
                  <a:txBody>
                    <a:bodyPr/>
                    <a:lstStyle/>
                    <a:p>
                      <a:pPr algn="l" fontAlgn="base"/>
                      <a:r>
                        <a:rPr lang="en-US">
                          <a:effectLst/>
                        </a:rPr>
                        <a:t>0.58 </a:t>
                      </a:r>
                    </a:p>
                  </a:txBody>
                  <a:tcPr anchor="ctr"/>
                </a:tc>
                <a:tc>
                  <a:txBody>
                    <a:bodyPr/>
                    <a:lstStyle/>
                    <a:p>
                      <a:pPr algn="l" fontAlgn="base"/>
                      <a:r>
                        <a:rPr lang="en-US">
                          <a:effectLst/>
                        </a:rPr>
                        <a:t>6.21E-07 </a:t>
                      </a:r>
                    </a:p>
                  </a:txBody>
                  <a:tcPr anchor="ctr"/>
                </a:tc>
                <a:tc>
                  <a:txBody>
                    <a:bodyPr/>
                    <a:lstStyle/>
                    <a:p>
                      <a:pPr algn="l" fontAlgn="base"/>
                      <a:r>
                        <a:rPr lang="en-US">
                          <a:effectLst/>
                        </a:rPr>
                        <a:t>.004292 </a:t>
                      </a:r>
                    </a:p>
                  </a:txBody>
                  <a:tcPr anchor="ctr"/>
                </a:tc>
                <a:extLst>
                  <a:ext uri="{0D108BD9-81ED-4DB2-BD59-A6C34878D82A}">
                    <a16:rowId xmlns:a16="http://schemas.microsoft.com/office/drawing/2014/main" val="1602692845"/>
                  </a:ext>
                </a:extLst>
              </a:tr>
              <a:tr h="370840">
                <a:tc>
                  <a:txBody>
                    <a:bodyPr/>
                    <a:lstStyle/>
                    <a:p>
                      <a:pPr algn="l" fontAlgn="base"/>
                      <a:r>
                        <a:rPr lang="en-US">
                          <a:effectLst/>
                        </a:rPr>
                        <a:t>3146 </a:t>
                      </a:r>
                    </a:p>
                  </a:txBody>
                  <a:tcPr anchor="ctr"/>
                </a:tc>
                <a:tc>
                  <a:txBody>
                    <a:bodyPr/>
                    <a:lstStyle/>
                    <a:p>
                      <a:pPr algn="l" fontAlgn="base"/>
                      <a:r>
                        <a:rPr lang="en-US">
                          <a:effectLst/>
                        </a:rPr>
                        <a:t>DOM3Z </a:t>
                      </a:r>
                    </a:p>
                  </a:txBody>
                  <a:tcPr anchor="ctr"/>
                </a:tc>
                <a:tc>
                  <a:txBody>
                    <a:bodyPr/>
                    <a:lstStyle/>
                    <a:p>
                      <a:pPr algn="l" fontAlgn="base"/>
                      <a:r>
                        <a:rPr lang="en-US">
                          <a:effectLst/>
                        </a:rPr>
                        <a:t>RI </a:t>
                      </a:r>
                    </a:p>
                  </a:txBody>
                  <a:tcPr anchor="ctr"/>
                </a:tc>
                <a:tc>
                  <a:txBody>
                    <a:bodyPr/>
                    <a:lstStyle/>
                    <a:p>
                      <a:pPr algn="l" fontAlgn="base"/>
                      <a:r>
                        <a:rPr lang="en-US">
                          <a:effectLst/>
                        </a:rPr>
                        <a:t>6 </a:t>
                      </a:r>
                    </a:p>
                  </a:txBody>
                  <a:tcPr anchor="ctr"/>
                </a:tc>
                <a:tc>
                  <a:txBody>
                    <a:bodyPr/>
                    <a:lstStyle/>
                    <a:p>
                      <a:pPr algn="l" fontAlgn="base"/>
                      <a:r>
                        <a:rPr lang="en-US">
                          <a:effectLst/>
                        </a:rPr>
                        <a:t>− </a:t>
                      </a:r>
                    </a:p>
                  </a:txBody>
                  <a:tcPr anchor="ctr"/>
                </a:tc>
                <a:tc>
                  <a:txBody>
                    <a:bodyPr/>
                    <a:lstStyle/>
                    <a:p>
                      <a:pPr algn="l" fontAlgn="base"/>
                      <a:r>
                        <a:rPr lang="en-US">
                          <a:effectLst/>
                        </a:rPr>
                        <a:t>31938382 </a:t>
                      </a:r>
                    </a:p>
                  </a:txBody>
                  <a:tcPr anchor="ctr"/>
                </a:tc>
                <a:tc>
                  <a:txBody>
                    <a:bodyPr/>
                    <a:lstStyle/>
                    <a:p>
                      <a:pPr algn="l" fontAlgn="base"/>
                      <a:r>
                        <a:rPr lang="en-US">
                          <a:effectLst/>
                        </a:rPr>
                        <a:t>31938924 </a:t>
                      </a:r>
                    </a:p>
                  </a:txBody>
                  <a:tcPr anchor="ctr"/>
                </a:tc>
                <a:tc>
                  <a:txBody>
                    <a:bodyPr/>
                    <a:lstStyle/>
                    <a:p>
                      <a:pPr algn="l" fontAlgn="base"/>
                      <a:r>
                        <a:rPr lang="en-US">
                          <a:effectLst/>
                        </a:rPr>
                        <a:t>ANC </a:t>
                      </a:r>
                    </a:p>
                  </a:txBody>
                  <a:tcPr anchor="ctr"/>
                </a:tc>
                <a:tc>
                  <a:txBody>
                    <a:bodyPr/>
                    <a:lstStyle/>
                    <a:p>
                      <a:pPr algn="l" fontAlgn="base"/>
                      <a:r>
                        <a:rPr lang="en-US">
                          <a:effectLst/>
                        </a:rPr>
                        <a:t>−0.57 </a:t>
                      </a:r>
                    </a:p>
                  </a:txBody>
                  <a:tcPr anchor="ctr"/>
                </a:tc>
                <a:tc>
                  <a:txBody>
                    <a:bodyPr/>
                    <a:lstStyle/>
                    <a:p>
                      <a:pPr algn="l" fontAlgn="base"/>
                      <a:r>
                        <a:rPr lang="en-US">
                          <a:effectLst/>
                        </a:rPr>
                        <a:t>1.00E-06 </a:t>
                      </a:r>
                    </a:p>
                  </a:txBody>
                  <a:tcPr anchor="ctr"/>
                </a:tc>
                <a:tc>
                  <a:txBody>
                    <a:bodyPr/>
                    <a:lstStyle/>
                    <a:p>
                      <a:pPr algn="l" fontAlgn="base"/>
                      <a:r>
                        <a:rPr lang="en-US">
                          <a:effectLst/>
                        </a:rPr>
                        <a:t>.006916 </a:t>
                      </a:r>
                    </a:p>
                  </a:txBody>
                  <a:tcPr anchor="ctr"/>
                </a:tc>
                <a:extLst>
                  <a:ext uri="{0D108BD9-81ED-4DB2-BD59-A6C34878D82A}">
                    <a16:rowId xmlns:a16="http://schemas.microsoft.com/office/drawing/2014/main" val="1804462468"/>
                  </a:ext>
                </a:extLst>
              </a:tr>
              <a:tr h="370840">
                <a:tc>
                  <a:txBody>
                    <a:bodyPr/>
                    <a:lstStyle/>
                    <a:p>
                      <a:pPr algn="l" fontAlgn="base"/>
                      <a:r>
                        <a:rPr lang="en-US">
                          <a:effectLst/>
                        </a:rPr>
                        <a:t>12280 </a:t>
                      </a:r>
                    </a:p>
                  </a:txBody>
                  <a:tcPr anchor="ctr"/>
                </a:tc>
                <a:tc>
                  <a:txBody>
                    <a:bodyPr/>
                    <a:lstStyle/>
                    <a:p>
                      <a:pPr algn="l" fontAlgn="base"/>
                      <a:r>
                        <a:rPr lang="en-US">
                          <a:effectLst/>
                        </a:rPr>
                        <a:t>CXXC1 </a:t>
                      </a:r>
                    </a:p>
                  </a:txBody>
                  <a:tcPr anchor="ctr"/>
                </a:tc>
                <a:tc>
                  <a:txBody>
                    <a:bodyPr/>
                    <a:lstStyle/>
                    <a:p>
                      <a:pPr algn="l" fontAlgn="base"/>
                      <a:r>
                        <a:rPr lang="en-US">
                          <a:effectLst/>
                        </a:rPr>
                        <a:t>SE </a:t>
                      </a:r>
                    </a:p>
                  </a:txBody>
                  <a:tcPr anchor="ctr"/>
                </a:tc>
                <a:tc>
                  <a:txBody>
                    <a:bodyPr/>
                    <a:lstStyle/>
                    <a:p>
                      <a:pPr algn="l" fontAlgn="base"/>
                      <a:r>
                        <a:rPr lang="en-US">
                          <a:effectLst/>
                        </a:rPr>
                        <a:t>18 </a:t>
                      </a:r>
                    </a:p>
                  </a:txBody>
                  <a:tcPr anchor="ctr"/>
                </a:tc>
                <a:tc>
                  <a:txBody>
                    <a:bodyPr/>
                    <a:lstStyle/>
                    <a:p>
                      <a:pPr algn="l" fontAlgn="base"/>
                      <a:r>
                        <a:rPr lang="en-US">
                          <a:effectLst/>
                        </a:rPr>
                        <a:t>− </a:t>
                      </a:r>
                    </a:p>
                  </a:txBody>
                  <a:tcPr anchor="ctr"/>
                </a:tc>
                <a:tc>
                  <a:txBody>
                    <a:bodyPr/>
                    <a:lstStyle/>
                    <a:p>
                      <a:pPr algn="l" fontAlgn="base"/>
                      <a:r>
                        <a:rPr lang="en-US">
                          <a:effectLst/>
                        </a:rPr>
                        <a:t>47811694 </a:t>
                      </a:r>
                    </a:p>
                  </a:txBody>
                  <a:tcPr anchor="ctr"/>
                </a:tc>
                <a:tc>
                  <a:txBody>
                    <a:bodyPr/>
                    <a:lstStyle/>
                    <a:p>
                      <a:pPr algn="l" fontAlgn="base"/>
                      <a:r>
                        <a:rPr lang="en-US">
                          <a:effectLst/>
                        </a:rPr>
                        <a:t>47811721 </a:t>
                      </a:r>
                    </a:p>
                  </a:txBody>
                  <a:tcPr anchor="ctr"/>
                </a:tc>
                <a:tc>
                  <a:txBody>
                    <a:bodyPr/>
                    <a:lstStyle/>
                    <a:p>
                      <a:pPr algn="l" fontAlgn="base"/>
                      <a:r>
                        <a:rPr lang="en-US">
                          <a:effectLst/>
                        </a:rPr>
                        <a:t>ANC </a:t>
                      </a:r>
                    </a:p>
                  </a:txBody>
                  <a:tcPr anchor="ctr"/>
                </a:tc>
                <a:tc>
                  <a:txBody>
                    <a:bodyPr/>
                    <a:lstStyle/>
                    <a:p>
                      <a:pPr algn="l" fontAlgn="base"/>
                      <a:r>
                        <a:rPr lang="en-US">
                          <a:effectLst/>
                        </a:rPr>
                        <a:t>−0.56 </a:t>
                      </a:r>
                    </a:p>
                  </a:txBody>
                  <a:tcPr anchor="ctr"/>
                </a:tc>
                <a:tc>
                  <a:txBody>
                    <a:bodyPr/>
                    <a:lstStyle/>
                    <a:p>
                      <a:pPr algn="l" fontAlgn="base"/>
                      <a:r>
                        <a:rPr lang="en-US">
                          <a:effectLst/>
                        </a:rPr>
                        <a:t>1.28E-06 </a:t>
                      </a:r>
                    </a:p>
                  </a:txBody>
                  <a:tcPr anchor="ctr"/>
                </a:tc>
                <a:tc>
                  <a:txBody>
                    <a:bodyPr/>
                    <a:lstStyle/>
                    <a:p>
                      <a:pPr algn="l" fontAlgn="base"/>
                      <a:r>
                        <a:rPr lang="en-US" dirty="0">
                          <a:effectLst/>
                        </a:rPr>
                        <a:t>.00888 </a:t>
                      </a:r>
                    </a:p>
                  </a:txBody>
                  <a:tcPr anchor="ctr"/>
                </a:tc>
                <a:extLst>
                  <a:ext uri="{0D108BD9-81ED-4DB2-BD59-A6C34878D82A}">
                    <a16:rowId xmlns:a16="http://schemas.microsoft.com/office/drawing/2014/main" val="3406293563"/>
                  </a:ext>
                </a:extLst>
              </a:tr>
            </a:tbl>
          </a:graphicData>
        </a:graphic>
      </p:graphicFrame>
    </p:spTree>
    <p:extLst>
      <p:ext uri="{BB962C8B-B14F-4D97-AF65-F5344CB8AC3E}">
        <p14:creationId xmlns:p14="http://schemas.microsoft.com/office/powerpoint/2010/main" val="38867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4627DC5-DD0D-4557-AE96-611ABC11E0A8}"/>
              </a:ext>
            </a:extLst>
          </p:cNvPr>
          <p:cNvGraphicFramePr>
            <a:graphicFrameLocks noGrp="1"/>
          </p:cNvGraphicFramePr>
          <p:nvPr>
            <p:extLst>
              <p:ext uri="{D42A27DB-BD31-4B8C-83A1-F6EECF244321}">
                <p14:modId xmlns:p14="http://schemas.microsoft.com/office/powerpoint/2010/main" val="3351188375"/>
              </p:ext>
            </p:extLst>
          </p:nvPr>
        </p:nvGraphicFramePr>
        <p:xfrm>
          <a:off x="2496234" y="228600"/>
          <a:ext cx="8127999" cy="6400800"/>
        </p:xfrm>
        <a:graphic>
          <a:graphicData uri="http://schemas.openxmlformats.org/drawingml/2006/table">
            <a:tbl>
              <a:tblPr firstRow="1" bandRow="1">
                <a:tableStyleId>{69CF1AB2-1976-4502-BF36-3FF5EA218861}</a:tableStyleId>
              </a:tblPr>
              <a:tblGrid>
                <a:gridCol w="738909">
                  <a:extLst>
                    <a:ext uri="{9D8B030D-6E8A-4147-A177-3AD203B41FA5}">
                      <a16:colId xmlns:a16="http://schemas.microsoft.com/office/drawing/2014/main" val="3086462806"/>
                    </a:ext>
                  </a:extLst>
                </a:gridCol>
                <a:gridCol w="738909">
                  <a:extLst>
                    <a:ext uri="{9D8B030D-6E8A-4147-A177-3AD203B41FA5}">
                      <a16:colId xmlns:a16="http://schemas.microsoft.com/office/drawing/2014/main" val="383603268"/>
                    </a:ext>
                  </a:extLst>
                </a:gridCol>
                <a:gridCol w="738909">
                  <a:extLst>
                    <a:ext uri="{9D8B030D-6E8A-4147-A177-3AD203B41FA5}">
                      <a16:colId xmlns:a16="http://schemas.microsoft.com/office/drawing/2014/main" val="1962034055"/>
                    </a:ext>
                  </a:extLst>
                </a:gridCol>
                <a:gridCol w="738909">
                  <a:extLst>
                    <a:ext uri="{9D8B030D-6E8A-4147-A177-3AD203B41FA5}">
                      <a16:colId xmlns:a16="http://schemas.microsoft.com/office/drawing/2014/main" val="594500768"/>
                    </a:ext>
                  </a:extLst>
                </a:gridCol>
                <a:gridCol w="738909">
                  <a:extLst>
                    <a:ext uri="{9D8B030D-6E8A-4147-A177-3AD203B41FA5}">
                      <a16:colId xmlns:a16="http://schemas.microsoft.com/office/drawing/2014/main" val="3708783157"/>
                    </a:ext>
                  </a:extLst>
                </a:gridCol>
                <a:gridCol w="738909">
                  <a:extLst>
                    <a:ext uri="{9D8B030D-6E8A-4147-A177-3AD203B41FA5}">
                      <a16:colId xmlns:a16="http://schemas.microsoft.com/office/drawing/2014/main" val="2115853087"/>
                    </a:ext>
                  </a:extLst>
                </a:gridCol>
                <a:gridCol w="738909">
                  <a:extLst>
                    <a:ext uri="{9D8B030D-6E8A-4147-A177-3AD203B41FA5}">
                      <a16:colId xmlns:a16="http://schemas.microsoft.com/office/drawing/2014/main" val="541954228"/>
                    </a:ext>
                  </a:extLst>
                </a:gridCol>
                <a:gridCol w="738909">
                  <a:extLst>
                    <a:ext uri="{9D8B030D-6E8A-4147-A177-3AD203B41FA5}">
                      <a16:colId xmlns:a16="http://schemas.microsoft.com/office/drawing/2014/main" val="1129252585"/>
                    </a:ext>
                  </a:extLst>
                </a:gridCol>
                <a:gridCol w="738909">
                  <a:extLst>
                    <a:ext uri="{9D8B030D-6E8A-4147-A177-3AD203B41FA5}">
                      <a16:colId xmlns:a16="http://schemas.microsoft.com/office/drawing/2014/main" val="2501855452"/>
                    </a:ext>
                  </a:extLst>
                </a:gridCol>
                <a:gridCol w="738909">
                  <a:extLst>
                    <a:ext uri="{9D8B030D-6E8A-4147-A177-3AD203B41FA5}">
                      <a16:colId xmlns:a16="http://schemas.microsoft.com/office/drawing/2014/main" val="130706257"/>
                    </a:ext>
                  </a:extLst>
                </a:gridCol>
                <a:gridCol w="738909">
                  <a:extLst>
                    <a:ext uri="{9D8B030D-6E8A-4147-A177-3AD203B41FA5}">
                      <a16:colId xmlns:a16="http://schemas.microsoft.com/office/drawing/2014/main" val="2557248295"/>
                    </a:ext>
                  </a:extLst>
                </a:gridCol>
              </a:tblGrid>
              <a:tr h="317528">
                <a:tc>
                  <a:txBody>
                    <a:bodyPr/>
                    <a:lstStyle/>
                    <a:p>
                      <a:pPr algn="l" fontAlgn="base"/>
                      <a:r>
                        <a:rPr lang="en-US" dirty="0">
                          <a:effectLst/>
                        </a:rPr>
                        <a:t>3305 </a:t>
                      </a:r>
                    </a:p>
                  </a:txBody>
                  <a:tcPr anchor="ctr"/>
                </a:tc>
                <a:tc>
                  <a:txBody>
                    <a:bodyPr/>
                    <a:lstStyle/>
                    <a:p>
                      <a:pPr algn="l" fontAlgn="base"/>
                      <a:r>
                        <a:rPr lang="en-US">
                          <a:effectLst/>
                        </a:rPr>
                        <a:t>AP1G2 </a:t>
                      </a:r>
                    </a:p>
                  </a:txBody>
                  <a:tcPr anchor="ctr"/>
                </a:tc>
                <a:tc>
                  <a:txBody>
                    <a:bodyPr/>
                    <a:lstStyle/>
                    <a:p>
                      <a:pPr algn="l" fontAlgn="base"/>
                      <a:r>
                        <a:rPr lang="en-US">
                          <a:effectLst/>
                        </a:rPr>
                        <a:t>RI </a:t>
                      </a:r>
                    </a:p>
                  </a:txBody>
                  <a:tcPr anchor="ctr"/>
                </a:tc>
                <a:tc>
                  <a:txBody>
                    <a:bodyPr/>
                    <a:lstStyle/>
                    <a:p>
                      <a:pPr algn="l" fontAlgn="base"/>
                      <a:r>
                        <a:rPr lang="en-US">
                          <a:effectLst/>
                        </a:rPr>
                        <a:t>14 </a:t>
                      </a:r>
                    </a:p>
                  </a:txBody>
                  <a:tcPr anchor="ctr"/>
                </a:tc>
                <a:tc>
                  <a:txBody>
                    <a:bodyPr/>
                    <a:lstStyle/>
                    <a:p>
                      <a:pPr algn="l" fontAlgn="base"/>
                      <a:r>
                        <a:rPr lang="en-US">
                          <a:effectLst/>
                        </a:rPr>
                        <a:t>− </a:t>
                      </a:r>
                    </a:p>
                  </a:txBody>
                  <a:tcPr anchor="ctr"/>
                </a:tc>
                <a:tc>
                  <a:txBody>
                    <a:bodyPr/>
                    <a:lstStyle/>
                    <a:p>
                      <a:pPr algn="l" fontAlgn="base"/>
                      <a:r>
                        <a:rPr lang="en-US">
                          <a:effectLst/>
                        </a:rPr>
                        <a:t>24031170 </a:t>
                      </a:r>
                    </a:p>
                  </a:txBody>
                  <a:tcPr anchor="ctr"/>
                </a:tc>
                <a:tc>
                  <a:txBody>
                    <a:bodyPr/>
                    <a:lstStyle/>
                    <a:p>
                      <a:pPr algn="l" fontAlgn="base"/>
                      <a:r>
                        <a:rPr lang="en-US">
                          <a:effectLst/>
                        </a:rPr>
                        <a:t>24031624 </a:t>
                      </a:r>
                    </a:p>
                  </a:txBody>
                  <a:tcPr anchor="ctr"/>
                </a:tc>
                <a:tc>
                  <a:txBody>
                    <a:bodyPr/>
                    <a:lstStyle/>
                    <a:p>
                      <a:pPr algn="l" fontAlgn="base"/>
                      <a:r>
                        <a:rPr lang="en-US">
                          <a:effectLst/>
                        </a:rPr>
                        <a:t>ANC </a:t>
                      </a:r>
                    </a:p>
                  </a:txBody>
                  <a:tcPr anchor="ctr"/>
                </a:tc>
                <a:tc>
                  <a:txBody>
                    <a:bodyPr/>
                    <a:lstStyle/>
                    <a:p>
                      <a:pPr algn="l" fontAlgn="base"/>
                      <a:r>
                        <a:rPr lang="en-US">
                          <a:effectLst/>
                        </a:rPr>
                        <a:t>−0.56 </a:t>
                      </a:r>
                    </a:p>
                  </a:txBody>
                  <a:tcPr anchor="ctr"/>
                </a:tc>
                <a:tc>
                  <a:txBody>
                    <a:bodyPr/>
                    <a:lstStyle/>
                    <a:p>
                      <a:pPr algn="l" fontAlgn="base"/>
                      <a:r>
                        <a:rPr lang="en-US">
                          <a:effectLst/>
                        </a:rPr>
                        <a:t>1.68E-06 </a:t>
                      </a:r>
                    </a:p>
                  </a:txBody>
                  <a:tcPr anchor="ctr"/>
                </a:tc>
                <a:tc>
                  <a:txBody>
                    <a:bodyPr/>
                    <a:lstStyle/>
                    <a:p>
                      <a:pPr algn="l" fontAlgn="base"/>
                      <a:r>
                        <a:rPr lang="en-US">
                          <a:effectLst/>
                        </a:rPr>
                        <a:t>.011579 </a:t>
                      </a:r>
                    </a:p>
                  </a:txBody>
                  <a:tcPr anchor="ctr"/>
                </a:tc>
                <a:extLst>
                  <a:ext uri="{0D108BD9-81ED-4DB2-BD59-A6C34878D82A}">
                    <a16:rowId xmlns:a16="http://schemas.microsoft.com/office/drawing/2014/main" val="1477887029"/>
                  </a:ext>
                </a:extLst>
              </a:tr>
              <a:tr h="781762">
                <a:tc>
                  <a:txBody>
                    <a:bodyPr/>
                    <a:lstStyle/>
                    <a:p>
                      <a:pPr algn="l" fontAlgn="base"/>
                      <a:r>
                        <a:rPr lang="en-US">
                          <a:effectLst/>
                        </a:rPr>
                        <a:t>2362 </a:t>
                      </a:r>
                    </a:p>
                  </a:txBody>
                  <a:tcPr anchor="ctr"/>
                </a:tc>
                <a:tc>
                  <a:txBody>
                    <a:bodyPr/>
                    <a:lstStyle/>
                    <a:p>
                      <a:pPr algn="l" fontAlgn="base"/>
                      <a:r>
                        <a:rPr lang="en-US">
                          <a:effectLst/>
                        </a:rPr>
                        <a:t>SNRPN </a:t>
                      </a:r>
                    </a:p>
                  </a:txBody>
                  <a:tcPr anchor="ctr"/>
                </a:tc>
                <a:tc>
                  <a:txBody>
                    <a:bodyPr/>
                    <a:lstStyle/>
                    <a:p>
                      <a:pPr algn="l" fontAlgn="base"/>
                      <a:r>
                        <a:rPr lang="en-US">
                          <a:effectLst/>
                        </a:rPr>
                        <a:t>A3SS </a:t>
                      </a:r>
                    </a:p>
                  </a:txBody>
                  <a:tcPr anchor="ctr"/>
                </a:tc>
                <a:tc>
                  <a:txBody>
                    <a:bodyPr/>
                    <a:lstStyle/>
                    <a:p>
                      <a:pPr algn="l" fontAlgn="base"/>
                      <a:r>
                        <a:rPr lang="en-US">
                          <a:effectLst/>
                        </a:rPr>
                        <a:t>15 </a:t>
                      </a:r>
                    </a:p>
                  </a:txBody>
                  <a:tcPr anchor="ctr"/>
                </a:tc>
                <a:tc>
                  <a:txBody>
                    <a:bodyPr/>
                    <a:lstStyle/>
                    <a:p>
                      <a:pPr algn="l" fontAlgn="base"/>
                      <a:r>
                        <a:rPr lang="en-US">
                          <a:effectLst/>
                        </a:rPr>
                        <a:t>+ </a:t>
                      </a:r>
                    </a:p>
                  </a:txBody>
                  <a:tcPr anchor="ctr"/>
                </a:tc>
                <a:tc>
                  <a:txBody>
                    <a:bodyPr/>
                    <a:lstStyle/>
                    <a:p>
                      <a:pPr algn="l" fontAlgn="base"/>
                      <a:r>
                        <a:rPr lang="en-US">
                          <a:effectLst/>
                        </a:rPr>
                        <a:t>25219434 </a:t>
                      </a:r>
                    </a:p>
                  </a:txBody>
                  <a:tcPr anchor="ctr"/>
                </a:tc>
                <a:tc>
                  <a:txBody>
                    <a:bodyPr/>
                    <a:lstStyle/>
                    <a:p>
                      <a:pPr algn="l" fontAlgn="base"/>
                      <a:r>
                        <a:rPr lang="en-US">
                          <a:effectLst/>
                        </a:rPr>
                        <a:t>25219603 </a:t>
                      </a:r>
                    </a:p>
                  </a:txBody>
                  <a:tcPr anchor="ctr"/>
                </a:tc>
                <a:tc>
                  <a:txBody>
                    <a:bodyPr/>
                    <a:lstStyle/>
                    <a:p>
                      <a:pPr algn="l" fontAlgn="base"/>
                      <a:r>
                        <a:rPr lang="en-US">
                          <a:effectLst/>
                        </a:rPr>
                        <a:t>ANC </a:t>
                      </a:r>
                    </a:p>
                  </a:txBody>
                  <a:tcPr anchor="ctr"/>
                </a:tc>
                <a:tc>
                  <a:txBody>
                    <a:bodyPr/>
                    <a:lstStyle/>
                    <a:p>
                      <a:pPr algn="l" fontAlgn="base"/>
                      <a:r>
                        <a:rPr lang="en-US">
                          <a:effectLst/>
                        </a:rPr>
                        <a:t>−0.55 </a:t>
                      </a:r>
                    </a:p>
                  </a:txBody>
                  <a:tcPr anchor="ctr"/>
                </a:tc>
                <a:tc>
                  <a:txBody>
                    <a:bodyPr/>
                    <a:lstStyle/>
                    <a:p>
                      <a:pPr algn="l" fontAlgn="base"/>
                      <a:r>
                        <a:rPr lang="en-US">
                          <a:effectLst/>
                        </a:rPr>
                        <a:t>3.14E-06 </a:t>
                      </a:r>
                    </a:p>
                  </a:txBody>
                  <a:tcPr anchor="ctr"/>
                </a:tc>
                <a:tc>
                  <a:txBody>
                    <a:bodyPr/>
                    <a:lstStyle/>
                    <a:p>
                      <a:pPr algn="l" fontAlgn="base"/>
                      <a:r>
                        <a:rPr lang="en-US">
                          <a:effectLst/>
                        </a:rPr>
                        <a:t>.021689 </a:t>
                      </a:r>
                    </a:p>
                  </a:txBody>
                  <a:tcPr anchor="ctr"/>
                </a:tc>
                <a:extLst>
                  <a:ext uri="{0D108BD9-81ED-4DB2-BD59-A6C34878D82A}">
                    <a16:rowId xmlns:a16="http://schemas.microsoft.com/office/drawing/2014/main" val="691848206"/>
                  </a:ext>
                </a:extLst>
              </a:tr>
              <a:tr h="781762">
                <a:tc>
                  <a:txBody>
                    <a:bodyPr/>
                    <a:lstStyle/>
                    <a:p>
                      <a:pPr algn="l" fontAlgn="base"/>
                      <a:r>
                        <a:rPr lang="en-US">
                          <a:effectLst/>
                        </a:rPr>
                        <a:t>5460 </a:t>
                      </a:r>
                    </a:p>
                  </a:txBody>
                  <a:tcPr anchor="ctr"/>
                </a:tc>
                <a:tc>
                  <a:txBody>
                    <a:bodyPr/>
                    <a:lstStyle/>
                    <a:p>
                      <a:pPr algn="l" fontAlgn="base"/>
                      <a:r>
                        <a:rPr lang="en-US">
                          <a:effectLst/>
                        </a:rPr>
                        <a:t>TCEA2 </a:t>
                      </a:r>
                    </a:p>
                  </a:txBody>
                  <a:tcPr anchor="ctr"/>
                </a:tc>
                <a:tc>
                  <a:txBody>
                    <a:bodyPr/>
                    <a:lstStyle/>
                    <a:p>
                      <a:pPr algn="l" fontAlgn="base"/>
                      <a:r>
                        <a:rPr lang="en-US">
                          <a:effectLst/>
                        </a:rPr>
                        <a:t>A3SS </a:t>
                      </a:r>
                    </a:p>
                  </a:txBody>
                  <a:tcPr anchor="ctr"/>
                </a:tc>
                <a:tc>
                  <a:txBody>
                    <a:bodyPr/>
                    <a:lstStyle/>
                    <a:p>
                      <a:pPr algn="l" fontAlgn="base"/>
                      <a:r>
                        <a:rPr lang="en-US">
                          <a:effectLst/>
                        </a:rPr>
                        <a:t>20 </a:t>
                      </a:r>
                    </a:p>
                  </a:txBody>
                  <a:tcPr anchor="ctr"/>
                </a:tc>
                <a:tc>
                  <a:txBody>
                    <a:bodyPr/>
                    <a:lstStyle/>
                    <a:p>
                      <a:pPr algn="l" fontAlgn="base"/>
                      <a:r>
                        <a:rPr lang="en-US">
                          <a:effectLst/>
                        </a:rPr>
                        <a:t>+ </a:t>
                      </a:r>
                    </a:p>
                  </a:txBody>
                  <a:tcPr anchor="ctr"/>
                </a:tc>
                <a:tc>
                  <a:txBody>
                    <a:bodyPr/>
                    <a:lstStyle/>
                    <a:p>
                      <a:pPr algn="l" fontAlgn="base"/>
                      <a:r>
                        <a:rPr lang="en-US">
                          <a:effectLst/>
                        </a:rPr>
                        <a:t>62703210 </a:t>
                      </a:r>
                    </a:p>
                  </a:txBody>
                  <a:tcPr anchor="ctr"/>
                </a:tc>
                <a:tc>
                  <a:txBody>
                    <a:bodyPr/>
                    <a:lstStyle/>
                    <a:p>
                      <a:pPr algn="l" fontAlgn="base"/>
                      <a:r>
                        <a:rPr lang="en-US">
                          <a:effectLst/>
                        </a:rPr>
                        <a:t>62703294 </a:t>
                      </a:r>
                    </a:p>
                  </a:txBody>
                  <a:tcPr anchor="ctr"/>
                </a:tc>
                <a:tc>
                  <a:txBody>
                    <a:bodyPr/>
                    <a:lstStyle/>
                    <a:p>
                      <a:pPr algn="l" fontAlgn="base"/>
                      <a:r>
                        <a:rPr lang="en-US">
                          <a:effectLst/>
                        </a:rPr>
                        <a:t>ANC </a:t>
                      </a:r>
                    </a:p>
                  </a:txBody>
                  <a:tcPr anchor="ctr"/>
                </a:tc>
                <a:tc>
                  <a:txBody>
                    <a:bodyPr/>
                    <a:lstStyle/>
                    <a:p>
                      <a:pPr algn="l" fontAlgn="base"/>
                      <a:r>
                        <a:rPr lang="en-US">
                          <a:effectLst/>
                        </a:rPr>
                        <a:t>0.54 </a:t>
                      </a:r>
                    </a:p>
                  </a:txBody>
                  <a:tcPr anchor="ctr"/>
                </a:tc>
                <a:tc>
                  <a:txBody>
                    <a:bodyPr/>
                    <a:lstStyle/>
                    <a:p>
                      <a:pPr algn="l" fontAlgn="base"/>
                      <a:r>
                        <a:rPr lang="en-US">
                          <a:effectLst/>
                        </a:rPr>
                        <a:t>3.24E-06 </a:t>
                      </a:r>
                    </a:p>
                  </a:txBody>
                  <a:tcPr anchor="ctr"/>
                </a:tc>
                <a:tc>
                  <a:txBody>
                    <a:bodyPr/>
                    <a:lstStyle/>
                    <a:p>
                      <a:pPr algn="l" fontAlgn="base"/>
                      <a:r>
                        <a:rPr lang="en-US">
                          <a:effectLst/>
                        </a:rPr>
                        <a:t>.022393 </a:t>
                      </a:r>
                    </a:p>
                  </a:txBody>
                  <a:tcPr anchor="ctr"/>
                </a:tc>
                <a:extLst>
                  <a:ext uri="{0D108BD9-81ED-4DB2-BD59-A6C34878D82A}">
                    <a16:rowId xmlns:a16="http://schemas.microsoft.com/office/drawing/2014/main" val="825376100"/>
                  </a:ext>
                </a:extLst>
              </a:tr>
              <a:tr h="781762">
                <a:tc>
                  <a:txBody>
                    <a:bodyPr/>
                    <a:lstStyle/>
                    <a:p>
                      <a:pPr algn="l" fontAlgn="base"/>
                      <a:r>
                        <a:rPr lang="en-US">
                          <a:effectLst/>
                        </a:rPr>
                        <a:t>6627 </a:t>
                      </a:r>
                    </a:p>
                  </a:txBody>
                  <a:tcPr anchor="ctr"/>
                </a:tc>
                <a:tc>
                  <a:txBody>
                    <a:bodyPr/>
                    <a:lstStyle/>
                    <a:p>
                      <a:pPr algn="l" fontAlgn="base"/>
                      <a:r>
                        <a:rPr lang="en-US">
                          <a:effectLst/>
                        </a:rPr>
                        <a:t>NICN1 </a:t>
                      </a:r>
                    </a:p>
                  </a:txBody>
                  <a:tcPr anchor="ctr"/>
                </a:tc>
                <a:tc>
                  <a:txBody>
                    <a:bodyPr/>
                    <a:lstStyle/>
                    <a:p>
                      <a:pPr algn="l" fontAlgn="base"/>
                      <a:r>
                        <a:rPr lang="en-US">
                          <a:effectLst/>
                        </a:rPr>
                        <a:t>A3SS </a:t>
                      </a:r>
                    </a:p>
                  </a:txBody>
                  <a:tcPr anchor="ctr"/>
                </a:tc>
                <a:tc>
                  <a:txBody>
                    <a:bodyPr/>
                    <a:lstStyle/>
                    <a:p>
                      <a:pPr algn="l" fontAlgn="base"/>
                      <a:r>
                        <a:rPr lang="en-US">
                          <a:effectLst/>
                        </a:rPr>
                        <a:t>3 </a:t>
                      </a:r>
                    </a:p>
                  </a:txBody>
                  <a:tcPr anchor="ctr"/>
                </a:tc>
                <a:tc>
                  <a:txBody>
                    <a:bodyPr/>
                    <a:lstStyle/>
                    <a:p>
                      <a:pPr algn="l" fontAlgn="base"/>
                      <a:r>
                        <a:rPr lang="en-US">
                          <a:effectLst/>
                        </a:rPr>
                        <a:t>− </a:t>
                      </a:r>
                    </a:p>
                  </a:txBody>
                  <a:tcPr anchor="ctr"/>
                </a:tc>
                <a:tc>
                  <a:txBody>
                    <a:bodyPr/>
                    <a:lstStyle/>
                    <a:p>
                      <a:pPr algn="l" fontAlgn="base"/>
                      <a:r>
                        <a:rPr lang="en-US">
                          <a:effectLst/>
                        </a:rPr>
                        <a:t>49462381 </a:t>
                      </a:r>
                    </a:p>
                  </a:txBody>
                  <a:tcPr anchor="ctr"/>
                </a:tc>
                <a:tc>
                  <a:txBody>
                    <a:bodyPr/>
                    <a:lstStyle/>
                    <a:p>
                      <a:pPr algn="l" fontAlgn="base"/>
                      <a:r>
                        <a:rPr lang="en-US">
                          <a:effectLst/>
                        </a:rPr>
                        <a:t>49462579 </a:t>
                      </a:r>
                    </a:p>
                  </a:txBody>
                  <a:tcPr anchor="ctr"/>
                </a:tc>
                <a:tc>
                  <a:txBody>
                    <a:bodyPr/>
                    <a:lstStyle/>
                    <a:p>
                      <a:pPr algn="l" fontAlgn="base"/>
                      <a:r>
                        <a:rPr lang="en-US">
                          <a:effectLst/>
                        </a:rPr>
                        <a:t>Plt </a:t>
                      </a:r>
                    </a:p>
                  </a:txBody>
                  <a:tcPr anchor="ctr"/>
                </a:tc>
                <a:tc>
                  <a:txBody>
                    <a:bodyPr/>
                    <a:lstStyle/>
                    <a:p>
                      <a:pPr algn="l" fontAlgn="base"/>
                      <a:r>
                        <a:rPr lang="en-US">
                          <a:effectLst/>
                        </a:rPr>
                        <a:t>−0.54 </a:t>
                      </a:r>
                    </a:p>
                  </a:txBody>
                  <a:tcPr anchor="ctr"/>
                </a:tc>
                <a:tc>
                  <a:txBody>
                    <a:bodyPr/>
                    <a:lstStyle/>
                    <a:p>
                      <a:pPr algn="l" fontAlgn="base"/>
                      <a:r>
                        <a:rPr lang="en-US">
                          <a:effectLst/>
                        </a:rPr>
                        <a:t>3.80E-06 </a:t>
                      </a:r>
                    </a:p>
                  </a:txBody>
                  <a:tcPr anchor="ctr"/>
                </a:tc>
                <a:tc>
                  <a:txBody>
                    <a:bodyPr/>
                    <a:lstStyle/>
                    <a:p>
                      <a:pPr algn="l" fontAlgn="base"/>
                      <a:r>
                        <a:rPr lang="en-US">
                          <a:effectLst/>
                        </a:rPr>
                        <a:t>.026281 </a:t>
                      </a:r>
                    </a:p>
                  </a:txBody>
                  <a:tcPr anchor="ctr"/>
                </a:tc>
                <a:extLst>
                  <a:ext uri="{0D108BD9-81ED-4DB2-BD59-A6C34878D82A}">
                    <a16:rowId xmlns:a16="http://schemas.microsoft.com/office/drawing/2014/main" val="2327152429"/>
                  </a:ext>
                </a:extLst>
              </a:tr>
              <a:tr h="781762">
                <a:tc>
                  <a:txBody>
                    <a:bodyPr/>
                    <a:lstStyle/>
                    <a:p>
                      <a:pPr algn="l" fontAlgn="base"/>
                      <a:r>
                        <a:rPr lang="en-US">
                          <a:effectLst/>
                        </a:rPr>
                        <a:t>6153 </a:t>
                      </a:r>
                    </a:p>
                  </a:txBody>
                  <a:tcPr anchor="ctr"/>
                </a:tc>
                <a:tc>
                  <a:txBody>
                    <a:bodyPr/>
                    <a:lstStyle/>
                    <a:p>
                      <a:pPr algn="l" fontAlgn="base"/>
                      <a:r>
                        <a:rPr lang="en-US">
                          <a:effectLst/>
                        </a:rPr>
                        <a:t>ABCC5 </a:t>
                      </a:r>
                    </a:p>
                  </a:txBody>
                  <a:tcPr anchor="ctr"/>
                </a:tc>
                <a:tc>
                  <a:txBody>
                    <a:bodyPr/>
                    <a:lstStyle/>
                    <a:p>
                      <a:pPr algn="l" fontAlgn="base"/>
                      <a:r>
                        <a:rPr lang="en-US">
                          <a:effectLst/>
                        </a:rPr>
                        <a:t>A3SS </a:t>
                      </a:r>
                    </a:p>
                  </a:txBody>
                  <a:tcPr anchor="ctr"/>
                </a:tc>
                <a:tc>
                  <a:txBody>
                    <a:bodyPr/>
                    <a:lstStyle/>
                    <a:p>
                      <a:pPr algn="l" fontAlgn="base"/>
                      <a:r>
                        <a:rPr lang="en-US">
                          <a:effectLst/>
                        </a:rPr>
                        <a:t>3 </a:t>
                      </a:r>
                    </a:p>
                  </a:txBody>
                  <a:tcPr anchor="ctr"/>
                </a:tc>
                <a:tc>
                  <a:txBody>
                    <a:bodyPr/>
                    <a:lstStyle/>
                    <a:p>
                      <a:pPr algn="l" fontAlgn="base"/>
                      <a:r>
                        <a:rPr lang="en-US">
                          <a:effectLst/>
                        </a:rPr>
                        <a:t>− </a:t>
                      </a:r>
                    </a:p>
                  </a:txBody>
                  <a:tcPr anchor="ctr"/>
                </a:tc>
                <a:tc>
                  <a:txBody>
                    <a:bodyPr/>
                    <a:lstStyle/>
                    <a:p>
                      <a:pPr algn="l" fontAlgn="base"/>
                      <a:r>
                        <a:rPr lang="en-US">
                          <a:effectLst/>
                        </a:rPr>
                        <a:t>183703091 </a:t>
                      </a:r>
                    </a:p>
                  </a:txBody>
                  <a:tcPr anchor="ctr"/>
                </a:tc>
                <a:tc>
                  <a:txBody>
                    <a:bodyPr/>
                    <a:lstStyle/>
                    <a:p>
                      <a:pPr algn="l" fontAlgn="base"/>
                      <a:r>
                        <a:rPr lang="en-US">
                          <a:effectLst/>
                        </a:rPr>
                        <a:t>183703243 </a:t>
                      </a:r>
                    </a:p>
                  </a:txBody>
                  <a:tcPr anchor="ctr"/>
                </a:tc>
                <a:tc>
                  <a:txBody>
                    <a:bodyPr/>
                    <a:lstStyle/>
                    <a:p>
                      <a:pPr algn="l" fontAlgn="base"/>
                      <a:r>
                        <a:rPr lang="en-US">
                          <a:effectLst/>
                        </a:rPr>
                        <a:t>ANC </a:t>
                      </a:r>
                    </a:p>
                  </a:txBody>
                  <a:tcPr anchor="ctr"/>
                </a:tc>
                <a:tc>
                  <a:txBody>
                    <a:bodyPr/>
                    <a:lstStyle/>
                    <a:p>
                      <a:pPr algn="l" fontAlgn="base"/>
                      <a:r>
                        <a:rPr lang="en-US">
                          <a:effectLst/>
                        </a:rPr>
                        <a:t>−0.54 </a:t>
                      </a:r>
                    </a:p>
                  </a:txBody>
                  <a:tcPr anchor="ctr"/>
                </a:tc>
                <a:tc>
                  <a:txBody>
                    <a:bodyPr/>
                    <a:lstStyle/>
                    <a:p>
                      <a:pPr algn="l" fontAlgn="base"/>
                      <a:r>
                        <a:rPr lang="en-US">
                          <a:effectLst/>
                        </a:rPr>
                        <a:t>4.23E-06 </a:t>
                      </a:r>
                    </a:p>
                  </a:txBody>
                  <a:tcPr anchor="ctr"/>
                </a:tc>
                <a:tc>
                  <a:txBody>
                    <a:bodyPr/>
                    <a:lstStyle/>
                    <a:p>
                      <a:pPr algn="l" fontAlgn="base"/>
                      <a:r>
                        <a:rPr lang="en-US">
                          <a:effectLst/>
                        </a:rPr>
                        <a:t>.029229 </a:t>
                      </a:r>
                    </a:p>
                  </a:txBody>
                  <a:tcPr anchor="ctr"/>
                </a:tc>
                <a:extLst>
                  <a:ext uri="{0D108BD9-81ED-4DB2-BD59-A6C34878D82A}">
                    <a16:rowId xmlns:a16="http://schemas.microsoft.com/office/drawing/2014/main" val="437866477"/>
                  </a:ext>
                </a:extLst>
              </a:tr>
              <a:tr h="781762">
                <a:tc>
                  <a:txBody>
                    <a:bodyPr/>
                    <a:lstStyle/>
                    <a:p>
                      <a:pPr algn="l" fontAlgn="base"/>
                      <a:r>
                        <a:rPr lang="en-US">
                          <a:effectLst/>
                        </a:rPr>
                        <a:t>518 </a:t>
                      </a:r>
                    </a:p>
                  </a:txBody>
                  <a:tcPr anchor="ctr"/>
                </a:tc>
                <a:tc>
                  <a:txBody>
                    <a:bodyPr/>
                    <a:lstStyle/>
                    <a:p>
                      <a:pPr algn="l" fontAlgn="base"/>
                      <a:r>
                        <a:rPr lang="en-US">
                          <a:effectLst/>
                        </a:rPr>
                        <a:t>ERCC3 </a:t>
                      </a:r>
                    </a:p>
                  </a:txBody>
                  <a:tcPr anchor="ctr"/>
                </a:tc>
                <a:tc>
                  <a:txBody>
                    <a:bodyPr/>
                    <a:lstStyle/>
                    <a:p>
                      <a:pPr algn="l" fontAlgn="base"/>
                      <a:r>
                        <a:rPr lang="en-US">
                          <a:effectLst/>
                        </a:rPr>
                        <a:t>RI </a:t>
                      </a:r>
                    </a:p>
                  </a:txBody>
                  <a:tcPr anchor="ctr"/>
                </a:tc>
                <a:tc>
                  <a:txBody>
                    <a:bodyPr/>
                    <a:lstStyle/>
                    <a:p>
                      <a:pPr algn="l" fontAlgn="base"/>
                      <a:r>
                        <a:rPr lang="en-US">
                          <a:effectLst/>
                        </a:rPr>
                        <a:t>2 </a:t>
                      </a:r>
                    </a:p>
                  </a:txBody>
                  <a:tcPr anchor="ctr"/>
                </a:tc>
                <a:tc>
                  <a:txBody>
                    <a:bodyPr/>
                    <a:lstStyle/>
                    <a:p>
                      <a:pPr algn="l" fontAlgn="base"/>
                      <a:r>
                        <a:rPr lang="en-US">
                          <a:effectLst/>
                        </a:rPr>
                        <a:t>− </a:t>
                      </a:r>
                    </a:p>
                  </a:txBody>
                  <a:tcPr anchor="ctr"/>
                </a:tc>
                <a:tc>
                  <a:txBody>
                    <a:bodyPr/>
                    <a:lstStyle/>
                    <a:p>
                      <a:pPr algn="l" fontAlgn="base"/>
                      <a:r>
                        <a:rPr lang="en-US">
                          <a:effectLst/>
                        </a:rPr>
                        <a:t>128046912 </a:t>
                      </a:r>
                    </a:p>
                  </a:txBody>
                  <a:tcPr anchor="ctr"/>
                </a:tc>
                <a:tc>
                  <a:txBody>
                    <a:bodyPr/>
                    <a:lstStyle/>
                    <a:p>
                      <a:pPr algn="l" fontAlgn="base"/>
                      <a:r>
                        <a:rPr lang="en-US">
                          <a:effectLst/>
                        </a:rPr>
                        <a:t>128047400 </a:t>
                      </a:r>
                    </a:p>
                  </a:txBody>
                  <a:tcPr anchor="ctr"/>
                </a:tc>
                <a:tc>
                  <a:txBody>
                    <a:bodyPr/>
                    <a:lstStyle/>
                    <a:p>
                      <a:pPr algn="l" fontAlgn="base"/>
                      <a:r>
                        <a:rPr lang="en-US">
                          <a:effectLst/>
                        </a:rPr>
                        <a:t>ANC </a:t>
                      </a:r>
                    </a:p>
                  </a:txBody>
                  <a:tcPr anchor="ctr"/>
                </a:tc>
                <a:tc>
                  <a:txBody>
                    <a:bodyPr/>
                    <a:lstStyle/>
                    <a:p>
                      <a:pPr algn="l" fontAlgn="base"/>
                      <a:r>
                        <a:rPr lang="en-US">
                          <a:effectLst/>
                        </a:rPr>
                        <a:t>−0.54 </a:t>
                      </a:r>
                    </a:p>
                  </a:txBody>
                  <a:tcPr anchor="ctr"/>
                </a:tc>
                <a:tc>
                  <a:txBody>
                    <a:bodyPr/>
                    <a:lstStyle/>
                    <a:p>
                      <a:pPr algn="l" fontAlgn="base"/>
                      <a:r>
                        <a:rPr lang="en-US">
                          <a:effectLst/>
                        </a:rPr>
                        <a:t>4.71E-06 </a:t>
                      </a:r>
                    </a:p>
                  </a:txBody>
                  <a:tcPr anchor="ctr"/>
                </a:tc>
                <a:tc>
                  <a:txBody>
                    <a:bodyPr/>
                    <a:lstStyle/>
                    <a:p>
                      <a:pPr algn="l" fontAlgn="base"/>
                      <a:r>
                        <a:rPr lang="en-US">
                          <a:effectLst/>
                        </a:rPr>
                        <a:t>.032551 </a:t>
                      </a:r>
                    </a:p>
                  </a:txBody>
                  <a:tcPr anchor="ctr"/>
                </a:tc>
                <a:extLst>
                  <a:ext uri="{0D108BD9-81ED-4DB2-BD59-A6C34878D82A}">
                    <a16:rowId xmlns:a16="http://schemas.microsoft.com/office/drawing/2014/main" val="3600866636"/>
                  </a:ext>
                </a:extLst>
              </a:tr>
              <a:tr h="781762">
                <a:tc>
                  <a:txBody>
                    <a:bodyPr/>
                    <a:lstStyle/>
                    <a:p>
                      <a:pPr algn="l" fontAlgn="base"/>
                      <a:r>
                        <a:rPr lang="en-US">
                          <a:effectLst/>
                        </a:rPr>
                        <a:t>2359 </a:t>
                      </a:r>
                    </a:p>
                  </a:txBody>
                  <a:tcPr anchor="ctr"/>
                </a:tc>
                <a:tc>
                  <a:txBody>
                    <a:bodyPr/>
                    <a:lstStyle/>
                    <a:p>
                      <a:pPr algn="l" fontAlgn="base"/>
                      <a:r>
                        <a:rPr lang="en-US">
                          <a:effectLst/>
                        </a:rPr>
                        <a:t>SNRPN </a:t>
                      </a:r>
                    </a:p>
                  </a:txBody>
                  <a:tcPr anchor="ctr"/>
                </a:tc>
                <a:tc>
                  <a:txBody>
                    <a:bodyPr/>
                    <a:lstStyle/>
                    <a:p>
                      <a:pPr algn="l" fontAlgn="base"/>
                      <a:r>
                        <a:rPr lang="en-US">
                          <a:effectLst/>
                        </a:rPr>
                        <a:t>A3SS </a:t>
                      </a:r>
                    </a:p>
                  </a:txBody>
                  <a:tcPr anchor="ctr"/>
                </a:tc>
                <a:tc>
                  <a:txBody>
                    <a:bodyPr/>
                    <a:lstStyle/>
                    <a:p>
                      <a:pPr algn="l" fontAlgn="base"/>
                      <a:r>
                        <a:rPr lang="en-US">
                          <a:effectLst/>
                        </a:rPr>
                        <a:t>15 </a:t>
                      </a:r>
                    </a:p>
                  </a:txBody>
                  <a:tcPr anchor="ctr"/>
                </a:tc>
                <a:tc>
                  <a:txBody>
                    <a:bodyPr/>
                    <a:lstStyle/>
                    <a:p>
                      <a:pPr algn="l" fontAlgn="base"/>
                      <a:r>
                        <a:rPr lang="en-US">
                          <a:effectLst/>
                        </a:rPr>
                        <a:t>+ </a:t>
                      </a:r>
                    </a:p>
                  </a:txBody>
                  <a:tcPr anchor="ctr"/>
                </a:tc>
                <a:tc>
                  <a:txBody>
                    <a:bodyPr/>
                    <a:lstStyle/>
                    <a:p>
                      <a:pPr algn="l" fontAlgn="base"/>
                      <a:r>
                        <a:rPr lang="en-US">
                          <a:effectLst/>
                        </a:rPr>
                        <a:t>25219457 </a:t>
                      </a:r>
                    </a:p>
                  </a:txBody>
                  <a:tcPr anchor="ctr"/>
                </a:tc>
                <a:tc>
                  <a:txBody>
                    <a:bodyPr/>
                    <a:lstStyle/>
                    <a:p>
                      <a:pPr algn="l" fontAlgn="base"/>
                      <a:r>
                        <a:rPr lang="en-US">
                          <a:effectLst/>
                        </a:rPr>
                        <a:t>25219603 </a:t>
                      </a:r>
                    </a:p>
                  </a:txBody>
                  <a:tcPr anchor="ctr"/>
                </a:tc>
                <a:tc>
                  <a:txBody>
                    <a:bodyPr/>
                    <a:lstStyle/>
                    <a:p>
                      <a:pPr algn="l" fontAlgn="base"/>
                      <a:r>
                        <a:rPr lang="en-US">
                          <a:effectLst/>
                        </a:rPr>
                        <a:t>ANC </a:t>
                      </a:r>
                    </a:p>
                  </a:txBody>
                  <a:tcPr anchor="ctr"/>
                </a:tc>
                <a:tc>
                  <a:txBody>
                    <a:bodyPr/>
                    <a:lstStyle/>
                    <a:p>
                      <a:pPr algn="l" fontAlgn="base"/>
                      <a:r>
                        <a:rPr lang="en-US">
                          <a:effectLst/>
                        </a:rPr>
                        <a:t>−0.54 </a:t>
                      </a:r>
                    </a:p>
                  </a:txBody>
                  <a:tcPr anchor="ctr"/>
                </a:tc>
                <a:tc>
                  <a:txBody>
                    <a:bodyPr/>
                    <a:lstStyle/>
                    <a:p>
                      <a:pPr algn="l" fontAlgn="base"/>
                      <a:r>
                        <a:rPr lang="en-US">
                          <a:effectLst/>
                        </a:rPr>
                        <a:t>5.02E-06 </a:t>
                      </a:r>
                    </a:p>
                  </a:txBody>
                  <a:tcPr anchor="ctr"/>
                </a:tc>
                <a:tc>
                  <a:txBody>
                    <a:bodyPr/>
                    <a:lstStyle/>
                    <a:p>
                      <a:pPr algn="l" fontAlgn="base"/>
                      <a:r>
                        <a:rPr lang="en-US" dirty="0">
                          <a:effectLst/>
                        </a:rPr>
                        <a:t>.03468 </a:t>
                      </a:r>
                    </a:p>
                  </a:txBody>
                  <a:tcPr anchor="ctr"/>
                </a:tc>
                <a:extLst>
                  <a:ext uri="{0D108BD9-81ED-4DB2-BD59-A6C34878D82A}">
                    <a16:rowId xmlns:a16="http://schemas.microsoft.com/office/drawing/2014/main" val="1314217171"/>
                  </a:ext>
                </a:extLst>
              </a:tr>
            </a:tbl>
          </a:graphicData>
        </a:graphic>
      </p:graphicFrame>
      <p:sp>
        <p:nvSpPr>
          <p:cNvPr id="5" name="Slide Number Placeholder 4">
            <a:extLst>
              <a:ext uri="{FF2B5EF4-FFF2-40B4-BE49-F238E27FC236}">
                <a16:creationId xmlns:a16="http://schemas.microsoft.com/office/drawing/2014/main" id="{07C9A9AC-7DFA-438F-8B1C-4EEF56511698}"/>
              </a:ext>
            </a:extLst>
          </p:cNvPr>
          <p:cNvSpPr>
            <a:spLocks noGrp="1"/>
          </p:cNvSpPr>
          <p:nvPr>
            <p:ph type="sldNum" sz="quarter" idx="12"/>
          </p:nvPr>
        </p:nvSpPr>
        <p:spPr/>
        <p:txBody>
          <a:bodyPr/>
          <a:lstStyle/>
          <a:p>
            <a:fld id="{C927126C-D3CF-48E3-973F-E9FA4D9889B8}" type="slidenum">
              <a:rPr lang="en-US" smtClean="0"/>
              <a:t>21</a:t>
            </a:fld>
            <a:endParaRPr lang="en-US"/>
          </a:p>
        </p:txBody>
      </p:sp>
    </p:spTree>
    <p:extLst>
      <p:ext uri="{BB962C8B-B14F-4D97-AF65-F5344CB8AC3E}">
        <p14:creationId xmlns:p14="http://schemas.microsoft.com/office/powerpoint/2010/main" val="364251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39-8C86-4922-8589-3EED41F0A63B}"/>
              </a:ext>
            </a:extLst>
          </p:cNvPr>
          <p:cNvGraphicFramePr>
            <a:graphicFrameLocks noGrp="1"/>
          </p:cNvGraphicFramePr>
          <p:nvPr>
            <p:extLst>
              <p:ext uri="{D42A27DB-BD31-4B8C-83A1-F6EECF244321}">
                <p14:modId xmlns:p14="http://schemas.microsoft.com/office/powerpoint/2010/main" val="232752969"/>
              </p:ext>
            </p:extLst>
          </p:nvPr>
        </p:nvGraphicFramePr>
        <p:xfrm>
          <a:off x="2819791" y="1493389"/>
          <a:ext cx="8127999" cy="3383280"/>
        </p:xfrm>
        <a:graphic>
          <a:graphicData uri="http://schemas.openxmlformats.org/drawingml/2006/table">
            <a:tbl>
              <a:tblPr firstRow="1" bandRow="1">
                <a:tableStyleId>{69CF1AB2-1976-4502-BF36-3FF5EA218861}</a:tableStyleId>
              </a:tblPr>
              <a:tblGrid>
                <a:gridCol w="738909">
                  <a:extLst>
                    <a:ext uri="{9D8B030D-6E8A-4147-A177-3AD203B41FA5}">
                      <a16:colId xmlns:a16="http://schemas.microsoft.com/office/drawing/2014/main" val="3361952574"/>
                    </a:ext>
                  </a:extLst>
                </a:gridCol>
                <a:gridCol w="738909">
                  <a:extLst>
                    <a:ext uri="{9D8B030D-6E8A-4147-A177-3AD203B41FA5}">
                      <a16:colId xmlns:a16="http://schemas.microsoft.com/office/drawing/2014/main" val="4062864689"/>
                    </a:ext>
                  </a:extLst>
                </a:gridCol>
                <a:gridCol w="738909">
                  <a:extLst>
                    <a:ext uri="{9D8B030D-6E8A-4147-A177-3AD203B41FA5}">
                      <a16:colId xmlns:a16="http://schemas.microsoft.com/office/drawing/2014/main" val="268822646"/>
                    </a:ext>
                  </a:extLst>
                </a:gridCol>
                <a:gridCol w="738909">
                  <a:extLst>
                    <a:ext uri="{9D8B030D-6E8A-4147-A177-3AD203B41FA5}">
                      <a16:colId xmlns:a16="http://schemas.microsoft.com/office/drawing/2014/main" val="2072458405"/>
                    </a:ext>
                  </a:extLst>
                </a:gridCol>
                <a:gridCol w="738909">
                  <a:extLst>
                    <a:ext uri="{9D8B030D-6E8A-4147-A177-3AD203B41FA5}">
                      <a16:colId xmlns:a16="http://schemas.microsoft.com/office/drawing/2014/main" val="4052993098"/>
                    </a:ext>
                  </a:extLst>
                </a:gridCol>
                <a:gridCol w="738909">
                  <a:extLst>
                    <a:ext uri="{9D8B030D-6E8A-4147-A177-3AD203B41FA5}">
                      <a16:colId xmlns:a16="http://schemas.microsoft.com/office/drawing/2014/main" val="3233933239"/>
                    </a:ext>
                  </a:extLst>
                </a:gridCol>
                <a:gridCol w="738909">
                  <a:extLst>
                    <a:ext uri="{9D8B030D-6E8A-4147-A177-3AD203B41FA5}">
                      <a16:colId xmlns:a16="http://schemas.microsoft.com/office/drawing/2014/main" val="3844521872"/>
                    </a:ext>
                  </a:extLst>
                </a:gridCol>
                <a:gridCol w="738909">
                  <a:extLst>
                    <a:ext uri="{9D8B030D-6E8A-4147-A177-3AD203B41FA5}">
                      <a16:colId xmlns:a16="http://schemas.microsoft.com/office/drawing/2014/main" val="723215671"/>
                    </a:ext>
                  </a:extLst>
                </a:gridCol>
                <a:gridCol w="738909">
                  <a:extLst>
                    <a:ext uri="{9D8B030D-6E8A-4147-A177-3AD203B41FA5}">
                      <a16:colId xmlns:a16="http://schemas.microsoft.com/office/drawing/2014/main" val="2092296077"/>
                    </a:ext>
                  </a:extLst>
                </a:gridCol>
                <a:gridCol w="738909">
                  <a:extLst>
                    <a:ext uri="{9D8B030D-6E8A-4147-A177-3AD203B41FA5}">
                      <a16:colId xmlns:a16="http://schemas.microsoft.com/office/drawing/2014/main" val="1722776399"/>
                    </a:ext>
                  </a:extLst>
                </a:gridCol>
                <a:gridCol w="738909">
                  <a:extLst>
                    <a:ext uri="{9D8B030D-6E8A-4147-A177-3AD203B41FA5}">
                      <a16:colId xmlns:a16="http://schemas.microsoft.com/office/drawing/2014/main" val="2038624273"/>
                    </a:ext>
                  </a:extLst>
                </a:gridCol>
              </a:tblGrid>
              <a:tr h="370840">
                <a:tc>
                  <a:txBody>
                    <a:bodyPr/>
                    <a:lstStyle/>
                    <a:p>
                      <a:pPr algn="l" fontAlgn="base"/>
                      <a:r>
                        <a:rPr lang="en-US" dirty="0">
                          <a:effectLst/>
                        </a:rPr>
                        <a:t>7563 </a:t>
                      </a:r>
                    </a:p>
                  </a:txBody>
                  <a:tcPr anchor="ctr"/>
                </a:tc>
                <a:tc>
                  <a:txBody>
                    <a:bodyPr/>
                    <a:lstStyle/>
                    <a:p>
                      <a:pPr algn="l" fontAlgn="base"/>
                      <a:r>
                        <a:rPr lang="en-US">
                          <a:effectLst/>
                        </a:rPr>
                        <a:t>PPOX </a:t>
                      </a:r>
                    </a:p>
                  </a:txBody>
                  <a:tcPr anchor="ctr"/>
                </a:tc>
                <a:tc>
                  <a:txBody>
                    <a:bodyPr/>
                    <a:lstStyle/>
                    <a:p>
                      <a:pPr algn="l" fontAlgn="base"/>
                      <a:r>
                        <a:rPr lang="en-US">
                          <a:effectLst/>
                        </a:rPr>
                        <a:t>A3SS </a:t>
                      </a:r>
                    </a:p>
                  </a:txBody>
                  <a:tcPr anchor="ctr"/>
                </a:tc>
                <a:tc>
                  <a:txBody>
                    <a:bodyPr/>
                    <a:lstStyle/>
                    <a:p>
                      <a:pPr algn="l" fontAlgn="base"/>
                      <a:r>
                        <a:rPr lang="en-US">
                          <a:effectLst/>
                        </a:rPr>
                        <a:t>1 </a:t>
                      </a:r>
                    </a:p>
                  </a:txBody>
                  <a:tcPr anchor="ctr"/>
                </a:tc>
                <a:tc>
                  <a:txBody>
                    <a:bodyPr/>
                    <a:lstStyle/>
                    <a:p>
                      <a:pPr algn="l" fontAlgn="base"/>
                      <a:r>
                        <a:rPr lang="en-US">
                          <a:effectLst/>
                        </a:rPr>
                        <a:t>+ </a:t>
                      </a:r>
                    </a:p>
                  </a:txBody>
                  <a:tcPr anchor="ctr"/>
                </a:tc>
                <a:tc>
                  <a:txBody>
                    <a:bodyPr/>
                    <a:lstStyle/>
                    <a:p>
                      <a:pPr algn="l" fontAlgn="base"/>
                      <a:r>
                        <a:rPr lang="en-US">
                          <a:effectLst/>
                        </a:rPr>
                        <a:t>161137128 </a:t>
                      </a:r>
                    </a:p>
                  </a:txBody>
                  <a:tcPr anchor="ctr"/>
                </a:tc>
                <a:tc>
                  <a:txBody>
                    <a:bodyPr/>
                    <a:lstStyle/>
                    <a:p>
                      <a:pPr algn="l" fontAlgn="base"/>
                      <a:r>
                        <a:rPr lang="en-US">
                          <a:effectLst/>
                        </a:rPr>
                        <a:t>161137276 </a:t>
                      </a:r>
                    </a:p>
                  </a:txBody>
                  <a:tcPr anchor="ctr"/>
                </a:tc>
                <a:tc>
                  <a:txBody>
                    <a:bodyPr/>
                    <a:lstStyle/>
                    <a:p>
                      <a:pPr algn="l" fontAlgn="base"/>
                      <a:r>
                        <a:rPr lang="en-US">
                          <a:effectLst/>
                        </a:rPr>
                        <a:t>ANC </a:t>
                      </a:r>
                    </a:p>
                  </a:txBody>
                  <a:tcPr anchor="ctr"/>
                </a:tc>
                <a:tc>
                  <a:txBody>
                    <a:bodyPr/>
                    <a:lstStyle/>
                    <a:p>
                      <a:pPr algn="l" fontAlgn="base"/>
                      <a:r>
                        <a:rPr lang="en-US">
                          <a:effectLst/>
                        </a:rPr>
                        <a:t>0.53 </a:t>
                      </a:r>
                    </a:p>
                  </a:txBody>
                  <a:tcPr anchor="ctr"/>
                </a:tc>
                <a:tc>
                  <a:txBody>
                    <a:bodyPr/>
                    <a:lstStyle/>
                    <a:p>
                      <a:pPr algn="l" fontAlgn="base"/>
                      <a:r>
                        <a:rPr lang="en-US">
                          <a:effectLst/>
                        </a:rPr>
                        <a:t>5.99E-06 </a:t>
                      </a:r>
                    </a:p>
                  </a:txBody>
                  <a:tcPr anchor="ctr"/>
                </a:tc>
                <a:tc>
                  <a:txBody>
                    <a:bodyPr/>
                    <a:lstStyle/>
                    <a:p>
                      <a:pPr algn="l" fontAlgn="base"/>
                      <a:r>
                        <a:rPr lang="en-US">
                          <a:effectLst/>
                        </a:rPr>
                        <a:t>.041411 </a:t>
                      </a:r>
                    </a:p>
                  </a:txBody>
                  <a:tcPr anchor="ctr"/>
                </a:tc>
                <a:extLst>
                  <a:ext uri="{0D108BD9-81ED-4DB2-BD59-A6C34878D82A}">
                    <a16:rowId xmlns:a16="http://schemas.microsoft.com/office/drawing/2014/main" val="1232852100"/>
                  </a:ext>
                </a:extLst>
              </a:tr>
              <a:tr h="370840">
                <a:tc>
                  <a:txBody>
                    <a:bodyPr/>
                    <a:lstStyle/>
                    <a:p>
                      <a:pPr algn="l" fontAlgn="base"/>
                      <a:r>
                        <a:rPr lang="en-US">
                          <a:effectLst/>
                        </a:rPr>
                        <a:t>4975 </a:t>
                      </a:r>
                    </a:p>
                  </a:txBody>
                  <a:tcPr anchor="ctr"/>
                </a:tc>
                <a:tc>
                  <a:txBody>
                    <a:bodyPr/>
                    <a:lstStyle/>
                    <a:p>
                      <a:pPr algn="l" fontAlgn="base"/>
                      <a:r>
                        <a:rPr lang="en-US">
                          <a:effectLst/>
                        </a:rPr>
                        <a:t>GPR108 </a:t>
                      </a:r>
                    </a:p>
                  </a:txBody>
                  <a:tcPr anchor="ctr"/>
                </a:tc>
                <a:tc>
                  <a:txBody>
                    <a:bodyPr/>
                    <a:lstStyle/>
                    <a:p>
                      <a:pPr algn="l" fontAlgn="base"/>
                      <a:r>
                        <a:rPr lang="en-US">
                          <a:effectLst/>
                        </a:rPr>
                        <a:t>A3SS </a:t>
                      </a:r>
                    </a:p>
                  </a:txBody>
                  <a:tcPr anchor="ctr"/>
                </a:tc>
                <a:tc>
                  <a:txBody>
                    <a:bodyPr/>
                    <a:lstStyle/>
                    <a:p>
                      <a:pPr algn="l" fontAlgn="base"/>
                      <a:r>
                        <a:rPr lang="en-US" dirty="0">
                          <a:effectLst/>
                        </a:rPr>
                        <a:t>19 </a:t>
                      </a:r>
                    </a:p>
                  </a:txBody>
                  <a:tcPr anchor="ctr"/>
                </a:tc>
                <a:tc>
                  <a:txBody>
                    <a:bodyPr/>
                    <a:lstStyle/>
                    <a:p>
                      <a:pPr algn="l" fontAlgn="base"/>
                      <a:r>
                        <a:rPr lang="en-US">
                          <a:effectLst/>
                        </a:rPr>
                        <a:t>− </a:t>
                      </a:r>
                    </a:p>
                  </a:txBody>
                  <a:tcPr anchor="ctr"/>
                </a:tc>
                <a:tc>
                  <a:txBody>
                    <a:bodyPr/>
                    <a:lstStyle/>
                    <a:p>
                      <a:pPr algn="l" fontAlgn="base"/>
                      <a:r>
                        <a:rPr lang="en-US">
                          <a:effectLst/>
                        </a:rPr>
                        <a:t>6730997 </a:t>
                      </a:r>
                    </a:p>
                  </a:txBody>
                  <a:tcPr anchor="ctr"/>
                </a:tc>
                <a:tc>
                  <a:txBody>
                    <a:bodyPr/>
                    <a:lstStyle/>
                    <a:p>
                      <a:pPr algn="l" fontAlgn="base"/>
                      <a:r>
                        <a:rPr lang="en-US">
                          <a:effectLst/>
                        </a:rPr>
                        <a:t>6731122 </a:t>
                      </a:r>
                    </a:p>
                  </a:txBody>
                  <a:tcPr anchor="ctr"/>
                </a:tc>
                <a:tc>
                  <a:txBody>
                    <a:bodyPr/>
                    <a:lstStyle/>
                    <a:p>
                      <a:pPr algn="l" fontAlgn="base"/>
                      <a:r>
                        <a:rPr lang="en-US">
                          <a:effectLst/>
                        </a:rPr>
                        <a:t>ANC </a:t>
                      </a:r>
                    </a:p>
                  </a:txBody>
                  <a:tcPr anchor="ctr"/>
                </a:tc>
                <a:tc>
                  <a:txBody>
                    <a:bodyPr/>
                    <a:lstStyle/>
                    <a:p>
                      <a:pPr algn="l" fontAlgn="base"/>
                      <a:r>
                        <a:rPr lang="en-US">
                          <a:effectLst/>
                        </a:rPr>
                        <a:t>−0.53 </a:t>
                      </a:r>
                    </a:p>
                  </a:txBody>
                  <a:tcPr anchor="ctr"/>
                </a:tc>
                <a:tc>
                  <a:txBody>
                    <a:bodyPr/>
                    <a:lstStyle/>
                    <a:p>
                      <a:pPr algn="l" fontAlgn="base"/>
                      <a:r>
                        <a:rPr lang="en-US">
                          <a:effectLst/>
                        </a:rPr>
                        <a:t>6.43E-06 </a:t>
                      </a:r>
                    </a:p>
                  </a:txBody>
                  <a:tcPr anchor="ctr"/>
                </a:tc>
                <a:tc>
                  <a:txBody>
                    <a:bodyPr/>
                    <a:lstStyle/>
                    <a:p>
                      <a:pPr algn="l" fontAlgn="base"/>
                      <a:r>
                        <a:rPr lang="en-US">
                          <a:effectLst/>
                        </a:rPr>
                        <a:t>.044443 </a:t>
                      </a:r>
                    </a:p>
                  </a:txBody>
                  <a:tcPr anchor="ctr"/>
                </a:tc>
                <a:extLst>
                  <a:ext uri="{0D108BD9-81ED-4DB2-BD59-A6C34878D82A}">
                    <a16:rowId xmlns:a16="http://schemas.microsoft.com/office/drawing/2014/main" val="4082711445"/>
                  </a:ext>
                </a:extLst>
              </a:tr>
              <a:tr h="370840">
                <a:tc>
                  <a:txBody>
                    <a:bodyPr/>
                    <a:lstStyle/>
                    <a:p>
                      <a:pPr algn="l" fontAlgn="base"/>
                      <a:r>
                        <a:rPr lang="en-US">
                          <a:effectLst/>
                        </a:rPr>
                        <a:t>5816 </a:t>
                      </a:r>
                    </a:p>
                  </a:txBody>
                  <a:tcPr anchor="ctr"/>
                </a:tc>
                <a:tc>
                  <a:txBody>
                    <a:bodyPr/>
                    <a:lstStyle/>
                    <a:p>
                      <a:pPr algn="l" fontAlgn="base"/>
                      <a:r>
                        <a:rPr lang="en-US">
                          <a:effectLst/>
                        </a:rPr>
                        <a:t>PSTPIP1 </a:t>
                      </a:r>
                    </a:p>
                  </a:txBody>
                  <a:tcPr anchor="ctr"/>
                </a:tc>
                <a:tc>
                  <a:txBody>
                    <a:bodyPr/>
                    <a:lstStyle/>
                    <a:p>
                      <a:pPr algn="l" fontAlgn="base"/>
                      <a:r>
                        <a:rPr lang="en-US">
                          <a:effectLst/>
                        </a:rPr>
                        <a:t>A3SS </a:t>
                      </a:r>
                    </a:p>
                  </a:txBody>
                  <a:tcPr anchor="ctr"/>
                </a:tc>
                <a:tc>
                  <a:txBody>
                    <a:bodyPr/>
                    <a:lstStyle/>
                    <a:p>
                      <a:pPr algn="l" fontAlgn="base"/>
                      <a:r>
                        <a:rPr lang="en-US">
                          <a:effectLst/>
                        </a:rPr>
                        <a:t>15 </a:t>
                      </a:r>
                    </a:p>
                  </a:txBody>
                  <a:tcPr anchor="ctr"/>
                </a:tc>
                <a:tc>
                  <a:txBody>
                    <a:bodyPr/>
                    <a:lstStyle/>
                    <a:p>
                      <a:pPr algn="l" fontAlgn="base"/>
                      <a:r>
                        <a:rPr lang="en-US">
                          <a:effectLst/>
                        </a:rPr>
                        <a:t>+ </a:t>
                      </a:r>
                    </a:p>
                  </a:txBody>
                  <a:tcPr anchor="ctr"/>
                </a:tc>
                <a:tc>
                  <a:txBody>
                    <a:bodyPr/>
                    <a:lstStyle/>
                    <a:p>
                      <a:pPr algn="l" fontAlgn="base"/>
                      <a:r>
                        <a:rPr lang="en-US">
                          <a:effectLst/>
                        </a:rPr>
                        <a:t>77328142 </a:t>
                      </a:r>
                    </a:p>
                  </a:txBody>
                  <a:tcPr anchor="ctr"/>
                </a:tc>
                <a:tc>
                  <a:txBody>
                    <a:bodyPr/>
                    <a:lstStyle/>
                    <a:p>
                      <a:pPr algn="l" fontAlgn="base"/>
                      <a:r>
                        <a:rPr lang="en-US">
                          <a:effectLst/>
                        </a:rPr>
                        <a:t>77328276 </a:t>
                      </a:r>
                    </a:p>
                  </a:txBody>
                  <a:tcPr anchor="ctr"/>
                </a:tc>
                <a:tc>
                  <a:txBody>
                    <a:bodyPr/>
                    <a:lstStyle/>
                    <a:p>
                      <a:pPr algn="l" fontAlgn="base"/>
                      <a:r>
                        <a:rPr lang="en-US">
                          <a:effectLst/>
                        </a:rPr>
                        <a:t>ANC </a:t>
                      </a:r>
                    </a:p>
                  </a:txBody>
                  <a:tcPr anchor="ctr"/>
                </a:tc>
                <a:tc>
                  <a:txBody>
                    <a:bodyPr/>
                    <a:lstStyle/>
                    <a:p>
                      <a:pPr algn="l" fontAlgn="base"/>
                      <a:r>
                        <a:rPr lang="en-US">
                          <a:effectLst/>
                        </a:rPr>
                        <a:t>−0.53 </a:t>
                      </a:r>
                    </a:p>
                  </a:txBody>
                  <a:tcPr anchor="ctr"/>
                </a:tc>
                <a:tc>
                  <a:txBody>
                    <a:bodyPr/>
                    <a:lstStyle/>
                    <a:p>
                      <a:pPr algn="l" fontAlgn="base"/>
                      <a:r>
                        <a:rPr lang="en-US">
                          <a:effectLst/>
                        </a:rPr>
                        <a:t>6.49E-06 </a:t>
                      </a:r>
                    </a:p>
                  </a:txBody>
                  <a:tcPr anchor="ctr"/>
                </a:tc>
                <a:tc>
                  <a:txBody>
                    <a:bodyPr/>
                    <a:lstStyle/>
                    <a:p>
                      <a:pPr algn="l" fontAlgn="base"/>
                      <a:r>
                        <a:rPr lang="en-US">
                          <a:effectLst/>
                        </a:rPr>
                        <a:t>.044832 </a:t>
                      </a:r>
                    </a:p>
                  </a:txBody>
                  <a:tcPr anchor="ctr"/>
                </a:tc>
                <a:extLst>
                  <a:ext uri="{0D108BD9-81ED-4DB2-BD59-A6C34878D82A}">
                    <a16:rowId xmlns:a16="http://schemas.microsoft.com/office/drawing/2014/main" val="389438872"/>
                  </a:ext>
                </a:extLst>
              </a:tr>
              <a:tr h="370840">
                <a:tc>
                  <a:txBody>
                    <a:bodyPr/>
                    <a:lstStyle/>
                    <a:p>
                      <a:pPr algn="l" fontAlgn="base"/>
                      <a:r>
                        <a:rPr lang="en-US">
                          <a:effectLst/>
                        </a:rPr>
                        <a:t>4728 </a:t>
                      </a:r>
                    </a:p>
                  </a:txBody>
                  <a:tcPr anchor="ctr"/>
                </a:tc>
                <a:tc>
                  <a:txBody>
                    <a:bodyPr/>
                    <a:lstStyle/>
                    <a:p>
                      <a:pPr algn="l" fontAlgn="base"/>
                      <a:r>
                        <a:rPr lang="en-US">
                          <a:effectLst/>
                        </a:rPr>
                        <a:t>NICN1 </a:t>
                      </a:r>
                    </a:p>
                  </a:txBody>
                  <a:tcPr anchor="ctr"/>
                </a:tc>
                <a:tc>
                  <a:txBody>
                    <a:bodyPr/>
                    <a:lstStyle/>
                    <a:p>
                      <a:pPr algn="l" fontAlgn="base"/>
                      <a:r>
                        <a:rPr lang="en-US">
                          <a:effectLst/>
                        </a:rPr>
                        <a:t>RI </a:t>
                      </a:r>
                    </a:p>
                  </a:txBody>
                  <a:tcPr anchor="ctr"/>
                </a:tc>
                <a:tc>
                  <a:txBody>
                    <a:bodyPr/>
                    <a:lstStyle/>
                    <a:p>
                      <a:pPr algn="l" fontAlgn="base"/>
                      <a:r>
                        <a:rPr lang="en-US">
                          <a:effectLst/>
                        </a:rPr>
                        <a:t>3 </a:t>
                      </a:r>
                    </a:p>
                  </a:txBody>
                  <a:tcPr anchor="ctr"/>
                </a:tc>
                <a:tc>
                  <a:txBody>
                    <a:bodyPr/>
                    <a:lstStyle/>
                    <a:p>
                      <a:pPr algn="l" fontAlgn="base"/>
                      <a:r>
                        <a:rPr lang="en-US">
                          <a:effectLst/>
                        </a:rPr>
                        <a:t>− </a:t>
                      </a:r>
                    </a:p>
                  </a:txBody>
                  <a:tcPr anchor="ctr"/>
                </a:tc>
                <a:tc>
                  <a:txBody>
                    <a:bodyPr/>
                    <a:lstStyle/>
                    <a:p>
                      <a:pPr algn="l" fontAlgn="base"/>
                      <a:r>
                        <a:rPr lang="en-US">
                          <a:effectLst/>
                        </a:rPr>
                        <a:t>49462381 </a:t>
                      </a:r>
                    </a:p>
                  </a:txBody>
                  <a:tcPr anchor="ctr"/>
                </a:tc>
                <a:tc>
                  <a:txBody>
                    <a:bodyPr/>
                    <a:lstStyle/>
                    <a:p>
                      <a:pPr algn="l" fontAlgn="base"/>
                      <a:r>
                        <a:rPr lang="en-US">
                          <a:effectLst/>
                        </a:rPr>
                        <a:t>49462871 </a:t>
                      </a:r>
                    </a:p>
                  </a:txBody>
                  <a:tcPr anchor="ctr"/>
                </a:tc>
                <a:tc>
                  <a:txBody>
                    <a:bodyPr/>
                    <a:lstStyle/>
                    <a:p>
                      <a:pPr algn="l" fontAlgn="base"/>
                      <a:r>
                        <a:rPr lang="en-US">
                          <a:effectLst/>
                        </a:rPr>
                        <a:t>Plt </a:t>
                      </a:r>
                    </a:p>
                  </a:txBody>
                  <a:tcPr anchor="ctr"/>
                </a:tc>
                <a:tc>
                  <a:txBody>
                    <a:bodyPr/>
                    <a:lstStyle/>
                    <a:p>
                      <a:pPr algn="l" fontAlgn="base"/>
                      <a:r>
                        <a:rPr lang="en-US">
                          <a:effectLst/>
                        </a:rPr>
                        <a:t>−0.53 </a:t>
                      </a:r>
                    </a:p>
                  </a:txBody>
                  <a:tcPr anchor="ctr"/>
                </a:tc>
                <a:tc>
                  <a:txBody>
                    <a:bodyPr/>
                    <a:lstStyle/>
                    <a:p>
                      <a:pPr algn="l" fontAlgn="base"/>
                      <a:r>
                        <a:rPr lang="en-US">
                          <a:effectLst/>
                        </a:rPr>
                        <a:t>6.75E-06 </a:t>
                      </a:r>
                    </a:p>
                  </a:txBody>
                  <a:tcPr anchor="ctr"/>
                </a:tc>
                <a:tc>
                  <a:txBody>
                    <a:bodyPr/>
                    <a:lstStyle/>
                    <a:p>
                      <a:pPr algn="l" fontAlgn="base"/>
                      <a:r>
                        <a:rPr lang="en-US" dirty="0">
                          <a:effectLst/>
                        </a:rPr>
                        <a:t>.046655 </a:t>
                      </a:r>
                    </a:p>
                  </a:txBody>
                  <a:tcPr anchor="ctr"/>
                </a:tc>
                <a:extLst>
                  <a:ext uri="{0D108BD9-81ED-4DB2-BD59-A6C34878D82A}">
                    <a16:rowId xmlns:a16="http://schemas.microsoft.com/office/drawing/2014/main" val="2589180345"/>
                  </a:ext>
                </a:extLst>
              </a:tr>
            </a:tbl>
          </a:graphicData>
        </a:graphic>
      </p:graphicFrame>
      <p:sp>
        <p:nvSpPr>
          <p:cNvPr id="5" name="Slide Number Placeholder 4">
            <a:extLst>
              <a:ext uri="{FF2B5EF4-FFF2-40B4-BE49-F238E27FC236}">
                <a16:creationId xmlns:a16="http://schemas.microsoft.com/office/drawing/2014/main" id="{20290D1B-F052-4FC1-A033-98F198DBCCA1}"/>
              </a:ext>
            </a:extLst>
          </p:cNvPr>
          <p:cNvSpPr>
            <a:spLocks noGrp="1"/>
          </p:cNvSpPr>
          <p:nvPr>
            <p:ph type="sldNum" sz="quarter" idx="12"/>
          </p:nvPr>
        </p:nvSpPr>
        <p:spPr/>
        <p:txBody>
          <a:bodyPr/>
          <a:lstStyle/>
          <a:p>
            <a:fld id="{C927126C-D3CF-48E3-973F-E9FA4D9889B8}" type="slidenum">
              <a:rPr lang="en-US" smtClean="0"/>
              <a:t>22</a:t>
            </a:fld>
            <a:endParaRPr lang="en-US"/>
          </a:p>
        </p:txBody>
      </p:sp>
    </p:spTree>
    <p:extLst>
      <p:ext uri="{BB962C8B-B14F-4D97-AF65-F5344CB8AC3E}">
        <p14:creationId xmlns:p14="http://schemas.microsoft.com/office/powerpoint/2010/main" val="405716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DE734B2-E9FB-4D5A-BC0F-D915F7F13A17}"/>
              </a:ext>
            </a:extLst>
          </p:cNvPr>
          <p:cNvGraphicFramePr>
            <a:graphicFrameLocks noGrp="1"/>
          </p:cNvGraphicFramePr>
          <p:nvPr>
            <p:extLst>
              <p:ext uri="{D42A27DB-BD31-4B8C-83A1-F6EECF244321}">
                <p14:modId xmlns:p14="http://schemas.microsoft.com/office/powerpoint/2010/main" val="2215625104"/>
              </p:ext>
            </p:extLst>
          </p:nvPr>
        </p:nvGraphicFramePr>
        <p:xfrm>
          <a:off x="2411827" y="1197708"/>
          <a:ext cx="8128000" cy="5394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68537251"/>
                    </a:ext>
                  </a:extLst>
                </a:gridCol>
                <a:gridCol w="1625600">
                  <a:extLst>
                    <a:ext uri="{9D8B030D-6E8A-4147-A177-3AD203B41FA5}">
                      <a16:colId xmlns:a16="http://schemas.microsoft.com/office/drawing/2014/main" val="3647503602"/>
                    </a:ext>
                  </a:extLst>
                </a:gridCol>
                <a:gridCol w="1625600">
                  <a:extLst>
                    <a:ext uri="{9D8B030D-6E8A-4147-A177-3AD203B41FA5}">
                      <a16:colId xmlns:a16="http://schemas.microsoft.com/office/drawing/2014/main" val="1374747735"/>
                    </a:ext>
                  </a:extLst>
                </a:gridCol>
                <a:gridCol w="1625600">
                  <a:extLst>
                    <a:ext uri="{9D8B030D-6E8A-4147-A177-3AD203B41FA5}">
                      <a16:colId xmlns:a16="http://schemas.microsoft.com/office/drawing/2014/main" val="764935108"/>
                    </a:ext>
                  </a:extLst>
                </a:gridCol>
                <a:gridCol w="1625600">
                  <a:extLst>
                    <a:ext uri="{9D8B030D-6E8A-4147-A177-3AD203B41FA5}">
                      <a16:colId xmlns:a16="http://schemas.microsoft.com/office/drawing/2014/main" val="1862702432"/>
                    </a:ext>
                  </a:extLst>
                </a:gridCol>
              </a:tblGrid>
              <a:tr h="1076124">
                <a:tc>
                  <a:txBody>
                    <a:bodyPr/>
                    <a:lstStyle/>
                    <a:p>
                      <a:pPr algn="l" fontAlgn="base"/>
                      <a:r>
                        <a:rPr lang="en-US" b="1" dirty="0">
                          <a:effectLst/>
                        </a:rPr>
                        <a:t>Gene</a:t>
                      </a:r>
                    </a:p>
                  </a:txBody>
                  <a:tcPr anchor="ctr"/>
                </a:tc>
                <a:tc>
                  <a:txBody>
                    <a:bodyPr/>
                    <a:lstStyle/>
                    <a:p>
                      <a:pPr algn="l" fontAlgn="base"/>
                      <a:r>
                        <a:rPr lang="en-US" b="1">
                          <a:effectLst/>
                        </a:rPr>
                        <a:t>Associated splice factor mutation or mutations</a:t>
                      </a:r>
                    </a:p>
                  </a:txBody>
                  <a:tcPr anchor="ctr"/>
                </a:tc>
                <a:tc>
                  <a:txBody>
                    <a:bodyPr/>
                    <a:lstStyle/>
                    <a:p>
                      <a:pPr algn="l" fontAlgn="base"/>
                      <a:r>
                        <a:rPr lang="en-US" b="1" dirty="0">
                          <a:effectLst/>
                        </a:rPr>
                        <a:t>Function/pathway</a:t>
                      </a:r>
                    </a:p>
                  </a:txBody>
                  <a:tcPr anchor="ctr"/>
                </a:tc>
                <a:tc>
                  <a:txBody>
                    <a:bodyPr/>
                    <a:lstStyle/>
                    <a:p>
                      <a:pPr algn="l" fontAlgn="base"/>
                      <a:r>
                        <a:rPr lang="en-US" b="1" i="1">
                          <a:effectLst/>
                        </a:rPr>
                        <a:t>P</a:t>
                      </a:r>
                      <a:r>
                        <a:rPr lang="en-US" b="1">
                          <a:effectLst/>
                        </a:rPr>
                        <a:t> (multivariate survival)</a:t>
                      </a:r>
                    </a:p>
                  </a:txBody>
                  <a:tcPr anchor="ctr"/>
                </a:tc>
                <a:tc>
                  <a:txBody>
                    <a:bodyPr/>
                    <a:lstStyle/>
                    <a:p>
                      <a:endParaRPr lang="en-US"/>
                    </a:p>
                  </a:txBody>
                  <a:tcPr/>
                </a:tc>
                <a:extLst>
                  <a:ext uri="{0D108BD9-81ED-4DB2-BD59-A6C34878D82A}">
                    <a16:rowId xmlns:a16="http://schemas.microsoft.com/office/drawing/2014/main" val="461086869"/>
                  </a:ext>
                </a:extLst>
              </a:tr>
              <a:tr h="1076124">
                <a:tc>
                  <a:txBody>
                    <a:bodyPr/>
                    <a:lstStyle/>
                    <a:p>
                      <a:pPr algn="l" fontAlgn="base"/>
                      <a:r>
                        <a:rPr lang="en-US">
                          <a:effectLst/>
                        </a:rPr>
                        <a:t>CAP1 </a:t>
                      </a:r>
                    </a:p>
                  </a:txBody>
                  <a:tcPr anchor="ctr"/>
                </a:tc>
                <a:tc>
                  <a:txBody>
                    <a:bodyPr/>
                    <a:lstStyle/>
                    <a:p>
                      <a:pPr algn="l" fontAlgn="base"/>
                      <a:r>
                        <a:rPr lang="en-US">
                          <a:effectLst/>
                        </a:rPr>
                        <a:t>SRSF2 </a:t>
                      </a:r>
                    </a:p>
                  </a:txBody>
                  <a:tcPr anchor="ctr"/>
                </a:tc>
                <a:tc>
                  <a:txBody>
                    <a:bodyPr/>
                    <a:lstStyle/>
                    <a:p>
                      <a:pPr algn="l" fontAlgn="base"/>
                      <a:r>
                        <a:rPr lang="en-US">
                          <a:effectLst/>
                        </a:rPr>
                        <a:t>Focal adhesion &amp; extracellular exosomes </a:t>
                      </a:r>
                    </a:p>
                  </a:txBody>
                  <a:tcPr anchor="ctr"/>
                </a:tc>
                <a:tc>
                  <a:txBody>
                    <a:bodyPr/>
                    <a:lstStyle/>
                    <a:p>
                      <a:pPr algn="l" fontAlgn="base"/>
                      <a:r>
                        <a:rPr lang="en-US">
                          <a:effectLst/>
                        </a:rPr>
                        <a:t>.0044 </a:t>
                      </a:r>
                    </a:p>
                  </a:txBody>
                  <a:tcPr anchor="ctr"/>
                </a:tc>
                <a:tc>
                  <a:txBody>
                    <a:bodyPr/>
                    <a:lstStyle/>
                    <a:p>
                      <a:endParaRPr lang="en-US"/>
                    </a:p>
                  </a:txBody>
                  <a:tcPr/>
                </a:tc>
                <a:extLst>
                  <a:ext uri="{0D108BD9-81ED-4DB2-BD59-A6C34878D82A}">
                    <a16:rowId xmlns:a16="http://schemas.microsoft.com/office/drawing/2014/main" val="4099043318"/>
                  </a:ext>
                </a:extLst>
              </a:tr>
              <a:tr h="1076124">
                <a:tc>
                  <a:txBody>
                    <a:bodyPr/>
                    <a:lstStyle/>
                    <a:p>
                      <a:pPr algn="l" fontAlgn="base"/>
                      <a:r>
                        <a:rPr lang="en-US">
                          <a:effectLst/>
                        </a:rPr>
                        <a:t>PTPRC </a:t>
                      </a:r>
                    </a:p>
                  </a:txBody>
                  <a:tcPr anchor="ctr"/>
                </a:tc>
                <a:tc>
                  <a:txBody>
                    <a:bodyPr/>
                    <a:lstStyle/>
                    <a:p>
                      <a:pPr algn="l" fontAlgn="base"/>
                      <a:r>
                        <a:rPr lang="en-US">
                          <a:effectLst/>
                        </a:rPr>
                        <a:t>U2AF1 (S34) </a:t>
                      </a:r>
                    </a:p>
                  </a:txBody>
                  <a:tcPr anchor="ctr"/>
                </a:tc>
                <a:tc>
                  <a:txBody>
                    <a:bodyPr/>
                    <a:lstStyle/>
                    <a:p>
                      <a:pPr algn="l" fontAlgn="base"/>
                      <a:r>
                        <a:rPr lang="en-US">
                          <a:effectLst/>
                        </a:rPr>
                        <a:t>Focal adhesion &amp; extracellular exosomes </a:t>
                      </a:r>
                    </a:p>
                  </a:txBody>
                  <a:tcPr anchor="ctr"/>
                </a:tc>
                <a:tc>
                  <a:txBody>
                    <a:bodyPr/>
                    <a:lstStyle/>
                    <a:p>
                      <a:pPr algn="l" fontAlgn="base"/>
                      <a:r>
                        <a:rPr lang="en-US">
                          <a:effectLst/>
                        </a:rPr>
                        <a:t>.0093 </a:t>
                      </a:r>
                    </a:p>
                  </a:txBody>
                  <a:tcPr anchor="ctr"/>
                </a:tc>
                <a:tc>
                  <a:txBody>
                    <a:bodyPr/>
                    <a:lstStyle/>
                    <a:p>
                      <a:endParaRPr lang="en-US"/>
                    </a:p>
                  </a:txBody>
                  <a:tcPr/>
                </a:tc>
                <a:extLst>
                  <a:ext uri="{0D108BD9-81ED-4DB2-BD59-A6C34878D82A}">
                    <a16:rowId xmlns:a16="http://schemas.microsoft.com/office/drawing/2014/main" val="3844072014"/>
                  </a:ext>
                </a:extLst>
              </a:tr>
              <a:tr h="827788">
                <a:tc>
                  <a:txBody>
                    <a:bodyPr/>
                    <a:lstStyle/>
                    <a:p>
                      <a:pPr algn="l" fontAlgn="base"/>
                      <a:r>
                        <a:rPr lang="en-US">
                          <a:effectLst/>
                        </a:rPr>
                        <a:t>IFI44 </a:t>
                      </a:r>
                    </a:p>
                  </a:txBody>
                  <a:tcPr anchor="ctr"/>
                </a:tc>
                <a:tc>
                  <a:txBody>
                    <a:bodyPr/>
                    <a:lstStyle/>
                    <a:p>
                      <a:pPr algn="l" fontAlgn="base"/>
                      <a:r>
                        <a:rPr lang="en-US">
                          <a:effectLst/>
                        </a:rPr>
                        <a:t>SRSF2, U2AF1 (S34) </a:t>
                      </a:r>
                    </a:p>
                  </a:txBody>
                  <a:tcPr anchor="ctr"/>
                </a:tc>
                <a:tc>
                  <a:txBody>
                    <a:bodyPr/>
                    <a:lstStyle/>
                    <a:p>
                      <a:pPr algn="l" fontAlgn="base"/>
                      <a:r>
                        <a:rPr lang="en-US">
                          <a:effectLst/>
                        </a:rPr>
                        <a:t>Interferon, extracellular exosomes </a:t>
                      </a:r>
                    </a:p>
                  </a:txBody>
                  <a:tcPr anchor="ctr"/>
                </a:tc>
                <a:tc>
                  <a:txBody>
                    <a:bodyPr/>
                    <a:lstStyle/>
                    <a:p>
                      <a:pPr algn="l" fontAlgn="base"/>
                      <a:r>
                        <a:rPr lang="en-US">
                          <a:effectLst/>
                        </a:rPr>
                        <a:t>.012 </a:t>
                      </a:r>
                    </a:p>
                  </a:txBody>
                  <a:tcPr anchor="ctr"/>
                </a:tc>
                <a:tc>
                  <a:txBody>
                    <a:bodyPr/>
                    <a:lstStyle/>
                    <a:p>
                      <a:endParaRPr lang="en-US"/>
                    </a:p>
                  </a:txBody>
                  <a:tcPr/>
                </a:tc>
                <a:extLst>
                  <a:ext uri="{0D108BD9-81ED-4DB2-BD59-A6C34878D82A}">
                    <a16:rowId xmlns:a16="http://schemas.microsoft.com/office/drawing/2014/main" val="257526395"/>
                  </a:ext>
                </a:extLst>
              </a:tr>
              <a:tr h="827788">
                <a:tc>
                  <a:txBody>
                    <a:bodyPr/>
                    <a:lstStyle/>
                    <a:p>
                      <a:pPr algn="l" fontAlgn="base"/>
                      <a:r>
                        <a:rPr lang="en-US">
                          <a:effectLst/>
                        </a:rPr>
                        <a:t>IFI44L </a:t>
                      </a:r>
                    </a:p>
                  </a:txBody>
                  <a:tcPr anchor="ctr"/>
                </a:tc>
                <a:tc>
                  <a:txBody>
                    <a:bodyPr/>
                    <a:lstStyle/>
                    <a:p>
                      <a:pPr algn="l" fontAlgn="base"/>
                      <a:r>
                        <a:rPr lang="en-US">
                          <a:effectLst/>
                        </a:rPr>
                        <a:t>U2AF1 (S34) </a:t>
                      </a:r>
                    </a:p>
                  </a:txBody>
                  <a:tcPr anchor="ctr"/>
                </a:tc>
                <a:tc>
                  <a:txBody>
                    <a:bodyPr/>
                    <a:lstStyle/>
                    <a:p>
                      <a:pPr algn="l" fontAlgn="base"/>
                      <a:r>
                        <a:rPr lang="en-US">
                          <a:effectLst/>
                        </a:rPr>
                        <a:t>Interferon, extracellular exosomes </a:t>
                      </a:r>
                    </a:p>
                  </a:txBody>
                  <a:tcPr anchor="ctr"/>
                </a:tc>
                <a:tc>
                  <a:txBody>
                    <a:bodyPr/>
                    <a:lstStyle/>
                    <a:p>
                      <a:pPr algn="l" fontAlgn="base"/>
                      <a:r>
                        <a:rPr lang="en-US">
                          <a:effectLst/>
                        </a:rPr>
                        <a:t>.0086 </a:t>
                      </a:r>
                    </a:p>
                  </a:txBody>
                  <a:tcPr anchor="ctr"/>
                </a:tc>
                <a:tc>
                  <a:txBody>
                    <a:bodyPr/>
                    <a:lstStyle/>
                    <a:p>
                      <a:endParaRPr lang="en-US" dirty="0"/>
                    </a:p>
                  </a:txBody>
                  <a:tcPr/>
                </a:tc>
                <a:extLst>
                  <a:ext uri="{0D108BD9-81ED-4DB2-BD59-A6C34878D82A}">
                    <a16:rowId xmlns:a16="http://schemas.microsoft.com/office/drawing/2014/main" val="2119116734"/>
                  </a:ext>
                </a:extLst>
              </a:tr>
            </a:tbl>
          </a:graphicData>
        </a:graphic>
      </p:graphicFrame>
      <p:sp>
        <p:nvSpPr>
          <p:cNvPr id="5" name="TextBox 4">
            <a:extLst>
              <a:ext uri="{FF2B5EF4-FFF2-40B4-BE49-F238E27FC236}">
                <a16:creationId xmlns:a16="http://schemas.microsoft.com/office/drawing/2014/main" id="{590C5072-D245-4F64-9CD9-3F09549A8854}"/>
              </a:ext>
            </a:extLst>
          </p:cNvPr>
          <p:cNvSpPr txBox="1"/>
          <p:nvPr/>
        </p:nvSpPr>
        <p:spPr>
          <a:xfrm>
            <a:off x="1470073" y="265332"/>
            <a:ext cx="10011508" cy="646331"/>
          </a:xfrm>
          <a:prstGeom prst="rect">
            <a:avLst/>
          </a:prstGeom>
          <a:noFill/>
        </p:spPr>
        <p:txBody>
          <a:bodyPr wrap="square" rtlCol="0">
            <a:spAutoFit/>
          </a:bodyPr>
          <a:lstStyle/>
          <a:p>
            <a:r>
              <a:rPr lang="en-US" b="0" i="0" dirty="0">
                <a:solidFill>
                  <a:schemeClr val="accent3"/>
                </a:solidFill>
                <a:effectLst/>
                <a:latin typeface="Merriweather" panose="00000500000000000000" pitchFamily="2" charset="0"/>
              </a:rPr>
              <a:t>Genes with isoforms that significantly predicted survival in MDS in multivariate models</a:t>
            </a:r>
            <a:endParaRPr lang="en-US" dirty="0">
              <a:solidFill>
                <a:schemeClr val="accent3"/>
              </a:solidFill>
              <a:latin typeface="Merriweather" panose="00000500000000000000" pitchFamily="2" charset="0"/>
            </a:endParaRPr>
          </a:p>
        </p:txBody>
      </p:sp>
      <p:sp>
        <p:nvSpPr>
          <p:cNvPr id="6" name="Slide Number Placeholder 5">
            <a:extLst>
              <a:ext uri="{FF2B5EF4-FFF2-40B4-BE49-F238E27FC236}">
                <a16:creationId xmlns:a16="http://schemas.microsoft.com/office/drawing/2014/main" id="{0D3E0D1E-B05E-44AC-BD7C-87F3ADC50C66}"/>
              </a:ext>
            </a:extLst>
          </p:cNvPr>
          <p:cNvSpPr>
            <a:spLocks noGrp="1"/>
          </p:cNvSpPr>
          <p:nvPr>
            <p:ph type="sldNum" sz="quarter" idx="12"/>
          </p:nvPr>
        </p:nvSpPr>
        <p:spPr/>
        <p:txBody>
          <a:bodyPr/>
          <a:lstStyle/>
          <a:p>
            <a:fld id="{C927126C-D3CF-48E3-973F-E9FA4D9889B8}" type="slidenum">
              <a:rPr lang="en-US" smtClean="0"/>
              <a:t>23</a:t>
            </a:fld>
            <a:endParaRPr lang="en-US"/>
          </a:p>
        </p:txBody>
      </p:sp>
    </p:spTree>
    <p:extLst>
      <p:ext uri="{BB962C8B-B14F-4D97-AF65-F5344CB8AC3E}">
        <p14:creationId xmlns:p14="http://schemas.microsoft.com/office/powerpoint/2010/main" val="10943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D8B1452-D187-4221-8371-F07239932304}"/>
              </a:ext>
            </a:extLst>
          </p:cNvPr>
          <p:cNvGraphicFramePr>
            <a:graphicFrameLocks noGrp="1"/>
          </p:cNvGraphicFramePr>
          <p:nvPr>
            <p:extLst>
              <p:ext uri="{D42A27DB-BD31-4B8C-83A1-F6EECF244321}">
                <p14:modId xmlns:p14="http://schemas.microsoft.com/office/powerpoint/2010/main" val="2762351305"/>
              </p:ext>
            </p:extLst>
          </p:nvPr>
        </p:nvGraphicFramePr>
        <p:xfrm>
          <a:off x="3058942" y="365760"/>
          <a:ext cx="6502400" cy="6126480"/>
        </p:xfrm>
        <a:graphic>
          <a:graphicData uri="http://schemas.openxmlformats.org/drawingml/2006/table">
            <a:tbl>
              <a:tblPr firstRow="1" bandRow="1">
                <a:tableStyleId>{69CF1AB2-1976-4502-BF36-3FF5EA218861}</a:tableStyleId>
              </a:tblPr>
              <a:tblGrid>
                <a:gridCol w="1625600">
                  <a:extLst>
                    <a:ext uri="{9D8B030D-6E8A-4147-A177-3AD203B41FA5}">
                      <a16:colId xmlns:a16="http://schemas.microsoft.com/office/drawing/2014/main" val="765436264"/>
                    </a:ext>
                  </a:extLst>
                </a:gridCol>
                <a:gridCol w="1625600">
                  <a:extLst>
                    <a:ext uri="{9D8B030D-6E8A-4147-A177-3AD203B41FA5}">
                      <a16:colId xmlns:a16="http://schemas.microsoft.com/office/drawing/2014/main" val="3810026300"/>
                    </a:ext>
                  </a:extLst>
                </a:gridCol>
                <a:gridCol w="1625600">
                  <a:extLst>
                    <a:ext uri="{9D8B030D-6E8A-4147-A177-3AD203B41FA5}">
                      <a16:colId xmlns:a16="http://schemas.microsoft.com/office/drawing/2014/main" val="2193860582"/>
                    </a:ext>
                  </a:extLst>
                </a:gridCol>
                <a:gridCol w="1625600">
                  <a:extLst>
                    <a:ext uri="{9D8B030D-6E8A-4147-A177-3AD203B41FA5}">
                      <a16:colId xmlns:a16="http://schemas.microsoft.com/office/drawing/2014/main" val="860600840"/>
                    </a:ext>
                  </a:extLst>
                </a:gridCol>
              </a:tblGrid>
              <a:tr h="370840">
                <a:tc>
                  <a:txBody>
                    <a:bodyPr/>
                    <a:lstStyle/>
                    <a:p>
                      <a:pPr algn="l" fontAlgn="base"/>
                      <a:r>
                        <a:rPr lang="en-US" dirty="0">
                          <a:effectLst/>
                        </a:rPr>
                        <a:t>CD46 </a:t>
                      </a:r>
                    </a:p>
                  </a:txBody>
                  <a:tcPr anchor="ctr"/>
                </a:tc>
                <a:tc>
                  <a:txBody>
                    <a:bodyPr/>
                    <a:lstStyle/>
                    <a:p>
                      <a:pPr algn="l" fontAlgn="base"/>
                      <a:r>
                        <a:rPr lang="en-US">
                          <a:effectLst/>
                        </a:rPr>
                        <a:t>U2AF1 (S34) </a:t>
                      </a:r>
                    </a:p>
                  </a:txBody>
                  <a:tcPr anchor="ctr"/>
                </a:tc>
                <a:tc>
                  <a:txBody>
                    <a:bodyPr/>
                    <a:lstStyle/>
                    <a:p>
                      <a:pPr algn="l" fontAlgn="base"/>
                      <a:r>
                        <a:rPr lang="en-US">
                          <a:effectLst/>
                        </a:rPr>
                        <a:t>Focal adhesion &amp; extracellular exosomes </a:t>
                      </a:r>
                    </a:p>
                  </a:txBody>
                  <a:tcPr anchor="ctr"/>
                </a:tc>
                <a:tc>
                  <a:txBody>
                    <a:bodyPr/>
                    <a:lstStyle/>
                    <a:p>
                      <a:pPr algn="l" fontAlgn="base"/>
                      <a:r>
                        <a:rPr lang="en-US">
                          <a:effectLst/>
                        </a:rPr>
                        <a:t>.039 </a:t>
                      </a:r>
                    </a:p>
                  </a:txBody>
                  <a:tcPr anchor="ctr"/>
                </a:tc>
                <a:extLst>
                  <a:ext uri="{0D108BD9-81ED-4DB2-BD59-A6C34878D82A}">
                    <a16:rowId xmlns:a16="http://schemas.microsoft.com/office/drawing/2014/main" val="3480043698"/>
                  </a:ext>
                </a:extLst>
              </a:tr>
              <a:tr h="370840">
                <a:tc>
                  <a:txBody>
                    <a:bodyPr/>
                    <a:lstStyle/>
                    <a:p>
                      <a:pPr algn="l" fontAlgn="base"/>
                      <a:r>
                        <a:rPr lang="en-US">
                          <a:effectLst/>
                        </a:rPr>
                        <a:t>CRTC2 </a:t>
                      </a:r>
                    </a:p>
                  </a:txBody>
                  <a:tcPr anchor="ctr"/>
                </a:tc>
                <a:tc>
                  <a:txBody>
                    <a:bodyPr/>
                    <a:lstStyle/>
                    <a:p>
                      <a:pPr algn="l" fontAlgn="base"/>
                      <a:r>
                        <a:rPr lang="en-US">
                          <a:effectLst/>
                        </a:rPr>
                        <a:t>SF3B1 </a:t>
                      </a:r>
                    </a:p>
                  </a:txBody>
                  <a:tcPr anchor="ctr"/>
                </a:tc>
                <a:tc>
                  <a:txBody>
                    <a:bodyPr/>
                    <a:lstStyle/>
                    <a:p>
                      <a:pPr algn="l" fontAlgn="base"/>
                      <a:r>
                        <a:rPr lang="en-US">
                          <a:effectLst/>
                        </a:rPr>
                        <a:t>Extracellular exosomes </a:t>
                      </a:r>
                    </a:p>
                  </a:txBody>
                  <a:tcPr anchor="ctr"/>
                </a:tc>
                <a:tc>
                  <a:txBody>
                    <a:bodyPr/>
                    <a:lstStyle/>
                    <a:p>
                      <a:pPr algn="l" fontAlgn="base"/>
                      <a:r>
                        <a:rPr lang="en-US">
                          <a:effectLst/>
                        </a:rPr>
                        <a:t>.035 </a:t>
                      </a:r>
                    </a:p>
                  </a:txBody>
                  <a:tcPr anchor="ctr"/>
                </a:tc>
                <a:extLst>
                  <a:ext uri="{0D108BD9-81ED-4DB2-BD59-A6C34878D82A}">
                    <a16:rowId xmlns:a16="http://schemas.microsoft.com/office/drawing/2014/main" val="1027599627"/>
                  </a:ext>
                </a:extLst>
              </a:tr>
              <a:tr h="370840">
                <a:tc>
                  <a:txBody>
                    <a:bodyPr/>
                    <a:lstStyle/>
                    <a:p>
                      <a:pPr algn="l" fontAlgn="base"/>
                      <a:r>
                        <a:rPr lang="en-US">
                          <a:effectLst/>
                        </a:rPr>
                        <a:t>FCGR2A </a:t>
                      </a:r>
                    </a:p>
                  </a:txBody>
                  <a:tcPr anchor="ctr"/>
                </a:tc>
                <a:tc>
                  <a:txBody>
                    <a:bodyPr/>
                    <a:lstStyle/>
                    <a:p>
                      <a:pPr algn="l" fontAlgn="base"/>
                      <a:r>
                        <a:rPr lang="en-US">
                          <a:effectLst/>
                        </a:rPr>
                        <a:t>U2AF1 (S34) </a:t>
                      </a:r>
                    </a:p>
                  </a:txBody>
                  <a:tcPr anchor="ctr"/>
                </a:tc>
                <a:tc>
                  <a:txBody>
                    <a:bodyPr/>
                    <a:lstStyle/>
                    <a:p>
                      <a:pPr algn="l" fontAlgn="base"/>
                      <a:r>
                        <a:rPr lang="en-US">
                          <a:effectLst/>
                        </a:rPr>
                        <a:t>Extracellular exosomes </a:t>
                      </a:r>
                    </a:p>
                  </a:txBody>
                  <a:tcPr anchor="ctr"/>
                </a:tc>
                <a:tc>
                  <a:txBody>
                    <a:bodyPr/>
                    <a:lstStyle/>
                    <a:p>
                      <a:pPr algn="l" fontAlgn="base"/>
                      <a:r>
                        <a:rPr lang="en-US">
                          <a:effectLst/>
                        </a:rPr>
                        <a:t>.016 </a:t>
                      </a:r>
                    </a:p>
                  </a:txBody>
                  <a:tcPr anchor="ctr"/>
                </a:tc>
                <a:extLst>
                  <a:ext uri="{0D108BD9-81ED-4DB2-BD59-A6C34878D82A}">
                    <a16:rowId xmlns:a16="http://schemas.microsoft.com/office/drawing/2014/main" val="843748745"/>
                  </a:ext>
                </a:extLst>
              </a:tr>
              <a:tr h="370840">
                <a:tc>
                  <a:txBody>
                    <a:bodyPr/>
                    <a:lstStyle/>
                    <a:p>
                      <a:pPr algn="l" fontAlgn="base"/>
                      <a:r>
                        <a:rPr lang="en-US">
                          <a:effectLst/>
                        </a:rPr>
                        <a:t>PPOX </a:t>
                      </a:r>
                    </a:p>
                  </a:txBody>
                  <a:tcPr anchor="ctr"/>
                </a:tc>
                <a:tc>
                  <a:txBody>
                    <a:bodyPr/>
                    <a:lstStyle/>
                    <a:p>
                      <a:pPr algn="l" fontAlgn="base"/>
                      <a:r>
                        <a:rPr lang="en-US">
                          <a:effectLst/>
                        </a:rPr>
                        <a:t>SF3B1, U2AF1 (R156/Q157) </a:t>
                      </a:r>
                    </a:p>
                  </a:txBody>
                  <a:tcPr anchor="ctr"/>
                </a:tc>
                <a:tc>
                  <a:txBody>
                    <a:bodyPr/>
                    <a:lstStyle/>
                    <a:p>
                      <a:pPr algn="l" fontAlgn="base"/>
                      <a:r>
                        <a:rPr lang="en-US">
                          <a:effectLst/>
                        </a:rPr>
                        <a:t>Heme biosynthesis </a:t>
                      </a:r>
                    </a:p>
                  </a:txBody>
                  <a:tcPr anchor="ctr"/>
                </a:tc>
                <a:tc>
                  <a:txBody>
                    <a:bodyPr/>
                    <a:lstStyle/>
                    <a:p>
                      <a:pPr algn="l" fontAlgn="base"/>
                      <a:r>
                        <a:rPr lang="en-US">
                          <a:effectLst/>
                        </a:rPr>
                        <a:t>.031 </a:t>
                      </a:r>
                    </a:p>
                  </a:txBody>
                  <a:tcPr anchor="ctr"/>
                </a:tc>
                <a:extLst>
                  <a:ext uri="{0D108BD9-81ED-4DB2-BD59-A6C34878D82A}">
                    <a16:rowId xmlns:a16="http://schemas.microsoft.com/office/drawing/2014/main" val="1332863854"/>
                  </a:ext>
                </a:extLst>
              </a:tr>
              <a:tr h="370840">
                <a:tc>
                  <a:txBody>
                    <a:bodyPr/>
                    <a:lstStyle/>
                    <a:p>
                      <a:pPr algn="l" fontAlgn="base"/>
                      <a:r>
                        <a:rPr lang="en-US">
                          <a:effectLst/>
                        </a:rPr>
                        <a:t>AHSA2 </a:t>
                      </a:r>
                    </a:p>
                  </a:txBody>
                  <a:tcPr anchor="ctr"/>
                </a:tc>
                <a:tc>
                  <a:txBody>
                    <a:bodyPr/>
                    <a:lstStyle/>
                    <a:p>
                      <a:pPr algn="l" fontAlgn="base"/>
                      <a:r>
                        <a:rPr lang="en-US">
                          <a:effectLst/>
                        </a:rPr>
                        <a:t>SF3B1 </a:t>
                      </a:r>
                    </a:p>
                  </a:txBody>
                  <a:tcPr anchor="ctr"/>
                </a:tc>
                <a:tc>
                  <a:txBody>
                    <a:bodyPr/>
                    <a:lstStyle/>
                    <a:p>
                      <a:pPr algn="l" fontAlgn="base"/>
                      <a:r>
                        <a:rPr lang="en-US">
                          <a:effectLst/>
                        </a:rPr>
                        <a:t>HSP90 ATPase </a:t>
                      </a:r>
                    </a:p>
                  </a:txBody>
                  <a:tcPr anchor="ctr"/>
                </a:tc>
                <a:tc>
                  <a:txBody>
                    <a:bodyPr/>
                    <a:lstStyle/>
                    <a:p>
                      <a:pPr algn="l" fontAlgn="base"/>
                      <a:r>
                        <a:rPr lang="en-US">
                          <a:effectLst/>
                        </a:rPr>
                        <a:t>.029 </a:t>
                      </a:r>
                    </a:p>
                  </a:txBody>
                  <a:tcPr anchor="ctr"/>
                </a:tc>
                <a:extLst>
                  <a:ext uri="{0D108BD9-81ED-4DB2-BD59-A6C34878D82A}">
                    <a16:rowId xmlns:a16="http://schemas.microsoft.com/office/drawing/2014/main" val="418353928"/>
                  </a:ext>
                </a:extLst>
              </a:tr>
              <a:tr h="370840">
                <a:tc>
                  <a:txBody>
                    <a:bodyPr/>
                    <a:lstStyle/>
                    <a:p>
                      <a:pPr algn="l" fontAlgn="base"/>
                      <a:r>
                        <a:rPr lang="en-US">
                          <a:effectLst/>
                        </a:rPr>
                        <a:t>DHP5 </a:t>
                      </a:r>
                    </a:p>
                  </a:txBody>
                  <a:tcPr anchor="ctr"/>
                </a:tc>
                <a:tc>
                  <a:txBody>
                    <a:bodyPr/>
                    <a:lstStyle/>
                    <a:p>
                      <a:pPr algn="l" fontAlgn="base"/>
                      <a:r>
                        <a:rPr lang="en-US">
                          <a:effectLst/>
                        </a:rPr>
                        <a:t>SF3B1 </a:t>
                      </a:r>
                    </a:p>
                  </a:txBody>
                  <a:tcPr anchor="ctr"/>
                </a:tc>
                <a:tc>
                  <a:txBody>
                    <a:bodyPr/>
                    <a:lstStyle/>
                    <a:p>
                      <a:pPr algn="l" fontAlgn="base"/>
                      <a:r>
                        <a:rPr lang="en-US">
                          <a:effectLst/>
                        </a:rPr>
                        <a:t>Translation elongation factor 2 modification </a:t>
                      </a:r>
                    </a:p>
                  </a:txBody>
                  <a:tcPr anchor="ctr"/>
                </a:tc>
                <a:tc>
                  <a:txBody>
                    <a:bodyPr/>
                    <a:lstStyle/>
                    <a:p>
                      <a:pPr algn="l" fontAlgn="base"/>
                      <a:r>
                        <a:rPr lang="en-US">
                          <a:effectLst/>
                        </a:rPr>
                        <a:t>.026 </a:t>
                      </a:r>
                    </a:p>
                  </a:txBody>
                  <a:tcPr anchor="ctr"/>
                </a:tc>
                <a:extLst>
                  <a:ext uri="{0D108BD9-81ED-4DB2-BD59-A6C34878D82A}">
                    <a16:rowId xmlns:a16="http://schemas.microsoft.com/office/drawing/2014/main" val="3481051424"/>
                  </a:ext>
                </a:extLst>
              </a:tr>
              <a:tr h="683846">
                <a:tc>
                  <a:txBody>
                    <a:bodyPr/>
                    <a:lstStyle/>
                    <a:p>
                      <a:pPr algn="l" fontAlgn="base"/>
                      <a:r>
                        <a:rPr lang="en-US">
                          <a:effectLst/>
                        </a:rPr>
                        <a:t>MECR </a:t>
                      </a:r>
                    </a:p>
                  </a:txBody>
                  <a:tcPr anchor="ctr"/>
                </a:tc>
                <a:tc>
                  <a:txBody>
                    <a:bodyPr/>
                    <a:lstStyle/>
                    <a:p>
                      <a:pPr algn="l" fontAlgn="base"/>
                      <a:r>
                        <a:rPr lang="en-US">
                          <a:effectLst/>
                        </a:rPr>
                        <a:t>U2AF1 (S34 &amp; R156/Q157) </a:t>
                      </a:r>
                    </a:p>
                  </a:txBody>
                  <a:tcPr anchor="ctr"/>
                </a:tc>
                <a:tc>
                  <a:txBody>
                    <a:bodyPr/>
                    <a:lstStyle/>
                    <a:p>
                      <a:pPr algn="l" fontAlgn="base"/>
                      <a:r>
                        <a:rPr lang="en-US">
                          <a:effectLst/>
                        </a:rPr>
                        <a:t>Mitochondrial reductase </a:t>
                      </a:r>
                    </a:p>
                  </a:txBody>
                  <a:tcPr anchor="ctr"/>
                </a:tc>
                <a:tc>
                  <a:txBody>
                    <a:bodyPr/>
                    <a:lstStyle/>
                    <a:p>
                      <a:pPr algn="l" fontAlgn="base"/>
                      <a:r>
                        <a:rPr lang="en-US" dirty="0">
                          <a:effectLst/>
                        </a:rPr>
                        <a:t>.022 </a:t>
                      </a:r>
                    </a:p>
                  </a:txBody>
                  <a:tcPr anchor="ctr"/>
                </a:tc>
                <a:extLst>
                  <a:ext uri="{0D108BD9-81ED-4DB2-BD59-A6C34878D82A}">
                    <a16:rowId xmlns:a16="http://schemas.microsoft.com/office/drawing/2014/main" val="3681554676"/>
                  </a:ext>
                </a:extLst>
              </a:tr>
            </a:tbl>
          </a:graphicData>
        </a:graphic>
      </p:graphicFrame>
      <p:sp>
        <p:nvSpPr>
          <p:cNvPr id="6" name="Slide Number Placeholder 5">
            <a:extLst>
              <a:ext uri="{FF2B5EF4-FFF2-40B4-BE49-F238E27FC236}">
                <a16:creationId xmlns:a16="http://schemas.microsoft.com/office/drawing/2014/main" id="{BC612322-3EF4-49B3-B1B4-9A51541158C0}"/>
              </a:ext>
            </a:extLst>
          </p:cNvPr>
          <p:cNvSpPr>
            <a:spLocks noGrp="1"/>
          </p:cNvSpPr>
          <p:nvPr>
            <p:ph type="sldNum" sz="quarter" idx="12"/>
          </p:nvPr>
        </p:nvSpPr>
        <p:spPr/>
        <p:txBody>
          <a:bodyPr/>
          <a:lstStyle/>
          <a:p>
            <a:fld id="{C927126C-D3CF-48E3-973F-E9FA4D9889B8}" type="slidenum">
              <a:rPr lang="en-US" smtClean="0"/>
              <a:t>24</a:t>
            </a:fld>
            <a:endParaRPr lang="en-US"/>
          </a:p>
        </p:txBody>
      </p:sp>
    </p:spTree>
    <p:extLst>
      <p:ext uri="{BB962C8B-B14F-4D97-AF65-F5344CB8AC3E}">
        <p14:creationId xmlns:p14="http://schemas.microsoft.com/office/powerpoint/2010/main" val="2053751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A05C8FD-9064-43DD-9B50-C9B51A29AD73}"/>
              </a:ext>
            </a:extLst>
          </p:cNvPr>
          <p:cNvGraphicFramePr>
            <a:graphicFrameLocks noGrp="1"/>
          </p:cNvGraphicFramePr>
          <p:nvPr>
            <p:extLst>
              <p:ext uri="{D42A27DB-BD31-4B8C-83A1-F6EECF244321}">
                <p14:modId xmlns:p14="http://schemas.microsoft.com/office/powerpoint/2010/main" val="430823833"/>
              </p:ext>
            </p:extLst>
          </p:nvPr>
        </p:nvGraphicFramePr>
        <p:xfrm>
          <a:off x="2636911" y="2606040"/>
          <a:ext cx="8128000" cy="1645920"/>
        </p:xfrm>
        <a:graphic>
          <a:graphicData uri="http://schemas.openxmlformats.org/drawingml/2006/table">
            <a:tbl>
              <a:tblPr firstRow="1" bandRow="1">
                <a:tableStyleId>{69CF1AB2-1976-4502-BF36-3FF5EA218861}</a:tableStyleId>
              </a:tblPr>
              <a:tblGrid>
                <a:gridCol w="2032000">
                  <a:extLst>
                    <a:ext uri="{9D8B030D-6E8A-4147-A177-3AD203B41FA5}">
                      <a16:colId xmlns:a16="http://schemas.microsoft.com/office/drawing/2014/main" val="214404059"/>
                    </a:ext>
                  </a:extLst>
                </a:gridCol>
                <a:gridCol w="2032000">
                  <a:extLst>
                    <a:ext uri="{9D8B030D-6E8A-4147-A177-3AD203B41FA5}">
                      <a16:colId xmlns:a16="http://schemas.microsoft.com/office/drawing/2014/main" val="368537877"/>
                    </a:ext>
                  </a:extLst>
                </a:gridCol>
                <a:gridCol w="2032000">
                  <a:extLst>
                    <a:ext uri="{9D8B030D-6E8A-4147-A177-3AD203B41FA5}">
                      <a16:colId xmlns:a16="http://schemas.microsoft.com/office/drawing/2014/main" val="467322903"/>
                    </a:ext>
                  </a:extLst>
                </a:gridCol>
                <a:gridCol w="2032000">
                  <a:extLst>
                    <a:ext uri="{9D8B030D-6E8A-4147-A177-3AD203B41FA5}">
                      <a16:colId xmlns:a16="http://schemas.microsoft.com/office/drawing/2014/main" val="3349695472"/>
                    </a:ext>
                  </a:extLst>
                </a:gridCol>
              </a:tblGrid>
              <a:tr h="0">
                <a:tc>
                  <a:txBody>
                    <a:bodyPr/>
                    <a:lstStyle/>
                    <a:p>
                      <a:pPr algn="l" fontAlgn="base"/>
                      <a:r>
                        <a:rPr lang="en-US" dirty="0">
                          <a:effectLst/>
                        </a:rPr>
                        <a:t>NASP </a:t>
                      </a:r>
                    </a:p>
                  </a:txBody>
                  <a:tcPr anchor="ctr"/>
                </a:tc>
                <a:tc>
                  <a:txBody>
                    <a:bodyPr/>
                    <a:lstStyle/>
                    <a:p>
                      <a:pPr algn="l" fontAlgn="base"/>
                      <a:r>
                        <a:rPr lang="en-US">
                          <a:effectLst/>
                        </a:rPr>
                        <a:t>U2AF1 (S34) </a:t>
                      </a:r>
                    </a:p>
                  </a:txBody>
                  <a:tcPr anchor="ctr"/>
                </a:tc>
                <a:tc>
                  <a:txBody>
                    <a:bodyPr/>
                    <a:lstStyle/>
                    <a:p>
                      <a:pPr algn="l" fontAlgn="base"/>
                      <a:r>
                        <a:rPr lang="en-US">
                          <a:effectLst/>
                        </a:rPr>
                        <a:t>HSP90 binding </a:t>
                      </a:r>
                    </a:p>
                  </a:txBody>
                  <a:tcPr anchor="ctr"/>
                </a:tc>
                <a:tc>
                  <a:txBody>
                    <a:bodyPr/>
                    <a:lstStyle/>
                    <a:p>
                      <a:pPr algn="l" fontAlgn="base"/>
                      <a:r>
                        <a:rPr lang="en-US">
                          <a:effectLst/>
                        </a:rPr>
                        <a:t>.014 </a:t>
                      </a:r>
                    </a:p>
                  </a:txBody>
                  <a:tcPr anchor="ctr"/>
                </a:tc>
                <a:extLst>
                  <a:ext uri="{0D108BD9-81ED-4DB2-BD59-A6C34878D82A}">
                    <a16:rowId xmlns:a16="http://schemas.microsoft.com/office/drawing/2014/main" val="1768225287"/>
                  </a:ext>
                </a:extLst>
              </a:tr>
              <a:tr h="370840">
                <a:tc>
                  <a:txBody>
                    <a:bodyPr/>
                    <a:lstStyle/>
                    <a:p>
                      <a:pPr algn="l" fontAlgn="base"/>
                      <a:r>
                        <a:rPr lang="en-US">
                          <a:effectLst/>
                        </a:rPr>
                        <a:t>PFDN5 </a:t>
                      </a:r>
                    </a:p>
                  </a:txBody>
                  <a:tcPr anchor="ctr"/>
                </a:tc>
                <a:tc>
                  <a:txBody>
                    <a:bodyPr/>
                    <a:lstStyle/>
                    <a:p>
                      <a:pPr algn="l" fontAlgn="base"/>
                      <a:r>
                        <a:rPr lang="en-US">
                          <a:effectLst/>
                        </a:rPr>
                        <a:t>U2AF1 (R156/Q157) </a:t>
                      </a:r>
                    </a:p>
                  </a:txBody>
                  <a:tcPr anchor="ctr"/>
                </a:tc>
                <a:tc>
                  <a:txBody>
                    <a:bodyPr/>
                    <a:lstStyle/>
                    <a:p>
                      <a:pPr algn="l" fontAlgn="base"/>
                      <a:r>
                        <a:rPr lang="en-US">
                          <a:effectLst/>
                        </a:rPr>
                        <a:t>Prefoldin subunit </a:t>
                      </a:r>
                    </a:p>
                  </a:txBody>
                  <a:tcPr anchor="ctr"/>
                </a:tc>
                <a:tc>
                  <a:txBody>
                    <a:bodyPr/>
                    <a:lstStyle/>
                    <a:p>
                      <a:pPr algn="l" fontAlgn="base"/>
                      <a:r>
                        <a:rPr lang="en-US">
                          <a:effectLst/>
                        </a:rPr>
                        <a:t>.042 </a:t>
                      </a:r>
                    </a:p>
                  </a:txBody>
                  <a:tcPr anchor="ctr"/>
                </a:tc>
                <a:extLst>
                  <a:ext uri="{0D108BD9-81ED-4DB2-BD59-A6C34878D82A}">
                    <a16:rowId xmlns:a16="http://schemas.microsoft.com/office/drawing/2014/main" val="2833375564"/>
                  </a:ext>
                </a:extLst>
              </a:tr>
              <a:tr h="370840">
                <a:tc>
                  <a:txBody>
                    <a:bodyPr/>
                    <a:lstStyle/>
                    <a:p>
                      <a:pPr algn="l" fontAlgn="base"/>
                      <a:r>
                        <a:rPr lang="en-US">
                          <a:effectLst/>
                        </a:rPr>
                        <a:t>PABPC4 </a:t>
                      </a:r>
                    </a:p>
                  </a:txBody>
                  <a:tcPr anchor="ctr"/>
                </a:tc>
                <a:tc>
                  <a:txBody>
                    <a:bodyPr/>
                    <a:lstStyle/>
                    <a:p>
                      <a:pPr algn="l" fontAlgn="base"/>
                      <a:r>
                        <a:rPr lang="en-US">
                          <a:effectLst/>
                        </a:rPr>
                        <a:t>U2AF1 (R156/Q157) </a:t>
                      </a:r>
                    </a:p>
                  </a:txBody>
                  <a:tcPr anchor="ctr"/>
                </a:tc>
                <a:tc>
                  <a:txBody>
                    <a:bodyPr/>
                    <a:lstStyle/>
                    <a:p>
                      <a:pPr algn="l" fontAlgn="base"/>
                      <a:r>
                        <a:rPr lang="en-US">
                          <a:effectLst/>
                        </a:rPr>
                        <a:t>NMD mRNA decay </a:t>
                      </a:r>
                    </a:p>
                  </a:txBody>
                  <a:tcPr anchor="ctr"/>
                </a:tc>
                <a:tc>
                  <a:txBody>
                    <a:bodyPr/>
                    <a:lstStyle/>
                    <a:p>
                      <a:pPr algn="l" fontAlgn="base"/>
                      <a:r>
                        <a:rPr lang="en-US" dirty="0">
                          <a:effectLst/>
                        </a:rPr>
                        <a:t>.036 </a:t>
                      </a:r>
                    </a:p>
                  </a:txBody>
                  <a:tcPr anchor="ctr"/>
                </a:tc>
                <a:extLst>
                  <a:ext uri="{0D108BD9-81ED-4DB2-BD59-A6C34878D82A}">
                    <a16:rowId xmlns:a16="http://schemas.microsoft.com/office/drawing/2014/main" val="1836567222"/>
                  </a:ext>
                </a:extLst>
              </a:tr>
            </a:tbl>
          </a:graphicData>
        </a:graphic>
      </p:graphicFrame>
      <p:sp>
        <p:nvSpPr>
          <p:cNvPr id="6" name="Slide Number Placeholder 5">
            <a:extLst>
              <a:ext uri="{FF2B5EF4-FFF2-40B4-BE49-F238E27FC236}">
                <a16:creationId xmlns:a16="http://schemas.microsoft.com/office/drawing/2014/main" id="{B784EE5E-306E-4583-B310-3B285CA54799}"/>
              </a:ext>
            </a:extLst>
          </p:cNvPr>
          <p:cNvSpPr>
            <a:spLocks noGrp="1"/>
          </p:cNvSpPr>
          <p:nvPr>
            <p:ph type="sldNum" sz="quarter" idx="12"/>
          </p:nvPr>
        </p:nvSpPr>
        <p:spPr/>
        <p:txBody>
          <a:bodyPr/>
          <a:lstStyle/>
          <a:p>
            <a:fld id="{C927126C-D3CF-48E3-973F-E9FA4D9889B8}" type="slidenum">
              <a:rPr lang="en-US" smtClean="0"/>
              <a:t>25</a:t>
            </a:fld>
            <a:endParaRPr lang="en-US"/>
          </a:p>
        </p:txBody>
      </p:sp>
    </p:spTree>
    <p:extLst>
      <p:ext uri="{BB962C8B-B14F-4D97-AF65-F5344CB8AC3E}">
        <p14:creationId xmlns:p14="http://schemas.microsoft.com/office/powerpoint/2010/main" val="422585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0845B-DE4C-4070-8F3A-C352B1C6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74" y="0"/>
            <a:ext cx="8496886" cy="6858000"/>
          </a:xfrm>
          <a:prstGeom prst="rect">
            <a:avLst/>
          </a:prstGeom>
        </p:spPr>
      </p:pic>
      <p:sp>
        <p:nvSpPr>
          <p:cNvPr id="6" name="Slide Number Placeholder 5">
            <a:extLst>
              <a:ext uri="{FF2B5EF4-FFF2-40B4-BE49-F238E27FC236}">
                <a16:creationId xmlns:a16="http://schemas.microsoft.com/office/drawing/2014/main" id="{90525E34-7026-45C4-B67A-E2B17FD34E78}"/>
              </a:ext>
            </a:extLst>
          </p:cNvPr>
          <p:cNvSpPr>
            <a:spLocks noGrp="1"/>
          </p:cNvSpPr>
          <p:nvPr>
            <p:ph type="sldNum" sz="quarter" idx="12"/>
          </p:nvPr>
        </p:nvSpPr>
        <p:spPr/>
        <p:txBody>
          <a:bodyPr/>
          <a:lstStyle/>
          <a:p>
            <a:fld id="{C927126C-D3CF-48E3-973F-E9FA4D9889B8}" type="slidenum">
              <a:rPr lang="en-US" smtClean="0"/>
              <a:t>26</a:t>
            </a:fld>
            <a:endParaRPr lang="en-US"/>
          </a:p>
        </p:txBody>
      </p:sp>
    </p:spTree>
    <p:extLst>
      <p:ext uri="{BB962C8B-B14F-4D97-AF65-F5344CB8AC3E}">
        <p14:creationId xmlns:p14="http://schemas.microsoft.com/office/powerpoint/2010/main" val="183839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C65C4-8B3D-4D8D-8804-C1A06C158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68" y="0"/>
            <a:ext cx="10100603" cy="6858000"/>
          </a:xfrm>
          <a:prstGeom prst="rect">
            <a:avLst/>
          </a:prstGeom>
        </p:spPr>
      </p:pic>
      <p:sp>
        <p:nvSpPr>
          <p:cNvPr id="6" name="Slide Number Placeholder 5">
            <a:extLst>
              <a:ext uri="{FF2B5EF4-FFF2-40B4-BE49-F238E27FC236}">
                <a16:creationId xmlns:a16="http://schemas.microsoft.com/office/drawing/2014/main" id="{0A82E323-9C4D-4712-A6EA-C21F6CEB6568}"/>
              </a:ext>
            </a:extLst>
          </p:cNvPr>
          <p:cNvSpPr>
            <a:spLocks noGrp="1"/>
          </p:cNvSpPr>
          <p:nvPr>
            <p:ph type="sldNum" sz="quarter" idx="12"/>
          </p:nvPr>
        </p:nvSpPr>
        <p:spPr/>
        <p:txBody>
          <a:bodyPr/>
          <a:lstStyle/>
          <a:p>
            <a:fld id="{C927126C-D3CF-48E3-973F-E9FA4D9889B8}" type="slidenum">
              <a:rPr lang="en-US" smtClean="0"/>
              <a:t>27</a:t>
            </a:fld>
            <a:endParaRPr lang="en-US"/>
          </a:p>
        </p:txBody>
      </p:sp>
    </p:spTree>
    <p:extLst>
      <p:ext uri="{BB962C8B-B14F-4D97-AF65-F5344CB8AC3E}">
        <p14:creationId xmlns:p14="http://schemas.microsoft.com/office/powerpoint/2010/main" val="2672658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0A9126-57A8-46FD-BD5A-745BF4FEECDA}"/>
              </a:ext>
            </a:extLst>
          </p:cNvPr>
          <p:cNvSpPr>
            <a:spLocks noGrp="1"/>
          </p:cNvSpPr>
          <p:nvPr>
            <p:ph type="body" idx="1"/>
          </p:nvPr>
        </p:nvSpPr>
        <p:spPr>
          <a:xfrm>
            <a:off x="3121857" y="2671998"/>
            <a:ext cx="8915399" cy="2772197"/>
          </a:xfrm>
        </p:spPr>
        <p:txBody>
          <a:bodyPr>
            <a:noAutofit/>
          </a:bodyPr>
          <a:lstStyle/>
          <a:p>
            <a:r>
              <a:rPr lang="en-US" sz="9600" dirty="0">
                <a:latin typeface="Footlight MT Light" panose="0204060206030A020304" pitchFamily="18" charset="0"/>
              </a:rPr>
              <a:t>Thank you</a:t>
            </a:r>
          </a:p>
        </p:txBody>
      </p:sp>
      <p:sp>
        <p:nvSpPr>
          <p:cNvPr id="4" name="Slide Number Placeholder 3">
            <a:extLst>
              <a:ext uri="{FF2B5EF4-FFF2-40B4-BE49-F238E27FC236}">
                <a16:creationId xmlns:a16="http://schemas.microsoft.com/office/drawing/2014/main" id="{AFCF2543-064B-450B-A5B4-12F2328DE6C5}"/>
              </a:ext>
            </a:extLst>
          </p:cNvPr>
          <p:cNvSpPr>
            <a:spLocks noGrp="1"/>
          </p:cNvSpPr>
          <p:nvPr>
            <p:ph type="sldNum" sz="quarter" idx="12"/>
          </p:nvPr>
        </p:nvSpPr>
        <p:spPr/>
        <p:txBody>
          <a:bodyPr/>
          <a:lstStyle/>
          <a:p>
            <a:fld id="{C927126C-D3CF-48E3-973F-E9FA4D9889B8}" type="slidenum">
              <a:rPr lang="en-US" smtClean="0"/>
              <a:t>28</a:t>
            </a:fld>
            <a:endParaRPr lang="en-US"/>
          </a:p>
        </p:txBody>
      </p:sp>
    </p:spTree>
    <p:extLst>
      <p:ext uri="{BB962C8B-B14F-4D97-AF65-F5344CB8AC3E}">
        <p14:creationId xmlns:p14="http://schemas.microsoft.com/office/powerpoint/2010/main" val="337635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6A2FD-C3C9-43FA-AE8E-5D84FD51D873}"/>
              </a:ext>
            </a:extLst>
          </p:cNvPr>
          <p:cNvSpPr txBox="1"/>
          <p:nvPr/>
        </p:nvSpPr>
        <p:spPr>
          <a:xfrm>
            <a:off x="2096086" y="675249"/>
            <a:ext cx="9073662" cy="1200329"/>
          </a:xfrm>
          <a:prstGeom prst="rect">
            <a:avLst/>
          </a:prstGeom>
          <a:noFill/>
        </p:spPr>
        <p:txBody>
          <a:bodyPr wrap="square" rtlCol="0">
            <a:spAutoFit/>
          </a:bodyPr>
          <a:lstStyle/>
          <a:p>
            <a:r>
              <a:rPr lang="en-US" sz="3600" dirty="0">
                <a:solidFill>
                  <a:schemeClr val="tx2"/>
                </a:solidFill>
                <a:latin typeface="Arial" panose="020B0604020202020204" pitchFamily="34" charset="0"/>
                <a:cs typeface="Arial" panose="020B0604020202020204" pitchFamily="34" charset="0"/>
              </a:rPr>
              <a:t>Items that have been tested using packages on a variety of isoforms:</a:t>
            </a:r>
          </a:p>
        </p:txBody>
      </p:sp>
      <p:sp>
        <p:nvSpPr>
          <p:cNvPr id="3" name="TextBox 2">
            <a:extLst>
              <a:ext uri="{FF2B5EF4-FFF2-40B4-BE49-F238E27FC236}">
                <a16:creationId xmlns:a16="http://schemas.microsoft.com/office/drawing/2014/main" id="{AA13F2A9-3576-4DFA-9F97-D7E7FBEE2110}"/>
              </a:ext>
            </a:extLst>
          </p:cNvPr>
          <p:cNvSpPr txBox="1"/>
          <p:nvPr/>
        </p:nvSpPr>
        <p:spPr>
          <a:xfrm>
            <a:off x="2827605" y="3203917"/>
            <a:ext cx="7329267" cy="2554545"/>
          </a:xfrm>
          <a:prstGeom prst="rect">
            <a:avLst/>
          </a:prstGeom>
          <a:noFill/>
        </p:spPr>
        <p:txBody>
          <a:bodyPr wrap="square" rtlCol="0">
            <a:spAutoFit/>
          </a:bodyPr>
          <a:lstStyle/>
          <a:p>
            <a:pPr marL="285750" indent="-285750">
              <a:buFont typeface="Wingdings" panose="05000000000000000000" pitchFamily="2" charset="2"/>
              <a:buChar char="§"/>
            </a:pPr>
            <a:r>
              <a:rPr lang="en-US" sz="3200" dirty="0">
                <a:latin typeface="Arial" panose="020B0604020202020204" pitchFamily="34" charset="0"/>
                <a:cs typeface="Arial" panose="020B0604020202020204" pitchFamily="34" charset="0"/>
              </a:rPr>
              <a:t> the effect of RNA-seq quantification tools</a:t>
            </a:r>
          </a:p>
          <a:p>
            <a:pPr marL="285750" indent="-285750">
              <a:buFont typeface="Wingdings" panose="05000000000000000000" pitchFamily="2" charset="2"/>
              <a:buChar char="§"/>
            </a:pPr>
            <a:r>
              <a:rPr lang="en-US" sz="3200" dirty="0">
                <a:latin typeface="Arial" panose="020B0604020202020204" pitchFamily="34" charset="0"/>
                <a:cs typeface="Arial" panose="020B0604020202020204" pitchFamily="34" charset="0"/>
              </a:rPr>
              <a:t>quantification uncertainty</a:t>
            </a:r>
          </a:p>
          <a:p>
            <a:pPr marL="285750" indent="-285750">
              <a:buFont typeface="Wingdings" panose="05000000000000000000" pitchFamily="2" charset="2"/>
              <a:buChar char="§"/>
            </a:pPr>
            <a:r>
              <a:rPr lang="en-US" sz="3200" dirty="0">
                <a:latin typeface="Arial" panose="020B0604020202020204" pitchFamily="34" charset="0"/>
                <a:cs typeface="Arial" panose="020B0604020202020204" pitchFamily="34" charset="0"/>
              </a:rPr>
              <a:t>gene expression levels </a:t>
            </a:r>
          </a:p>
          <a:p>
            <a:pPr marL="285750" indent="-285750">
              <a:buFont typeface="Wingdings" panose="05000000000000000000" pitchFamily="2" charset="2"/>
              <a:buChar char="§"/>
            </a:pPr>
            <a:r>
              <a:rPr lang="en-US" sz="3200" i="0" dirty="0">
                <a:effectLst/>
                <a:latin typeface="Arial" panose="020B0604020202020204" pitchFamily="34" charset="0"/>
                <a:cs typeface="Arial" panose="020B0604020202020204" pitchFamily="34" charset="0"/>
              </a:rPr>
              <a:t> isoform numbers</a:t>
            </a:r>
            <a:endParaRPr lang="en-US" sz="32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7E3D13-B304-4320-9E87-6AF46B00B618}"/>
              </a:ext>
            </a:extLst>
          </p:cNvPr>
          <p:cNvSpPr>
            <a:spLocks noGrp="1"/>
          </p:cNvSpPr>
          <p:nvPr>
            <p:ph type="sldNum" sz="quarter" idx="12"/>
          </p:nvPr>
        </p:nvSpPr>
        <p:spPr/>
        <p:txBody>
          <a:bodyPr/>
          <a:lstStyle/>
          <a:p>
            <a:fld id="{C927126C-D3CF-48E3-973F-E9FA4D9889B8}" type="slidenum">
              <a:rPr lang="en-US" smtClean="0"/>
              <a:t>3</a:t>
            </a:fld>
            <a:endParaRPr lang="en-US"/>
          </a:p>
        </p:txBody>
      </p:sp>
    </p:spTree>
    <p:extLst>
      <p:ext uri="{BB962C8B-B14F-4D97-AF65-F5344CB8AC3E}">
        <p14:creationId xmlns:p14="http://schemas.microsoft.com/office/powerpoint/2010/main" val="376509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704EB-8B7B-4004-BE59-F955ACD26EA5}"/>
              </a:ext>
            </a:extLst>
          </p:cNvPr>
          <p:cNvSpPr txBox="1"/>
          <p:nvPr/>
        </p:nvSpPr>
        <p:spPr>
          <a:xfrm flipH="1">
            <a:off x="2576239" y="661180"/>
            <a:ext cx="3951170" cy="646331"/>
          </a:xfrm>
          <a:prstGeom prst="rect">
            <a:avLst/>
          </a:prstGeom>
          <a:noFill/>
        </p:spPr>
        <p:txBody>
          <a:bodyPr wrap="square" rtlCol="0">
            <a:spAutoFit/>
          </a:bodyPr>
          <a:lstStyle/>
          <a:p>
            <a:r>
              <a:rPr lang="en-US" sz="3600" dirty="0">
                <a:solidFill>
                  <a:schemeClr val="tx2"/>
                </a:solidFill>
                <a:latin typeface="Arial" panose="020B0604020202020204" pitchFamily="34" charset="0"/>
                <a:cs typeface="Arial" panose="020B0604020202020204" pitchFamily="34" charset="0"/>
              </a:rPr>
              <a:t>alternative splicing</a:t>
            </a:r>
          </a:p>
        </p:txBody>
      </p:sp>
      <p:sp>
        <p:nvSpPr>
          <p:cNvPr id="3" name="TextBox 2">
            <a:extLst>
              <a:ext uri="{FF2B5EF4-FFF2-40B4-BE49-F238E27FC236}">
                <a16:creationId xmlns:a16="http://schemas.microsoft.com/office/drawing/2014/main" id="{8E24EA94-6643-4EBD-BF4A-1E4CF0E456FF}"/>
              </a:ext>
            </a:extLst>
          </p:cNvPr>
          <p:cNvSpPr txBox="1"/>
          <p:nvPr/>
        </p:nvSpPr>
        <p:spPr>
          <a:xfrm>
            <a:off x="3031587" y="2757268"/>
            <a:ext cx="6991643" cy="2554545"/>
          </a:xfrm>
          <a:prstGeom prst="rect">
            <a:avLst/>
          </a:prstGeom>
          <a:noFill/>
        </p:spPr>
        <p:txBody>
          <a:bodyPr wrap="square" rtlCol="0">
            <a:spAutoFit/>
          </a:bodyPr>
          <a:lstStyle/>
          <a:p>
            <a:pPr marL="285750" indent="-285750">
              <a:buFont typeface="Wingdings" panose="05000000000000000000" pitchFamily="2" charset="2"/>
              <a:buChar char="§"/>
            </a:pPr>
            <a:r>
              <a:rPr lang="en-US" sz="3200" dirty="0">
                <a:latin typeface="Arial" panose="020B0604020202020204" pitchFamily="34" charset="0"/>
                <a:cs typeface="Arial" panose="020B0604020202020204" pitchFamily="34" charset="0"/>
              </a:rPr>
              <a:t> is well-known and described in most eukaryotic organisms </a:t>
            </a:r>
          </a:p>
          <a:p>
            <a:endParaRPr lang="en-US" sz="3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3200" dirty="0">
                <a:latin typeface="Arial" panose="020B0604020202020204" pitchFamily="34" charset="0"/>
                <a:cs typeface="Arial" panose="020B0604020202020204" pitchFamily="34" charset="0"/>
              </a:rPr>
              <a:t>expands the RNA repertoire of most genes</a:t>
            </a:r>
          </a:p>
        </p:txBody>
      </p:sp>
      <p:sp>
        <p:nvSpPr>
          <p:cNvPr id="4" name="Slide Number Placeholder 3">
            <a:extLst>
              <a:ext uri="{FF2B5EF4-FFF2-40B4-BE49-F238E27FC236}">
                <a16:creationId xmlns:a16="http://schemas.microsoft.com/office/drawing/2014/main" id="{F418D5E5-5770-4285-A775-5E975F79F771}"/>
              </a:ext>
            </a:extLst>
          </p:cNvPr>
          <p:cNvSpPr>
            <a:spLocks noGrp="1"/>
          </p:cNvSpPr>
          <p:nvPr>
            <p:ph type="sldNum" sz="quarter" idx="12"/>
          </p:nvPr>
        </p:nvSpPr>
        <p:spPr/>
        <p:txBody>
          <a:bodyPr/>
          <a:lstStyle/>
          <a:p>
            <a:fld id="{C927126C-D3CF-48E3-973F-E9FA4D9889B8}" type="slidenum">
              <a:rPr lang="en-US" smtClean="0"/>
              <a:t>4</a:t>
            </a:fld>
            <a:endParaRPr lang="en-US"/>
          </a:p>
        </p:txBody>
      </p:sp>
    </p:spTree>
    <p:extLst>
      <p:ext uri="{BB962C8B-B14F-4D97-AF65-F5344CB8AC3E}">
        <p14:creationId xmlns:p14="http://schemas.microsoft.com/office/powerpoint/2010/main" val="101962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9CAD-3218-4F73-AEA2-C090630D2280}"/>
              </a:ext>
            </a:extLst>
          </p:cNvPr>
          <p:cNvSpPr>
            <a:spLocks noGrp="1"/>
          </p:cNvSpPr>
          <p:nvPr>
            <p:ph type="title"/>
          </p:nvPr>
        </p:nvSpPr>
        <p:spPr>
          <a:xfrm>
            <a:off x="2757798" y="610614"/>
            <a:ext cx="2583323" cy="767258"/>
          </a:xfrm>
        </p:spPr>
        <p:txBody>
          <a:bodyPr>
            <a:normAutofit/>
          </a:bodyPr>
          <a:lstStyle/>
          <a:p>
            <a:r>
              <a:rPr lang="en-US" sz="4400" dirty="0">
                <a:solidFill>
                  <a:schemeClr val="tx2"/>
                </a:solidFill>
                <a:effectLst>
                  <a:outerShdw blurRad="38100" dist="38100" dir="2700000" algn="tl">
                    <a:srgbClr val="000000">
                      <a:alpha val="43137"/>
                    </a:srgbClr>
                  </a:outerShdw>
                </a:effectLst>
                <a:latin typeface="Merriweather" panose="00000500000000000000" pitchFamily="2" charset="0"/>
              </a:rPr>
              <a:t>outline</a:t>
            </a:r>
          </a:p>
        </p:txBody>
      </p:sp>
      <p:sp>
        <p:nvSpPr>
          <p:cNvPr id="3" name="Text Placeholder 2">
            <a:extLst>
              <a:ext uri="{FF2B5EF4-FFF2-40B4-BE49-F238E27FC236}">
                <a16:creationId xmlns:a16="http://schemas.microsoft.com/office/drawing/2014/main" id="{29CD26BD-2FA4-47EB-9291-CA9B8967AB66}"/>
              </a:ext>
            </a:extLst>
          </p:cNvPr>
          <p:cNvSpPr>
            <a:spLocks noGrp="1"/>
          </p:cNvSpPr>
          <p:nvPr>
            <p:ph type="body" idx="1"/>
          </p:nvPr>
        </p:nvSpPr>
        <p:spPr>
          <a:xfrm>
            <a:off x="2757798" y="2097991"/>
            <a:ext cx="8915399" cy="4760006"/>
          </a:xfrm>
        </p:spPr>
        <p:txBody>
          <a:bodyPr>
            <a:noAutofit/>
          </a:bodyPr>
          <a:lstStyle/>
          <a:p>
            <a:pPr>
              <a:lnSpc>
                <a:spcPct val="200000"/>
              </a:lnSpc>
            </a:pPr>
            <a:r>
              <a:rPr lang="en-US" sz="2800" i="0" dirty="0">
                <a:solidFill>
                  <a:schemeClr val="tx1"/>
                </a:solidFill>
                <a:effectLst/>
                <a:latin typeface="Arial" panose="020B0604020202020204" pitchFamily="34" charset="0"/>
                <a:cs typeface="Arial" panose="020B0604020202020204" pitchFamily="34" charset="0"/>
              </a:rPr>
              <a:t>Materials and methods</a:t>
            </a:r>
          </a:p>
          <a:p>
            <a:pPr>
              <a:lnSpc>
                <a:spcPct val="200000"/>
              </a:lnSpc>
            </a:pPr>
            <a:r>
              <a:rPr lang="en-US" sz="2800" i="0" dirty="0">
                <a:solidFill>
                  <a:schemeClr val="tx1"/>
                </a:solidFill>
                <a:effectLst/>
                <a:latin typeface="Arial" panose="020B0604020202020204" pitchFamily="34" charset="0"/>
                <a:cs typeface="Arial" panose="020B0604020202020204" pitchFamily="34" charset="0"/>
              </a:rPr>
              <a:t>dataset processing</a:t>
            </a:r>
          </a:p>
          <a:p>
            <a:pPr>
              <a:lnSpc>
                <a:spcPct val="200000"/>
              </a:lnSpc>
            </a:pPr>
            <a:r>
              <a:rPr lang="en-US" sz="2800" i="0" dirty="0">
                <a:solidFill>
                  <a:schemeClr val="tx1"/>
                </a:solidFill>
                <a:effectLst/>
                <a:latin typeface="Arial" panose="020B0604020202020204" pitchFamily="34" charset="0"/>
                <a:cs typeface="Arial" panose="020B0604020202020204" pitchFamily="34" charset="0"/>
              </a:rPr>
              <a:t>Comparison</a:t>
            </a:r>
            <a:r>
              <a:rPr lang="en-US" sz="2800" b="1" i="0" dirty="0">
                <a:solidFill>
                  <a:schemeClr val="tx1"/>
                </a:solidFill>
                <a:effectLst/>
                <a:latin typeface="Arial" panose="020B0604020202020204" pitchFamily="34" charset="0"/>
                <a:cs typeface="Arial" panose="020B0604020202020204" pitchFamily="34" charset="0"/>
              </a:rPr>
              <a:t> </a:t>
            </a:r>
            <a:endParaRPr lang="en-US" sz="2800" i="0" dirty="0">
              <a:solidFill>
                <a:schemeClr val="tx1"/>
              </a:solidFill>
              <a:effectLst/>
              <a:latin typeface="Arial" panose="020B0604020202020204" pitchFamily="34" charset="0"/>
              <a:cs typeface="Arial" panose="020B0604020202020204" pitchFamily="34" charset="0"/>
            </a:endParaRPr>
          </a:p>
          <a:p>
            <a:pPr>
              <a:lnSpc>
                <a:spcPct val="200000"/>
              </a:lnSpc>
            </a:pPr>
            <a:r>
              <a:rPr lang="en-US" sz="2800" i="0" dirty="0">
                <a:solidFill>
                  <a:schemeClr val="tx1"/>
                </a:solidFill>
                <a:effectLst/>
                <a:latin typeface="Arial" panose="020B0604020202020204" pitchFamily="34" charset="0"/>
                <a:cs typeface="Arial" panose="020B0604020202020204" pitchFamily="34" charset="0"/>
              </a:rPr>
              <a:t>Implementation</a:t>
            </a:r>
          </a:p>
          <a:p>
            <a:pPr>
              <a:lnSpc>
                <a:spcPct val="200000"/>
              </a:lnSpc>
            </a:pPr>
            <a:r>
              <a:rPr lang="en-US" sz="2800" i="0" dirty="0">
                <a:solidFill>
                  <a:schemeClr val="tx1"/>
                </a:solidFill>
                <a:effectLst/>
                <a:latin typeface="Arial" panose="020B0604020202020204" pitchFamily="34" charset="0"/>
                <a:cs typeface="Arial" panose="020B0604020202020204" pitchFamily="34" charset="0"/>
              </a:rPr>
              <a:t>Results</a:t>
            </a:r>
          </a:p>
          <a:p>
            <a:pPr>
              <a:lnSpc>
                <a:spcPct val="200000"/>
              </a:lnSpc>
            </a:pPr>
            <a:endParaRPr lang="en-US" sz="2800" dirty="0">
              <a:latin typeface="Merriweather" panose="00000500000000000000" pitchFamily="2" charset="0"/>
            </a:endParaRPr>
          </a:p>
        </p:txBody>
      </p:sp>
      <p:sp>
        <p:nvSpPr>
          <p:cNvPr id="4" name="Slide Number Placeholder 3">
            <a:extLst>
              <a:ext uri="{FF2B5EF4-FFF2-40B4-BE49-F238E27FC236}">
                <a16:creationId xmlns:a16="http://schemas.microsoft.com/office/drawing/2014/main" id="{AAC7B530-DB7E-4159-BF62-A8B0834AB748}"/>
              </a:ext>
            </a:extLst>
          </p:cNvPr>
          <p:cNvSpPr>
            <a:spLocks noGrp="1"/>
          </p:cNvSpPr>
          <p:nvPr>
            <p:ph type="sldNum" sz="quarter" idx="12"/>
          </p:nvPr>
        </p:nvSpPr>
        <p:spPr/>
        <p:txBody>
          <a:bodyPr/>
          <a:lstStyle/>
          <a:p>
            <a:fld id="{C927126C-D3CF-48E3-973F-E9FA4D9889B8}" type="slidenum">
              <a:rPr lang="en-US" smtClean="0"/>
              <a:t>5</a:t>
            </a:fld>
            <a:endParaRPr lang="en-US"/>
          </a:p>
        </p:txBody>
      </p:sp>
      <p:cxnSp>
        <p:nvCxnSpPr>
          <p:cNvPr id="5" name="Straight Connector 4">
            <a:extLst>
              <a:ext uri="{FF2B5EF4-FFF2-40B4-BE49-F238E27FC236}">
                <a16:creationId xmlns:a16="http://schemas.microsoft.com/office/drawing/2014/main" id="{FF07C0EF-115C-451E-B225-5E89FDB9AE05}"/>
              </a:ext>
            </a:extLst>
          </p:cNvPr>
          <p:cNvCxnSpPr>
            <a:cxnSpLocks/>
          </p:cNvCxnSpPr>
          <p:nvPr/>
        </p:nvCxnSpPr>
        <p:spPr>
          <a:xfrm>
            <a:off x="2834710" y="1486830"/>
            <a:ext cx="230131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98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2887-3ACD-4FE2-BC46-4CEBF9EC1EA7}"/>
              </a:ext>
            </a:extLst>
          </p:cNvPr>
          <p:cNvSpPr>
            <a:spLocks noGrp="1"/>
          </p:cNvSpPr>
          <p:nvPr>
            <p:ph type="title"/>
          </p:nvPr>
        </p:nvSpPr>
        <p:spPr>
          <a:xfrm>
            <a:off x="1922804" y="735205"/>
            <a:ext cx="9376709" cy="939770"/>
          </a:xfrm>
        </p:spPr>
        <p:txBody>
          <a:bodyPr>
            <a:noAutofit/>
          </a:bodyPr>
          <a:lstStyle/>
          <a:p>
            <a:pPr fontAlgn="base"/>
            <a:r>
              <a:rPr lang="en-US" sz="2800" b="1" i="0" dirty="0">
                <a:solidFill>
                  <a:schemeClr val="tx2"/>
                </a:solidFill>
                <a:effectLst>
                  <a:outerShdw blurRad="38100" dist="38100" dir="2700000" algn="tl">
                    <a:srgbClr val="000000">
                      <a:alpha val="43137"/>
                    </a:srgbClr>
                  </a:outerShdw>
                </a:effectLst>
                <a:latin typeface="Merriweather" panose="00000500000000000000" pitchFamily="2" charset="0"/>
              </a:rPr>
              <a:t>Myelodysplastic syndrome dataset processing</a:t>
            </a:r>
            <a:br>
              <a:rPr lang="en-US" sz="2800" b="1" i="0" dirty="0">
                <a:solidFill>
                  <a:srgbClr val="2A2A2A"/>
                </a:solidFill>
                <a:effectLst>
                  <a:outerShdw blurRad="38100" dist="38100" dir="2700000" algn="tl">
                    <a:srgbClr val="000000">
                      <a:alpha val="43137"/>
                    </a:srgbClr>
                  </a:outerShdw>
                </a:effectLst>
                <a:latin typeface="Merriweather" panose="00000500000000000000" pitchFamily="2" charset="0"/>
              </a:rPr>
            </a:br>
            <a:br>
              <a:rPr lang="en-US" sz="2800" dirty="0">
                <a:effectLst>
                  <a:outerShdw blurRad="38100" dist="38100" dir="2700000" algn="tl">
                    <a:srgbClr val="000000">
                      <a:alpha val="43137"/>
                    </a:srgbClr>
                  </a:outerShdw>
                </a:effectLst>
                <a:latin typeface="Merriweather" panose="00000500000000000000" pitchFamily="2" charset="0"/>
              </a:rPr>
            </a:br>
            <a:endParaRPr lang="en-US" sz="2800" dirty="0">
              <a:effectLst>
                <a:outerShdw blurRad="38100" dist="38100" dir="2700000" algn="tl">
                  <a:srgbClr val="000000">
                    <a:alpha val="43137"/>
                  </a:srgbClr>
                </a:outerShdw>
              </a:effectLst>
              <a:latin typeface="Merriweather" panose="00000500000000000000" pitchFamily="2" charset="0"/>
            </a:endParaRPr>
          </a:p>
        </p:txBody>
      </p:sp>
      <p:sp>
        <p:nvSpPr>
          <p:cNvPr id="3" name="Content Placeholder 2">
            <a:extLst>
              <a:ext uri="{FF2B5EF4-FFF2-40B4-BE49-F238E27FC236}">
                <a16:creationId xmlns:a16="http://schemas.microsoft.com/office/drawing/2014/main" id="{B42887B9-0EE7-4DF8-B987-4DAC55C140BA}"/>
              </a:ext>
            </a:extLst>
          </p:cNvPr>
          <p:cNvSpPr>
            <a:spLocks noGrp="1"/>
          </p:cNvSpPr>
          <p:nvPr>
            <p:ph idx="1"/>
          </p:nvPr>
        </p:nvSpPr>
        <p:spPr>
          <a:xfrm>
            <a:off x="2583986" y="1804388"/>
            <a:ext cx="8915400" cy="4955138"/>
          </a:xfrm>
        </p:spPr>
        <p:txBody>
          <a:bodyPr>
            <a:normAutofit/>
          </a:bodyPr>
          <a:lstStyle/>
          <a:p>
            <a:pPr>
              <a:lnSpc>
                <a:spcPct val="150000"/>
              </a:lnSpc>
            </a:pPr>
            <a:r>
              <a:rPr lang="en-US" sz="2000" b="0" i="0" dirty="0">
                <a:solidFill>
                  <a:schemeClr val="tx1"/>
                </a:solidFill>
                <a:effectLst/>
                <a:latin typeface="Merriweather" panose="00000500000000000000" pitchFamily="2" charset="0"/>
              </a:rPr>
              <a:t>data from SRA (SRP133442, SRP149374) using SRA-tools</a:t>
            </a:r>
          </a:p>
          <a:p>
            <a:pPr>
              <a:lnSpc>
                <a:spcPct val="150000"/>
              </a:lnSpc>
            </a:pPr>
            <a:r>
              <a:rPr lang="en-US" sz="2000" b="0" i="0" dirty="0">
                <a:solidFill>
                  <a:schemeClr val="tx1"/>
                </a:solidFill>
                <a:effectLst/>
                <a:latin typeface="Merriweather" panose="00000500000000000000" pitchFamily="2" charset="0"/>
              </a:rPr>
              <a:t>they quantified transcript-level expression using </a:t>
            </a:r>
            <a:r>
              <a:rPr lang="en-US" sz="2000" b="0" i="0" dirty="0" err="1">
                <a:solidFill>
                  <a:schemeClr val="tx1"/>
                </a:solidFill>
                <a:effectLst/>
                <a:latin typeface="Merriweather" panose="00000500000000000000" pitchFamily="2" charset="0"/>
              </a:rPr>
              <a:t>Kallisto</a:t>
            </a:r>
            <a:r>
              <a:rPr lang="en-US" sz="2000" b="0" i="0" dirty="0">
                <a:solidFill>
                  <a:schemeClr val="tx1"/>
                </a:solidFill>
                <a:effectLst/>
                <a:latin typeface="Merriweather" panose="00000500000000000000" pitchFamily="2" charset="0"/>
              </a:rPr>
              <a:t> and Salmon and the full GENCODE v34 transcriptome annotation.</a:t>
            </a:r>
          </a:p>
          <a:p>
            <a:pPr>
              <a:lnSpc>
                <a:spcPct val="150000"/>
              </a:lnSpc>
            </a:pPr>
            <a:r>
              <a:rPr lang="en-US" sz="2000" b="0" i="0" dirty="0">
                <a:solidFill>
                  <a:schemeClr val="tx1"/>
                </a:solidFill>
                <a:effectLst/>
                <a:latin typeface="Merriweather" panose="00000500000000000000" pitchFamily="2" charset="0"/>
              </a:rPr>
              <a:t>Salmon-SAF was run both in alignment-based using the STAR alignments and mapping-based mode using a decoy-aware transcriptome index.</a:t>
            </a:r>
            <a:endParaRPr lang="en-US" sz="2000" dirty="0">
              <a:solidFill>
                <a:schemeClr val="tx1"/>
              </a:solidFill>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they run the tool with 100 bootstraps, the </a:t>
            </a:r>
            <a:r>
              <a:rPr lang="en-US" sz="2000" b="0" i="0" dirty="0" err="1">
                <a:solidFill>
                  <a:schemeClr val="tx1"/>
                </a:solidFill>
                <a:effectLst/>
                <a:latin typeface="Merriweather" panose="00000500000000000000" pitchFamily="2" charset="0"/>
              </a:rPr>
              <a:t>unstranded</a:t>
            </a:r>
            <a:r>
              <a:rPr lang="en-US" sz="2000" b="0" i="0" dirty="0">
                <a:solidFill>
                  <a:schemeClr val="tx1"/>
                </a:solidFill>
                <a:effectLst/>
                <a:latin typeface="Merriweather" panose="00000500000000000000" pitchFamily="2" charset="0"/>
              </a:rPr>
              <a:t> paired-end library option and the additional -</a:t>
            </a:r>
            <a:r>
              <a:rPr lang="en-US" sz="2000" b="0" i="0" dirty="0" err="1">
                <a:solidFill>
                  <a:schemeClr val="tx1"/>
                </a:solidFill>
                <a:effectLst/>
                <a:latin typeface="Merriweather" panose="00000500000000000000" pitchFamily="2" charset="0"/>
              </a:rPr>
              <a:t>seqBias</a:t>
            </a:r>
            <a:r>
              <a:rPr lang="en-US" sz="2000" b="0" i="0" dirty="0">
                <a:solidFill>
                  <a:schemeClr val="tx1"/>
                </a:solidFill>
                <a:effectLst/>
                <a:latin typeface="Merriweather" panose="00000500000000000000" pitchFamily="2" charset="0"/>
              </a:rPr>
              <a:t> and -</a:t>
            </a:r>
            <a:r>
              <a:rPr lang="en-US" sz="2000" b="0" i="0" dirty="0" err="1">
                <a:solidFill>
                  <a:schemeClr val="tx1"/>
                </a:solidFill>
                <a:effectLst/>
                <a:latin typeface="Merriweather" panose="00000500000000000000" pitchFamily="2" charset="0"/>
              </a:rPr>
              <a:t>gcBias</a:t>
            </a:r>
            <a:r>
              <a:rPr lang="en-US" sz="2000" b="0" i="0" dirty="0">
                <a:solidFill>
                  <a:schemeClr val="tx1"/>
                </a:solidFill>
                <a:effectLst/>
                <a:latin typeface="Merriweather" panose="00000500000000000000" pitchFamily="2" charset="0"/>
              </a:rPr>
              <a:t> parameters</a:t>
            </a:r>
            <a:r>
              <a:rPr lang="en-US" sz="2000" b="0" i="0" dirty="0">
                <a:solidFill>
                  <a:srgbClr val="2A2A2A"/>
                </a:solidFill>
                <a:effectLst/>
                <a:latin typeface="Merriweather" panose="00000500000000000000" pitchFamily="2" charset="0"/>
              </a:rPr>
              <a:t>.</a:t>
            </a:r>
            <a:endParaRPr lang="en-US" sz="2000" dirty="0">
              <a:latin typeface="Merriweather" panose="00000500000000000000" pitchFamily="2" charset="0"/>
            </a:endParaRPr>
          </a:p>
        </p:txBody>
      </p:sp>
      <p:sp>
        <p:nvSpPr>
          <p:cNvPr id="4" name="Slide Number Placeholder 3">
            <a:extLst>
              <a:ext uri="{FF2B5EF4-FFF2-40B4-BE49-F238E27FC236}">
                <a16:creationId xmlns:a16="http://schemas.microsoft.com/office/drawing/2014/main" id="{F239CBF7-B93A-42DC-8E99-1FA299B76FCA}"/>
              </a:ext>
            </a:extLst>
          </p:cNvPr>
          <p:cNvSpPr>
            <a:spLocks noGrp="1"/>
          </p:cNvSpPr>
          <p:nvPr>
            <p:ph type="sldNum" sz="quarter" idx="12"/>
          </p:nvPr>
        </p:nvSpPr>
        <p:spPr/>
        <p:txBody>
          <a:bodyPr/>
          <a:lstStyle/>
          <a:p>
            <a:fld id="{C927126C-D3CF-48E3-973F-E9FA4D9889B8}" type="slidenum">
              <a:rPr lang="en-US" smtClean="0"/>
              <a:t>6</a:t>
            </a:fld>
            <a:endParaRPr lang="en-US"/>
          </a:p>
        </p:txBody>
      </p:sp>
    </p:spTree>
    <p:extLst>
      <p:ext uri="{BB962C8B-B14F-4D97-AF65-F5344CB8AC3E}">
        <p14:creationId xmlns:p14="http://schemas.microsoft.com/office/powerpoint/2010/main" val="242729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A976-9635-4C44-9F62-7987A236E11E}"/>
              </a:ext>
            </a:extLst>
          </p:cNvPr>
          <p:cNvSpPr>
            <a:spLocks noGrp="1"/>
          </p:cNvSpPr>
          <p:nvPr>
            <p:ph type="title"/>
          </p:nvPr>
        </p:nvSpPr>
        <p:spPr>
          <a:xfrm>
            <a:off x="1768979" y="743751"/>
            <a:ext cx="9735633" cy="862858"/>
          </a:xfrm>
        </p:spPr>
        <p:txBody>
          <a:bodyPr>
            <a:noAutofit/>
          </a:bodyPr>
          <a:lstStyle/>
          <a:p>
            <a:pPr fontAlgn="base"/>
            <a: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t>Comparison of </a:t>
            </a:r>
            <a:r>
              <a:rPr lang="en-US" sz="2400" b="1" i="0" dirty="0" err="1">
                <a:solidFill>
                  <a:schemeClr val="tx2"/>
                </a:solidFill>
                <a:effectLst>
                  <a:outerShdw blurRad="38100" dist="38100" dir="2700000" algn="tl">
                    <a:srgbClr val="000000">
                      <a:alpha val="43137"/>
                    </a:srgbClr>
                  </a:outerShdw>
                </a:effectLst>
                <a:latin typeface="Merriweather" panose="00000500000000000000" pitchFamily="2" charset="0"/>
              </a:rPr>
              <a:t>Kallisto</a:t>
            </a:r>
            <a:r>
              <a:rPr lang="en-US" sz="2400" b="1" i="0" dirty="0">
                <a:solidFill>
                  <a:schemeClr val="tx2"/>
                </a:solidFill>
                <a:effectLst>
                  <a:outerShdw blurRad="38100" dist="38100" dir="2700000" algn="tl">
                    <a:srgbClr val="000000">
                      <a:alpha val="43137"/>
                    </a:srgbClr>
                  </a:outerShdw>
                </a:effectLst>
                <a:latin typeface="Merriweather" panose="00000500000000000000" pitchFamily="2" charset="0"/>
              </a:rPr>
              <a:t>, Salmon and Salmon-SAF results</a:t>
            </a:r>
            <a:br>
              <a:rPr lang="en-US" sz="2400" b="1" i="0" dirty="0">
                <a:solidFill>
                  <a:srgbClr val="2A2A2A"/>
                </a:solidFill>
                <a:effectLst>
                  <a:outerShdw blurRad="38100" dist="38100" dir="2700000" algn="tl">
                    <a:srgbClr val="000000">
                      <a:alpha val="43137"/>
                    </a:srgbClr>
                  </a:outerShdw>
                </a:effectLst>
                <a:latin typeface="Merriweather" panose="00000500000000000000" pitchFamily="2" charset="0"/>
              </a:rPr>
            </a:br>
            <a:br>
              <a:rPr lang="en-US" sz="2400" dirty="0">
                <a:effectLst>
                  <a:outerShdw blurRad="38100" dist="38100" dir="2700000" algn="tl">
                    <a:srgbClr val="000000">
                      <a:alpha val="43137"/>
                    </a:srgbClr>
                  </a:outerShdw>
                </a:effectLst>
                <a:latin typeface="Merriweather" panose="00000500000000000000" pitchFamily="2" charset="0"/>
              </a:rPr>
            </a:br>
            <a:endParaRPr lang="en-US" sz="2400" dirty="0">
              <a:effectLst>
                <a:outerShdw blurRad="38100" dist="38100" dir="2700000" algn="tl">
                  <a:srgbClr val="000000">
                    <a:alpha val="43137"/>
                  </a:srgbClr>
                </a:outerShdw>
              </a:effectLst>
              <a:latin typeface="Merriweather" panose="00000500000000000000" pitchFamily="2" charset="0"/>
            </a:endParaRPr>
          </a:p>
        </p:txBody>
      </p:sp>
      <p:sp>
        <p:nvSpPr>
          <p:cNvPr id="3" name="Content Placeholder 2">
            <a:extLst>
              <a:ext uri="{FF2B5EF4-FFF2-40B4-BE49-F238E27FC236}">
                <a16:creationId xmlns:a16="http://schemas.microsoft.com/office/drawing/2014/main" id="{49B54742-68F1-4FA7-9810-64A365F40BF0}"/>
              </a:ext>
            </a:extLst>
          </p:cNvPr>
          <p:cNvSpPr>
            <a:spLocks noGrp="1"/>
          </p:cNvSpPr>
          <p:nvPr>
            <p:ph idx="1"/>
          </p:nvPr>
        </p:nvSpPr>
        <p:spPr>
          <a:xfrm>
            <a:off x="2589212" y="2336627"/>
            <a:ext cx="8915400" cy="3777622"/>
          </a:xfrm>
        </p:spPr>
        <p:txBody>
          <a:bodyPr>
            <a:normAutofit/>
          </a:bodyPr>
          <a:lstStyle/>
          <a:p>
            <a:pPr>
              <a:lnSpc>
                <a:spcPct val="150000"/>
              </a:lnSpc>
            </a:pPr>
            <a:r>
              <a:rPr lang="en-US" sz="2000" b="0" i="0" dirty="0">
                <a:solidFill>
                  <a:schemeClr val="tx1"/>
                </a:solidFill>
                <a:effectLst/>
                <a:latin typeface="Merriweather" panose="00000500000000000000" pitchFamily="2" charset="0"/>
              </a:rPr>
              <a:t>they selected the 17 control samples from the SRP133442 dataset.</a:t>
            </a:r>
            <a:endParaRPr lang="fa-IR" sz="2000" b="0" i="0" dirty="0">
              <a:solidFill>
                <a:schemeClr val="tx1"/>
              </a:solidFill>
              <a:effectLst/>
              <a:latin typeface="Merriweather" panose="00000500000000000000" pitchFamily="2" charset="0"/>
            </a:endParaRPr>
          </a:p>
          <a:p>
            <a:pPr marL="0" indent="0">
              <a:lnSpc>
                <a:spcPct val="150000"/>
              </a:lnSpc>
              <a:buNone/>
            </a:pPr>
            <a:endParaRPr lang="en-US" sz="2000" b="0" i="0" dirty="0">
              <a:solidFill>
                <a:schemeClr val="tx1"/>
              </a:solidFill>
              <a:effectLst/>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calculated the normalized naive-entropy and Gini-index for all genes.</a:t>
            </a:r>
            <a:endParaRPr lang="fa-IR" sz="2000" b="0" i="0" dirty="0">
              <a:solidFill>
                <a:schemeClr val="tx1"/>
              </a:solidFill>
              <a:effectLst/>
              <a:latin typeface="Merriweather" panose="00000500000000000000" pitchFamily="2" charset="0"/>
            </a:endParaRPr>
          </a:p>
          <a:p>
            <a:pPr marL="0" indent="0">
              <a:lnSpc>
                <a:spcPct val="150000"/>
              </a:lnSpc>
              <a:buNone/>
            </a:pPr>
            <a:endParaRPr lang="en-US" sz="2000" dirty="0">
              <a:solidFill>
                <a:schemeClr val="tx1"/>
              </a:solidFill>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they selected all genes with non-NA diversity values and calculated their Spearman correlation.</a:t>
            </a:r>
            <a:endParaRPr lang="en-US" sz="2000" dirty="0">
              <a:solidFill>
                <a:schemeClr val="tx1"/>
              </a:solidFill>
              <a:latin typeface="Merriweather" panose="00000500000000000000" pitchFamily="2" charset="0"/>
            </a:endParaRPr>
          </a:p>
        </p:txBody>
      </p:sp>
      <p:sp>
        <p:nvSpPr>
          <p:cNvPr id="4" name="Slide Number Placeholder 3">
            <a:extLst>
              <a:ext uri="{FF2B5EF4-FFF2-40B4-BE49-F238E27FC236}">
                <a16:creationId xmlns:a16="http://schemas.microsoft.com/office/drawing/2014/main" id="{289F8B06-05D4-4A2B-844C-2DF9B22CC878}"/>
              </a:ext>
            </a:extLst>
          </p:cNvPr>
          <p:cNvSpPr>
            <a:spLocks noGrp="1"/>
          </p:cNvSpPr>
          <p:nvPr>
            <p:ph type="sldNum" sz="quarter" idx="12"/>
          </p:nvPr>
        </p:nvSpPr>
        <p:spPr/>
        <p:txBody>
          <a:bodyPr/>
          <a:lstStyle/>
          <a:p>
            <a:fld id="{C927126C-D3CF-48E3-973F-E9FA4D9889B8}" type="slidenum">
              <a:rPr lang="en-US" smtClean="0"/>
              <a:t>7</a:t>
            </a:fld>
            <a:endParaRPr lang="en-US"/>
          </a:p>
        </p:txBody>
      </p:sp>
    </p:spTree>
    <p:extLst>
      <p:ext uri="{BB962C8B-B14F-4D97-AF65-F5344CB8AC3E}">
        <p14:creationId xmlns:p14="http://schemas.microsoft.com/office/powerpoint/2010/main" val="207525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116-DC94-4438-9317-3946A7E35541}"/>
              </a:ext>
            </a:extLst>
          </p:cNvPr>
          <p:cNvSpPr>
            <a:spLocks noGrp="1"/>
          </p:cNvSpPr>
          <p:nvPr>
            <p:ph type="title"/>
          </p:nvPr>
        </p:nvSpPr>
        <p:spPr>
          <a:xfrm>
            <a:off x="1917808" y="656354"/>
            <a:ext cx="8911687" cy="580847"/>
          </a:xfrm>
        </p:spPr>
        <p:txBody>
          <a:bodyPr>
            <a:noAutofit/>
          </a:bodyPr>
          <a:lstStyle/>
          <a:p>
            <a:pPr fontAlgn="base"/>
            <a:r>
              <a:rPr lang="en-US" sz="2800" b="1" i="0" dirty="0">
                <a:solidFill>
                  <a:schemeClr val="tx2"/>
                </a:solidFill>
                <a:effectLst>
                  <a:outerShdw blurRad="38100" dist="38100" dir="2700000" algn="tl">
                    <a:srgbClr val="000000">
                      <a:alpha val="43137"/>
                    </a:srgbClr>
                  </a:outerShdw>
                </a:effectLst>
                <a:latin typeface="Merriweather" panose="00000500000000000000" pitchFamily="2" charset="0"/>
              </a:rPr>
              <a:t>Performance benchmarks</a:t>
            </a:r>
            <a:br>
              <a:rPr lang="en-US" sz="2800" b="1" i="0" dirty="0">
                <a:solidFill>
                  <a:schemeClr val="tx2"/>
                </a:solidFill>
                <a:effectLst>
                  <a:outerShdw blurRad="38100" dist="38100" dir="2700000" algn="tl">
                    <a:srgbClr val="000000">
                      <a:alpha val="43137"/>
                    </a:srgbClr>
                  </a:outerShdw>
                </a:effectLst>
                <a:latin typeface="Merriweather" panose="00000500000000000000" pitchFamily="2" charset="0"/>
              </a:rPr>
            </a:br>
            <a:br>
              <a:rPr lang="en-US" sz="2800" dirty="0">
                <a:solidFill>
                  <a:schemeClr val="tx2"/>
                </a:solidFill>
                <a:effectLst>
                  <a:outerShdw blurRad="38100" dist="38100" dir="2700000" algn="tl">
                    <a:srgbClr val="000000">
                      <a:alpha val="43137"/>
                    </a:srgbClr>
                  </a:outerShdw>
                </a:effectLst>
                <a:latin typeface="Merriweather" panose="00000500000000000000" pitchFamily="2" charset="0"/>
              </a:rPr>
            </a:br>
            <a:endParaRPr lang="en-US" sz="2800" dirty="0">
              <a:solidFill>
                <a:schemeClr val="tx2"/>
              </a:solidFill>
              <a:effectLst>
                <a:outerShdw blurRad="38100" dist="38100" dir="2700000" algn="tl">
                  <a:srgbClr val="000000">
                    <a:alpha val="43137"/>
                  </a:srgbClr>
                </a:outerShdw>
              </a:effectLst>
              <a:latin typeface="Merriweather" panose="00000500000000000000" pitchFamily="2" charset="0"/>
            </a:endParaRPr>
          </a:p>
        </p:txBody>
      </p:sp>
      <p:sp>
        <p:nvSpPr>
          <p:cNvPr id="3" name="Content Placeholder 2">
            <a:extLst>
              <a:ext uri="{FF2B5EF4-FFF2-40B4-BE49-F238E27FC236}">
                <a16:creationId xmlns:a16="http://schemas.microsoft.com/office/drawing/2014/main" id="{961A4F71-FEDD-4CE4-B320-F37C9F67D78A}"/>
              </a:ext>
            </a:extLst>
          </p:cNvPr>
          <p:cNvSpPr>
            <a:spLocks noGrp="1"/>
          </p:cNvSpPr>
          <p:nvPr>
            <p:ph idx="1"/>
          </p:nvPr>
        </p:nvSpPr>
        <p:spPr>
          <a:xfrm>
            <a:off x="2406465" y="2153408"/>
            <a:ext cx="8915400" cy="4048238"/>
          </a:xfrm>
        </p:spPr>
        <p:txBody>
          <a:bodyPr>
            <a:normAutofit fontScale="92500" lnSpcReduction="20000"/>
          </a:bodyPr>
          <a:lstStyle/>
          <a:p>
            <a:pPr>
              <a:lnSpc>
                <a:spcPct val="150000"/>
              </a:lnSpc>
            </a:pPr>
            <a:r>
              <a:rPr lang="en-US" sz="2000" b="0" i="0" dirty="0">
                <a:solidFill>
                  <a:schemeClr val="tx1"/>
                </a:solidFill>
                <a:effectLst/>
                <a:latin typeface="Merriweather" panose="00000500000000000000" pitchFamily="2" charset="0"/>
              </a:rPr>
              <a:t>using a single core on a server with Intel</a:t>
            </a:r>
            <a:r>
              <a:rPr lang="en-US" sz="2000" b="0" i="0" baseline="30000" dirty="0">
                <a:solidFill>
                  <a:schemeClr val="tx1"/>
                </a:solidFill>
                <a:effectLst/>
                <a:latin typeface="Merriweather" panose="00000500000000000000" pitchFamily="2" charset="0"/>
              </a:rPr>
              <a:t>®</a:t>
            </a:r>
            <a:r>
              <a:rPr lang="en-US" sz="2000" b="0" i="0" dirty="0">
                <a:solidFill>
                  <a:schemeClr val="tx1"/>
                </a:solidFill>
                <a:effectLst/>
                <a:latin typeface="Merriweather" panose="00000500000000000000" pitchFamily="2" charset="0"/>
              </a:rPr>
              <a:t> Xeon</a:t>
            </a:r>
            <a:r>
              <a:rPr lang="en-US" sz="2000" b="0" i="0" baseline="30000" dirty="0">
                <a:solidFill>
                  <a:schemeClr val="tx1"/>
                </a:solidFill>
                <a:effectLst/>
                <a:latin typeface="Merriweather" panose="00000500000000000000" pitchFamily="2" charset="0"/>
              </a:rPr>
              <a:t>®</a:t>
            </a:r>
            <a:r>
              <a:rPr lang="en-US" sz="2000" b="0" i="0" dirty="0">
                <a:solidFill>
                  <a:schemeClr val="tx1"/>
                </a:solidFill>
                <a:effectLst/>
                <a:latin typeface="Merriweather" panose="00000500000000000000" pitchFamily="2" charset="0"/>
              </a:rPr>
              <a:t> Gold 4118 2.30 GHz CPU type, a total of 157 GB memory and Ubuntu 18.04.5 LTS operating system.</a:t>
            </a:r>
            <a:endParaRPr lang="fa-IR" sz="2000" b="0" i="0" dirty="0">
              <a:solidFill>
                <a:schemeClr val="tx1"/>
              </a:solidFill>
              <a:effectLst/>
              <a:latin typeface="Merriweather" panose="00000500000000000000" pitchFamily="2" charset="0"/>
            </a:endParaRPr>
          </a:p>
          <a:p>
            <a:pPr marL="0" indent="0">
              <a:lnSpc>
                <a:spcPct val="150000"/>
              </a:lnSpc>
              <a:buNone/>
            </a:pPr>
            <a:endParaRPr lang="en-US" sz="2000" b="0" i="0" dirty="0">
              <a:solidFill>
                <a:schemeClr val="tx1"/>
              </a:solidFill>
              <a:effectLst/>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they used the Salmon-based quantification for the benchmarks.</a:t>
            </a:r>
            <a:endParaRPr lang="fa-IR" sz="2000" b="0" i="0" dirty="0">
              <a:solidFill>
                <a:schemeClr val="tx1"/>
              </a:solidFill>
              <a:effectLst/>
              <a:latin typeface="Merriweather" panose="00000500000000000000" pitchFamily="2" charset="0"/>
            </a:endParaRPr>
          </a:p>
          <a:p>
            <a:pPr marL="0" indent="0">
              <a:lnSpc>
                <a:spcPct val="150000"/>
              </a:lnSpc>
              <a:buNone/>
            </a:pPr>
            <a:endParaRPr lang="en-US" sz="2000" dirty="0">
              <a:solidFill>
                <a:schemeClr val="tx1"/>
              </a:solidFill>
              <a:latin typeface="Merriweather" panose="00000500000000000000" pitchFamily="2" charset="0"/>
            </a:endParaRPr>
          </a:p>
          <a:p>
            <a:pPr>
              <a:lnSpc>
                <a:spcPct val="150000"/>
              </a:lnSpc>
            </a:pPr>
            <a:r>
              <a:rPr lang="en-US" sz="2000" b="0" i="0" dirty="0">
                <a:solidFill>
                  <a:schemeClr val="tx1"/>
                </a:solidFill>
                <a:effectLst/>
                <a:latin typeface="Merriweather" panose="00000500000000000000" pitchFamily="2" charset="0"/>
              </a:rPr>
              <a:t>Using a fixed number of 60 669 starting genes, </a:t>
            </a:r>
            <a:r>
              <a:rPr lang="en-US" sz="2000" dirty="0">
                <a:solidFill>
                  <a:schemeClr val="tx1"/>
                </a:solidFill>
                <a:latin typeface="Merriweather" panose="00000500000000000000" pitchFamily="2" charset="0"/>
              </a:rPr>
              <a:t>they</a:t>
            </a:r>
            <a:r>
              <a:rPr lang="en-US" sz="2000" b="0" i="0" dirty="0">
                <a:solidFill>
                  <a:schemeClr val="tx1"/>
                </a:solidFill>
                <a:effectLst/>
                <a:latin typeface="Merriweather" panose="00000500000000000000" pitchFamily="2" charset="0"/>
              </a:rPr>
              <a:t> increased the sample number from 10 to 130 using steps of 10, 20, 40, 60, 80, 100 and 130 for the same calculations.</a:t>
            </a:r>
          </a:p>
          <a:p>
            <a:pPr marL="0" indent="0">
              <a:lnSpc>
                <a:spcPct val="150000"/>
              </a:lnSpc>
              <a:buNone/>
            </a:pPr>
            <a:endParaRPr lang="en-US" sz="2000" dirty="0">
              <a:latin typeface="Merriweather" panose="00000500000000000000" pitchFamily="2" charset="0"/>
            </a:endParaRPr>
          </a:p>
        </p:txBody>
      </p:sp>
      <p:sp>
        <p:nvSpPr>
          <p:cNvPr id="4" name="Slide Number Placeholder 3">
            <a:extLst>
              <a:ext uri="{FF2B5EF4-FFF2-40B4-BE49-F238E27FC236}">
                <a16:creationId xmlns:a16="http://schemas.microsoft.com/office/drawing/2014/main" id="{CA66155B-AB46-4DC8-A73E-7B487693ED0D}"/>
              </a:ext>
            </a:extLst>
          </p:cNvPr>
          <p:cNvSpPr>
            <a:spLocks noGrp="1"/>
          </p:cNvSpPr>
          <p:nvPr>
            <p:ph type="sldNum" sz="quarter" idx="12"/>
          </p:nvPr>
        </p:nvSpPr>
        <p:spPr/>
        <p:txBody>
          <a:bodyPr/>
          <a:lstStyle/>
          <a:p>
            <a:fld id="{C927126C-D3CF-48E3-973F-E9FA4D9889B8}" type="slidenum">
              <a:rPr lang="en-US" smtClean="0"/>
              <a:t>8</a:t>
            </a:fld>
            <a:endParaRPr lang="en-US"/>
          </a:p>
        </p:txBody>
      </p:sp>
    </p:spTree>
    <p:extLst>
      <p:ext uri="{BB962C8B-B14F-4D97-AF65-F5344CB8AC3E}">
        <p14:creationId xmlns:p14="http://schemas.microsoft.com/office/powerpoint/2010/main" val="33753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BCF6-F60A-43D1-B932-4EF5D7DD75FC}"/>
              </a:ext>
            </a:extLst>
          </p:cNvPr>
          <p:cNvSpPr>
            <a:spLocks noGrp="1"/>
          </p:cNvSpPr>
          <p:nvPr>
            <p:ph type="title"/>
          </p:nvPr>
        </p:nvSpPr>
        <p:spPr>
          <a:xfrm>
            <a:off x="2593943" y="666839"/>
            <a:ext cx="8911687" cy="726126"/>
          </a:xfrm>
        </p:spPr>
        <p:txBody>
          <a:bodyPr>
            <a:normAutofit fontScale="90000"/>
          </a:bodyPr>
          <a:lstStyle/>
          <a:p>
            <a:pPr fontAlgn="base"/>
            <a:r>
              <a:rPr lang="en-US" b="1" i="0" dirty="0">
                <a:solidFill>
                  <a:schemeClr val="tx2"/>
                </a:solidFill>
                <a:effectLst>
                  <a:outerShdw blurRad="38100" dist="38100" dir="2700000" algn="tl">
                    <a:srgbClr val="000000">
                      <a:alpha val="43137"/>
                    </a:srgbClr>
                  </a:outerShdw>
                </a:effectLst>
                <a:latin typeface="Merriweather" panose="00000500000000000000" pitchFamily="2" charset="0"/>
              </a:rPr>
              <a:t>Comparison to other tools</a:t>
            </a:r>
            <a:br>
              <a:rPr lang="en-US" b="1" i="0" dirty="0">
                <a:solidFill>
                  <a:srgbClr val="2A2A2A"/>
                </a:solidFill>
                <a:effectLst>
                  <a:outerShdw blurRad="38100" dist="38100" dir="2700000" algn="tl">
                    <a:srgbClr val="000000">
                      <a:alpha val="43137"/>
                    </a:srgbClr>
                  </a:outerShdw>
                </a:effectLst>
                <a:latin typeface="Merriweather" panose="00000500000000000000" pitchFamily="2" charset="0"/>
              </a:rPr>
            </a:br>
            <a:br>
              <a:rPr lang="en-US" dirty="0">
                <a:effectLst>
                  <a:outerShdw blurRad="38100" dist="38100" dir="2700000" algn="tl">
                    <a:srgbClr val="000000">
                      <a:alpha val="43137"/>
                    </a:srgbClr>
                  </a:outerShdw>
                </a:effectLst>
                <a:latin typeface="Merriweather" panose="00000500000000000000" pitchFamily="2" charset="0"/>
              </a:rPr>
            </a:br>
            <a:endParaRPr lang="en-US" dirty="0">
              <a:effectLst>
                <a:outerShdw blurRad="38100" dist="38100" dir="2700000" algn="tl">
                  <a:srgbClr val="000000">
                    <a:alpha val="43137"/>
                  </a:srgbClr>
                </a:outerShdw>
              </a:effectLst>
              <a:latin typeface="Merriweather" panose="00000500000000000000" pitchFamily="2" charset="0"/>
            </a:endParaRPr>
          </a:p>
        </p:txBody>
      </p:sp>
      <p:sp>
        <p:nvSpPr>
          <p:cNvPr id="3" name="Text Placeholder 2">
            <a:extLst>
              <a:ext uri="{FF2B5EF4-FFF2-40B4-BE49-F238E27FC236}">
                <a16:creationId xmlns:a16="http://schemas.microsoft.com/office/drawing/2014/main" id="{FD5C0C45-DEE4-496A-B4EE-7B6CF415A1C5}"/>
              </a:ext>
            </a:extLst>
          </p:cNvPr>
          <p:cNvSpPr>
            <a:spLocks noGrp="1"/>
          </p:cNvSpPr>
          <p:nvPr>
            <p:ph type="body" idx="1"/>
          </p:nvPr>
        </p:nvSpPr>
        <p:spPr>
          <a:xfrm>
            <a:off x="1311579" y="1388115"/>
            <a:ext cx="1849085" cy="445757"/>
          </a:xfrm>
        </p:spPr>
        <p:txBody>
          <a:bodyPr/>
          <a:lstStyle/>
          <a:p>
            <a:r>
              <a:rPr lang="en-US" sz="2000" dirty="0" err="1">
                <a:solidFill>
                  <a:schemeClr val="accent1"/>
                </a:solidFill>
                <a:effectLst>
                  <a:outerShdw blurRad="38100" dist="38100" dir="2700000" algn="tl">
                    <a:srgbClr val="000000">
                      <a:alpha val="43137"/>
                    </a:srgbClr>
                  </a:outerShdw>
                </a:effectLst>
                <a:latin typeface="Merriweather" panose="00000500000000000000" pitchFamily="2" charset="0"/>
              </a:rPr>
              <a:t>splicehetero</a:t>
            </a:r>
            <a:endParaRPr lang="en-US" sz="2000" dirty="0">
              <a:solidFill>
                <a:schemeClr val="accent1"/>
              </a:solidFill>
              <a:effectLst>
                <a:outerShdw blurRad="38100" dist="38100" dir="2700000" algn="tl">
                  <a:srgbClr val="000000">
                    <a:alpha val="43137"/>
                  </a:srgbClr>
                </a:outerShdw>
              </a:effectLst>
              <a:latin typeface="Merriweather" panose="00000500000000000000" pitchFamily="2" charset="0"/>
            </a:endParaRPr>
          </a:p>
        </p:txBody>
      </p:sp>
      <p:sp>
        <p:nvSpPr>
          <p:cNvPr id="4" name="Content Placeholder 3">
            <a:extLst>
              <a:ext uri="{FF2B5EF4-FFF2-40B4-BE49-F238E27FC236}">
                <a16:creationId xmlns:a16="http://schemas.microsoft.com/office/drawing/2014/main" id="{C4D03339-E342-49EE-BB1E-46E0038FE621}"/>
              </a:ext>
            </a:extLst>
          </p:cNvPr>
          <p:cNvSpPr>
            <a:spLocks noGrp="1"/>
          </p:cNvSpPr>
          <p:nvPr>
            <p:ph sz="half" idx="2"/>
          </p:nvPr>
        </p:nvSpPr>
        <p:spPr>
          <a:xfrm>
            <a:off x="2271090" y="1965534"/>
            <a:ext cx="9557391" cy="2700470"/>
          </a:xfrm>
        </p:spPr>
        <p:txBody>
          <a:bodyPr>
            <a:noAutofit/>
          </a:bodyPr>
          <a:lstStyle/>
          <a:p>
            <a:pPr>
              <a:lnSpc>
                <a:spcPct val="150000"/>
              </a:lnSpc>
            </a:pPr>
            <a:r>
              <a:rPr lang="en-US" sz="1600" b="0" i="0" dirty="0">
                <a:solidFill>
                  <a:schemeClr val="tx1"/>
                </a:solidFill>
                <a:effectLst/>
                <a:latin typeface="Merriweather" panose="00000500000000000000" pitchFamily="2" charset="0"/>
              </a:rPr>
              <a:t>ran </a:t>
            </a:r>
            <a:r>
              <a:rPr lang="en-US" sz="1600" b="0" i="0" dirty="0" err="1">
                <a:solidFill>
                  <a:schemeClr val="tx1"/>
                </a:solidFill>
                <a:effectLst/>
                <a:latin typeface="Merriweather" panose="00000500000000000000" pitchFamily="2" charset="0"/>
              </a:rPr>
              <a:t>SpliceHetero</a:t>
            </a:r>
            <a:r>
              <a:rPr lang="en-US" sz="1600" b="0" i="0" dirty="0">
                <a:solidFill>
                  <a:schemeClr val="tx1"/>
                </a:solidFill>
                <a:effectLst/>
                <a:latin typeface="Merriweather" panose="00000500000000000000" pitchFamily="2" charset="0"/>
              </a:rPr>
              <a:t> with  parameters -</a:t>
            </a:r>
            <a:r>
              <a:rPr lang="en-US" sz="1600" b="0" i="0" dirty="0" err="1">
                <a:solidFill>
                  <a:schemeClr val="tx1"/>
                </a:solidFill>
                <a:effectLst/>
                <a:latin typeface="Merriweather" panose="00000500000000000000" pitchFamily="2" charset="0"/>
              </a:rPr>
              <a:t>slb</a:t>
            </a:r>
            <a:r>
              <a:rPr lang="en-US" sz="1600" b="0" i="0" dirty="0">
                <a:solidFill>
                  <a:schemeClr val="tx1"/>
                </a:solidFill>
                <a:effectLst/>
                <a:latin typeface="Merriweather" panose="00000500000000000000" pitchFamily="2" charset="0"/>
              </a:rPr>
              <a:t> True and -prn 17</a:t>
            </a:r>
          </a:p>
          <a:p>
            <a:pPr>
              <a:lnSpc>
                <a:spcPct val="150000"/>
              </a:lnSpc>
            </a:pPr>
            <a:r>
              <a:rPr lang="en-US" sz="1600" b="0" i="0" dirty="0">
                <a:solidFill>
                  <a:schemeClr val="tx1"/>
                </a:solidFill>
                <a:effectLst/>
                <a:latin typeface="Merriweather" panose="00000500000000000000" pitchFamily="2" charset="0"/>
              </a:rPr>
              <a:t>To prepare the input data</a:t>
            </a:r>
            <a:r>
              <a:rPr lang="en-US" sz="1600" dirty="0">
                <a:solidFill>
                  <a:schemeClr val="tx1"/>
                </a:solidFill>
                <a:latin typeface="Merriweather" panose="00000500000000000000" pitchFamily="2" charset="0"/>
              </a:rPr>
              <a:t> </a:t>
            </a:r>
            <a:r>
              <a:rPr lang="en-US" sz="1600" b="0" i="0" dirty="0">
                <a:solidFill>
                  <a:schemeClr val="tx1"/>
                </a:solidFill>
                <a:effectLst/>
                <a:latin typeface="Merriweather" panose="00000500000000000000" pitchFamily="2" charset="0"/>
              </a:rPr>
              <a:t>keeping only those splice junctions that appear in the STAR index </a:t>
            </a:r>
            <a:r>
              <a:rPr lang="en-US" sz="1600" b="0" i="0" dirty="0" err="1">
                <a:solidFill>
                  <a:schemeClr val="tx1"/>
                </a:solidFill>
                <a:effectLst/>
                <a:latin typeface="Merriweather" panose="00000500000000000000" pitchFamily="2" charset="0"/>
              </a:rPr>
              <a:t>sjdbList.fromGTF.out.tab</a:t>
            </a:r>
            <a:r>
              <a:rPr lang="en-US" sz="1600" b="0" i="0" dirty="0">
                <a:solidFill>
                  <a:schemeClr val="tx1"/>
                </a:solidFill>
                <a:effectLst/>
                <a:latin typeface="Merriweather" panose="00000500000000000000" pitchFamily="2" charset="0"/>
              </a:rPr>
              <a:t> file</a:t>
            </a:r>
            <a:endParaRPr lang="en-US" sz="1600" dirty="0">
              <a:solidFill>
                <a:schemeClr val="tx1"/>
              </a:solidFill>
              <a:latin typeface="Merriweather" panose="00000500000000000000" pitchFamily="2" charset="0"/>
            </a:endParaRPr>
          </a:p>
          <a:p>
            <a:pPr>
              <a:lnSpc>
                <a:spcPct val="150000"/>
              </a:lnSpc>
            </a:pPr>
            <a:r>
              <a:rPr lang="en-US" sz="1600" b="0" i="0" dirty="0">
                <a:solidFill>
                  <a:schemeClr val="tx1"/>
                </a:solidFill>
                <a:effectLst/>
                <a:latin typeface="Merriweather" panose="00000500000000000000" pitchFamily="2" charset="0"/>
              </a:rPr>
              <a:t>converted the filtered STAR junction files</a:t>
            </a:r>
          </a:p>
          <a:p>
            <a:pPr>
              <a:lnSpc>
                <a:spcPct val="150000"/>
              </a:lnSpc>
            </a:pPr>
            <a:r>
              <a:rPr lang="en-US" sz="1600" b="0" i="0" dirty="0">
                <a:solidFill>
                  <a:schemeClr val="tx1"/>
                </a:solidFill>
                <a:effectLst/>
                <a:latin typeface="Merriweather" panose="00000500000000000000" pitchFamily="2" charset="0"/>
              </a:rPr>
              <a:t>ran </a:t>
            </a:r>
            <a:r>
              <a:rPr lang="en-US" sz="1600" b="0" i="0" dirty="0" err="1">
                <a:solidFill>
                  <a:schemeClr val="tx1"/>
                </a:solidFill>
                <a:effectLst/>
                <a:latin typeface="Merriweather" panose="00000500000000000000" pitchFamily="2" charset="0"/>
              </a:rPr>
              <a:t>SpliceHetero</a:t>
            </a:r>
            <a:r>
              <a:rPr lang="en-US" sz="1600" b="0" i="0" dirty="0">
                <a:solidFill>
                  <a:schemeClr val="tx1"/>
                </a:solidFill>
                <a:effectLst/>
                <a:latin typeface="Merriweather" panose="00000500000000000000" pitchFamily="2" charset="0"/>
              </a:rPr>
              <a:t> on these sorted BED files</a:t>
            </a:r>
            <a:endParaRPr lang="en-US" sz="1600" dirty="0">
              <a:solidFill>
                <a:schemeClr val="tx1"/>
              </a:solidFill>
              <a:latin typeface="Merriweather" panose="00000500000000000000" pitchFamily="2" charset="0"/>
            </a:endParaRPr>
          </a:p>
        </p:txBody>
      </p:sp>
      <p:sp>
        <p:nvSpPr>
          <p:cNvPr id="5" name="Text Placeholder 4">
            <a:extLst>
              <a:ext uri="{FF2B5EF4-FFF2-40B4-BE49-F238E27FC236}">
                <a16:creationId xmlns:a16="http://schemas.microsoft.com/office/drawing/2014/main" id="{3B2F32FA-085D-45DB-AC07-3E812685369F}"/>
              </a:ext>
            </a:extLst>
          </p:cNvPr>
          <p:cNvSpPr>
            <a:spLocks noGrp="1"/>
          </p:cNvSpPr>
          <p:nvPr>
            <p:ph type="body" sz="quarter" idx="3"/>
          </p:nvPr>
        </p:nvSpPr>
        <p:spPr>
          <a:xfrm>
            <a:off x="1311579" y="4747828"/>
            <a:ext cx="3992665" cy="358923"/>
          </a:xfrm>
        </p:spPr>
        <p:txBody>
          <a:bodyPr/>
          <a:lstStyle/>
          <a:p>
            <a:r>
              <a:rPr lang="en-US" sz="2000" dirty="0">
                <a:solidFill>
                  <a:schemeClr val="accent1"/>
                </a:solidFill>
                <a:effectLst>
                  <a:outerShdw blurRad="38100" dist="38100" dir="2700000" algn="tl">
                    <a:srgbClr val="000000">
                      <a:alpha val="43137"/>
                    </a:srgbClr>
                  </a:outerShdw>
                </a:effectLst>
                <a:latin typeface="Merriweather" panose="00000500000000000000" pitchFamily="2" charset="0"/>
              </a:rPr>
              <a:t>SEVA</a:t>
            </a:r>
          </a:p>
        </p:txBody>
      </p:sp>
      <p:sp>
        <p:nvSpPr>
          <p:cNvPr id="6" name="Content Placeholder 5">
            <a:extLst>
              <a:ext uri="{FF2B5EF4-FFF2-40B4-BE49-F238E27FC236}">
                <a16:creationId xmlns:a16="http://schemas.microsoft.com/office/drawing/2014/main" id="{38FE353E-8D2B-40EC-B75B-31946CE5BAA2}"/>
              </a:ext>
            </a:extLst>
          </p:cNvPr>
          <p:cNvSpPr>
            <a:spLocks noGrp="1"/>
          </p:cNvSpPr>
          <p:nvPr>
            <p:ph sz="quarter" idx="4"/>
          </p:nvPr>
        </p:nvSpPr>
        <p:spPr>
          <a:xfrm>
            <a:off x="1948239" y="5168973"/>
            <a:ext cx="9557391" cy="1401349"/>
          </a:xfrm>
        </p:spPr>
        <p:txBody>
          <a:bodyPr>
            <a:normAutofit/>
          </a:bodyPr>
          <a:lstStyle/>
          <a:p>
            <a:pPr>
              <a:lnSpc>
                <a:spcPct val="150000"/>
              </a:lnSpc>
            </a:pPr>
            <a:r>
              <a:rPr lang="it-IT" sz="1600" b="0" i="0" dirty="0">
                <a:solidFill>
                  <a:schemeClr val="tx1"/>
                </a:solidFill>
                <a:effectLst/>
                <a:latin typeface="Merriweather" panose="00000500000000000000" pitchFamily="2" charset="0"/>
              </a:rPr>
              <a:t> ran SEVA in RStudio Server </a:t>
            </a:r>
            <a:r>
              <a:rPr lang="en-US" sz="1600" b="0" i="0" dirty="0">
                <a:solidFill>
                  <a:schemeClr val="tx1"/>
                </a:solidFill>
                <a:effectLst/>
                <a:latin typeface="Merriweather" panose="00000500000000000000" pitchFamily="2" charset="0"/>
              </a:rPr>
              <a:t> to FALSE</a:t>
            </a:r>
          </a:p>
          <a:p>
            <a:pPr>
              <a:lnSpc>
                <a:spcPct val="150000"/>
              </a:lnSpc>
            </a:pPr>
            <a:r>
              <a:rPr lang="en-US" sz="1600" b="0" i="0" dirty="0">
                <a:solidFill>
                  <a:schemeClr val="tx1"/>
                </a:solidFill>
                <a:effectLst/>
                <a:latin typeface="Merriweather" panose="00000500000000000000" pitchFamily="2" charset="0"/>
              </a:rPr>
              <a:t>To prepare the input data we first performed RPM normalization on the STAR splice junction files </a:t>
            </a:r>
          </a:p>
          <a:p>
            <a:pPr>
              <a:lnSpc>
                <a:spcPct val="150000"/>
              </a:lnSpc>
            </a:pPr>
            <a:endParaRPr lang="en-US" sz="1600" dirty="0">
              <a:latin typeface="Merriweather" panose="00000500000000000000" pitchFamily="2" charset="0"/>
            </a:endParaRPr>
          </a:p>
        </p:txBody>
      </p:sp>
      <p:sp>
        <p:nvSpPr>
          <p:cNvPr id="7" name="Slide Number Placeholder 6">
            <a:extLst>
              <a:ext uri="{FF2B5EF4-FFF2-40B4-BE49-F238E27FC236}">
                <a16:creationId xmlns:a16="http://schemas.microsoft.com/office/drawing/2014/main" id="{723624FE-601E-4CA2-8B40-6D43E6C0CBB7}"/>
              </a:ext>
            </a:extLst>
          </p:cNvPr>
          <p:cNvSpPr>
            <a:spLocks noGrp="1"/>
          </p:cNvSpPr>
          <p:nvPr>
            <p:ph type="sldNum" sz="quarter" idx="12"/>
          </p:nvPr>
        </p:nvSpPr>
        <p:spPr/>
        <p:txBody>
          <a:bodyPr/>
          <a:lstStyle/>
          <a:p>
            <a:fld id="{C927126C-D3CF-48E3-973F-E9FA4D9889B8}" type="slidenum">
              <a:rPr lang="en-US" smtClean="0"/>
              <a:t>9</a:t>
            </a:fld>
            <a:endParaRPr lang="en-US"/>
          </a:p>
        </p:txBody>
      </p:sp>
    </p:spTree>
    <p:extLst>
      <p:ext uri="{BB962C8B-B14F-4D97-AF65-F5344CB8AC3E}">
        <p14:creationId xmlns:p14="http://schemas.microsoft.com/office/powerpoint/2010/main" val="1443886033"/>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5992</TotalTime>
  <Words>1163</Words>
  <Application>Microsoft Office PowerPoint</Application>
  <PresentationFormat>Widescreen</PresentationFormat>
  <Paragraphs>345</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Footlight MT Light</vt:lpstr>
      <vt:lpstr>Merriweather</vt:lpstr>
      <vt:lpstr>Source Sans Pro</vt:lpstr>
      <vt:lpstr>Wingdings</vt:lpstr>
      <vt:lpstr>Wingdings 3</vt:lpstr>
      <vt:lpstr>Wisp</vt:lpstr>
      <vt:lpstr>SplicingFactory—splicing diversity analysis for transcriptome data </vt:lpstr>
      <vt:lpstr>PowerPoint Presentation</vt:lpstr>
      <vt:lpstr>PowerPoint Presentation</vt:lpstr>
      <vt:lpstr>PowerPoint Presentation</vt:lpstr>
      <vt:lpstr>outline</vt:lpstr>
      <vt:lpstr>Myelodysplastic syndrome dataset processing  </vt:lpstr>
      <vt:lpstr>Comparison of Kallisto, Salmon and Salmon-SAF results  </vt:lpstr>
      <vt:lpstr>Performance benchmarks  </vt:lpstr>
      <vt:lpstr>Comparison to other tools  </vt:lpstr>
      <vt:lpstr>Comparison to other tools  </vt:lpstr>
      <vt:lpstr>SF3B1 differential diversity and enrichment analysis  </vt:lpstr>
      <vt:lpstr>Implementation </vt:lpstr>
      <vt:lpstr>Association of diversity metrics </vt:lpstr>
      <vt:lpstr>PowerPoint Presentation</vt:lpstr>
      <vt:lpstr>PowerPoint Presentation</vt:lpstr>
      <vt:lpstr>Performance benchmarks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SplicingFactory</dc:title>
  <dc:creator>zahra ahmadnejad</dc:creator>
  <cp:lastModifiedBy>Samie Baniasadi</cp:lastModifiedBy>
  <cp:revision>19</cp:revision>
  <dcterms:created xsi:type="dcterms:W3CDTF">2022-01-26T13:48:15Z</dcterms:created>
  <dcterms:modified xsi:type="dcterms:W3CDTF">2022-01-30T18:27:18Z</dcterms:modified>
</cp:coreProperties>
</file>