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8" r:id="rId3"/>
    <p:sldId id="266" r:id="rId4"/>
    <p:sldId id="267" r:id="rId5"/>
    <p:sldId id="262" r:id="rId6"/>
    <p:sldId id="261" r:id="rId7"/>
    <p:sldId id="264" r:id="rId8"/>
    <p:sldId id="265" r:id="rId9"/>
    <p:sldId id="270" r:id="rId10"/>
    <p:sldId id="271" r:id="rId11"/>
    <p:sldId id="272" r:id="rId12"/>
    <p:sldId id="273" r:id="rId13"/>
    <p:sldId id="274" r:id="rId14"/>
    <p:sldId id="275" r:id="rId15"/>
    <p:sldId id="276" r:id="rId16"/>
    <p:sldId id="27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266526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3292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864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2415563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1097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2848674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2163768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424677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361833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01BF2-AE24-4251-A400-7376FE131C11}"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39168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A01BF2-AE24-4251-A400-7376FE131C11}"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117712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A01BF2-AE24-4251-A400-7376FE131C11}"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428910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A01BF2-AE24-4251-A400-7376FE131C11}"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139295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01BF2-AE24-4251-A400-7376FE131C11}"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69115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A01BF2-AE24-4251-A400-7376FE131C11}"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147014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A01BF2-AE24-4251-A400-7376FE131C11}"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C7B12A-CC63-4217-8FEC-9CB4FEE1E9A3}" type="slidenum">
              <a:rPr lang="en-US" smtClean="0"/>
              <a:t>‹#›</a:t>
            </a:fld>
            <a:endParaRPr lang="en-US"/>
          </a:p>
        </p:txBody>
      </p:sp>
    </p:spTree>
    <p:extLst>
      <p:ext uri="{BB962C8B-B14F-4D97-AF65-F5344CB8AC3E}">
        <p14:creationId xmlns:p14="http://schemas.microsoft.com/office/powerpoint/2010/main" val="6705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A01BF2-AE24-4251-A400-7376FE131C11}" type="datetimeFigureOut">
              <a:rPr lang="en-US" smtClean="0"/>
              <a:t>4/28/2025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2C7B12A-CC63-4217-8FEC-9CB4FEE1E9A3}" type="slidenum">
              <a:rPr lang="en-US" smtClean="0"/>
              <a:t>‹#›</a:t>
            </a:fld>
            <a:endParaRPr lang="en-US"/>
          </a:p>
        </p:txBody>
      </p:sp>
    </p:spTree>
    <p:extLst>
      <p:ext uri="{BB962C8B-B14F-4D97-AF65-F5344CB8AC3E}">
        <p14:creationId xmlns:p14="http://schemas.microsoft.com/office/powerpoint/2010/main" val="259489169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52F8-DE53-CB15-1B62-7D4D139D1A93}"/>
              </a:ext>
            </a:extLst>
          </p:cNvPr>
          <p:cNvSpPr>
            <a:spLocks noGrp="1"/>
          </p:cNvSpPr>
          <p:nvPr>
            <p:ph type="ctrTitle"/>
          </p:nvPr>
        </p:nvSpPr>
        <p:spPr/>
        <p:txBody>
          <a:bodyPr/>
          <a:lstStyle/>
          <a:p>
            <a:r>
              <a:rPr lang="en-US" dirty="0"/>
              <a:t>Aircraft Selection for Business Expansion</a:t>
            </a:r>
          </a:p>
        </p:txBody>
      </p:sp>
      <p:sp>
        <p:nvSpPr>
          <p:cNvPr id="3" name="Subtitle 2">
            <a:extLst>
              <a:ext uri="{FF2B5EF4-FFF2-40B4-BE49-F238E27FC236}">
                <a16:creationId xmlns:a16="http://schemas.microsoft.com/office/drawing/2014/main" id="{9BEBF220-E5B3-2422-DA7F-11408B290406}"/>
              </a:ext>
            </a:extLst>
          </p:cNvPr>
          <p:cNvSpPr>
            <a:spLocks noGrp="1"/>
          </p:cNvSpPr>
          <p:nvPr>
            <p:ph type="subTitle" idx="1"/>
          </p:nvPr>
        </p:nvSpPr>
        <p:spPr/>
        <p:txBody>
          <a:bodyPr/>
          <a:lstStyle/>
          <a:p>
            <a:r>
              <a:rPr lang="en-US" dirty="0">
                <a:solidFill>
                  <a:srgbClr val="FF0000"/>
                </a:solidFill>
              </a:rPr>
              <a:t>Natalie Wanjiku</a:t>
            </a:r>
          </a:p>
        </p:txBody>
      </p:sp>
    </p:spTree>
    <p:extLst>
      <p:ext uri="{BB962C8B-B14F-4D97-AF65-F5344CB8AC3E}">
        <p14:creationId xmlns:p14="http://schemas.microsoft.com/office/powerpoint/2010/main" val="1443909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DB27-4E39-9F77-53D6-391A9F270FF0}"/>
              </a:ext>
            </a:extLst>
          </p:cNvPr>
          <p:cNvSpPr>
            <a:spLocks noGrp="1"/>
          </p:cNvSpPr>
          <p:nvPr>
            <p:ph type="title"/>
          </p:nvPr>
        </p:nvSpPr>
        <p:spPr/>
        <p:txBody>
          <a:bodyPr>
            <a:normAutofit fontScale="90000"/>
          </a:bodyPr>
          <a:lstStyle/>
          <a:p>
            <a:r>
              <a:rPr lang="en-US" b="1" dirty="0"/>
              <a:t>	Total Fatal Injuries per Accident</a:t>
            </a:r>
            <a:br>
              <a:rPr lang="en-US" b="1" dirty="0"/>
            </a:br>
            <a:br>
              <a:rPr lang="en-US" b="1" dirty="0"/>
            </a:br>
            <a:r>
              <a:rPr lang="en-US" sz="1800" dirty="0">
                <a:solidFill>
                  <a:schemeClr val="tx1">
                    <a:lumMod val="75000"/>
                    <a:lumOff val="25000"/>
                  </a:schemeClr>
                </a:solidFill>
                <a:latin typeface="+mn-lt"/>
                <a:ea typeface="+mn-ea"/>
                <a:cs typeface="+mn-cs"/>
              </a:rPr>
              <a:t>The data shows that aircraft accidents resulted in very serious fatalities</a:t>
            </a:r>
          </a:p>
        </p:txBody>
      </p:sp>
      <p:pic>
        <p:nvPicPr>
          <p:cNvPr id="5" name="Content Placeholder 4">
            <a:extLst>
              <a:ext uri="{FF2B5EF4-FFF2-40B4-BE49-F238E27FC236}">
                <a16:creationId xmlns:a16="http://schemas.microsoft.com/office/drawing/2014/main" id="{D828B989-2D34-D052-352B-7C8071CFCEFD}"/>
              </a:ext>
            </a:extLst>
          </p:cNvPr>
          <p:cNvPicPr>
            <a:picLocks noGrp="1" noChangeAspect="1"/>
          </p:cNvPicPr>
          <p:nvPr>
            <p:ph idx="1"/>
          </p:nvPr>
        </p:nvPicPr>
        <p:blipFill>
          <a:blip r:embed="rId2"/>
          <a:stretch>
            <a:fillRect/>
          </a:stretch>
        </p:blipFill>
        <p:spPr>
          <a:xfrm>
            <a:off x="3199631" y="2794769"/>
            <a:ext cx="4808743" cy="3881437"/>
          </a:xfrm>
        </p:spPr>
      </p:pic>
    </p:spTree>
    <p:extLst>
      <p:ext uri="{BB962C8B-B14F-4D97-AF65-F5344CB8AC3E}">
        <p14:creationId xmlns:p14="http://schemas.microsoft.com/office/powerpoint/2010/main" val="332532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F0C0-A057-75B0-3861-C6F67222EA8E}"/>
              </a:ext>
            </a:extLst>
          </p:cNvPr>
          <p:cNvSpPr>
            <a:spLocks noGrp="1"/>
          </p:cNvSpPr>
          <p:nvPr>
            <p:ph type="title"/>
          </p:nvPr>
        </p:nvSpPr>
        <p:spPr/>
        <p:txBody>
          <a:bodyPr>
            <a:normAutofit fontScale="90000"/>
          </a:bodyPr>
          <a:lstStyle/>
          <a:p>
            <a:r>
              <a:rPr lang="en-US" b="1" u="sng" dirty="0"/>
              <a:t>Total No of Uninjured per Accident</a:t>
            </a:r>
            <a:br>
              <a:rPr lang="en-US" dirty="0"/>
            </a:br>
            <a:br>
              <a:rPr lang="en-US" dirty="0"/>
            </a:br>
            <a:r>
              <a:rPr lang="en-US" sz="1600" dirty="0">
                <a:solidFill>
                  <a:schemeClr val="tx1">
                    <a:lumMod val="75000"/>
                    <a:lumOff val="25000"/>
                  </a:schemeClr>
                </a:solidFill>
                <a:latin typeface="+mn-lt"/>
                <a:ea typeface="+mn-ea"/>
                <a:cs typeface="+mn-cs"/>
              </a:rPr>
              <a:t>The data shows that aircraft accidents resulted in very high total number of total injured passengers</a:t>
            </a:r>
            <a:br>
              <a:rPr lang="en-US" sz="1600" dirty="0">
                <a:solidFill>
                  <a:schemeClr val="tx1">
                    <a:lumMod val="75000"/>
                    <a:lumOff val="25000"/>
                  </a:schemeClr>
                </a:solidFill>
                <a:latin typeface="+mn-lt"/>
                <a:ea typeface="+mn-ea"/>
                <a:cs typeface="+mn-cs"/>
              </a:rPr>
            </a:br>
            <a:endParaRPr lang="en-US" sz="1600" dirty="0"/>
          </a:p>
        </p:txBody>
      </p:sp>
      <p:pic>
        <p:nvPicPr>
          <p:cNvPr id="5" name="Content Placeholder 4">
            <a:extLst>
              <a:ext uri="{FF2B5EF4-FFF2-40B4-BE49-F238E27FC236}">
                <a16:creationId xmlns:a16="http://schemas.microsoft.com/office/drawing/2014/main" id="{25C1F3B5-9AE9-0812-8FB3-7B9C8E4DEE5D}"/>
              </a:ext>
            </a:extLst>
          </p:cNvPr>
          <p:cNvPicPr>
            <a:picLocks noGrp="1" noChangeAspect="1"/>
          </p:cNvPicPr>
          <p:nvPr>
            <p:ph idx="1"/>
          </p:nvPr>
        </p:nvPicPr>
        <p:blipFill>
          <a:blip r:embed="rId2"/>
          <a:stretch>
            <a:fillRect/>
          </a:stretch>
        </p:blipFill>
        <p:spPr>
          <a:xfrm>
            <a:off x="2650884" y="2786889"/>
            <a:ext cx="5724785" cy="3881437"/>
          </a:xfrm>
        </p:spPr>
      </p:pic>
    </p:spTree>
    <p:extLst>
      <p:ext uri="{BB962C8B-B14F-4D97-AF65-F5344CB8AC3E}">
        <p14:creationId xmlns:p14="http://schemas.microsoft.com/office/powerpoint/2010/main" val="3864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34DF-3392-87A5-F49A-F2D9E7461C5A}"/>
              </a:ext>
            </a:extLst>
          </p:cNvPr>
          <p:cNvSpPr>
            <a:spLocks noGrp="1"/>
          </p:cNvSpPr>
          <p:nvPr>
            <p:ph type="title"/>
          </p:nvPr>
        </p:nvSpPr>
        <p:spPr/>
        <p:txBody>
          <a:bodyPr>
            <a:normAutofit fontScale="90000"/>
          </a:bodyPr>
          <a:lstStyle/>
          <a:p>
            <a:r>
              <a:rPr lang="en-US" b="1" u="sng" dirty="0"/>
              <a:t>Accidents per State</a:t>
            </a:r>
            <a:br>
              <a:rPr lang="en-US" dirty="0"/>
            </a:br>
            <a:br>
              <a:rPr lang="en-US" dirty="0"/>
            </a:br>
            <a:r>
              <a:rPr lang="en-US" sz="1600" dirty="0">
                <a:solidFill>
                  <a:schemeClr val="tx1">
                    <a:lumMod val="75000"/>
                    <a:lumOff val="25000"/>
                  </a:schemeClr>
                </a:solidFill>
                <a:latin typeface="+mn-lt"/>
                <a:ea typeface="+mn-ea"/>
                <a:cs typeface="+mn-cs"/>
              </a:rPr>
              <a:t>The state of California recorded the highest No of Accidents</a:t>
            </a:r>
          </a:p>
        </p:txBody>
      </p:sp>
      <p:pic>
        <p:nvPicPr>
          <p:cNvPr id="5" name="Content Placeholder 4">
            <a:extLst>
              <a:ext uri="{FF2B5EF4-FFF2-40B4-BE49-F238E27FC236}">
                <a16:creationId xmlns:a16="http://schemas.microsoft.com/office/drawing/2014/main" id="{775620F3-60F1-4060-0543-CEA2E4390160}"/>
              </a:ext>
            </a:extLst>
          </p:cNvPr>
          <p:cNvPicPr>
            <a:picLocks noGrp="1" noChangeAspect="1"/>
          </p:cNvPicPr>
          <p:nvPr>
            <p:ph idx="1"/>
          </p:nvPr>
        </p:nvPicPr>
        <p:blipFill>
          <a:blip r:embed="rId2"/>
          <a:stretch>
            <a:fillRect/>
          </a:stretch>
        </p:blipFill>
        <p:spPr>
          <a:xfrm>
            <a:off x="3097760" y="2160588"/>
            <a:ext cx="5235079" cy="3881437"/>
          </a:xfrm>
        </p:spPr>
      </p:pic>
    </p:spTree>
    <p:extLst>
      <p:ext uri="{BB962C8B-B14F-4D97-AF65-F5344CB8AC3E}">
        <p14:creationId xmlns:p14="http://schemas.microsoft.com/office/powerpoint/2010/main" val="3115189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863E-C8FE-74E8-84B2-79C9F31B7D34}"/>
              </a:ext>
            </a:extLst>
          </p:cNvPr>
          <p:cNvSpPr>
            <a:spLocks noGrp="1"/>
          </p:cNvSpPr>
          <p:nvPr>
            <p:ph type="title"/>
          </p:nvPr>
        </p:nvSpPr>
        <p:spPr/>
        <p:txBody>
          <a:bodyPr>
            <a:normAutofit fontScale="90000"/>
          </a:bodyPr>
          <a:lstStyle/>
          <a:p>
            <a:r>
              <a:rPr lang="en-US" b="1" u="sng" dirty="0"/>
              <a:t>Weather conditions </a:t>
            </a:r>
            <a:br>
              <a:rPr lang="en-US" dirty="0"/>
            </a:br>
            <a:br>
              <a:rPr lang="en-US" dirty="0"/>
            </a:br>
            <a:r>
              <a:rPr lang="en-US" sz="1800" dirty="0" err="1">
                <a:solidFill>
                  <a:schemeClr val="tx1"/>
                </a:solidFill>
              </a:rPr>
              <a:t>vmc</a:t>
            </a:r>
            <a:r>
              <a:rPr lang="en-US" sz="1800" dirty="0">
                <a:solidFill>
                  <a:schemeClr val="tx1"/>
                </a:solidFill>
              </a:rPr>
              <a:t> weather condition recorded the highest No of accidents </a:t>
            </a:r>
          </a:p>
        </p:txBody>
      </p:sp>
      <p:pic>
        <p:nvPicPr>
          <p:cNvPr id="5" name="Content Placeholder 4">
            <a:extLst>
              <a:ext uri="{FF2B5EF4-FFF2-40B4-BE49-F238E27FC236}">
                <a16:creationId xmlns:a16="http://schemas.microsoft.com/office/drawing/2014/main" id="{5FDEE858-4ADE-B908-B546-477819B0BA36}"/>
              </a:ext>
            </a:extLst>
          </p:cNvPr>
          <p:cNvPicPr>
            <a:picLocks noGrp="1" noChangeAspect="1"/>
          </p:cNvPicPr>
          <p:nvPr>
            <p:ph idx="1"/>
          </p:nvPr>
        </p:nvPicPr>
        <p:blipFill>
          <a:blip r:embed="rId2"/>
          <a:stretch>
            <a:fillRect/>
          </a:stretch>
        </p:blipFill>
        <p:spPr>
          <a:xfrm>
            <a:off x="2925897" y="2160588"/>
            <a:ext cx="5362697" cy="3881437"/>
          </a:xfrm>
        </p:spPr>
      </p:pic>
    </p:spTree>
    <p:extLst>
      <p:ext uri="{BB962C8B-B14F-4D97-AF65-F5344CB8AC3E}">
        <p14:creationId xmlns:p14="http://schemas.microsoft.com/office/powerpoint/2010/main" val="340631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C426-AD8D-6E27-D908-41FEBE599D10}"/>
              </a:ext>
            </a:extLst>
          </p:cNvPr>
          <p:cNvSpPr>
            <a:spLocks noGrp="1"/>
          </p:cNvSpPr>
          <p:nvPr>
            <p:ph type="title"/>
          </p:nvPr>
        </p:nvSpPr>
        <p:spPr/>
        <p:txBody>
          <a:bodyPr>
            <a:normAutofit fontScale="90000"/>
          </a:bodyPr>
          <a:lstStyle/>
          <a:p>
            <a:r>
              <a:rPr lang="en-US" b="1" u="sng" dirty="0"/>
              <a:t>Engine Type </a:t>
            </a:r>
            <a:br>
              <a:rPr lang="en-US" dirty="0"/>
            </a:br>
            <a:br>
              <a:rPr lang="en-US" dirty="0"/>
            </a:br>
            <a:r>
              <a:rPr lang="en-US" sz="1800" dirty="0">
                <a:solidFill>
                  <a:schemeClr val="tx1"/>
                </a:solidFill>
              </a:rPr>
              <a:t>The reciprocating engine shows more accidents</a:t>
            </a:r>
          </a:p>
        </p:txBody>
      </p:sp>
      <p:pic>
        <p:nvPicPr>
          <p:cNvPr id="5" name="Content Placeholder 4">
            <a:extLst>
              <a:ext uri="{FF2B5EF4-FFF2-40B4-BE49-F238E27FC236}">
                <a16:creationId xmlns:a16="http://schemas.microsoft.com/office/drawing/2014/main" id="{EBF1A4A2-BC5F-8B04-46B6-F2FE3DC50037}"/>
              </a:ext>
            </a:extLst>
          </p:cNvPr>
          <p:cNvPicPr>
            <a:picLocks noGrp="1" noChangeAspect="1"/>
          </p:cNvPicPr>
          <p:nvPr>
            <p:ph idx="1"/>
          </p:nvPr>
        </p:nvPicPr>
        <p:blipFill>
          <a:blip r:embed="rId2"/>
          <a:stretch>
            <a:fillRect/>
          </a:stretch>
        </p:blipFill>
        <p:spPr>
          <a:xfrm>
            <a:off x="1462728" y="2160588"/>
            <a:ext cx="7622278" cy="3881437"/>
          </a:xfrm>
        </p:spPr>
      </p:pic>
    </p:spTree>
    <p:extLst>
      <p:ext uri="{BB962C8B-B14F-4D97-AF65-F5344CB8AC3E}">
        <p14:creationId xmlns:p14="http://schemas.microsoft.com/office/powerpoint/2010/main" val="96539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2A6F-08EC-CF7C-75AF-1C3935FBB449}"/>
              </a:ext>
            </a:extLst>
          </p:cNvPr>
          <p:cNvSpPr>
            <a:spLocks noGrp="1"/>
          </p:cNvSpPr>
          <p:nvPr>
            <p:ph type="title"/>
          </p:nvPr>
        </p:nvSpPr>
        <p:spPr/>
        <p:txBody>
          <a:bodyPr/>
          <a:lstStyle/>
          <a:p>
            <a:r>
              <a:rPr lang="en-US" dirty="0"/>
              <a:t>Reason of flight </a:t>
            </a:r>
            <a:br>
              <a:rPr lang="en-US" dirty="0"/>
            </a:br>
            <a:r>
              <a:rPr lang="en-US" dirty="0"/>
              <a:t>The personal flights show more damage</a:t>
            </a:r>
          </a:p>
        </p:txBody>
      </p:sp>
      <p:pic>
        <p:nvPicPr>
          <p:cNvPr id="5" name="Content Placeholder 4">
            <a:extLst>
              <a:ext uri="{FF2B5EF4-FFF2-40B4-BE49-F238E27FC236}">
                <a16:creationId xmlns:a16="http://schemas.microsoft.com/office/drawing/2014/main" id="{8494ADA2-E8B0-FDD4-E94D-5C249EA818BB}"/>
              </a:ext>
            </a:extLst>
          </p:cNvPr>
          <p:cNvPicPr>
            <a:picLocks noGrp="1" noChangeAspect="1"/>
          </p:cNvPicPr>
          <p:nvPr>
            <p:ph idx="1"/>
          </p:nvPr>
        </p:nvPicPr>
        <p:blipFill>
          <a:blip r:embed="rId2"/>
          <a:stretch>
            <a:fillRect/>
          </a:stretch>
        </p:blipFill>
        <p:spPr>
          <a:xfrm>
            <a:off x="1476362" y="2160588"/>
            <a:ext cx="7298927" cy="3881437"/>
          </a:xfrm>
        </p:spPr>
      </p:pic>
    </p:spTree>
    <p:extLst>
      <p:ext uri="{BB962C8B-B14F-4D97-AF65-F5344CB8AC3E}">
        <p14:creationId xmlns:p14="http://schemas.microsoft.com/office/powerpoint/2010/main" val="3043471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A0BD-7325-5FB1-06B1-28F22149C79A}"/>
              </a:ext>
            </a:extLst>
          </p:cNvPr>
          <p:cNvSpPr>
            <a:spLocks noGrp="1"/>
          </p:cNvSpPr>
          <p:nvPr>
            <p:ph type="title"/>
          </p:nvPr>
        </p:nvSpPr>
        <p:spPr/>
        <p:txBody>
          <a:bodyPr>
            <a:normAutofit fontScale="90000"/>
          </a:bodyPr>
          <a:lstStyle/>
          <a:p>
            <a:r>
              <a:rPr lang="en-US" b="1" u="sng" dirty="0"/>
              <a:t>Aircraft Damage</a:t>
            </a:r>
            <a:br>
              <a:rPr lang="en-US" b="1" u="sng" dirty="0"/>
            </a:br>
            <a:br>
              <a:rPr lang="en-US" dirty="0"/>
            </a:br>
            <a:r>
              <a:rPr lang="en-US" sz="1600" dirty="0">
                <a:solidFill>
                  <a:schemeClr val="tx1"/>
                </a:solidFill>
              </a:rPr>
              <a:t>The aircrafts show substantial damage when accidents occur </a:t>
            </a:r>
          </a:p>
        </p:txBody>
      </p:sp>
      <p:pic>
        <p:nvPicPr>
          <p:cNvPr id="5" name="Content Placeholder 4">
            <a:extLst>
              <a:ext uri="{FF2B5EF4-FFF2-40B4-BE49-F238E27FC236}">
                <a16:creationId xmlns:a16="http://schemas.microsoft.com/office/drawing/2014/main" id="{791C604B-84D5-74CA-C786-6DBE47089700}"/>
              </a:ext>
            </a:extLst>
          </p:cNvPr>
          <p:cNvPicPr>
            <a:picLocks noGrp="1" noChangeAspect="1"/>
          </p:cNvPicPr>
          <p:nvPr>
            <p:ph idx="1"/>
          </p:nvPr>
        </p:nvPicPr>
        <p:blipFill>
          <a:blip r:embed="rId2"/>
          <a:stretch>
            <a:fillRect/>
          </a:stretch>
        </p:blipFill>
        <p:spPr>
          <a:xfrm>
            <a:off x="2638233" y="2976563"/>
            <a:ext cx="6070588" cy="3881437"/>
          </a:xfrm>
        </p:spPr>
      </p:pic>
    </p:spTree>
    <p:extLst>
      <p:ext uri="{BB962C8B-B14F-4D97-AF65-F5344CB8AC3E}">
        <p14:creationId xmlns:p14="http://schemas.microsoft.com/office/powerpoint/2010/main" val="1708615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0C7CE-CBF2-6517-8C38-3A1220D65084}"/>
              </a:ext>
            </a:extLst>
          </p:cNvPr>
          <p:cNvSpPr>
            <a:spLocks noGrp="1"/>
          </p:cNvSpPr>
          <p:nvPr>
            <p:ph type="title"/>
          </p:nvPr>
        </p:nvSpPr>
        <p:spPr/>
        <p:txBody>
          <a:bodyPr/>
          <a:lstStyle/>
          <a:p>
            <a:r>
              <a:rPr lang="en-US" b="1" u="sng" dirty="0"/>
              <a:t>RECOMMENDATION</a:t>
            </a:r>
          </a:p>
        </p:txBody>
      </p:sp>
      <p:sp>
        <p:nvSpPr>
          <p:cNvPr id="3" name="Content Placeholder 2">
            <a:extLst>
              <a:ext uri="{FF2B5EF4-FFF2-40B4-BE49-F238E27FC236}">
                <a16:creationId xmlns:a16="http://schemas.microsoft.com/office/drawing/2014/main" id="{D1B1C373-8822-78C8-67FC-41B9F70F054B}"/>
              </a:ext>
            </a:extLst>
          </p:cNvPr>
          <p:cNvSpPr>
            <a:spLocks noGrp="1"/>
          </p:cNvSpPr>
          <p:nvPr>
            <p:ph idx="1"/>
          </p:nvPr>
        </p:nvSpPr>
        <p:spPr/>
        <p:txBody>
          <a:bodyPr/>
          <a:lstStyle/>
          <a:p>
            <a:r>
              <a:rPr lang="en-US" b="0" dirty="0">
                <a:solidFill>
                  <a:srgbClr val="FFFFFF"/>
                </a:solidFill>
                <a:effectLst/>
                <a:latin typeface="Consolas" panose="020B0609020204030204" pitchFamily="49" charset="0"/>
              </a:rPr>
              <a:t>The Company should avoid the CESSNA aircraft model with 1No engine as  well reciprocating engines as they were observed to have the highest number of accidents.</a:t>
            </a:r>
          </a:p>
          <a:p>
            <a:endParaRPr lang="en-US" dirty="0"/>
          </a:p>
        </p:txBody>
      </p:sp>
    </p:spTree>
    <p:extLst>
      <p:ext uri="{BB962C8B-B14F-4D97-AF65-F5344CB8AC3E}">
        <p14:creationId xmlns:p14="http://schemas.microsoft.com/office/powerpoint/2010/main" val="3402904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55FE-F17C-0DAF-28AA-2042DDE4001F}"/>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6BE12304-55AF-E403-4413-C3BF8B3B7B82}"/>
              </a:ext>
            </a:extLst>
          </p:cNvPr>
          <p:cNvSpPr>
            <a:spLocks noGrp="1"/>
          </p:cNvSpPr>
          <p:nvPr>
            <p:ph idx="1"/>
          </p:nvPr>
        </p:nvSpPr>
        <p:spPr/>
        <p:txBody>
          <a:bodyPr/>
          <a:lstStyle/>
          <a:p>
            <a:r>
              <a:rPr lang="en-US" dirty="0"/>
              <a:t>Based on the available data, single-engine aircraft appear to handle bad weather better, possibly because we have more information about them. To understand how multi-engine aircraft perform in similar conditions, we need more data. It would also be helpful to investigate the specific situations where larger engine aircraft are used.</a:t>
            </a:r>
          </a:p>
          <a:p>
            <a:endParaRPr lang="en-US" dirty="0"/>
          </a:p>
          <a:p>
            <a:r>
              <a:rPr lang="en-US" dirty="0"/>
              <a:t>However, the current data on aviation accidents has already given us valuable insights for suggesting low-risk aviation ventures.</a:t>
            </a:r>
            <a:endParaRPr lang="en-US" dirty="0">
              <a:solidFill>
                <a:schemeClr val="tx1"/>
              </a:solidFill>
            </a:endParaRPr>
          </a:p>
        </p:txBody>
      </p:sp>
    </p:spTree>
    <p:extLst>
      <p:ext uri="{BB962C8B-B14F-4D97-AF65-F5344CB8AC3E}">
        <p14:creationId xmlns:p14="http://schemas.microsoft.com/office/powerpoint/2010/main" val="286585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D62D-6224-4C04-029D-44C2DF7B69FE}"/>
              </a:ext>
            </a:extLst>
          </p:cNvPr>
          <p:cNvSpPr>
            <a:spLocks noGrp="1"/>
          </p:cNvSpPr>
          <p:nvPr>
            <p:ph type="title"/>
          </p:nvPr>
        </p:nvSpPr>
        <p:spPr/>
        <p:txBody>
          <a:bodyPr/>
          <a:lstStyle/>
          <a:p>
            <a:r>
              <a:rPr lang="en-US" b="1" u="sng" dirty="0">
                <a:solidFill>
                  <a:srgbClr val="00B0F0"/>
                </a:solidFill>
              </a:rPr>
              <a:t>BUSINESS CONTEXT</a:t>
            </a:r>
          </a:p>
        </p:txBody>
      </p:sp>
      <p:sp>
        <p:nvSpPr>
          <p:cNvPr id="3" name="Content Placeholder 2">
            <a:extLst>
              <a:ext uri="{FF2B5EF4-FFF2-40B4-BE49-F238E27FC236}">
                <a16:creationId xmlns:a16="http://schemas.microsoft.com/office/drawing/2014/main" id="{5F3F72E1-5860-CE4B-2613-703AC98BC6E7}"/>
              </a:ext>
            </a:extLst>
          </p:cNvPr>
          <p:cNvSpPr>
            <a:spLocks noGrp="1"/>
          </p:cNvSpPr>
          <p:nvPr>
            <p:ph idx="1"/>
          </p:nvPr>
        </p:nvSpPr>
        <p:spPr/>
        <p:txBody>
          <a:bodyPr/>
          <a:lstStyle/>
          <a:p>
            <a:pPr marL="0" indent="0" algn="just">
              <a:buNone/>
            </a:pPr>
            <a:r>
              <a:rPr lang="en-US" dirty="0"/>
              <a:t>Your company is expanding in to new industries to diversify its portfolio. Specifically, they are interested in purchasing and operating airplanes for commercial and private enterprises, but do not know anything about the potential risks of aircraft. You are charged with determining which aircraft are the lowest risk for the company to start this new business endeavor. You must then translate your findings into actionable insights that the head of the new aviation division can use to help decide which aircraft to purchase.</a:t>
            </a:r>
          </a:p>
        </p:txBody>
      </p:sp>
    </p:spTree>
    <p:extLst>
      <p:ext uri="{BB962C8B-B14F-4D97-AF65-F5344CB8AC3E}">
        <p14:creationId xmlns:p14="http://schemas.microsoft.com/office/powerpoint/2010/main" val="195058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D8788-B2A0-B53A-6354-1A0C7073C4CE}"/>
              </a:ext>
            </a:extLst>
          </p:cNvPr>
          <p:cNvSpPr>
            <a:spLocks noGrp="1"/>
          </p:cNvSpPr>
          <p:nvPr>
            <p:ph type="title"/>
          </p:nvPr>
        </p:nvSpPr>
        <p:spPr/>
        <p:txBody>
          <a:bodyPr/>
          <a:lstStyle/>
          <a:p>
            <a:r>
              <a:rPr lang="en-US" b="1" u="sng" dirty="0"/>
              <a:t>DATA PROCESS STEPS</a:t>
            </a:r>
          </a:p>
        </p:txBody>
      </p:sp>
      <p:sp>
        <p:nvSpPr>
          <p:cNvPr id="3" name="Content Placeholder 2">
            <a:extLst>
              <a:ext uri="{FF2B5EF4-FFF2-40B4-BE49-F238E27FC236}">
                <a16:creationId xmlns:a16="http://schemas.microsoft.com/office/drawing/2014/main" id="{2657E7EB-981E-9FA7-9B6B-D52FDB7C1DF5}"/>
              </a:ext>
            </a:extLst>
          </p:cNvPr>
          <p:cNvSpPr>
            <a:spLocks noGrp="1"/>
          </p:cNvSpPr>
          <p:nvPr>
            <p:ph idx="1"/>
          </p:nvPr>
        </p:nvSpPr>
        <p:spPr/>
        <p:txBody>
          <a:bodyPr/>
          <a:lstStyle/>
          <a:p>
            <a:r>
              <a:rPr lang="en-US" dirty="0"/>
              <a:t>Defining the Question</a:t>
            </a:r>
          </a:p>
          <a:p>
            <a:r>
              <a:rPr lang="en-US" dirty="0"/>
              <a:t>Importing the required Libraries</a:t>
            </a:r>
          </a:p>
          <a:p>
            <a:r>
              <a:rPr lang="en-US" dirty="0"/>
              <a:t>Importing the Data</a:t>
            </a:r>
          </a:p>
          <a:p>
            <a:r>
              <a:rPr lang="en-US" dirty="0"/>
              <a:t>Tidying the Data</a:t>
            </a:r>
          </a:p>
          <a:p>
            <a:r>
              <a:rPr lang="en-US" dirty="0"/>
              <a:t>Data Analysis</a:t>
            </a:r>
          </a:p>
          <a:p>
            <a:r>
              <a:rPr lang="en-US" dirty="0"/>
              <a:t>Data Visualization</a:t>
            </a:r>
          </a:p>
        </p:txBody>
      </p:sp>
    </p:spTree>
    <p:extLst>
      <p:ext uri="{BB962C8B-B14F-4D97-AF65-F5344CB8AC3E}">
        <p14:creationId xmlns:p14="http://schemas.microsoft.com/office/powerpoint/2010/main" val="1287100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EBBC-8B90-7F02-EBE0-33312DAD929F}"/>
              </a:ext>
            </a:extLst>
          </p:cNvPr>
          <p:cNvSpPr>
            <a:spLocks noGrp="1"/>
          </p:cNvSpPr>
          <p:nvPr>
            <p:ph type="title"/>
          </p:nvPr>
        </p:nvSpPr>
        <p:spPr/>
        <p:txBody>
          <a:bodyPr/>
          <a:lstStyle/>
          <a:p>
            <a:r>
              <a:rPr lang="en-US" b="1" u="sng" dirty="0"/>
              <a:t>RESULTS </a:t>
            </a:r>
          </a:p>
        </p:txBody>
      </p:sp>
      <p:sp>
        <p:nvSpPr>
          <p:cNvPr id="4" name="Text Placeholder 3">
            <a:extLst>
              <a:ext uri="{FF2B5EF4-FFF2-40B4-BE49-F238E27FC236}">
                <a16:creationId xmlns:a16="http://schemas.microsoft.com/office/drawing/2014/main" id="{D6A6FCCE-381D-F5D7-23C8-3D02BAE9CA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339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0706-92CE-178E-B0B7-EFC2F896CEFF}"/>
              </a:ext>
            </a:extLst>
          </p:cNvPr>
          <p:cNvSpPr>
            <a:spLocks noGrp="1"/>
          </p:cNvSpPr>
          <p:nvPr>
            <p:ph type="title"/>
          </p:nvPr>
        </p:nvSpPr>
        <p:spPr/>
        <p:txBody>
          <a:bodyPr/>
          <a:lstStyle/>
          <a:p>
            <a:r>
              <a:rPr lang="en-US" b="1" u="sng" dirty="0">
                <a:solidFill>
                  <a:srgbClr val="00B0F0"/>
                </a:solidFill>
              </a:rPr>
              <a:t>No of Accidents Recorded</a:t>
            </a:r>
          </a:p>
        </p:txBody>
      </p:sp>
      <p:sp>
        <p:nvSpPr>
          <p:cNvPr id="3" name="Content Placeholder 2">
            <a:extLst>
              <a:ext uri="{FF2B5EF4-FFF2-40B4-BE49-F238E27FC236}">
                <a16:creationId xmlns:a16="http://schemas.microsoft.com/office/drawing/2014/main" id="{14691FC9-FC0C-2F0E-F8EA-3EA6E83DCEAD}"/>
              </a:ext>
            </a:extLst>
          </p:cNvPr>
          <p:cNvSpPr>
            <a:spLocks noGrp="1"/>
          </p:cNvSpPr>
          <p:nvPr>
            <p:ph idx="1"/>
          </p:nvPr>
        </p:nvSpPr>
        <p:spPr/>
        <p:txBody>
          <a:bodyPr/>
          <a:lstStyle/>
          <a:p>
            <a:pPr marL="0" indent="0">
              <a:buNone/>
            </a:pPr>
            <a:r>
              <a:rPr lang="en-US" dirty="0"/>
              <a:t>This shows the number of accidents recorded between to 2023. There was a sharp increase in accidents from 1980 to 1990 and a steady reduction from then to 2020. </a:t>
            </a:r>
          </a:p>
          <a:p>
            <a:pPr marL="0" indent="0">
              <a:buNone/>
            </a:pPr>
            <a:endParaRPr lang="en-US" dirty="0"/>
          </a:p>
          <a:p>
            <a:pPr marL="0" indent="0">
              <a:buNone/>
            </a:pPr>
            <a:r>
              <a:rPr lang="en-US" dirty="0"/>
              <a:t>See the following chart:</a:t>
            </a:r>
          </a:p>
          <a:p>
            <a:pPr marL="0" indent="0">
              <a:buNone/>
            </a:pPr>
            <a:endParaRPr lang="en-US" dirty="0"/>
          </a:p>
        </p:txBody>
      </p:sp>
    </p:spTree>
    <p:extLst>
      <p:ext uri="{BB962C8B-B14F-4D97-AF65-F5344CB8AC3E}">
        <p14:creationId xmlns:p14="http://schemas.microsoft.com/office/powerpoint/2010/main" val="147254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CA57AA-B8F5-F02F-7753-99DEAD81E4DA}"/>
              </a:ext>
            </a:extLst>
          </p:cNvPr>
          <p:cNvSpPr>
            <a:spLocks noGrp="1"/>
          </p:cNvSpPr>
          <p:nvPr>
            <p:ph type="title"/>
          </p:nvPr>
        </p:nvSpPr>
        <p:spPr>
          <a:xfrm>
            <a:off x="838200" y="206477"/>
            <a:ext cx="10515600" cy="1253613"/>
          </a:xfrm>
        </p:spPr>
        <p:txBody>
          <a:bodyPr/>
          <a:lstStyle/>
          <a:p>
            <a:r>
              <a:rPr lang="en-US" dirty="0"/>
              <a:t>No. of Aviation Accidents Recorded</a:t>
            </a:r>
          </a:p>
        </p:txBody>
      </p:sp>
      <p:pic>
        <p:nvPicPr>
          <p:cNvPr id="8" name="Content Placeholder 7">
            <a:extLst>
              <a:ext uri="{FF2B5EF4-FFF2-40B4-BE49-F238E27FC236}">
                <a16:creationId xmlns:a16="http://schemas.microsoft.com/office/drawing/2014/main" id="{B2DF5236-E250-EBE7-40D4-AD3327C6E4BC}"/>
              </a:ext>
            </a:extLst>
          </p:cNvPr>
          <p:cNvPicPr>
            <a:picLocks noGrp="1" noChangeAspect="1"/>
          </p:cNvPicPr>
          <p:nvPr>
            <p:ph idx="1"/>
          </p:nvPr>
        </p:nvPicPr>
        <p:blipFill>
          <a:blip r:embed="rId2"/>
          <a:stretch>
            <a:fillRect/>
          </a:stretch>
        </p:blipFill>
        <p:spPr>
          <a:xfrm>
            <a:off x="838199" y="1129112"/>
            <a:ext cx="9397181" cy="5522411"/>
          </a:xfrm>
        </p:spPr>
      </p:pic>
    </p:spTree>
    <p:extLst>
      <p:ext uri="{BB962C8B-B14F-4D97-AF65-F5344CB8AC3E}">
        <p14:creationId xmlns:p14="http://schemas.microsoft.com/office/powerpoint/2010/main" val="215173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B15AFE-8886-5A7A-93C9-8BCC85044BF6}"/>
              </a:ext>
            </a:extLst>
          </p:cNvPr>
          <p:cNvSpPr>
            <a:spLocks noGrp="1"/>
          </p:cNvSpPr>
          <p:nvPr>
            <p:ph type="title"/>
          </p:nvPr>
        </p:nvSpPr>
        <p:spPr>
          <a:xfrm>
            <a:off x="677334" y="609600"/>
            <a:ext cx="9440060" cy="1320800"/>
          </a:xfrm>
        </p:spPr>
        <p:txBody>
          <a:bodyPr>
            <a:normAutofit fontScale="90000"/>
          </a:bodyPr>
          <a:lstStyle/>
          <a:p>
            <a:r>
              <a:rPr lang="en-US" b="1" u="sng" dirty="0"/>
              <a:t>Number of Accidents per No of Engines: </a:t>
            </a:r>
            <a:br>
              <a:rPr lang="en-US" b="1" u="sng" dirty="0"/>
            </a:br>
            <a:br>
              <a:rPr lang="en-US" dirty="0"/>
            </a:br>
            <a:r>
              <a:rPr lang="en-US" sz="2000" dirty="0">
                <a:solidFill>
                  <a:schemeClr val="tx1">
                    <a:lumMod val="75000"/>
                    <a:lumOff val="25000"/>
                  </a:schemeClr>
                </a:solidFill>
                <a:latin typeface="+mn-lt"/>
                <a:ea typeface="+mn-ea"/>
                <a:cs typeface="+mn-cs"/>
              </a:rPr>
              <a:t>The aircrafts with 1No engine were prone to the most accidents as shown below:</a:t>
            </a:r>
          </a:p>
        </p:txBody>
      </p:sp>
      <p:pic>
        <p:nvPicPr>
          <p:cNvPr id="8" name="Content Placeholder 7">
            <a:extLst>
              <a:ext uri="{FF2B5EF4-FFF2-40B4-BE49-F238E27FC236}">
                <a16:creationId xmlns:a16="http://schemas.microsoft.com/office/drawing/2014/main" id="{69099CD1-7A28-2A48-AFD1-9A0FD6A4274A}"/>
              </a:ext>
            </a:extLst>
          </p:cNvPr>
          <p:cNvPicPr>
            <a:picLocks noGrp="1" noChangeAspect="1"/>
          </p:cNvPicPr>
          <p:nvPr>
            <p:ph idx="1"/>
          </p:nvPr>
        </p:nvPicPr>
        <p:blipFill>
          <a:blip r:embed="rId2"/>
          <a:stretch>
            <a:fillRect/>
          </a:stretch>
        </p:blipFill>
        <p:spPr>
          <a:xfrm>
            <a:off x="2565128" y="2392336"/>
            <a:ext cx="4292872" cy="3856064"/>
          </a:xfrm>
        </p:spPr>
      </p:pic>
    </p:spTree>
    <p:extLst>
      <p:ext uri="{BB962C8B-B14F-4D97-AF65-F5344CB8AC3E}">
        <p14:creationId xmlns:p14="http://schemas.microsoft.com/office/powerpoint/2010/main" val="3440448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ACD0-C72D-9F21-D115-7349F8B419E0}"/>
              </a:ext>
            </a:extLst>
          </p:cNvPr>
          <p:cNvSpPr>
            <a:spLocks noGrp="1"/>
          </p:cNvSpPr>
          <p:nvPr>
            <p:ph type="title"/>
          </p:nvPr>
        </p:nvSpPr>
        <p:spPr>
          <a:xfrm>
            <a:off x="677333" y="609600"/>
            <a:ext cx="9425311" cy="1320800"/>
          </a:xfrm>
        </p:spPr>
        <p:txBody>
          <a:bodyPr>
            <a:normAutofit fontScale="90000"/>
          </a:bodyPr>
          <a:lstStyle/>
          <a:p>
            <a:r>
              <a:rPr lang="en-US" u="sng" dirty="0"/>
              <a:t>Number of Accidents per Make:</a:t>
            </a:r>
            <a:br>
              <a:rPr lang="en-US" dirty="0"/>
            </a:br>
            <a:br>
              <a:rPr lang="en-US" dirty="0"/>
            </a:br>
            <a:r>
              <a:rPr lang="en-US" sz="2000" dirty="0">
                <a:solidFill>
                  <a:schemeClr val="tx1">
                    <a:lumMod val="75000"/>
                    <a:lumOff val="25000"/>
                  </a:schemeClr>
                </a:solidFill>
                <a:latin typeface="+mn-lt"/>
                <a:ea typeface="+mn-ea"/>
                <a:cs typeface="+mn-cs"/>
              </a:rPr>
              <a:t>The Cessna Aircraft contributed to most of the accidents.</a:t>
            </a:r>
          </a:p>
        </p:txBody>
      </p:sp>
      <p:pic>
        <p:nvPicPr>
          <p:cNvPr id="5" name="Content Placeholder 4">
            <a:extLst>
              <a:ext uri="{FF2B5EF4-FFF2-40B4-BE49-F238E27FC236}">
                <a16:creationId xmlns:a16="http://schemas.microsoft.com/office/drawing/2014/main" id="{BB2F4F9D-3225-2895-07F6-18E011F8C131}"/>
              </a:ext>
            </a:extLst>
          </p:cNvPr>
          <p:cNvPicPr>
            <a:picLocks noGrp="1" noChangeAspect="1"/>
          </p:cNvPicPr>
          <p:nvPr>
            <p:ph idx="1"/>
          </p:nvPr>
        </p:nvPicPr>
        <p:blipFill>
          <a:blip r:embed="rId2"/>
          <a:stretch>
            <a:fillRect/>
          </a:stretch>
        </p:blipFill>
        <p:spPr>
          <a:xfrm>
            <a:off x="3003926" y="2160588"/>
            <a:ext cx="3944185" cy="3881437"/>
          </a:xfrm>
        </p:spPr>
      </p:pic>
    </p:spTree>
    <p:extLst>
      <p:ext uri="{BB962C8B-B14F-4D97-AF65-F5344CB8AC3E}">
        <p14:creationId xmlns:p14="http://schemas.microsoft.com/office/powerpoint/2010/main" val="338640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22B0-1806-F21E-E035-FE006D7042C7}"/>
              </a:ext>
            </a:extLst>
          </p:cNvPr>
          <p:cNvSpPr>
            <a:spLocks noGrp="1"/>
          </p:cNvSpPr>
          <p:nvPr>
            <p:ph type="title"/>
          </p:nvPr>
        </p:nvSpPr>
        <p:spPr>
          <a:xfrm>
            <a:off x="677334" y="609600"/>
            <a:ext cx="10221724" cy="1320800"/>
          </a:xfrm>
        </p:spPr>
        <p:txBody>
          <a:bodyPr>
            <a:normAutofit fontScale="90000"/>
          </a:bodyPr>
          <a:lstStyle/>
          <a:p>
            <a:r>
              <a:rPr lang="en-US" b="1" u="sng" dirty="0">
                <a:effectLst>
                  <a:outerShdw blurRad="38100" dist="38100" dir="2700000" algn="tl">
                    <a:srgbClr val="000000">
                      <a:alpha val="43137"/>
                    </a:srgbClr>
                  </a:outerShdw>
                </a:effectLst>
              </a:rPr>
              <a:t>Number of Serious Injuries </a:t>
            </a: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r>
              <a:rPr lang="en-US" sz="2000" dirty="0">
                <a:solidFill>
                  <a:schemeClr val="tx1">
                    <a:lumMod val="75000"/>
                    <a:lumOff val="25000"/>
                  </a:schemeClr>
                </a:solidFill>
                <a:latin typeface="+mn-lt"/>
                <a:ea typeface="+mn-ea"/>
                <a:cs typeface="+mn-cs"/>
              </a:rPr>
              <a:t>The data shows that aircraft accidents resulted in very serious injuries</a:t>
            </a:r>
          </a:p>
        </p:txBody>
      </p:sp>
      <p:pic>
        <p:nvPicPr>
          <p:cNvPr id="5" name="Content Placeholder 4">
            <a:extLst>
              <a:ext uri="{FF2B5EF4-FFF2-40B4-BE49-F238E27FC236}">
                <a16:creationId xmlns:a16="http://schemas.microsoft.com/office/drawing/2014/main" id="{B144EFC3-EB7E-2E62-4802-6D55389DD2DF}"/>
              </a:ext>
            </a:extLst>
          </p:cNvPr>
          <p:cNvPicPr>
            <a:picLocks noGrp="1" noChangeAspect="1"/>
          </p:cNvPicPr>
          <p:nvPr>
            <p:ph idx="1"/>
          </p:nvPr>
        </p:nvPicPr>
        <p:blipFill>
          <a:blip r:embed="rId2"/>
          <a:stretch>
            <a:fillRect/>
          </a:stretch>
        </p:blipFill>
        <p:spPr>
          <a:xfrm>
            <a:off x="3037718" y="2910195"/>
            <a:ext cx="5796566" cy="3881437"/>
          </a:xfrm>
        </p:spPr>
      </p:pic>
    </p:spTree>
    <p:extLst>
      <p:ext uri="{BB962C8B-B14F-4D97-AF65-F5344CB8AC3E}">
        <p14:creationId xmlns:p14="http://schemas.microsoft.com/office/powerpoint/2010/main" val="1551025432"/>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795</TotalTime>
  <Words>435</Words>
  <Application>Microsoft Office PowerPoint</Application>
  <PresentationFormat>Widescreen</PresentationFormat>
  <Paragraphs>33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Consolas</vt:lpstr>
      <vt:lpstr>Trebuchet MS</vt:lpstr>
      <vt:lpstr>Wingdings 3</vt:lpstr>
      <vt:lpstr>Facet</vt:lpstr>
      <vt:lpstr>Aircraft Selection for Business Expansion</vt:lpstr>
      <vt:lpstr>BUSINESS CONTEXT</vt:lpstr>
      <vt:lpstr>DATA PROCESS STEPS</vt:lpstr>
      <vt:lpstr>RESULTS </vt:lpstr>
      <vt:lpstr>No of Accidents Recorded</vt:lpstr>
      <vt:lpstr>No. of Aviation Accidents Recorded</vt:lpstr>
      <vt:lpstr>Number of Accidents per No of Engines:   The aircrafts with 1No engine were prone to the most accidents as shown below:</vt:lpstr>
      <vt:lpstr>Number of Accidents per Make:  The Cessna Aircraft contributed to most of the accidents.</vt:lpstr>
      <vt:lpstr>Number of Serious Injuries   The data shows that aircraft accidents resulted in very serious injuries</vt:lpstr>
      <vt:lpstr> Total Fatal Injuries per Accident  The data shows that aircraft accidents resulted in very serious fatalities</vt:lpstr>
      <vt:lpstr>Total No of Uninjured per Accident  The data shows that aircraft accidents resulted in very high total number of total injured passengers </vt:lpstr>
      <vt:lpstr>Accidents per State  The state of California recorded the highest No of Accidents</vt:lpstr>
      <vt:lpstr>Weather conditions   vmc weather condition recorded the highest No of accidents </vt:lpstr>
      <vt:lpstr>Engine Type   The reciprocating engine shows more accidents</vt:lpstr>
      <vt:lpstr>Reason of flight  The personal flights show more damage</vt:lpstr>
      <vt:lpstr>Aircraft Damage  The aircrafts show substantial damage when accidents occur </vt:lpstr>
      <vt:lpstr>RECOMMENDATION</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6</cp:revision>
  <dcterms:created xsi:type="dcterms:W3CDTF">2025-04-27T20:47:08Z</dcterms:created>
  <dcterms:modified xsi:type="dcterms:W3CDTF">2025-04-28T11:21:52Z</dcterms:modified>
</cp:coreProperties>
</file>