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1" r:id="rId8"/>
    <p:sldId id="264" r:id="rId9"/>
    <p:sldId id="262" r:id="rId10"/>
    <p:sldId id="265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5DB1B7-6ADB-140D-8266-B68432E4F019}" v="23" dt="2020-05-27T02:32:30.441"/>
    <p1510:client id="{69196BBA-4C66-E62D-F3AC-3B2234BEC13C}" v="34" dt="2020-05-25T01:29:16.896"/>
    <p1510:client id="{D67BD0AF-50D6-610F-F104-D71A12BF1E32}" v="4786" dt="2020-05-25T07:32: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742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23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085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71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55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94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57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758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37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54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720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383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hPCTwxF0qf4?start=8&amp;feature=oembed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app.visgraf.impa.br/database/faces/" TargetMode="External"/><Relationship Id="rId2" Type="http://schemas.openxmlformats.org/officeDocument/2006/relationships/hyperlink" Target="https://zenodo.org/record/3451524#.XssqtfJKiV4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8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table, drawing&#10;&#10;Description generated with very high confidence">
            <a:extLst>
              <a:ext uri="{FF2B5EF4-FFF2-40B4-BE49-F238E27FC236}">
                <a16:creationId xmlns:a16="http://schemas.microsoft.com/office/drawing/2014/main" id="{014B926E-D948-4126-8ACE-083CA17CD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8324" y="-29342"/>
            <a:ext cx="5201728" cy="69166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>
                <a:solidFill>
                  <a:schemeClr val="bg1"/>
                </a:solidFill>
                <a:latin typeface="Times New Roman"/>
                <a:cs typeface="Calibri Light"/>
              </a:rPr>
              <a:t>Facial Expression Recognition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  <a:cs typeface="Calibri"/>
              </a:rPr>
              <a:t>Samuel </a:t>
            </a:r>
            <a:r>
              <a:rPr lang="en-US" err="1">
                <a:solidFill>
                  <a:schemeClr val="bg1"/>
                </a:solidFill>
                <a:cs typeface="Calibri"/>
              </a:rPr>
              <a:t>Zeleke</a:t>
            </a:r>
            <a:r>
              <a:rPr lang="en-US">
                <a:solidFill>
                  <a:schemeClr val="bg1"/>
                </a:solidFill>
                <a:cs typeface="Calibri"/>
              </a:rPr>
              <a:t> &amp; Enoch </a:t>
            </a:r>
            <a:r>
              <a:rPr lang="en-US" err="1">
                <a:solidFill>
                  <a:schemeClr val="bg1"/>
                </a:solidFill>
                <a:cs typeface="Calibri"/>
              </a:rPr>
              <a:t>Mwesigwa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r>
              <a:rPr lang="en-US">
                <a:solidFill>
                  <a:schemeClr val="bg1"/>
                </a:solidFill>
                <a:cs typeface="Calibri"/>
              </a:rPr>
              <a:t>CS 344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DD3A6-2834-48FC-87FE-7F9EFCD67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Results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6D683-A367-4FEC-B868-78A213636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31398"/>
            <a:ext cx="10515600" cy="34455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Our model's performance was limited by</a:t>
            </a:r>
          </a:p>
          <a:p>
            <a:pPr lvl="1"/>
            <a:r>
              <a:rPr lang="en-US">
                <a:cs typeface="Calibri"/>
              </a:rPr>
              <a:t>Biases in the data</a:t>
            </a:r>
          </a:p>
          <a:p>
            <a:pPr lvl="1"/>
            <a:r>
              <a:rPr lang="en-US">
                <a:cs typeface="Calibri"/>
              </a:rPr>
              <a:t>Inaccuracy of the cascading classifier</a:t>
            </a:r>
          </a:p>
          <a:p>
            <a:pPr lvl="1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1973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138CC-7F7E-4B8D-9ACA-7991E0DC8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Implications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44223-EA74-4EFB-BF99-B769244FB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The technology could enable people who have difficulty recognizing emotions, like autistic people, the ability </a:t>
            </a:r>
          </a:p>
          <a:p>
            <a:r>
              <a:rPr lang="en-US">
                <a:cs typeface="Calibri"/>
              </a:rPr>
              <a:t>The ability to divide object recognitions tasks between multiple devices entails significant performance improvements and enhance capabilities</a:t>
            </a:r>
            <a:endParaRPr lang="en-US"/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5185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A0CD5-228E-4512-AA54-18E244FB1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Vision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69028-CEF6-494C-89AC-FC9B0986A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6741"/>
            <a:ext cx="10515600" cy="36602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Build a facial-expression-recognition service hosted on a raspberry pi server.</a:t>
            </a:r>
          </a:p>
          <a:p>
            <a:r>
              <a:rPr lang="en-US">
                <a:cs typeface="Calibri"/>
              </a:rPr>
              <a:t>The system should distinguish smile, sadness/frown, surprise/shock, disgust, fear, and neutral facial expressions</a:t>
            </a:r>
          </a:p>
          <a:p>
            <a:r>
              <a:rPr lang="en-US">
                <a:cs typeface="Calibri"/>
              </a:rPr>
              <a:t>The system should be responsive enough to make predictions for frames from video streams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6908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F5345-3676-4314-93A9-C2EB276D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Background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6F5C5-E813-4771-A90F-082DEE5FC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There are two main types of object/facial detection models</a:t>
            </a:r>
          </a:p>
          <a:p>
            <a:pPr lvl="1"/>
            <a:r>
              <a:rPr lang="en-US">
                <a:cs typeface="Calibri"/>
              </a:rPr>
              <a:t>R-CNN</a:t>
            </a:r>
          </a:p>
          <a:p>
            <a:pPr lvl="1"/>
            <a:r>
              <a:rPr lang="en-US">
                <a:cs typeface="Calibri"/>
              </a:rPr>
              <a:t>YOLO – "You only look once"</a:t>
            </a:r>
          </a:p>
          <a:p>
            <a:r>
              <a:rPr lang="en-US">
                <a:cs typeface="Calibri"/>
              </a:rPr>
              <a:t>Sharma deployed an architecture that resembles the R-CNN without its training performance limitations.</a:t>
            </a:r>
          </a:p>
          <a:p>
            <a:pPr lvl="1"/>
            <a:r>
              <a:rPr lang="en-US">
                <a:cs typeface="Calibri"/>
              </a:rPr>
              <a:t>Uses opencv's trained cascade classifier to find faces</a:t>
            </a:r>
          </a:p>
          <a:p>
            <a:pPr lvl="1"/>
            <a:r>
              <a:rPr lang="en-US">
                <a:cs typeface="Calibri"/>
              </a:rPr>
              <a:t>Uses transfer learning to use a weights and layers from VGG16 -  a pre-trained keras' CNN</a:t>
            </a:r>
          </a:p>
          <a:p>
            <a:pPr lvl="1"/>
            <a:r>
              <a:rPr lang="en-US">
                <a:cs typeface="Calibri"/>
              </a:rPr>
              <a:t>Achieves 85% accuracy</a:t>
            </a:r>
          </a:p>
        </p:txBody>
      </p:sp>
    </p:spTree>
    <p:extLst>
      <p:ext uri="{BB962C8B-B14F-4D97-AF65-F5344CB8AC3E}">
        <p14:creationId xmlns:p14="http://schemas.microsoft.com/office/powerpoint/2010/main" val="2446519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1149C-2B58-4804-99AA-3D8586D14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Implementation – Set-up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3984B-ED35-43A5-88F6-635AF73B9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3066"/>
            <a:ext cx="10515600" cy="35538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Facial-expression is divided into two steps</a:t>
            </a:r>
          </a:p>
          <a:p>
            <a:pPr lvl="1"/>
            <a:r>
              <a:rPr lang="en-US">
                <a:cs typeface="Calibri"/>
              </a:rPr>
              <a:t>Step 1: Finding the face</a:t>
            </a:r>
          </a:p>
          <a:p>
            <a:pPr lvl="2"/>
            <a:r>
              <a:rPr lang="en-US">
                <a:cs typeface="Calibri"/>
              </a:rPr>
              <a:t>Deployed on the client</a:t>
            </a:r>
          </a:p>
          <a:p>
            <a:pPr lvl="2"/>
            <a:r>
              <a:rPr lang="en-US">
                <a:cs typeface="Calibri"/>
              </a:rPr>
              <a:t>Uses OpenCV's pre-trained facial recognition cascading classifier to find faces in frames/images</a:t>
            </a:r>
          </a:p>
          <a:p>
            <a:pPr lvl="2"/>
            <a:r>
              <a:rPr lang="en-US">
                <a:cs typeface="Calibri"/>
              </a:rPr>
              <a:t>Returns a list of regions containing faces</a:t>
            </a:r>
            <a:endParaRPr lang="en-US"/>
          </a:p>
          <a:p>
            <a:pPr marL="914400" lvl="2" indent="0"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7790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1149C-2B58-4804-99AA-3D8586D14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Implementation – Set-up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3984B-ED35-43A5-88F6-635AF73B9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7788"/>
            <a:ext cx="10515600" cy="511333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Facial-expression is divided into two steps</a:t>
            </a:r>
          </a:p>
          <a:p>
            <a:pPr marL="97155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Step 1: Finding the face</a:t>
            </a:r>
          </a:p>
          <a:p>
            <a:pPr marL="1428750" lvl="2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Deployed on the client</a:t>
            </a:r>
          </a:p>
          <a:p>
            <a:pPr marL="1428750" lvl="2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Uses OpenCV's pre-trained facial recognition cascading classifier to find faces in frames/images</a:t>
            </a:r>
          </a:p>
          <a:p>
            <a:pPr marL="1428750" lvl="2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Returns a list of regions containing faces</a:t>
            </a:r>
          </a:p>
          <a:p>
            <a:pPr marL="914400" lvl="2" indent="0">
              <a:buNone/>
            </a:pPr>
            <a:endParaRPr lang="en-US">
              <a:ea typeface="+mn-lt"/>
              <a:cs typeface="+mn-lt"/>
            </a:endParaRPr>
          </a:p>
          <a:p>
            <a:pPr marL="914400" lvl="2" indent="0">
              <a:buNone/>
            </a:pPr>
            <a:endParaRPr lang="en-US">
              <a:cs typeface="Calibri"/>
            </a:endParaRPr>
          </a:p>
        </p:txBody>
      </p:sp>
      <p:pic>
        <p:nvPicPr>
          <p:cNvPr id="4" name="Picture 4">
            <a:hlinkClick r:id="" action="ppaction://media"/>
            <a:extLst>
              <a:ext uri="{FF2B5EF4-FFF2-40B4-BE49-F238E27FC236}">
                <a16:creationId xmlns:a16="http://schemas.microsoft.com/office/drawing/2014/main" id="{6833C766-B052-476F-B8D3-06018D259DF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880883" y="3587381"/>
            <a:ext cx="4572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629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1149C-2B58-4804-99AA-3D8586D14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Implementation – Set-up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3984B-ED35-43A5-88F6-635AF73B9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28136"/>
            <a:ext cx="10515600" cy="37488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Facial-expression is divided into two step</a:t>
            </a:r>
          </a:p>
          <a:p>
            <a:pPr lvl="1"/>
            <a:r>
              <a:rPr lang="en-US">
                <a:cs typeface="Calibri"/>
              </a:rPr>
              <a:t>Step 2: Classifying the facial expression:</a:t>
            </a:r>
          </a:p>
          <a:p>
            <a:pPr lvl="2"/>
            <a:r>
              <a:rPr lang="en-US">
                <a:cs typeface="Calibri"/>
              </a:rPr>
              <a:t>Deployed on the server (raspberry pi)</a:t>
            </a:r>
          </a:p>
          <a:p>
            <a:pPr lvl="2"/>
            <a:r>
              <a:rPr lang="en-US">
                <a:cs typeface="Calibri"/>
              </a:rPr>
              <a:t>Uses a 5-layer CNN we trained on images scraped from Google search to classify facial expressions</a:t>
            </a:r>
          </a:p>
          <a:p>
            <a:pPr lvl="2"/>
            <a:r>
              <a:rPr lang="en-US">
                <a:cs typeface="Calibri"/>
              </a:rPr>
              <a:t>Returns a string representing the facial expression </a:t>
            </a:r>
          </a:p>
          <a:p>
            <a:pPr lvl="2"/>
            <a:endParaRPr lang="en-US">
              <a:cs typeface="Calibri"/>
            </a:endParaRPr>
          </a:p>
          <a:p>
            <a:pPr marL="914400" lvl="2" indent="0"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5567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1149C-2B58-4804-99AA-3D8586D14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Implementation – Set-up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3984B-ED35-43A5-88F6-635AF73B9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132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Server-Client communication done over MQTT messaging protocol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C98A1E0-9CD0-4C07-8568-2DA3E575E750}"/>
              </a:ext>
            </a:extLst>
          </p:cNvPr>
          <p:cNvSpPr/>
          <p:nvPr/>
        </p:nvSpPr>
        <p:spPr>
          <a:xfrm>
            <a:off x="4733027" y="3359990"/>
            <a:ext cx="2746074" cy="16102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cs typeface="Calibri"/>
              </a:rPr>
              <a:t>Broker</a:t>
            </a:r>
          </a:p>
          <a:p>
            <a:pPr algn="ctr"/>
            <a:r>
              <a:rPr lang="en-US" sz="2000">
                <a:cs typeface="Calibri"/>
              </a:rPr>
              <a:t>Iot.cs.calvin.edu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1701CA9-AB05-4A26-A68B-13324FC21BB4}"/>
              </a:ext>
            </a:extLst>
          </p:cNvPr>
          <p:cNvSpPr/>
          <p:nvPr/>
        </p:nvSpPr>
        <p:spPr>
          <a:xfrm>
            <a:off x="304801" y="3676291"/>
            <a:ext cx="2746074" cy="9920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cs typeface="Calibri"/>
              </a:rPr>
              <a:t>Client(s)</a:t>
            </a:r>
          </a:p>
        </p:txBody>
      </p:sp>
      <p:pic>
        <p:nvPicPr>
          <p:cNvPr id="6" name="Picture 6" descr="A circuit board&#10;&#10;Description generated with very high confidence">
            <a:extLst>
              <a:ext uri="{FF2B5EF4-FFF2-40B4-BE49-F238E27FC236}">
                <a16:creationId xmlns:a16="http://schemas.microsoft.com/office/drawing/2014/main" id="{CF543346-B375-47A1-B729-65C473B5F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7744" y="3436132"/>
            <a:ext cx="2599427" cy="1672520"/>
          </a:xfrm>
          <a:prstGeom prst="rect">
            <a:avLst/>
          </a:prstGeom>
        </p:spPr>
      </p:pic>
      <p:sp>
        <p:nvSpPr>
          <p:cNvPr id="8" name="Arrow: Curved Up 7">
            <a:extLst>
              <a:ext uri="{FF2B5EF4-FFF2-40B4-BE49-F238E27FC236}">
                <a16:creationId xmlns:a16="http://schemas.microsoft.com/office/drawing/2014/main" id="{EBFAF426-A2EF-4808-B451-5654496ED06D}"/>
              </a:ext>
            </a:extLst>
          </p:cNvPr>
          <p:cNvSpPr/>
          <p:nvPr/>
        </p:nvSpPr>
        <p:spPr>
          <a:xfrm>
            <a:off x="1101032" y="5103026"/>
            <a:ext cx="4615131" cy="1380226"/>
          </a:xfrm>
          <a:prstGeom prst="curvedUp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tx1"/>
                </a:solidFill>
                <a:cs typeface="Calibri"/>
              </a:rPr>
              <a:t>Frame</a:t>
            </a:r>
          </a:p>
        </p:txBody>
      </p:sp>
      <p:sp>
        <p:nvSpPr>
          <p:cNvPr id="9" name="Arrow: Curved Up 8">
            <a:extLst>
              <a:ext uri="{FF2B5EF4-FFF2-40B4-BE49-F238E27FC236}">
                <a16:creationId xmlns:a16="http://schemas.microsoft.com/office/drawing/2014/main" id="{44B8439D-B48F-4193-9B8A-5AD2FEF877AD}"/>
              </a:ext>
            </a:extLst>
          </p:cNvPr>
          <p:cNvSpPr/>
          <p:nvPr/>
        </p:nvSpPr>
        <p:spPr>
          <a:xfrm flipH="1">
            <a:off x="6233748" y="5103025"/>
            <a:ext cx="4758906" cy="1380226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tx1"/>
                </a:solidFill>
                <a:cs typeface="Calibri"/>
              </a:rPr>
              <a:t>Emotion str</a:t>
            </a:r>
          </a:p>
        </p:txBody>
      </p:sp>
      <p:sp>
        <p:nvSpPr>
          <p:cNvPr id="10" name="Arrow: Curved Down 9">
            <a:extLst>
              <a:ext uri="{FF2B5EF4-FFF2-40B4-BE49-F238E27FC236}">
                <a16:creationId xmlns:a16="http://schemas.microsoft.com/office/drawing/2014/main" id="{1DEDF159-4CC1-43AA-8DF4-EC6C08075B4B}"/>
              </a:ext>
            </a:extLst>
          </p:cNvPr>
          <p:cNvSpPr/>
          <p:nvPr/>
        </p:nvSpPr>
        <p:spPr>
          <a:xfrm>
            <a:off x="6376624" y="2312920"/>
            <a:ext cx="4615131" cy="891396"/>
          </a:xfrm>
          <a:prstGeom prst="curved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tx1"/>
                </a:solidFill>
                <a:cs typeface="Calibri"/>
              </a:rPr>
              <a:t>Frame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2032E77B-3230-4E2D-8C79-9AA38A730D31}"/>
              </a:ext>
            </a:extLst>
          </p:cNvPr>
          <p:cNvSpPr/>
          <p:nvPr/>
        </p:nvSpPr>
        <p:spPr>
          <a:xfrm flipH="1">
            <a:off x="1028246" y="2312920"/>
            <a:ext cx="4615131" cy="891396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tx1"/>
                </a:solidFill>
                <a:cs typeface="Calibri"/>
              </a:rPr>
              <a:t>Emotion Str</a:t>
            </a:r>
          </a:p>
        </p:txBody>
      </p:sp>
    </p:spTree>
    <p:extLst>
      <p:ext uri="{BB962C8B-B14F-4D97-AF65-F5344CB8AC3E}">
        <p14:creationId xmlns:p14="http://schemas.microsoft.com/office/powerpoint/2010/main" val="374512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ABD27-D0AB-4D12-BB85-3B6952D9C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Implementation – the Models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D9C27-B619-4A36-98D2-D47E60F9A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Model on the server (the raspberry pi)</a:t>
            </a:r>
          </a:p>
          <a:p>
            <a:pPr lvl="1"/>
            <a:r>
              <a:rPr lang="en-US">
                <a:cs typeface="Calibri"/>
              </a:rPr>
              <a:t>Training dataset compiled from:</a:t>
            </a:r>
          </a:p>
          <a:p>
            <a:pPr lvl="2"/>
            <a:r>
              <a:rPr lang="en-US" err="1">
                <a:cs typeface="Calibri"/>
              </a:rPr>
              <a:t>Zenodo</a:t>
            </a:r>
            <a:r>
              <a:rPr lang="en-US">
                <a:cs typeface="Calibri"/>
              </a:rPr>
              <a:t> - </a:t>
            </a:r>
            <a:r>
              <a:rPr lang="en-US">
                <a:ea typeface="+mn-lt"/>
                <a:cs typeface="+mn-lt"/>
                <a:hlinkClick r:id="rId2"/>
              </a:rPr>
              <a:t>https://zenodo.org/record/3451524#.XssqtfJKiV4</a:t>
            </a:r>
          </a:p>
          <a:p>
            <a:pPr lvl="2"/>
            <a:r>
              <a:rPr lang="en-US" err="1">
                <a:ea typeface="+mn-lt"/>
                <a:cs typeface="+mn-lt"/>
              </a:rPr>
              <a:t>Visgraf's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FacesDB</a:t>
            </a:r>
            <a:r>
              <a:rPr lang="en-US">
                <a:ea typeface="+mn-lt"/>
                <a:cs typeface="+mn-lt"/>
              </a:rPr>
              <a:t> - </a:t>
            </a:r>
            <a:r>
              <a:rPr lang="en-US">
                <a:ea typeface="+mn-lt"/>
                <a:cs typeface="+mn-lt"/>
                <a:hlinkClick r:id="rId3"/>
              </a:rPr>
              <a:t>http://app.visgraf.impa.br/database/faces/</a:t>
            </a:r>
          </a:p>
          <a:p>
            <a:pPr lvl="2"/>
            <a:r>
              <a:rPr lang="en-US">
                <a:ea typeface="+mn-lt"/>
                <a:cs typeface="+mn-lt"/>
              </a:rPr>
              <a:t>Images scrapped from Google images</a:t>
            </a:r>
          </a:p>
          <a:p>
            <a:pPr lvl="1"/>
            <a:r>
              <a:rPr lang="en-US">
                <a:ea typeface="+mn-lt"/>
                <a:cs typeface="+mn-lt"/>
              </a:rPr>
              <a:t>Model:</a:t>
            </a:r>
            <a:endParaRPr lang="en-US">
              <a:cs typeface="Calibri" panose="020F0502020204030204"/>
            </a:endParaRPr>
          </a:p>
          <a:p>
            <a:pPr lvl="2"/>
            <a:r>
              <a:rPr lang="en-US">
                <a:cs typeface="Calibri" panose="020F0502020204030204"/>
              </a:rPr>
              <a:t>Input size – 256 * 256 RGB image</a:t>
            </a:r>
          </a:p>
          <a:p>
            <a:pPr lvl="2"/>
            <a:r>
              <a:rPr lang="en-US">
                <a:cs typeface="Calibri" panose="020F0502020204030204"/>
              </a:rPr>
              <a:t>Output – 7-element long (one for each facial expression) array</a:t>
            </a:r>
          </a:p>
          <a:p>
            <a:pPr lvl="1"/>
            <a:r>
              <a:rPr lang="en-US">
                <a:cs typeface="Calibri" panose="020F0502020204030204"/>
              </a:rPr>
              <a:t>The model's output translated to a string representing the facial expression. (e.g. "smiling", "sad", ...)</a:t>
            </a:r>
          </a:p>
          <a:p>
            <a:pPr lvl="1"/>
            <a:endParaRPr lang="en-US">
              <a:cs typeface="Calibri" panose="020F0502020204030204"/>
            </a:endParaRPr>
          </a:p>
          <a:p>
            <a:pPr lvl="2"/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66421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DD3A6-2834-48FC-87FE-7F9EFCD67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Results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6D683-A367-4FEC-B868-78A213636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42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Facial Expression Recognition</vt:lpstr>
      <vt:lpstr>Vision</vt:lpstr>
      <vt:lpstr>Background</vt:lpstr>
      <vt:lpstr>Implementation – Set-up</vt:lpstr>
      <vt:lpstr>Implementation – Set-up</vt:lpstr>
      <vt:lpstr>Implementation – Set-up</vt:lpstr>
      <vt:lpstr>Implementation – Set-up</vt:lpstr>
      <vt:lpstr>Implementation – the Models</vt:lpstr>
      <vt:lpstr>Results</vt:lpstr>
      <vt:lpstr>Results</vt:lpstr>
      <vt:lpstr>Implications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2020-05-25T01:28:50Z</dcterms:created>
  <dcterms:modified xsi:type="dcterms:W3CDTF">2020-05-27T14:08:28Z</dcterms:modified>
</cp:coreProperties>
</file>