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6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F4636-506F-4552-A26B-FAD2A07366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D23FCB-4ABA-4B04-B093-A1F8FE4365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3EC605-DFDE-414A-96BF-F5A4A8A602AA}"/>
              </a:ext>
            </a:extLst>
          </p:cNvPr>
          <p:cNvSpPr>
            <a:spLocks noGrp="1"/>
          </p:cNvSpPr>
          <p:nvPr>
            <p:ph type="dt" sz="half" idx="10"/>
          </p:nvPr>
        </p:nvSpPr>
        <p:spPr/>
        <p:txBody>
          <a:bodyPr/>
          <a:lstStyle/>
          <a:p>
            <a:fld id="{D2B75666-FE3D-4591-B1B2-8A6AFF1017EF}" type="datetimeFigureOut">
              <a:rPr lang="en-US" smtClean="0"/>
              <a:t>12/29/2020</a:t>
            </a:fld>
            <a:endParaRPr lang="en-US"/>
          </a:p>
        </p:txBody>
      </p:sp>
      <p:sp>
        <p:nvSpPr>
          <p:cNvPr id="5" name="Footer Placeholder 4">
            <a:extLst>
              <a:ext uri="{FF2B5EF4-FFF2-40B4-BE49-F238E27FC236}">
                <a16:creationId xmlns:a16="http://schemas.microsoft.com/office/drawing/2014/main" id="{0628C532-0361-4FCF-AF68-DBB1C0B222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A84532-93AC-49D6-85FF-E7BB61D6B599}"/>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709802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3CCA0-A659-410A-993D-3A22338619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50571B-BD97-43C1-B9E4-7D961693AB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6A681-A48C-4D09-8AB3-7678FEDF0419}"/>
              </a:ext>
            </a:extLst>
          </p:cNvPr>
          <p:cNvSpPr>
            <a:spLocks noGrp="1"/>
          </p:cNvSpPr>
          <p:nvPr>
            <p:ph type="dt" sz="half" idx="10"/>
          </p:nvPr>
        </p:nvSpPr>
        <p:spPr/>
        <p:txBody>
          <a:bodyPr/>
          <a:lstStyle/>
          <a:p>
            <a:fld id="{D2B75666-FE3D-4591-B1B2-8A6AFF1017EF}" type="datetimeFigureOut">
              <a:rPr lang="en-US" smtClean="0"/>
              <a:t>12/29/2020</a:t>
            </a:fld>
            <a:endParaRPr lang="en-US"/>
          </a:p>
        </p:txBody>
      </p:sp>
      <p:sp>
        <p:nvSpPr>
          <p:cNvPr id="5" name="Footer Placeholder 4">
            <a:extLst>
              <a:ext uri="{FF2B5EF4-FFF2-40B4-BE49-F238E27FC236}">
                <a16:creationId xmlns:a16="http://schemas.microsoft.com/office/drawing/2014/main" id="{B1EEA504-BD99-419F-BAFD-EA3375B870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153F3E-C534-4561-A85D-72D9231A4B89}"/>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3133001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ED9FD7-563C-4082-AA32-6D0F289A33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FF0C33-E7C1-4AD5-BE27-8CFA9FC7FC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676A25-5E0C-43F7-BDD7-98716164DD3B}"/>
              </a:ext>
            </a:extLst>
          </p:cNvPr>
          <p:cNvSpPr>
            <a:spLocks noGrp="1"/>
          </p:cNvSpPr>
          <p:nvPr>
            <p:ph type="dt" sz="half" idx="10"/>
          </p:nvPr>
        </p:nvSpPr>
        <p:spPr/>
        <p:txBody>
          <a:bodyPr/>
          <a:lstStyle/>
          <a:p>
            <a:fld id="{D2B75666-FE3D-4591-B1B2-8A6AFF1017EF}" type="datetimeFigureOut">
              <a:rPr lang="en-US" smtClean="0"/>
              <a:t>12/29/2020</a:t>
            </a:fld>
            <a:endParaRPr lang="en-US"/>
          </a:p>
        </p:txBody>
      </p:sp>
      <p:sp>
        <p:nvSpPr>
          <p:cNvPr id="5" name="Footer Placeholder 4">
            <a:extLst>
              <a:ext uri="{FF2B5EF4-FFF2-40B4-BE49-F238E27FC236}">
                <a16:creationId xmlns:a16="http://schemas.microsoft.com/office/drawing/2014/main" id="{245C5F4A-99F2-4FF8-B3C9-5093CF7007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FE900B-D43B-43DE-ABAE-28B7552DAAF2}"/>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414391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F68AB-A5B4-4FC9-9783-8EA45F50C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F6E404-B908-44EF-96A4-74FD28FE68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7DBC44-969B-4892-AF93-C5BC75FF6197}"/>
              </a:ext>
            </a:extLst>
          </p:cNvPr>
          <p:cNvSpPr>
            <a:spLocks noGrp="1"/>
          </p:cNvSpPr>
          <p:nvPr>
            <p:ph type="dt" sz="half" idx="10"/>
          </p:nvPr>
        </p:nvSpPr>
        <p:spPr/>
        <p:txBody>
          <a:bodyPr/>
          <a:lstStyle/>
          <a:p>
            <a:fld id="{D2B75666-FE3D-4591-B1B2-8A6AFF1017EF}" type="datetimeFigureOut">
              <a:rPr lang="en-US" smtClean="0"/>
              <a:t>12/29/2020</a:t>
            </a:fld>
            <a:endParaRPr lang="en-US"/>
          </a:p>
        </p:txBody>
      </p:sp>
      <p:sp>
        <p:nvSpPr>
          <p:cNvPr id="5" name="Footer Placeholder 4">
            <a:extLst>
              <a:ext uri="{FF2B5EF4-FFF2-40B4-BE49-F238E27FC236}">
                <a16:creationId xmlns:a16="http://schemas.microsoft.com/office/drawing/2014/main" id="{DA23D5FE-573E-43C7-8417-88483B3BD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5144BE-EA0E-4F31-84F0-2A87C08CB8CD}"/>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1419757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91F4-FF22-4EA5-98FD-AA018BFD2C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76BAFA-92D8-47D8-A92F-2CAFC0ADA3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E9BFB4-7300-4D1B-A9FE-CD110E2FEDB7}"/>
              </a:ext>
            </a:extLst>
          </p:cNvPr>
          <p:cNvSpPr>
            <a:spLocks noGrp="1"/>
          </p:cNvSpPr>
          <p:nvPr>
            <p:ph type="dt" sz="half" idx="10"/>
          </p:nvPr>
        </p:nvSpPr>
        <p:spPr/>
        <p:txBody>
          <a:bodyPr/>
          <a:lstStyle/>
          <a:p>
            <a:fld id="{D2B75666-FE3D-4591-B1B2-8A6AFF1017EF}" type="datetimeFigureOut">
              <a:rPr lang="en-US" smtClean="0"/>
              <a:t>12/29/2020</a:t>
            </a:fld>
            <a:endParaRPr lang="en-US"/>
          </a:p>
        </p:txBody>
      </p:sp>
      <p:sp>
        <p:nvSpPr>
          <p:cNvPr id="5" name="Footer Placeholder 4">
            <a:extLst>
              <a:ext uri="{FF2B5EF4-FFF2-40B4-BE49-F238E27FC236}">
                <a16:creationId xmlns:a16="http://schemas.microsoft.com/office/drawing/2014/main" id="{90812404-5624-4863-B08C-F77D4A227F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60F77E-E37A-431E-8E47-33DB6AD10654}"/>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2787585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C9B04-E204-4670-94B4-1839A70326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E0C688-1670-4084-9472-A9CCCCC3CB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A2576-F000-4E4D-8B14-8C6714B00C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5AA4CB-65D3-4F68-9AC9-8B213057F713}"/>
              </a:ext>
            </a:extLst>
          </p:cNvPr>
          <p:cNvSpPr>
            <a:spLocks noGrp="1"/>
          </p:cNvSpPr>
          <p:nvPr>
            <p:ph type="dt" sz="half" idx="10"/>
          </p:nvPr>
        </p:nvSpPr>
        <p:spPr/>
        <p:txBody>
          <a:bodyPr/>
          <a:lstStyle/>
          <a:p>
            <a:fld id="{D2B75666-FE3D-4591-B1B2-8A6AFF1017EF}" type="datetimeFigureOut">
              <a:rPr lang="en-US" smtClean="0"/>
              <a:t>12/29/2020</a:t>
            </a:fld>
            <a:endParaRPr lang="en-US"/>
          </a:p>
        </p:txBody>
      </p:sp>
      <p:sp>
        <p:nvSpPr>
          <p:cNvPr id="6" name="Footer Placeholder 5">
            <a:extLst>
              <a:ext uri="{FF2B5EF4-FFF2-40B4-BE49-F238E27FC236}">
                <a16:creationId xmlns:a16="http://schemas.microsoft.com/office/drawing/2014/main" id="{0FC9EF5C-9264-47B8-8969-5F5DBC2FD1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F4113B-124F-4762-B9BD-3B5B2D10ADFD}"/>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2774428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3BA0C-712B-40CA-8A71-3872B7B028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AA71AB-751B-48BC-92F3-30E8385B6D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697EFC-1BEA-41CB-B601-75213E7822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FBE77B-05EA-4D12-A772-724D9F9F9C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F3E1D3-DA93-4D45-8775-14B0468A2B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57F699-869A-406C-8746-040E0E9A020D}"/>
              </a:ext>
            </a:extLst>
          </p:cNvPr>
          <p:cNvSpPr>
            <a:spLocks noGrp="1"/>
          </p:cNvSpPr>
          <p:nvPr>
            <p:ph type="dt" sz="half" idx="10"/>
          </p:nvPr>
        </p:nvSpPr>
        <p:spPr/>
        <p:txBody>
          <a:bodyPr/>
          <a:lstStyle/>
          <a:p>
            <a:fld id="{D2B75666-FE3D-4591-B1B2-8A6AFF1017EF}" type="datetimeFigureOut">
              <a:rPr lang="en-US" smtClean="0"/>
              <a:t>12/29/2020</a:t>
            </a:fld>
            <a:endParaRPr lang="en-US"/>
          </a:p>
        </p:txBody>
      </p:sp>
      <p:sp>
        <p:nvSpPr>
          <p:cNvPr id="8" name="Footer Placeholder 7">
            <a:extLst>
              <a:ext uri="{FF2B5EF4-FFF2-40B4-BE49-F238E27FC236}">
                <a16:creationId xmlns:a16="http://schemas.microsoft.com/office/drawing/2014/main" id="{0D47F04C-7061-49A5-A060-8F68A912F3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F9F982-0BE6-4A97-A2F5-EA8592AF4074}"/>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25207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ACEB7-CB91-4FCB-8828-4BB4AA119E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37AE45-1493-4975-AEEE-12F67837D60A}"/>
              </a:ext>
            </a:extLst>
          </p:cNvPr>
          <p:cNvSpPr>
            <a:spLocks noGrp="1"/>
          </p:cNvSpPr>
          <p:nvPr>
            <p:ph type="dt" sz="half" idx="10"/>
          </p:nvPr>
        </p:nvSpPr>
        <p:spPr/>
        <p:txBody>
          <a:bodyPr/>
          <a:lstStyle/>
          <a:p>
            <a:fld id="{D2B75666-FE3D-4591-B1B2-8A6AFF1017EF}" type="datetimeFigureOut">
              <a:rPr lang="en-US" smtClean="0"/>
              <a:t>12/29/2020</a:t>
            </a:fld>
            <a:endParaRPr lang="en-US"/>
          </a:p>
        </p:txBody>
      </p:sp>
      <p:sp>
        <p:nvSpPr>
          <p:cNvPr id="4" name="Footer Placeholder 3">
            <a:extLst>
              <a:ext uri="{FF2B5EF4-FFF2-40B4-BE49-F238E27FC236}">
                <a16:creationId xmlns:a16="http://schemas.microsoft.com/office/drawing/2014/main" id="{AB80765C-4ECF-4600-B1A0-F357B10345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C17643-B999-4624-BDEB-2E3FE6F54836}"/>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2425902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55D1EB-EE50-410B-8371-F636B4C3C525}"/>
              </a:ext>
            </a:extLst>
          </p:cNvPr>
          <p:cNvSpPr>
            <a:spLocks noGrp="1"/>
          </p:cNvSpPr>
          <p:nvPr>
            <p:ph type="dt" sz="half" idx="10"/>
          </p:nvPr>
        </p:nvSpPr>
        <p:spPr/>
        <p:txBody>
          <a:bodyPr/>
          <a:lstStyle/>
          <a:p>
            <a:fld id="{D2B75666-FE3D-4591-B1B2-8A6AFF1017EF}" type="datetimeFigureOut">
              <a:rPr lang="en-US" smtClean="0"/>
              <a:t>12/29/2020</a:t>
            </a:fld>
            <a:endParaRPr lang="en-US"/>
          </a:p>
        </p:txBody>
      </p:sp>
      <p:sp>
        <p:nvSpPr>
          <p:cNvPr id="3" name="Footer Placeholder 2">
            <a:extLst>
              <a:ext uri="{FF2B5EF4-FFF2-40B4-BE49-F238E27FC236}">
                <a16:creationId xmlns:a16="http://schemas.microsoft.com/office/drawing/2014/main" id="{A39BE353-6557-4D7D-BBE8-7C63D759EF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6AED1B-A8A0-44C9-9CFE-D6DF32B5C46B}"/>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11418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39198-0A34-4194-AF09-C60FE16EF1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77417D-6339-4094-A0CC-62BFCDF871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2AA88A-E573-4781-875B-88FB5177C0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03F0D4-49C6-429C-9E1C-407ED9DA1CBC}"/>
              </a:ext>
            </a:extLst>
          </p:cNvPr>
          <p:cNvSpPr>
            <a:spLocks noGrp="1"/>
          </p:cNvSpPr>
          <p:nvPr>
            <p:ph type="dt" sz="half" idx="10"/>
          </p:nvPr>
        </p:nvSpPr>
        <p:spPr/>
        <p:txBody>
          <a:bodyPr/>
          <a:lstStyle/>
          <a:p>
            <a:fld id="{D2B75666-FE3D-4591-B1B2-8A6AFF1017EF}" type="datetimeFigureOut">
              <a:rPr lang="en-US" smtClean="0"/>
              <a:t>12/29/2020</a:t>
            </a:fld>
            <a:endParaRPr lang="en-US"/>
          </a:p>
        </p:txBody>
      </p:sp>
      <p:sp>
        <p:nvSpPr>
          <p:cNvPr id="6" name="Footer Placeholder 5">
            <a:extLst>
              <a:ext uri="{FF2B5EF4-FFF2-40B4-BE49-F238E27FC236}">
                <a16:creationId xmlns:a16="http://schemas.microsoft.com/office/drawing/2014/main" id="{20DEBAF1-EA26-4BCA-9CAC-580B5B1B59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554B50-0F9A-434B-91E3-7EC00B453214}"/>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3258871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440BB-DDF3-44D9-8425-E086AFD01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B13F00-FAAE-46ED-B8BD-2550358E70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892674-389B-4F1A-805F-03C2CA0310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0C7458-F71B-4C1B-B957-D1643EFB9E8D}"/>
              </a:ext>
            </a:extLst>
          </p:cNvPr>
          <p:cNvSpPr>
            <a:spLocks noGrp="1"/>
          </p:cNvSpPr>
          <p:nvPr>
            <p:ph type="dt" sz="half" idx="10"/>
          </p:nvPr>
        </p:nvSpPr>
        <p:spPr/>
        <p:txBody>
          <a:bodyPr/>
          <a:lstStyle/>
          <a:p>
            <a:fld id="{D2B75666-FE3D-4591-B1B2-8A6AFF1017EF}" type="datetimeFigureOut">
              <a:rPr lang="en-US" smtClean="0"/>
              <a:t>12/29/2020</a:t>
            </a:fld>
            <a:endParaRPr lang="en-US"/>
          </a:p>
        </p:txBody>
      </p:sp>
      <p:sp>
        <p:nvSpPr>
          <p:cNvPr id="6" name="Footer Placeholder 5">
            <a:extLst>
              <a:ext uri="{FF2B5EF4-FFF2-40B4-BE49-F238E27FC236}">
                <a16:creationId xmlns:a16="http://schemas.microsoft.com/office/drawing/2014/main" id="{869DF8A0-67D4-40A3-A7F2-E627C2ED04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7F127B-4706-4B32-AA30-C58BF8489B53}"/>
              </a:ext>
            </a:extLst>
          </p:cNvPr>
          <p:cNvSpPr>
            <a:spLocks noGrp="1"/>
          </p:cNvSpPr>
          <p:nvPr>
            <p:ph type="sldNum" sz="quarter" idx="12"/>
          </p:nvPr>
        </p:nvSpPr>
        <p:spPr/>
        <p:txBody>
          <a:bodyPr/>
          <a:lstStyle/>
          <a:p>
            <a:fld id="{B2780395-2104-4BC1-86BD-AFE54AD2A946}" type="slidenum">
              <a:rPr lang="en-US" smtClean="0"/>
              <a:t>‹#›</a:t>
            </a:fld>
            <a:endParaRPr lang="en-US"/>
          </a:p>
        </p:txBody>
      </p:sp>
    </p:spTree>
    <p:extLst>
      <p:ext uri="{BB962C8B-B14F-4D97-AF65-F5344CB8AC3E}">
        <p14:creationId xmlns:p14="http://schemas.microsoft.com/office/powerpoint/2010/main" val="2005267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2DE1DC-44B6-48E8-8E0F-3F52756809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5A890E-7E5A-4E84-8F81-C74AD805E2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47C6B6-2896-4699-B2E7-56DB12C922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75666-FE3D-4591-B1B2-8A6AFF1017EF}" type="datetimeFigureOut">
              <a:rPr lang="en-US" smtClean="0"/>
              <a:t>12/29/2020</a:t>
            </a:fld>
            <a:endParaRPr lang="en-US"/>
          </a:p>
        </p:txBody>
      </p:sp>
      <p:sp>
        <p:nvSpPr>
          <p:cNvPr id="5" name="Footer Placeholder 4">
            <a:extLst>
              <a:ext uri="{FF2B5EF4-FFF2-40B4-BE49-F238E27FC236}">
                <a16:creationId xmlns:a16="http://schemas.microsoft.com/office/drawing/2014/main" id="{F3035CAC-22AD-4891-B72B-D5769A7BEC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7D095A-9EB6-4568-9574-72151A73C7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780395-2104-4BC1-86BD-AFE54AD2A946}" type="slidenum">
              <a:rPr lang="en-US" smtClean="0"/>
              <a:t>‹#›</a:t>
            </a:fld>
            <a:endParaRPr lang="en-US"/>
          </a:p>
        </p:txBody>
      </p:sp>
    </p:spTree>
    <p:extLst>
      <p:ext uri="{BB962C8B-B14F-4D97-AF65-F5344CB8AC3E}">
        <p14:creationId xmlns:p14="http://schemas.microsoft.com/office/powerpoint/2010/main" val="321386432"/>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51E82-01BA-41DB-B2EB-6C0629910E11}"/>
              </a:ext>
            </a:extLst>
          </p:cNvPr>
          <p:cNvSpPr>
            <a:spLocks noGrp="1"/>
          </p:cNvSpPr>
          <p:nvPr>
            <p:ph type="title"/>
          </p:nvPr>
        </p:nvSpPr>
        <p:spPr>
          <a:xfrm>
            <a:off x="838200" y="1392414"/>
            <a:ext cx="10515600" cy="1325563"/>
          </a:xfrm>
        </p:spPr>
        <p:txBody>
          <a:bodyPr>
            <a:noAutofit/>
          </a:bodyPr>
          <a:lstStyle/>
          <a:p>
            <a:pPr algn="ctr"/>
            <a:r>
              <a:rPr lang="en-US" dirty="0">
                <a:latin typeface="Times New Roman" panose="02020603050405020304" pitchFamily="18" charset="0"/>
                <a:cs typeface="Times New Roman" panose="02020603050405020304" pitchFamily="18" charset="0"/>
              </a:rPr>
              <a:t>Introduction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to</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Software Engineering</a:t>
            </a:r>
          </a:p>
        </p:txBody>
      </p:sp>
      <p:sp>
        <p:nvSpPr>
          <p:cNvPr id="3" name="TextBox 2">
            <a:extLst>
              <a:ext uri="{FF2B5EF4-FFF2-40B4-BE49-F238E27FC236}">
                <a16:creationId xmlns:a16="http://schemas.microsoft.com/office/drawing/2014/main" id="{6A4ECB83-3806-4614-BE43-CA3B084B0283}"/>
              </a:ext>
            </a:extLst>
          </p:cNvPr>
          <p:cNvSpPr txBox="1"/>
          <p:nvPr/>
        </p:nvSpPr>
        <p:spPr>
          <a:xfrm>
            <a:off x="5063370" y="3883378"/>
            <a:ext cx="2255746" cy="923330"/>
          </a:xfrm>
          <a:prstGeom prst="rect">
            <a:avLst/>
          </a:prstGeom>
          <a:noFill/>
        </p:spPr>
        <p:txBody>
          <a:bodyPr wrap="none" rtlCol="0">
            <a:spAutoFit/>
          </a:bodyPr>
          <a:lstStyle/>
          <a:p>
            <a:pPr algn="ctr"/>
            <a:r>
              <a:rPr lang="en-US" b="1" dirty="0">
                <a:latin typeface="Times New Roman" panose="02020603050405020304" pitchFamily="18" charset="0"/>
                <a:cs typeface="Times New Roman" panose="02020603050405020304" pitchFamily="18" charset="0"/>
              </a:rPr>
              <a:t>Rakibul Hassan</a:t>
            </a:r>
          </a:p>
          <a:p>
            <a:pPr algn="ctr"/>
            <a:r>
              <a:rPr lang="en-US" b="1" dirty="0">
                <a:latin typeface="Times New Roman" panose="02020603050405020304" pitchFamily="18" charset="0"/>
                <a:cs typeface="Times New Roman" panose="02020603050405020304" pitchFamily="18" charset="0"/>
              </a:rPr>
              <a:t>Lecturer</a:t>
            </a:r>
          </a:p>
          <a:p>
            <a:pPr algn="ctr"/>
            <a:r>
              <a:rPr lang="en-US" b="1" dirty="0">
                <a:latin typeface="Times New Roman" panose="02020603050405020304" pitchFamily="18" charset="0"/>
                <a:cs typeface="Times New Roman" panose="02020603050405020304" pitchFamily="18" charset="0"/>
              </a:rPr>
              <a:t>Dept. of ECE, RUET</a:t>
            </a:r>
          </a:p>
        </p:txBody>
      </p:sp>
    </p:spTree>
    <p:extLst>
      <p:ext uri="{BB962C8B-B14F-4D97-AF65-F5344CB8AC3E}">
        <p14:creationId xmlns:p14="http://schemas.microsoft.com/office/powerpoint/2010/main" val="3195550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Characteristics of a good software</a:t>
            </a:r>
          </a:p>
        </p:txBody>
      </p:sp>
      <p:sp>
        <p:nvSpPr>
          <p:cNvPr id="3" name="TextBox 2">
            <a:extLst>
              <a:ext uri="{FF2B5EF4-FFF2-40B4-BE49-F238E27FC236}">
                <a16:creationId xmlns:a16="http://schemas.microsoft.com/office/drawing/2014/main" id="{0F9D28D8-C70B-46BB-9175-073F79AC5B99}"/>
              </a:ext>
            </a:extLst>
          </p:cNvPr>
          <p:cNvSpPr txBox="1"/>
          <p:nvPr/>
        </p:nvSpPr>
        <p:spPr>
          <a:xfrm>
            <a:off x="970845" y="1397177"/>
            <a:ext cx="9189156" cy="5185522"/>
          </a:xfrm>
          <a:prstGeom prst="rect">
            <a:avLst/>
          </a:prstGeom>
          <a:noFill/>
        </p:spPr>
        <p:txBody>
          <a:bodyPr wrap="square" rtlCol="0">
            <a:spAutoFit/>
          </a:bodyPr>
          <a:lstStyle/>
          <a:p>
            <a:pPr algn="l">
              <a:lnSpc>
                <a:spcPct val="150000"/>
              </a:lnSpc>
            </a:pPr>
            <a:r>
              <a:rPr lang="en-US" sz="2800" b="1" i="0" dirty="0">
                <a:solidFill>
                  <a:srgbClr val="222222"/>
                </a:solidFill>
                <a:effectLst/>
                <a:latin typeface="Times New Roman" panose="02020603050405020304" pitchFamily="18" charset="0"/>
                <a:cs typeface="Times New Roman" panose="02020603050405020304" pitchFamily="18" charset="0"/>
              </a:rPr>
              <a:t>Maintenance</a:t>
            </a:r>
            <a:endParaRPr lang="en-US" sz="2800" b="0" i="0" dirty="0">
              <a:solidFill>
                <a:srgbClr val="222222"/>
              </a:solidFill>
              <a:effectLst/>
              <a:latin typeface="Times New Roman" panose="02020603050405020304" pitchFamily="18" charset="0"/>
              <a:cs typeface="Times New Roman" panose="02020603050405020304" pitchFamily="18" charset="0"/>
            </a:endParaRPr>
          </a:p>
          <a:p>
            <a:pPr algn="l">
              <a:lnSpc>
                <a:spcPct val="150000"/>
              </a:lnSpc>
            </a:pPr>
            <a:r>
              <a:rPr lang="en-US" sz="2800" b="0" i="0" dirty="0">
                <a:solidFill>
                  <a:srgbClr val="222222"/>
                </a:solidFill>
                <a:effectLst/>
                <a:latin typeface="Times New Roman" panose="02020603050405020304" pitchFamily="18" charset="0"/>
                <a:cs typeface="Times New Roman" panose="02020603050405020304" pitchFamily="18" charset="0"/>
              </a:rPr>
              <a:t>This aspect talks about how well software has the capabilities to adapt itself in the quickly changing environment:</a:t>
            </a:r>
          </a:p>
          <a:p>
            <a:pPr marL="457200" indent="-457200" algn="l">
              <a:lnSpc>
                <a:spcPct val="150000"/>
              </a:lnSpc>
              <a:buFont typeface="Arial" panose="020B0604020202020204" pitchFamily="34" charset="0"/>
              <a:buChar char="•"/>
            </a:pPr>
            <a:r>
              <a:rPr lang="en-US" sz="2800" b="0" i="0" dirty="0">
                <a:solidFill>
                  <a:srgbClr val="222222"/>
                </a:solidFill>
                <a:effectLst/>
                <a:latin typeface="Times New Roman" panose="02020603050405020304" pitchFamily="18" charset="0"/>
                <a:cs typeface="Times New Roman" panose="02020603050405020304" pitchFamily="18" charset="0"/>
              </a:rPr>
              <a:t>Flexibility</a:t>
            </a:r>
          </a:p>
          <a:p>
            <a:pPr marL="457200" indent="-457200" algn="l">
              <a:lnSpc>
                <a:spcPct val="150000"/>
              </a:lnSpc>
              <a:buFont typeface="Arial" panose="020B0604020202020204" pitchFamily="34" charset="0"/>
              <a:buChar char="•"/>
            </a:pPr>
            <a:r>
              <a:rPr lang="en-US" sz="2800" b="0" i="0" dirty="0">
                <a:solidFill>
                  <a:srgbClr val="222222"/>
                </a:solidFill>
                <a:effectLst/>
                <a:latin typeface="Times New Roman" panose="02020603050405020304" pitchFamily="18" charset="0"/>
                <a:cs typeface="Times New Roman" panose="02020603050405020304" pitchFamily="18" charset="0"/>
              </a:rPr>
              <a:t>Maintainability</a:t>
            </a:r>
          </a:p>
          <a:p>
            <a:pPr marL="457200" indent="-457200" algn="l">
              <a:lnSpc>
                <a:spcPct val="150000"/>
              </a:lnSpc>
              <a:buFont typeface="Arial" panose="020B0604020202020204" pitchFamily="34" charset="0"/>
              <a:buChar char="•"/>
            </a:pPr>
            <a:r>
              <a:rPr lang="en-US" sz="2800" b="0" i="0" dirty="0">
                <a:solidFill>
                  <a:srgbClr val="222222"/>
                </a:solidFill>
                <a:effectLst/>
                <a:latin typeface="Times New Roman" panose="02020603050405020304" pitchFamily="18" charset="0"/>
                <a:cs typeface="Times New Roman" panose="02020603050405020304" pitchFamily="18" charset="0"/>
              </a:rPr>
              <a:t>Modularity</a:t>
            </a:r>
          </a:p>
          <a:p>
            <a:pPr marL="457200" indent="-457200" algn="l">
              <a:lnSpc>
                <a:spcPct val="150000"/>
              </a:lnSpc>
              <a:buFont typeface="Arial" panose="020B0604020202020204" pitchFamily="34" charset="0"/>
              <a:buChar char="•"/>
            </a:pPr>
            <a:r>
              <a:rPr lang="en-US" sz="2800" b="0" i="0" dirty="0">
                <a:solidFill>
                  <a:srgbClr val="222222"/>
                </a:solidFill>
                <a:effectLst/>
                <a:latin typeface="Times New Roman" panose="02020603050405020304" pitchFamily="18" charset="0"/>
                <a:cs typeface="Times New Roman" panose="02020603050405020304" pitchFamily="18" charset="0"/>
              </a:rPr>
              <a:t>Scalability</a:t>
            </a:r>
          </a:p>
          <a:p>
            <a:pPr algn="l">
              <a:lnSpc>
                <a:spcPct val="150000"/>
              </a:lnSpc>
            </a:pPr>
            <a:endParaRPr lang="en-US" sz="2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1259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Characteristics of a good software Engineer</a:t>
            </a:r>
          </a:p>
        </p:txBody>
      </p:sp>
      <p:sp>
        <p:nvSpPr>
          <p:cNvPr id="3" name="TextBox 2">
            <a:extLst>
              <a:ext uri="{FF2B5EF4-FFF2-40B4-BE49-F238E27FC236}">
                <a16:creationId xmlns:a16="http://schemas.microsoft.com/office/drawing/2014/main" id="{0F9D28D8-C70B-46BB-9175-073F79AC5B99}"/>
              </a:ext>
            </a:extLst>
          </p:cNvPr>
          <p:cNvSpPr txBox="1"/>
          <p:nvPr/>
        </p:nvSpPr>
        <p:spPr>
          <a:xfrm>
            <a:off x="970845" y="1397177"/>
            <a:ext cx="9189156" cy="5185522"/>
          </a:xfrm>
          <a:prstGeom prst="rect">
            <a:avLst/>
          </a:prstGeom>
          <a:noFill/>
        </p:spPr>
        <p:txBody>
          <a:bodyPr wrap="square" rtlCol="0">
            <a:spAutoFit/>
          </a:bodyPr>
          <a:lstStyle/>
          <a:p>
            <a:pPr marL="457200" indent="-457200" algn="l">
              <a:lnSpc>
                <a:spcPct val="15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Exposure to systematic methods, i.e., familiarity with software engineering principles.</a:t>
            </a:r>
          </a:p>
          <a:p>
            <a:pPr marL="457200" indent="-457200" algn="l">
              <a:lnSpc>
                <a:spcPct val="15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Good technical knowledge of the project range (Domain knowledge).</a:t>
            </a:r>
          </a:p>
          <a:p>
            <a:pPr marL="457200" indent="-457200" algn="l">
              <a:lnSpc>
                <a:spcPct val="15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Good programming abilities.</a:t>
            </a:r>
          </a:p>
          <a:p>
            <a:pPr marL="457200" indent="-457200" algn="l">
              <a:lnSpc>
                <a:spcPct val="15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Good communication skills. These skills comprise of oral, written, and interpersonal skills.</a:t>
            </a:r>
          </a:p>
          <a:p>
            <a:pPr algn="l">
              <a:lnSpc>
                <a:spcPct val="150000"/>
              </a:lnSpc>
            </a:pPr>
            <a:endParaRPr lang="en-US" sz="2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4032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Characteristics of a good software Engineer</a:t>
            </a:r>
          </a:p>
        </p:txBody>
      </p:sp>
      <p:sp>
        <p:nvSpPr>
          <p:cNvPr id="3" name="TextBox 2">
            <a:extLst>
              <a:ext uri="{FF2B5EF4-FFF2-40B4-BE49-F238E27FC236}">
                <a16:creationId xmlns:a16="http://schemas.microsoft.com/office/drawing/2014/main" id="{0F9D28D8-C70B-46BB-9175-073F79AC5B99}"/>
              </a:ext>
            </a:extLst>
          </p:cNvPr>
          <p:cNvSpPr txBox="1"/>
          <p:nvPr/>
        </p:nvSpPr>
        <p:spPr>
          <a:xfrm>
            <a:off x="1095023" y="1690688"/>
            <a:ext cx="9189156" cy="3892861"/>
          </a:xfrm>
          <a:prstGeom prst="rect">
            <a:avLst/>
          </a:prstGeom>
          <a:noFill/>
        </p:spPr>
        <p:txBody>
          <a:bodyPr wrap="square" rtlCol="0">
            <a:spAutoFit/>
          </a:bodyPr>
          <a:lstStyle/>
          <a:p>
            <a:pPr marL="457200" indent="-457200" algn="l">
              <a:lnSpc>
                <a:spcPct val="15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High motivation.</a:t>
            </a:r>
          </a:p>
          <a:p>
            <a:pPr marL="457200" indent="-457200" algn="l">
              <a:lnSpc>
                <a:spcPct val="15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Sound knowledge of fundamentals of computer science.</a:t>
            </a:r>
          </a:p>
          <a:p>
            <a:pPr marL="457200" indent="-457200" algn="l">
              <a:lnSpc>
                <a:spcPct val="15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Intelligence.</a:t>
            </a:r>
          </a:p>
          <a:p>
            <a:pPr marL="457200" indent="-457200" algn="l">
              <a:lnSpc>
                <a:spcPct val="15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Ability to work in a team</a:t>
            </a:r>
          </a:p>
          <a:p>
            <a:pPr marL="457200" indent="-457200" algn="l">
              <a:lnSpc>
                <a:spcPct val="15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Discipline</a:t>
            </a:r>
          </a:p>
          <a:p>
            <a:pPr algn="l">
              <a:lnSpc>
                <a:spcPct val="150000"/>
              </a:lnSpc>
            </a:pPr>
            <a:endParaRPr lang="en-US" sz="2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0162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development life cycle (SDLC)</a:t>
            </a:r>
          </a:p>
        </p:txBody>
      </p:sp>
      <p:sp>
        <p:nvSpPr>
          <p:cNvPr id="3" name="TextBox 2">
            <a:extLst>
              <a:ext uri="{FF2B5EF4-FFF2-40B4-BE49-F238E27FC236}">
                <a16:creationId xmlns:a16="http://schemas.microsoft.com/office/drawing/2014/main" id="{0F9D28D8-C70B-46BB-9175-073F79AC5B99}"/>
              </a:ext>
            </a:extLst>
          </p:cNvPr>
          <p:cNvSpPr txBox="1"/>
          <p:nvPr/>
        </p:nvSpPr>
        <p:spPr>
          <a:xfrm>
            <a:off x="1095023" y="1690688"/>
            <a:ext cx="9189156" cy="3735638"/>
          </a:xfrm>
          <a:prstGeom prst="rect">
            <a:avLst/>
          </a:prstGeom>
          <a:noFill/>
        </p:spPr>
        <p:txBody>
          <a:bodyPr wrap="square" rtlCol="0">
            <a:spAutoFit/>
          </a:bodyPr>
          <a:lstStyle/>
          <a:p>
            <a:pPr algn="just">
              <a:lnSpc>
                <a:spcPct val="150000"/>
              </a:lnSpc>
            </a:pPr>
            <a:r>
              <a:rPr lang="en-US" sz="2000" b="0" i="0" dirty="0">
                <a:solidFill>
                  <a:srgbClr val="000000"/>
                </a:solidFill>
                <a:effectLst/>
                <a:latin typeface="Arial" panose="020B0604020202020204" pitchFamily="34" charset="0"/>
              </a:rPr>
              <a:t>Software Development Life Cycle, SDLC for short, is a well-defined, structured sequence of stages in software engineering to develop the intended software product.</a:t>
            </a:r>
          </a:p>
          <a:p>
            <a:pPr algn="just">
              <a:lnSpc>
                <a:spcPct val="150000"/>
              </a:lnSpc>
            </a:pPr>
            <a:endParaRPr lang="en-US" sz="2000" b="1" i="0" dirty="0">
              <a:solidFill>
                <a:srgbClr val="222222"/>
              </a:solidFill>
              <a:effectLst/>
              <a:latin typeface="Source Sans Pro" panose="020B0503030403020204" pitchFamily="34" charset="0"/>
            </a:endParaRPr>
          </a:p>
          <a:p>
            <a:pPr marL="342900" indent="-342900" algn="just">
              <a:lnSpc>
                <a:spcPct val="150000"/>
              </a:lnSpc>
              <a:buFont typeface="Arial" panose="020B0604020202020204" pitchFamily="34" charset="0"/>
              <a:buChar char="•"/>
            </a:pPr>
            <a:r>
              <a:rPr lang="en-US" sz="2000" b="1" i="0" dirty="0">
                <a:effectLst/>
                <a:latin typeface="Source Sans Pro" panose="020B0503030403020204" pitchFamily="34" charset="0"/>
              </a:rPr>
              <a:t>SDLC</a:t>
            </a:r>
            <a:r>
              <a:rPr lang="en-US" sz="2000" b="0" i="0" dirty="0">
                <a:effectLst/>
                <a:latin typeface="Source Sans Pro" panose="020B0503030403020204" pitchFamily="34" charset="0"/>
              </a:rPr>
              <a:t> is a systematic process for building software that ensures the quality and correctness of the software built. </a:t>
            </a:r>
          </a:p>
          <a:p>
            <a:pPr marL="342900" indent="-342900" algn="just">
              <a:lnSpc>
                <a:spcPct val="150000"/>
              </a:lnSpc>
              <a:buFont typeface="Arial" panose="020B0604020202020204" pitchFamily="34" charset="0"/>
              <a:buChar char="•"/>
            </a:pPr>
            <a:r>
              <a:rPr lang="en-US" sz="2000" b="0" i="0" dirty="0">
                <a:effectLst/>
                <a:latin typeface="Source Sans Pro" panose="020B0503030403020204" pitchFamily="34" charset="0"/>
              </a:rPr>
              <a:t>SDLC process aims to produce high-quality software that meets customer expectations.</a:t>
            </a:r>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8035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SDLC Stages</a:t>
            </a:r>
          </a:p>
        </p:txBody>
      </p:sp>
      <p:pic>
        <p:nvPicPr>
          <p:cNvPr id="1026" name="Picture 2" descr="Software Development Life Cycle(SDLC)">
            <a:extLst>
              <a:ext uri="{FF2B5EF4-FFF2-40B4-BE49-F238E27FC236}">
                <a16:creationId xmlns:a16="http://schemas.microsoft.com/office/drawing/2014/main" id="{20309B1E-AAEC-4363-8E46-411EE3C1F9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6843" y="536471"/>
            <a:ext cx="6475157" cy="53602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3D88832-1C55-4A5E-BD9D-529D78B9AB44}"/>
              </a:ext>
            </a:extLst>
          </p:cNvPr>
          <p:cNvSpPr txBox="1"/>
          <p:nvPr/>
        </p:nvSpPr>
        <p:spPr>
          <a:xfrm>
            <a:off x="707922" y="1445342"/>
            <a:ext cx="6046848" cy="4247317"/>
          </a:xfrm>
          <a:prstGeom prst="rect">
            <a:avLst/>
          </a:prstGeom>
          <a:noFill/>
        </p:spPr>
        <p:txBody>
          <a:bodyPr wrap="none" rtlCol="0">
            <a:spAutoFit/>
          </a:bodyPr>
          <a:lstStyle/>
          <a:p>
            <a:pPr marL="285750" indent="-285750" algn="l">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Phase 1: Requirement collection and analysis</a:t>
            </a:r>
          </a:p>
          <a:p>
            <a:pPr marL="285750" indent="-285750" algn="l">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Phase 2: Feasibility study:</a:t>
            </a:r>
          </a:p>
          <a:p>
            <a:pPr marL="285750" indent="-285750" algn="l">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Phase 3: Design:</a:t>
            </a:r>
          </a:p>
          <a:p>
            <a:pPr marL="285750" indent="-285750" algn="l">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Phase 4: Coding:</a:t>
            </a:r>
          </a:p>
          <a:p>
            <a:pPr marL="285750" indent="-285750" algn="l">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Phase 5: Testing:</a:t>
            </a:r>
          </a:p>
          <a:p>
            <a:pPr marL="285750" indent="-285750" algn="l">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Phase 6: Installation/Deployment:</a:t>
            </a:r>
          </a:p>
          <a:p>
            <a:pPr marL="285750" indent="-285750" algn="l">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Phase 7: Maintenance:</a:t>
            </a:r>
          </a:p>
          <a:p>
            <a:endParaRPr lang="en-US" dirty="0"/>
          </a:p>
        </p:txBody>
      </p:sp>
    </p:spTree>
    <p:extLst>
      <p:ext uri="{BB962C8B-B14F-4D97-AF65-F5344CB8AC3E}">
        <p14:creationId xmlns:p14="http://schemas.microsoft.com/office/powerpoint/2010/main" val="415013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707923" y="119779"/>
            <a:ext cx="10515600" cy="1325563"/>
          </a:xfrm>
        </p:spPr>
        <p:txBody>
          <a:bodyPr/>
          <a:lstStyle/>
          <a:p>
            <a:r>
              <a:rPr lang="en-US" dirty="0">
                <a:latin typeface="Times New Roman" panose="02020603050405020304" pitchFamily="18" charset="0"/>
                <a:cs typeface="Times New Roman" panose="02020603050405020304" pitchFamily="18" charset="0"/>
              </a:rPr>
              <a:t>SDLC Stages</a:t>
            </a:r>
          </a:p>
        </p:txBody>
      </p:sp>
      <p:sp>
        <p:nvSpPr>
          <p:cNvPr id="4" name="TextBox 3">
            <a:extLst>
              <a:ext uri="{FF2B5EF4-FFF2-40B4-BE49-F238E27FC236}">
                <a16:creationId xmlns:a16="http://schemas.microsoft.com/office/drawing/2014/main" id="{A3D88832-1C55-4A5E-BD9D-529D78B9AB44}"/>
              </a:ext>
            </a:extLst>
          </p:cNvPr>
          <p:cNvSpPr txBox="1"/>
          <p:nvPr/>
        </p:nvSpPr>
        <p:spPr>
          <a:xfrm>
            <a:off x="707923" y="1042219"/>
            <a:ext cx="10515600" cy="5447645"/>
          </a:xfrm>
          <a:prstGeom prst="rect">
            <a:avLst/>
          </a:prstGeom>
          <a:noFill/>
        </p:spPr>
        <p:txBody>
          <a:bodyPr wrap="square" rtlCol="0">
            <a:spAutoFit/>
          </a:bodyPr>
          <a:lstStyle/>
          <a:p>
            <a:pPr algn="l">
              <a:lnSpc>
                <a:spcPct val="150000"/>
              </a:lnSpc>
            </a:pPr>
            <a:r>
              <a:rPr lang="en-US" sz="2800" b="1" i="0" dirty="0">
                <a:effectLst/>
                <a:latin typeface="Times New Roman" panose="02020603050405020304" pitchFamily="18" charset="0"/>
                <a:cs typeface="Times New Roman" panose="02020603050405020304" pitchFamily="18" charset="0"/>
              </a:rPr>
              <a:t>Requirement collection and analysis</a:t>
            </a:r>
          </a:p>
          <a:p>
            <a:pPr marL="342900" indent="-34290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is conducted by the senior team members with inputs from all the stakeholders and domain experts in the industry. </a:t>
            </a:r>
          </a:p>
          <a:p>
            <a:pPr marL="342900" indent="-34290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Planning for the quality assurance requirements and </a:t>
            </a:r>
            <a:r>
              <a:rPr lang="en-US" sz="2400" b="0" i="0" dirty="0" err="1">
                <a:effectLst/>
                <a:latin typeface="Times New Roman" panose="02020603050405020304" pitchFamily="18" charset="0"/>
                <a:cs typeface="Times New Roman" panose="02020603050405020304" pitchFamily="18" charset="0"/>
              </a:rPr>
              <a:t>recognization</a:t>
            </a:r>
            <a:r>
              <a:rPr lang="en-US" sz="2400" b="0" i="0" dirty="0">
                <a:effectLst/>
                <a:latin typeface="Times New Roman" panose="02020603050405020304" pitchFamily="18" charset="0"/>
                <a:cs typeface="Times New Roman" panose="02020603050405020304" pitchFamily="18" charset="0"/>
              </a:rPr>
              <a:t> of the risks.</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Getting</a:t>
            </a:r>
            <a:r>
              <a:rPr lang="en-US" sz="2400" b="0" i="0" dirty="0">
                <a:effectLst/>
                <a:latin typeface="Times New Roman" panose="02020603050405020304" pitchFamily="18" charset="0"/>
                <a:cs typeface="Times New Roman" panose="02020603050405020304" pitchFamily="18" charset="0"/>
              </a:rPr>
              <a:t> clearer picture of the scope of the entire project and the anticipated issues, opportunities, and directives which triggered the project.</a:t>
            </a:r>
          </a:p>
          <a:p>
            <a:pPr marL="342900" indent="-34290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Requirements Gathering need teams to get detailed and precise requirements. This helps companies to finalize the necessary timeline to finish the work of that system.</a:t>
            </a:r>
          </a:p>
          <a:p>
            <a:endParaRPr lang="en-US" dirty="0"/>
          </a:p>
        </p:txBody>
      </p:sp>
    </p:spTree>
    <p:extLst>
      <p:ext uri="{BB962C8B-B14F-4D97-AF65-F5344CB8AC3E}">
        <p14:creationId xmlns:p14="http://schemas.microsoft.com/office/powerpoint/2010/main" val="1622627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707923" y="119779"/>
            <a:ext cx="10515600" cy="1325563"/>
          </a:xfrm>
        </p:spPr>
        <p:txBody>
          <a:bodyPr/>
          <a:lstStyle/>
          <a:p>
            <a:r>
              <a:rPr lang="en-US" dirty="0">
                <a:latin typeface="Times New Roman" panose="02020603050405020304" pitchFamily="18" charset="0"/>
                <a:cs typeface="Times New Roman" panose="02020603050405020304" pitchFamily="18" charset="0"/>
              </a:rPr>
              <a:t>SDLC Stages</a:t>
            </a:r>
          </a:p>
        </p:txBody>
      </p:sp>
      <p:sp>
        <p:nvSpPr>
          <p:cNvPr id="4" name="TextBox 3">
            <a:extLst>
              <a:ext uri="{FF2B5EF4-FFF2-40B4-BE49-F238E27FC236}">
                <a16:creationId xmlns:a16="http://schemas.microsoft.com/office/drawing/2014/main" id="{A3D88832-1C55-4A5E-BD9D-529D78B9AB44}"/>
              </a:ext>
            </a:extLst>
          </p:cNvPr>
          <p:cNvSpPr txBox="1"/>
          <p:nvPr/>
        </p:nvSpPr>
        <p:spPr>
          <a:xfrm>
            <a:off x="707923" y="1445342"/>
            <a:ext cx="10515600" cy="3451138"/>
          </a:xfrm>
          <a:prstGeom prst="rect">
            <a:avLst/>
          </a:prstGeom>
          <a:noFill/>
        </p:spPr>
        <p:txBody>
          <a:bodyPr wrap="square" rtlCol="0">
            <a:spAutoFit/>
          </a:bodyPr>
          <a:lstStyle/>
          <a:p>
            <a:pPr algn="l">
              <a:lnSpc>
                <a:spcPct val="150000"/>
              </a:lnSpc>
            </a:pPr>
            <a:r>
              <a:rPr lang="en-US" sz="2800" b="1" i="0" dirty="0">
                <a:effectLst/>
                <a:latin typeface="Times New Roman" panose="02020603050405020304" pitchFamily="18" charset="0"/>
                <a:cs typeface="Times New Roman" panose="02020603050405020304" pitchFamily="18" charset="0"/>
              </a:rPr>
              <a:t>Feasibility study</a:t>
            </a:r>
          </a:p>
          <a:p>
            <a:pPr marL="285750" indent="-285750">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At this stage we define and document software needs.</a:t>
            </a:r>
          </a:p>
          <a:p>
            <a:pPr marL="285750" indent="-285750">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This process is conducted with the help of 'Software Requirement Specification' document also known as 'SRS' document. </a:t>
            </a:r>
          </a:p>
          <a:p>
            <a:pPr marL="285750" indent="-285750">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includes everything which should be designed and developed during the project life cycle.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7551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707923" y="119779"/>
            <a:ext cx="10515600" cy="1325563"/>
          </a:xfrm>
        </p:spPr>
        <p:txBody>
          <a:bodyPr/>
          <a:lstStyle/>
          <a:p>
            <a:r>
              <a:rPr lang="en-US" dirty="0">
                <a:latin typeface="Times New Roman" panose="02020603050405020304" pitchFamily="18" charset="0"/>
                <a:cs typeface="Times New Roman" panose="02020603050405020304" pitchFamily="18" charset="0"/>
              </a:rPr>
              <a:t>SDLC Stages</a:t>
            </a:r>
          </a:p>
        </p:txBody>
      </p:sp>
      <p:sp>
        <p:nvSpPr>
          <p:cNvPr id="4" name="TextBox 3">
            <a:extLst>
              <a:ext uri="{FF2B5EF4-FFF2-40B4-BE49-F238E27FC236}">
                <a16:creationId xmlns:a16="http://schemas.microsoft.com/office/drawing/2014/main" id="{A3D88832-1C55-4A5E-BD9D-529D78B9AB44}"/>
              </a:ext>
            </a:extLst>
          </p:cNvPr>
          <p:cNvSpPr txBox="1"/>
          <p:nvPr/>
        </p:nvSpPr>
        <p:spPr>
          <a:xfrm>
            <a:off x="707923" y="1022555"/>
            <a:ext cx="10776154" cy="6293518"/>
          </a:xfrm>
          <a:prstGeom prst="rect">
            <a:avLst/>
          </a:prstGeom>
          <a:noFill/>
        </p:spPr>
        <p:txBody>
          <a:bodyPr wrap="square" rtlCol="0">
            <a:spAutoFit/>
          </a:bodyPr>
          <a:lstStyle/>
          <a:p>
            <a:pPr algn="l">
              <a:lnSpc>
                <a:spcPct val="150000"/>
              </a:lnSpc>
            </a:pPr>
            <a:r>
              <a:rPr lang="en-US" sz="2800" b="1" i="0" dirty="0">
                <a:effectLst/>
                <a:latin typeface="Times New Roman" panose="02020603050405020304" pitchFamily="18" charset="0"/>
                <a:cs typeface="Times New Roman" panose="02020603050405020304" pitchFamily="18" charset="0"/>
              </a:rPr>
              <a:t>Feasibility study</a:t>
            </a:r>
          </a:p>
          <a:p>
            <a:pPr algn="l">
              <a:lnSpc>
                <a:spcPct val="150000"/>
              </a:lnSpc>
            </a:pPr>
            <a:r>
              <a:rPr lang="en-US" sz="2400" b="1" i="0" dirty="0">
                <a:solidFill>
                  <a:srgbClr val="222222"/>
                </a:solidFill>
                <a:effectLst/>
                <a:latin typeface="Times New Roman" panose="02020603050405020304" pitchFamily="18" charset="0"/>
                <a:cs typeface="Times New Roman" panose="02020603050405020304" pitchFamily="18" charset="0"/>
              </a:rPr>
              <a:t>There are mainly five types of feasibilities checks:</a:t>
            </a:r>
            <a:endParaRPr lang="en-US" sz="2400" b="0" i="0" dirty="0">
              <a:solidFill>
                <a:srgbClr val="222222"/>
              </a:solidFill>
              <a:effectLst/>
              <a:latin typeface="Times New Roman" panose="02020603050405020304" pitchFamily="18" charset="0"/>
              <a:cs typeface="Times New Roman" panose="02020603050405020304" pitchFamily="18" charset="0"/>
            </a:endParaRPr>
          </a:p>
          <a:p>
            <a:pPr marL="342900" indent="-342900" algn="l">
              <a:lnSpc>
                <a:spcPct val="150000"/>
              </a:lnSpc>
              <a:buFont typeface="Arial" panose="020B0604020202020204" pitchFamily="34" charset="0"/>
              <a:buChar char="•"/>
            </a:pPr>
            <a:r>
              <a:rPr lang="en-US" sz="2400" b="1" i="0" dirty="0">
                <a:solidFill>
                  <a:srgbClr val="222222"/>
                </a:solidFill>
                <a:effectLst/>
                <a:latin typeface="Times New Roman" panose="02020603050405020304" pitchFamily="18" charset="0"/>
                <a:cs typeface="Times New Roman" panose="02020603050405020304" pitchFamily="18" charset="0"/>
              </a:rPr>
              <a:t>Economic: </a:t>
            </a:r>
            <a:r>
              <a:rPr lang="en-US" sz="2400" b="0" i="0" dirty="0">
                <a:solidFill>
                  <a:srgbClr val="222222"/>
                </a:solidFill>
                <a:effectLst/>
                <a:latin typeface="Times New Roman" panose="02020603050405020304" pitchFamily="18" charset="0"/>
                <a:cs typeface="Times New Roman" panose="02020603050405020304" pitchFamily="18" charset="0"/>
              </a:rPr>
              <a:t>Can we complete the project within the budget or not?</a:t>
            </a:r>
          </a:p>
          <a:p>
            <a:pPr marL="342900" indent="-342900" algn="l">
              <a:lnSpc>
                <a:spcPct val="150000"/>
              </a:lnSpc>
              <a:buFont typeface="Arial" panose="020B0604020202020204" pitchFamily="34" charset="0"/>
              <a:buChar char="•"/>
            </a:pPr>
            <a:r>
              <a:rPr lang="en-US" sz="2400" b="1" i="0" dirty="0">
                <a:solidFill>
                  <a:srgbClr val="222222"/>
                </a:solidFill>
                <a:effectLst/>
                <a:latin typeface="Times New Roman" panose="02020603050405020304" pitchFamily="18" charset="0"/>
                <a:cs typeface="Times New Roman" panose="02020603050405020304" pitchFamily="18" charset="0"/>
              </a:rPr>
              <a:t>Legal:</a:t>
            </a:r>
            <a:r>
              <a:rPr lang="en-US" sz="2400" b="0" i="0" dirty="0">
                <a:solidFill>
                  <a:srgbClr val="222222"/>
                </a:solidFill>
                <a:effectLst/>
                <a:latin typeface="Times New Roman" panose="02020603050405020304" pitchFamily="18" charset="0"/>
                <a:cs typeface="Times New Roman" panose="02020603050405020304" pitchFamily="18" charset="0"/>
              </a:rPr>
              <a:t> Can we handle this project as cyber law and other regulatory framework/compliances.</a:t>
            </a:r>
          </a:p>
          <a:p>
            <a:pPr marL="342900" indent="-342900" algn="l">
              <a:lnSpc>
                <a:spcPct val="150000"/>
              </a:lnSpc>
              <a:buFont typeface="Arial" panose="020B0604020202020204" pitchFamily="34" charset="0"/>
              <a:buChar char="•"/>
            </a:pPr>
            <a:r>
              <a:rPr lang="en-US" sz="2400" b="1" i="0" dirty="0">
                <a:solidFill>
                  <a:srgbClr val="222222"/>
                </a:solidFill>
                <a:effectLst/>
                <a:latin typeface="Times New Roman" panose="02020603050405020304" pitchFamily="18" charset="0"/>
                <a:cs typeface="Times New Roman" panose="02020603050405020304" pitchFamily="18" charset="0"/>
              </a:rPr>
              <a:t>Operation feasibility:</a:t>
            </a:r>
            <a:r>
              <a:rPr lang="en-US" sz="2400" b="0" i="0" dirty="0">
                <a:solidFill>
                  <a:srgbClr val="222222"/>
                </a:solidFill>
                <a:effectLst/>
                <a:latin typeface="Times New Roman" panose="02020603050405020304" pitchFamily="18" charset="0"/>
                <a:cs typeface="Times New Roman" panose="02020603050405020304" pitchFamily="18" charset="0"/>
              </a:rPr>
              <a:t> Can we create operations which is expected by the client?</a:t>
            </a:r>
          </a:p>
          <a:p>
            <a:pPr marL="342900" indent="-342900" algn="l">
              <a:lnSpc>
                <a:spcPct val="150000"/>
              </a:lnSpc>
              <a:buFont typeface="Arial" panose="020B0604020202020204" pitchFamily="34" charset="0"/>
              <a:buChar char="•"/>
            </a:pPr>
            <a:r>
              <a:rPr lang="en-US" sz="2400" b="1" i="0" dirty="0">
                <a:solidFill>
                  <a:srgbClr val="222222"/>
                </a:solidFill>
                <a:effectLst/>
                <a:latin typeface="Times New Roman" panose="02020603050405020304" pitchFamily="18" charset="0"/>
                <a:cs typeface="Times New Roman" panose="02020603050405020304" pitchFamily="18" charset="0"/>
              </a:rPr>
              <a:t>Technical:</a:t>
            </a:r>
            <a:r>
              <a:rPr lang="en-US" sz="2400" b="0" i="0" dirty="0">
                <a:solidFill>
                  <a:srgbClr val="222222"/>
                </a:solidFill>
                <a:effectLst/>
                <a:latin typeface="Times New Roman" panose="02020603050405020304" pitchFamily="18" charset="0"/>
                <a:cs typeface="Times New Roman" panose="02020603050405020304" pitchFamily="18" charset="0"/>
              </a:rPr>
              <a:t> Need to check whether the current computer system can support the software</a:t>
            </a:r>
          </a:p>
          <a:p>
            <a:pPr marL="342900" indent="-342900" algn="l">
              <a:lnSpc>
                <a:spcPct val="150000"/>
              </a:lnSpc>
              <a:buFont typeface="Arial" panose="020B0604020202020204" pitchFamily="34" charset="0"/>
              <a:buChar char="•"/>
            </a:pPr>
            <a:r>
              <a:rPr lang="en-US" sz="2400" b="1" i="0" dirty="0">
                <a:solidFill>
                  <a:srgbClr val="222222"/>
                </a:solidFill>
                <a:effectLst/>
                <a:latin typeface="Times New Roman" panose="02020603050405020304" pitchFamily="18" charset="0"/>
                <a:cs typeface="Times New Roman" panose="02020603050405020304" pitchFamily="18" charset="0"/>
              </a:rPr>
              <a:t>Schedule:</a:t>
            </a:r>
            <a:r>
              <a:rPr lang="en-US" sz="2400" b="0" i="0" dirty="0">
                <a:solidFill>
                  <a:srgbClr val="222222"/>
                </a:solidFill>
                <a:effectLst/>
                <a:latin typeface="Times New Roman" panose="02020603050405020304" pitchFamily="18" charset="0"/>
                <a:cs typeface="Times New Roman" panose="02020603050405020304" pitchFamily="18" charset="0"/>
              </a:rPr>
              <a:t> Decide that the project can be completed within the given schedule or not.</a:t>
            </a:r>
          </a:p>
          <a:p>
            <a:pPr algn="l">
              <a:lnSpc>
                <a:spcPct val="150000"/>
              </a:lnSpc>
            </a:pPr>
            <a:endParaRPr lang="en-US" sz="2800" b="1"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8643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707923" y="119779"/>
            <a:ext cx="10515600" cy="1325563"/>
          </a:xfrm>
        </p:spPr>
        <p:txBody>
          <a:bodyPr/>
          <a:lstStyle/>
          <a:p>
            <a:r>
              <a:rPr lang="en-US" dirty="0">
                <a:latin typeface="Times New Roman" panose="02020603050405020304" pitchFamily="18" charset="0"/>
                <a:cs typeface="Times New Roman" panose="02020603050405020304" pitchFamily="18" charset="0"/>
              </a:rPr>
              <a:t>SDLC Stages</a:t>
            </a:r>
          </a:p>
        </p:txBody>
      </p:sp>
      <p:sp>
        <p:nvSpPr>
          <p:cNvPr id="4" name="TextBox 3">
            <a:extLst>
              <a:ext uri="{FF2B5EF4-FFF2-40B4-BE49-F238E27FC236}">
                <a16:creationId xmlns:a16="http://schemas.microsoft.com/office/drawing/2014/main" id="{A3D88832-1C55-4A5E-BD9D-529D78B9AB44}"/>
              </a:ext>
            </a:extLst>
          </p:cNvPr>
          <p:cNvSpPr txBox="1"/>
          <p:nvPr/>
        </p:nvSpPr>
        <p:spPr>
          <a:xfrm>
            <a:off x="707923" y="1022555"/>
            <a:ext cx="10776154" cy="5277855"/>
          </a:xfrm>
          <a:prstGeom prst="rect">
            <a:avLst/>
          </a:prstGeom>
          <a:noFill/>
        </p:spPr>
        <p:txBody>
          <a:bodyPr wrap="square" rtlCol="0">
            <a:spAutoFit/>
          </a:bodyPr>
          <a:lstStyle/>
          <a:p>
            <a:pPr algn="l">
              <a:lnSpc>
                <a:spcPct val="150000"/>
              </a:lnSpc>
            </a:pPr>
            <a:r>
              <a:rPr lang="en-US" sz="3200" b="1" i="0" dirty="0">
                <a:solidFill>
                  <a:srgbClr val="222222"/>
                </a:solidFill>
                <a:effectLst/>
                <a:latin typeface="Times New Roman" panose="02020603050405020304" pitchFamily="18" charset="0"/>
                <a:cs typeface="Times New Roman" panose="02020603050405020304" pitchFamily="18" charset="0"/>
              </a:rPr>
              <a:t>Design</a:t>
            </a:r>
          </a:p>
          <a:p>
            <a:pPr marL="342900" indent="-34290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 this third phase, the system and software design documents are prepared as per the requirement specification document. This helps define overall system architecture.</a:t>
            </a:r>
          </a:p>
          <a:p>
            <a:pPr marL="342900" indent="-34290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This design phase serves as input for the next phase of the model.</a:t>
            </a:r>
          </a:p>
          <a:p>
            <a:pPr marL="342900" indent="-34290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There are two kinds of design documents developed in this phase:</a:t>
            </a:r>
          </a:p>
          <a:p>
            <a:pPr marL="971550" lvl="1" indent="-514350" algn="just">
              <a:lnSpc>
                <a:spcPct val="150000"/>
              </a:lnSpc>
              <a:buFont typeface="+mj-lt"/>
              <a:buAutoNum type="romanUcPeriod"/>
            </a:pPr>
            <a:r>
              <a:rPr lang="en-US" sz="2000" b="0" i="0" dirty="0">
                <a:effectLst/>
                <a:latin typeface="Times New Roman" panose="02020603050405020304" pitchFamily="18" charset="0"/>
                <a:cs typeface="Times New Roman" panose="02020603050405020304" pitchFamily="18" charset="0"/>
              </a:rPr>
              <a:t>High-Level Design (HLD)</a:t>
            </a:r>
            <a:endParaRPr lang="en-US" sz="2000" dirty="0">
              <a:latin typeface="Times New Roman" panose="02020603050405020304" pitchFamily="18" charset="0"/>
              <a:cs typeface="Times New Roman" panose="02020603050405020304" pitchFamily="18" charset="0"/>
            </a:endParaRPr>
          </a:p>
          <a:p>
            <a:pPr marL="971550" lvl="1" indent="-514350" algn="just">
              <a:lnSpc>
                <a:spcPct val="150000"/>
              </a:lnSpc>
              <a:buFont typeface="+mj-lt"/>
              <a:buAutoNum type="romanUcPeriod"/>
            </a:pPr>
            <a:r>
              <a:rPr lang="en-US" sz="2000" b="0" i="0" dirty="0">
                <a:effectLst/>
                <a:latin typeface="Times New Roman" panose="02020603050405020304" pitchFamily="18" charset="0"/>
                <a:cs typeface="Times New Roman" panose="02020603050405020304" pitchFamily="18" charset="0"/>
              </a:rPr>
              <a:t>Low-Level Design(LLD)</a:t>
            </a:r>
          </a:p>
          <a:p>
            <a:pPr algn="l">
              <a:lnSpc>
                <a:spcPct val="150000"/>
              </a:lnSpc>
            </a:pPr>
            <a:endParaRPr lang="en-US" sz="2800" b="1"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1957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707923" y="119779"/>
            <a:ext cx="10515600" cy="1325563"/>
          </a:xfrm>
        </p:spPr>
        <p:txBody>
          <a:bodyPr/>
          <a:lstStyle/>
          <a:p>
            <a:r>
              <a:rPr lang="en-US" dirty="0">
                <a:latin typeface="Times New Roman" panose="02020603050405020304" pitchFamily="18" charset="0"/>
                <a:cs typeface="Times New Roman" panose="02020603050405020304" pitchFamily="18" charset="0"/>
              </a:rPr>
              <a:t>SDLC Stages</a:t>
            </a:r>
          </a:p>
        </p:txBody>
      </p:sp>
      <p:sp>
        <p:nvSpPr>
          <p:cNvPr id="4" name="TextBox 3">
            <a:extLst>
              <a:ext uri="{FF2B5EF4-FFF2-40B4-BE49-F238E27FC236}">
                <a16:creationId xmlns:a16="http://schemas.microsoft.com/office/drawing/2014/main" id="{A3D88832-1C55-4A5E-BD9D-529D78B9AB44}"/>
              </a:ext>
            </a:extLst>
          </p:cNvPr>
          <p:cNvSpPr txBox="1"/>
          <p:nvPr/>
        </p:nvSpPr>
        <p:spPr>
          <a:xfrm>
            <a:off x="968477" y="1140543"/>
            <a:ext cx="10776154" cy="5185522"/>
          </a:xfrm>
          <a:prstGeom prst="rect">
            <a:avLst/>
          </a:prstGeom>
          <a:noFill/>
        </p:spPr>
        <p:txBody>
          <a:bodyPr wrap="square" rtlCol="0">
            <a:spAutoFit/>
          </a:bodyPr>
          <a:lstStyle/>
          <a:p>
            <a:pPr algn="l">
              <a:lnSpc>
                <a:spcPct val="150000"/>
              </a:lnSpc>
            </a:pPr>
            <a:r>
              <a:rPr lang="en-US" sz="3200" b="1" i="0" dirty="0">
                <a:solidFill>
                  <a:srgbClr val="222222"/>
                </a:solidFill>
                <a:effectLst/>
                <a:latin typeface="Times New Roman" panose="02020603050405020304" pitchFamily="18" charset="0"/>
                <a:cs typeface="Times New Roman" panose="02020603050405020304" pitchFamily="18" charset="0"/>
              </a:rPr>
              <a:t>Design</a:t>
            </a:r>
          </a:p>
          <a:p>
            <a:pPr algn="l">
              <a:lnSpc>
                <a:spcPct val="150000"/>
              </a:lnSpc>
            </a:pPr>
            <a:r>
              <a:rPr lang="en-US" sz="2400" b="0" i="0" dirty="0">
                <a:effectLst/>
                <a:latin typeface="Times New Roman" panose="02020603050405020304" pitchFamily="18" charset="0"/>
                <a:cs typeface="Times New Roman" panose="02020603050405020304" pitchFamily="18" charset="0"/>
              </a:rPr>
              <a:t>High-Level Design (HLD)</a:t>
            </a:r>
          </a:p>
          <a:p>
            <a:pPr marL="800100" lvl="1" indent="-342900">
              <a:lnSpc>
                <a:spcPct val="150000"/>
              </a:lnSpc>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Brief description and name of each module</a:t>
            </a:r>
          </a:p>
          <a:p>
            <a:pPr marL="800100" lvl="1" indent="-342900">
              <a:lnSpc>
                <a:spcPct val="150000"/>
              </a:lnSpc>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An outline about the functionality of every module</a:t>
            </a:r>
          </a:p>
          <a:p>
            <a:pPr marL="800100" lvl="1" indent="-342900">
              <a:lnSpc>
                <a:spcPct val="150000"/>
              </a:lnSpc>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Interface relationship and dependencies between modules</a:t>
            </a:r>
          </a:p>
          <a:p>
            <a:pPr marL="800100" lvl="1" indent="-342900">
              <a:lnSpc>
                <a:spcPct val="150000"/>
              </a:lnSpc>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Database tables identified along with their key elements</a:t>
            </a:r>
          </a:p>
          <a:p>
            <a:pPr marL="800100" lvl="1" indent="-342900">
              <a:lnSpc>
                <a:spcPct val="150000"/>
              </a:lnSpc>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Complete architecture diagrams along with technology details</a:t>
            </a:r>
          </a:p>
          <a:p>
            <a:pPr algn="l">
              <a:lnSpc>
                <a:spcPct val="150000"/>
              </a:lnSpc>
            </a:pPr>
            <a:endParaRPr lang="en-US" sz="2000" dirty="0">
              <a:latin typeface="Times New Roman" panose="02020603050405020304" pitchFamily="18" charset="0"/>
              <a:cs typeface="Times New Roman" panose="02020603050405020304" pitchFamily="18" charset="0"/>
            </a:endParaRPr>
          </a:p>
          <a:p>
            <a:pPr algn="l">
              <a:lnSpc>
                <a:spcPct val="150000"/>
              </a:lnSpc>
            </a:pPr>
            <a:endParaRPr lang="en-US" sz="2800" b="1"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9151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is a software?</a:t>
            </a:r>
          </a:p>
        </p:txBody>
      </p:sp>
      <p:sp>
        <p:nvSpPr>
          <p:cNvPr id="3" name="TextBox 2">
            <a:extLst>
              <a:ext uri="{FF2B5EF4-FFF2-40B4-BE49-F238E27FC236}">
                <a16:creationId xmlns:a16="http://schemas.microsoft.com/office/drawing/2014/main" id="{0F9D28D8-C70B-46BB-9175-073F79AC5B99}"/>
              </a:ext>
            </a:extLst>
          </p:cNvPr>
          <p:cNvSpPr txBox="1"/>
          <p:nvPr/>
        </p:nvSpPr>
        <p:spPr>
          <a:xfrm>
            <a:off x="970844" y="1690688"/>
            <a:ext cx="7913511" cy="3903954"/>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A program is an executable code, which serves some computational purpose.</a:t>
            </a:r>
          </a:p>
          <a:p>
            <a:pPr marL="342900" indent="-342900" algn="just">
              <a:lnSpc>
                <a:spcPct val="150000"/>
              </a:lnSpc>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Software </a:t>
            </a:r>
            <a:r>
              <a:rPr lang="en-US" sz="2400" b="0" i="0" dirty="0">
                <a:solidFill>
                  <a:srgbClr val="000000"/>
                </a:solidFill>
                <a:effectLst/>
                <a:latin typeface="Times New Roman" panose="02020603050405020304" pitchFamily="18" charset="0"/>
                <a:cs typeface="Times New Roman" panose="02020603050405020304" pitchFamily="18" charset="0"/>
              </a:rPr>
              <a:t>is more than just a program code.</a:t>
            </a:r>
            <a:endParaRPr lang="en-US" sz="2400"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Software is considered to be collection of executable programming code, associated libraries and documentations.</a:t>
            </a:r>
          </a:p>
          <a:p>
            <a:pPr marL="342900" indent="-342900"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Software, when made for a specific requirement is called </a:t>
            </a:r>
            <a:r>
              <a:rPr lang="en-US" sz="2400" b="1" i="0" dirty="0">
                <a:solidFill>
                  <a:srgbClr val="000000"/>
                </a:solidFill>
                <a:effectLst/>
                <a:latin typeface="Times New Roman" panose="02020603050405020304" pitchFamily="18" charset="0"/>
                <a:cs typeface="Times New Roman" panose="02020603050405020304" pitchFamily="18" charset="0"/>
              </a:rPr>
              <a:t>software product</a:t>
            </a:r>
            <a:r>
              <a:rPr lang="en-US" b="1" i="0" dirty="0">
                <a:solidFill>
                  <a:srgbClr val="000000"/>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72779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707923" y="119779"/>
            <a:ext cx="10515600" cy="1325563"/>
          </a:xfrm>
        </p:spPr>
        <p:txBody>
          <a:bodyPr/>
          <a:lstStyle/>
          <a:p>
            <a:r>
              <a:rPr lang="en-US" dirty="0">
                <a:latin typeface="Times New Roman" panose="02020603050405020304" pitchFamily="18" charset="0"/>
                <a:cs typeface="Times New Roman" panose="02020603050405020304" pitchFamily="18" charset="0"/>
              </a:rPr>
              <a:t>SDLC Stages</a:t>
            </a:r>
          </a:p>
        </p:txBody>
      </p:sp>
      <p:sp>
        <p:nvSpPr>
          <p:cNvPr id="4" name="TextBox 3">
            <a:extLst>
              <a:ext uri="{FF2B5EF4-FFF2-40B4-BE49-F238E27FC236}">
                <a16:creationId xmlns:a16="http://schemas.microsoft.com/office/drawing/2014/main" id="{A3D88832-1C55-4A5E-BD9D-529D78B9AB44}"/>
              </a:ext>
            </a:extLst>
          </p:cNvPr>
          <p:cNvSpPr txBox="1"/>
          <p:nvPr/>
        </p:nvSpPr>
        <p:spPr>
          <a:xfrm>
            <a:off x="889819" y="1113238"/>
            <a:ext cx="10776154" cy="5739520"/>
          </a:xfrm>
          <a:prstGeom prst="rect">
            <a:avLst/>
          </a:prstGeom>
          <a:noFill/>
        </p:spPr>
        <p:txBody>
          <a:bodyPr wrap="square" rtlCol="0">
            <a:spAutoFit/>
          </a:bodyPr>
          <a:lstStyle/>
          <a:p>
            <a:pPr algn="l">
              <a:lnSpc>
                <a:spcPct val="150000"/>
              </a:lnSpc>
            </a:pPr>
            <a:r>
              <a:rPr lang="en-US" sz="3200" b="1" i="0" dirty="0">
                <a:solidFill>
                  <a:srgbClr val="222222"/>
                </a:solidFill>
                <a:effectLst/>
                <a:latin typeface="Times New Roman" panose="02020603050405020304" pitchFamily="18" charset="0"/>
                <a:cs typeface="Times New Roman" panose="02020603050405020304" pitchFamily="18" charset="0"/>
              </a:rPr>
              <a:t>Design</a:t>
            </a:r>
          </a:p>
          <a:p>
            <a:pPr algn="l">
              <a:lnSpc>
                <a:spcPct val="150000"/>
              </a:lnSpc>
            </a:pPr>
            <a:r>
              <a:rPr lang="en-US" sz="2400" dirty="0">
                <a:latin typeface="Times New Roman" panose="02020603050405020304" pitchFamily="18" charset="0"/>
                <a:cs typeface="Times New Roman" panose="02020603050405020304" pitchFamily="18" charset="0"/>
              </a:rPr>
              <a:t>Low</a:t>
            </a:r>
            <a:r>
              <a:rPr lang="en-US" sz="2400" b="0" i="0" dirty="0">
                <a:effectLst/>
                <a:latin typeface="Times New Roman" panose="02020603050405020304" pitchFamily="18" charset="0"/>
                <a:cs typeface="Times New Roman" panose="02020603050405020304" pitchFamily="18" charset="0"/>
              </a:rPr>
              <a:t>-Level Design (LLD)</a:t>
            </a:r>
          </a:p>
          <a:p>
            <a:pPr marL="800100" lvl="1" indent="-342900">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Functional logic of the modules</a:t>
            </a:r>
          </a:p>
          <a:p>
            <a:pPr marL="800100" lvl="1" indent="-342900">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Database tables, which include type and size</a:t>
            </a:r>
          </a:p>
          <a:p>
            <a:pPr marL="800100" lvl="1" indent="-342900">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Complete detail of the interface</a:t>
            </a:r>
          </a:p>
          <a:p>
            <a:pPr marL="800100" lvl="1" indent="-342900">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Addresses all types of dependency issues</a:t>
            </a:r>
          </a:p>
          <a:p>
            <a:pPr marL="800100" lvl="1" indent="-342900">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Listing of error messages</a:t>
            </a:r>
          </a:p>
          <a:p>
            <a:pPr marL="800100" lvl="1" indent="-342900">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Complete input and outputs for every module</a:t>
            </a:r>
          </a:p>
          <a:p>
            <a:pPr algn="l">
              <a:lnSpc>
                <a:spcPct val="150000"/>
              </a:lnSpc>
            </a:pPr>
            <a:endParaRPr lang="en-US" sz="2000" dirty="0">
              <a:latin typeface="Times New Roman" panose="02020603050405020304" pitchFamily="18" charset="0"/>
              <a:cs typeface="Times New Roman" panose="02020603050405020304" pitchFamily="18" charset="0"/>
            </a:endParaRPr>
          </a:p>
          <a:p>
            <a:pPr algn="l">
              <a:lnSpc>
                <a:spcPct val="150000"/>
              </a:lnSpc>
            </a:pPr>
            <a:endParaRPr lang="en-US" sz="2800" b="1"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254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707923" y="119779"/>
            <a:ext cx="10515600" cy="1325563"/>
          </a:xfrm>
        </p:spPr>
        <p:txBody>
          <a:bodyPr/>
          <a:lstStyle/>
          <a:p>
            <a:r>
              <a:rPr lang="en-US" dirty="0">
                <a:latin typeface="Times New Roman" panose="02020603050405020304" pitchFamily="18" charset="0"/>
                <a:cs typeface="Times New Roman" panose="02020603050405020304" pitchFamily="18" charset="0"/>
              </a:rPr>
              <a:t>SDLC Stages</a:t>
            </a:r>
          </a:p>
        </p:txBody>
      </p:sp>
      <p:sp>
        <p:nvSpPr>
          <p:cNvPr id="4" name="TextBox 3">
            <a:extLst>
              <a:ext uri="{FF2B5EF4-FFF2-40B4-BE49-F238E27FC236}">
                <a16:creationId xmlns:a16="http://schemas.microsoft.com/office/drawing/2014/main" id="{A3D88832-1C55-4A5E-BD9D-529D78B9AB44}"/>
              </a:ext>
            </a:extLst>
          </p:cNvPr>
          <p:cNvSpPr txBox="1"/>
          <p:nvPr/>
        </p:nvSpPr>
        <p:spPr>
          <a:xfrm>
            <a:off x="889819" y="1113238"/>
            <a:ext cx="10776154" cy="4816190"/>
          </a:xfrm>
          <a:prstGeom prst="rect">
            <a:avLst/>
          </a:prstGeom>
          <a:noFill/>
        </p:spPr>
        <p:txBody>
          <a:bodyPr wrap="square" rtlCol="0">
            <a:spAutoFit/>
          </a:bodyPr>
          <a:lstStyle/>
          <a:p>
            <a:pPr algn="l">
              <a:lnSpc>
                <a:spcPct val="150000"/>
              </a:lnSpc>
            </a:pPr>
            <a:r>
              <a:rPr lang="en-US" sz="3200" b="1" dirty="0">
                <a:solidFill>
                  <a:srgbClr val="222222"/>
                </a:solidFill>
                <a:latin typeface="Times New Roman" panose="02020603050405020304" pitchFamily="18" charset="0"/>
                <a:cs typeface="Times New Roman" panose="02020603050405020304" pitchFamily="18" charset="0"/>
              </a:rPr>
              <a:t>Coding</a:t>
            </a:r>
            <a:endParaRPr lang="en-US" sz="3200" b="1" i="0" dirty="0">
              <a:solidFill>
                <a:srgbClr val="222222"/>
              </a:solidFill>
              <a:effectLst/>
              <a:latin typeface="Times New Roman" panose="02020603050405020304" pitchFamily="18" charset="0"/>
              <a:cs typeface="Times New Roman" panose="02020603050405020304" pitchFamily="18" charset="0"/>
            </a:endParaRPr>
          </a:p>
          <a:p>
            <a:pPr algn="just"/>
            <a:r>
              <a:rPr lang="en-US" sz="2400" b="0" i="0" dirty="0">
                <a:solidFill>
                  <a:srgbClr val="222222"/>
                </a:solidFill>
                <a:effectLst/>
                <a:latin typeface="Times New Roman" panose="02020603050405020304" pitchFamily="18" charset="0"/>
                <a:cs typeface="Times New Roman" panose="02020603050405020304" pitchFamily="18" charset="0"/>
              </a:rPr>
              <a:t>Once the system design phase is over, the next phase is coding. In this phase, developers start build the entire system by writing code using the chosen programming language. In the coding phase, tasks are divided into units or modules and assigned to the various developers. It is the longest phase of the Software Development Life Cycle process.</a:t>
            </a:r>
          </a:p>
          <a:p>
            <a:pPr algn="just"/>
            <a:r>
              <a:rPr lang="en-US" sz="2400" b="0" i="0" dirty="0">
                <a:solidFill>
                  <a:srgbClr val="222222"/>
                </a:solidFill>
                <a:effectLst/>
                <a:latin typeface="Times New Roman" panose="02020603050405020304" pitchFamily="18" charset="0"/>
                <a:cs typeface="Times New Roman" panose="02020603050405020304" pitchFamily="18" charset="0"/>
              </a:rPr>
              <a:t>In this phase, Developer needs to follow certain predefined coding guidelines. They also need to use programming tools like compiler, interpreters, debugger to generate and implement the code.</a:t>
            </a:r>
          </a:p>
          <a:p>
            <a:pPr algn="l">
              <a:lnSpc>
                <a:spcPct val="150000"/>
              </a:lnSpc>
            </a:pPr>
            <a:endParaRPr lang="en-US" sz="2000" dirty="0">
              <a:latin typeface="Times New Roman" panose="02020603050405020304" pitchFamily="18" charset="0"/>
              <a:cs typeface="Times New Roman" panose="02020603050405020304" pitchFamily="18" charset="0"/>
            </a:endParaRPr>
          </a:p>
          <a:p>
            <a:pPr algn="l">
              <a:lnSpc>
                <a:spcPct val="150000"/>
              </a:lnSpc>
            </a:pPr>
            <a:endParaRPr lang="en-US" sz="2800" b="1"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6276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707923" y="119779"/>
            <a:ext cx="10515600" cy="1325563"/>
          </a:xfrm>
        </p:spPr>
        <p:txBody>
          <a:bodyPr/>
          <a:lstStyle/>
          <a:p>
            <a:r>
              <a:rPr lang="en-US" dirty="0">
                <a:latin typeface="Times New Roman" panose="02020603050405020304" pitchFamily="18" charset="0"/>
                <a:cs typeface="Times New Roman" panose="02020603050405020304" pitchFamily="18" charset="0"/>
              </a:rPr>
              <a:t>SDLC Stages</a:t>
            </a:r>
          </a:p>
        </p:txBody>
      </p:sp>
      <p:sp>
        <p:nvSpPr>
          <p:cNvPr id="4" name="TextBox 3">
            <a:extLst>
              <a:ext uri="{FF2B5EF4-FFF2-40B4-BE49-F238E27FC236}">
                <a16:creationId xmlns:a16="http://schemas.microsoft.com/office/drawing/2014/main" id="{A3D88832-1C55-4A5E-BD9D-529D78B9AB44}"/>
              </a:ext>
            </a:extLst>
          </p:cNvPr>
          <p:cNvSpPr txBox="1"/>
          <p:nvPr/>
        </p:nvSpPr>
        <p:spPr>
          <a:xfrm>
            <a:off x="889819" y="1113238"/>
            <a:ext cx="10776154" cy="4816190"/>
          </a:xfrm>
          <a:prstGeom prst="rect">
            <a:avLst/>
          </a:prstGeom>
          <a:noFill/>
        </p:spPr>
        <p:txBody>
          <a:bodyPr wrap="square" rtlCol="0">
            <a:spAutoFit/>
          </a:bodyPr>
          <a:lstStyle/>
          <a:p>
            <a:pPr algn="l">
              <a:lnSpc>
                <a:spcPct val="150000"/>
              </a:lnSpc>
            </a:pPr>
            <a:r>
              <a:rPr lang="en-US" sz="3200" b="1" i="0" dirty="0">
                <a:solidFill>
                  <a:srgbClr val="222222"/>
                </a:solidFill>
                <a:effectLst/>
                <a:latin typeface="Times New Roman" panose="02020603050405020304" pitchFamily="18" charset="0"/>
                <a:cs typeface="Times New Roman" panose="02020603050405020304" pitchFamily="18" charset="0"/>
              </a:rPr>
              <a:t>Testing</a:t>
            </a:r>
          </a:p>
          <a:p>
            <a:pPr algn="just"/>
            <a:r>
              <a:rPr lang="en-US" sz="2400" b="0" i="0" dirty="0">
                <a:solidFill>
                  <a:srgbClr val="222222"/>
                </a:solidFill>
                <a:effectLst/>
                <a:latin typeface="Times New Roman" panose="02020603050405020304" pitchFamily="18" charset="0"/>
                <a:cs typeface="Times New Roman" panose="02020603050405020304" pitchFamily="18" charset="0"/>
              </a:rPr>
              <a:t>Once the software is complete, and it is deployed in the testing environment. The testing team starts testing the functionality of the entire system. This is done to verify that the entire application works according to the customer requirement.</a:t>
            </a:r>
          </a:p>
          <a:p>
            <a:pPr algn="just"/>
            <a:endParaRPr lang="en-US" sz="2400" b="0" i="0" dirty="0">
              <a:solidFill>
                <a:srgbClr val="222222"/>
              </a:solidFill>
              <a:effectLst/>
              <a:latin typeface="Times New Roman" panose="02020603050405020304" pitchFamily="18" charset="0"/>
              <a:cs typeface="Times New Roman" panose="02020603050405020304" pitchFamily="18" charset="0"/>
            </a:endParaRPr>
          </a:p>
          <a:p>
            <a:pPr algn="just"/>
            <a:r>
              <a:rPr lang="en-US" sz="2400" b="0" i="0" dirty="0">
                <a:solidFill>
                  <a:srgbClr val="222222"/>
                </a:solidFill>
                <a:effectLst/>
                <a:latin typeface="Times New Roman" panose="02020603050405020304" pitchFamily="18" charset="0"/>
                <a:cs typeface="Times New Roman" panose="02020603050405020304" pitchFamily="18" charset="0"/>
              </a:rPr>
              <a:t>During this phase, QA and testing team may find some bugs/defects which they communicate to developers. The development team fixes the bug and send back to QA for a re-test. This process continues until the software is bug-free, stable, and working according to the business needs of that system.</a:t>
            </a:r>
          </a:p>
          <a:p>
            <a:pPr algn="l">
              <a:lnSpc>
                <a:spcPct val="150000"/>
              </a:lnSpc>
            </a:pPr>
            <a:endParaRPr lang="en-US" sz="2000" dirty="0">
              <a:latin typeface="Times New Roman" panose="02020603050405020304" pitchFamily="18" charset="0"/>
              <a:cs typeface="Times New Roman" panose="02020603050405020304" pitchFamily="18" charset="0"/>
            </a:endParaRPr>
          </a:p>
          <a:p>
            <a:pPr algn="l">
              <a:lnSpc>
                <a:spcPct val="150000"/>
              </a:lnSpc>
            </a:pPr>
            <a:endParaRPr lang="en-US" sz="2800" b="1"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7170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707923" y="119779"/>
            <a:ext cx="10515600" cy="1325563"/>
          </a:xfrm>
        </p:spPr>
        <p:txBody>
          <a:bodyPr/>
          <a:lstStyle/>
          <a:p>
            <a:r>
              <a:rPr lang="en-US" dirty="0">
                <a:latin typeface="Times New Roman" panose="02020603050405020304" pitchFamily="18" charset="0"/>
                <a:cs typeface="Times New Roman" panose="02020603050405020304" pitchFamily="18" charset="0"/>
              </a:rPr>
              <a:t>SDLC Stages</a:t>
            </a:r>
          </a:p>
        </p:txBody>
      </p:sp>
      <p:sp>
        <p:nvSpPr>
          <p:cNvPr id="4" name="TextBox 3">
            <a:extLst>
              <a:ext uri="{FF2B5EF4-FFF2-40B4-BE49-F238E27FC236}">
                <a16:creationId xmlns:a16="http://schemas.microsoft.com/office/drawing/2014/main" id="{A3D88832-1C55-4A5E-BD9D-529D78B9AB44}"/>
              </a:ext>
            </a:extLst>
          </p:cNvPr>
          <p:cNvSpPr txBox="1"/>
          <p:nvPr/>
        </p:nvSpPr>
        <p:spPr>
          <a:xfrm>
            <a:off x="707923" y="1251737"/>
            <a:ext cx="10776154" cy="4354525"/>
          </a:xfrm>
          <a:prstGeom prst="rect">
            <a:avLst/>
          </a:prstGeom>
          <a:noFill/>
        </p:spPr>
        <p:txBody>
          <a:bodyPr wrap="square" rtlCol="0">
            <a:spAutoFit/>
          </a:bodyPr>
          <a:lstStyle/>
          <a:p>
            <a:pPr algn="l">
              <a:lnSpc>
                <a:spcPct val="150000"/>
              </a:lnSpc>
            </a:pPr>
            <a:r>
              <a:rPr lang="en-US" sz="2800" b="1" i="0" dirty="0">
                <a:solidFill>
                  <a:srgbClr val="222222"/>
                </a:solidFill>
                <a:effectLst/>
                <a:latin typeface="Times New Roman" panose="02020603050405020304" pitchFamily="18" charset="0"/>
                <a:cs typeface="Times New Roman" panose="02020603050405020304" pitchFamily="18" charset="0"/>
              </a:rPr>
              <a:t>Installation/Deployment:</a:t>
            </a:r>
          </a:p>
          <a:p>
            <a:pPr algn="l">
              <a:lnSpc>
                <a:spcPct val="150000"/>
              </a:lnSpc>
            </a:pPr>
            <a:r>
              <a:rPr lang="en-US" sz="2800" b="0" i="0" dirty="0">
                <a:solidFill>
                  <a:srgbClr val="222222"/>
                </a:solidFill>
                <a:effectLst/>
                <a:latin typeface="Times New Roman" panose="02020603050405020304" pitchFamily="18" charset="0"/>
                <a:cs typeface="Times New Roman" panose="02020603050405020304" pitchFamily="18" charset="0"/>
              </a:rPr>
              <a:t>Once the software testing phase is over and no bugs or errors left in the system then the final deployment process starts. Based on the feedback given by the project manager, the final software is released and checked for deployment issues if any.</a:t>
            </a:r>
          </a:p>
          <a:p>
            <a:pPr algn="l">
              <a:lnSpc>
                <a:spcPct val="150000"/>
              </a:lnSpc>
            </a:pPr>
            <a:endParaRPr lang="en-US" sz="2000" dirty="0">
              <a:latin typeface="Times New Roman" panose="02020603050405020304" pitchFamily="18" charset="0"/>
              <a:cs typeface="Times New Roman" panose="02020603050405020304" pitchFamily="18" charset="0"/>
            </a:endParaRPr>
          </a:p>
          <a:p>
            <a:pPr algn="l">
              <a:lnSpc>
                <a:spcPct val="150000"/>
              </a:lnSpc>
            </a:pPr>
            <a:endParaRPr lang="en-US" sz="2800" b="1"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9760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a:xfrm>
            <a:off x="707923" y="119779"/>
            <a:ext cx="10515600" cy="1325563"/>
          </a:xfrm>
        </p:spPr>
        <p:txBody>
          <a:bodyPr/>
          <a:lstStyle/>
          <a:p>
            <a:r>
              <a:rPr lang="en-US" dirty="0">
                <a:latin typeface="Times New Roman" panose="02020603050405020304" pitchFamily="18" charset="0"/>
                <a:cs typeface="Times New Roman" panose="02020603050405020304" pitchFamily="18" charset="0"/>
              </a:rPr>
              <a:t>SDLC Stages</a:t>
            </a:r>
          </a:p>
        </p:txBody>
      </p:sp>
      <p:sp>
        <p:nvSpPr>
          <p:cNvPr id="4" name="TextBox 3">
            <a:extLst>
              <a:ext uri="{FF2B5EF4-FFF2-40B4-BE49-F238E27FC236}">
                <a16:creationId xmlns:a16="http://schemas.microsoft.com/office/drawing/2014/main" id="{A3D88832-1C55-4A5E-BD9D-529D78B9AB44}"/>
              </a:ext>
            </a:extLst>
          </p:cNvPr>
          <p:cNvSpPr txBox="1"/>
          <p:nvPr/>
        </p:nvSpPr>
        <p:spPr>
          <a:xfrm>
            <a:off x="707923" y="1251737"/>
            <a:ext cx="10776154" cy="6293518"/>
          </a:xfrm>
          <a:prstGeom prst="rect">
            <a:avLst/>
          </a:prstGeom>
          <a:noFill/>
        </p:spPr>
        <p:txBody>
          <a:bodyPr wrap="square" rtlCol="0">
            <a:spAutoFit/>
          </a:bodyPr>
          <a:lstStyle/>
          <a:p>
            <a:pPr algn="l">
              <a:lnSpc>
                <a:spcPct val="150000"/>
              </a:lnSpc>
            </a:pPr>
            <a:r>
              <a:rPr lang="en-US" sz="2800" b="1" i="0" dirty="0">
                <a:solidFill>
                  <a:srgbClr val="222222"/>
                </a:solidFill>
                <a:effectLst/>
                <a:latin typeface="Times New Roman" panose="02020603050405020304" pitchFamily="18" charset="0"/>
                <a:cs typeface="Times New Roman" panose="02020603050405020304" pitchFamily="18" charset="0"/>
              </a:rPr>
              <a:t>Maintenance:</a:t>
            </a:r>
          </a:p>
          <a:p>
            <a:pPr algn="l">
              <a:lnSpc>
                <a:spcPct val="150000"/>
              </a:lnSpc>
            </a:pPr>
            <a:r>
              <a:rPr lang="en-US" sz="2800" b="0" i="0" dirty="0">
                <a:effectLst/>
                <a:latin typeface="Times New Roman" panose="02020603050405020304" pitchFamily="18" charset="0"/>
                <a:cs typeface="Times New Roman" panose="02020603050405020304" pitchFamily="18" charset="0"/>
              </a:rPr>
              <a:t>Once the system is deployed, and customers start using the developed system, following 3 activities occur</a:t>
            </a:r>
          </a:p>
          <a:p>
            <a:pPr marL="457200" indent="-457200" algn="l">
              <a:lnSpc>
                <a:spcPct val="150000"/>
              </a:lnSpc>
              <a:buFont typeface="Arial" panose="020B0604020202020204" pitchFamily="34" charset="0"/>
              <a:buChar char="•"/>
            </a:pPr>
            <a:r>
              <a:rPr lang="en-US" sz="2800" b="1" i="0" dirty="0">
                <a:effectLst/>
                <a:latin typeface="Times New Roman" panose="02020603050405020304" pitchFamily="18" charset="0"/>
                <a:cs typeface="Times New Roman" panose="02020603050405020304" pitchFamily="18" charset="0"/>
              </a:rPr>
              <a:t>Bug fixing </a:t>
            </a:r>
            <a:r>
              <a:rPr lang="en-US" sz="2800" b="0" i="0" dirty="0">
                <a:effectLst/>
                <a:latin typeface="Times New Roman" panose="02020603050405020304" pitchFamily="18" charset="0"/>
                <a:cs typeface="Times New Roman" panose="02020603050405020304" pitchFamily="18" charset="0"/>
              </a:rPr>
              <a:t>- bugs are reported because of some scenarios which are not tested at all</a:t>
            </a:r>
          </a:p>
          <a:p>
            <a:pPr marL="457200" indent="-457200" algn="l">
              <a:lnSpc>
                <a:spcPct val="150000"/>
              </a:lnSpc>
              <a:buFont typeface="Arial" panose="020B0604020202020204" pitchFamily="34" charset="0"/>
              <a:buChar char="•"/>
            </a:pPr>
            <a:r>
              <a:rPr lang="en-US" sz="2800" b="1" i="0" dirty="0">
                <a:effectLst/>
                <a:latin typeface="Times New Roman" panose="02020603050405020304" pitchFamily="18" charset="0"/>
                <a:cs typeface="Times New Roman" panose="02020603050405020304" pitchFamily="18" charset="0"/>
              </a:rPr>
              <a:t>Upgrade</a:t>
            </a:r>
            <a:r>
              <a:rPr lang="en-US" sz="2800" b="0" i="0" dirty="0">
                <a:effectLst/>
                <a:latin typeface="Times New Roman" panose="02020603050405020304" pitchFamily="18" charset="0"/>
                <a:cs typeface="Times New Roman" panose="02020603050405020304" pitchFamily="18" charset="0"/>
              </a:rPr>
              <a:t> - Upgrading the application to the newer versions of the Software</a:t>
            </a:r>
          </a:p>
          <a:p>
            <a:pPr marL="457200" indent="-457200" algn="l">
              <a:lnSpc>
                <a:spcPct val="150000"/>
              </a:lnSpc>
              <a:buFont typeface="Arial" panose="020B0604020202020204" pitchFamily="34" charset="0"/>
              <a:buChar char="•"/>
            </a:pPr>
            <a:r>
              <a:rPr lang="en-US" sz="2800" b="1" i="0" dirty="0">
                <a:effectLst/>
                <a:latin typeface="Times New Roman" panose="02020603050405020304" pitchFamily="18" charset="0"/>
                <a:cs typeface="Times New Roman" panose="02020603050405020304" pitchFamily="18" charset="0"/>
              </a:rPr>
              <a:t>Enhancement </a:t>
            </a:r>
            <a:r>
              <a:rPr lang="en-US" sz="2800" b="0" i="0" dirty="0">
                <a:effectLst/>
                <a:latin typeface="Times New Roman" panose="02020603050405020304" pitchFamily="18" charset="0"/>
                <a:cs typeface="Times New Roman" panose="02020603050405020304" pitchFamily="18" charset="0"/>
              </a:rPr>
              <a:t>- Adding some new features into the existing software</a:t>
            </a:r>
          </a:p>
          <a:p>
            <a:pPr algn="l">
              <a:lnSpc>
                <a:spcPct val="150000"/>
              </a:lnSpc>
            </a:pPr>
            <a:endParaRPr lang="en-US" sz="2000" dirty="0">
              <a:latin typeface="Times New Roman" panose="02020603050405020304" pitchFamily="18" charset="0"/>
              <a:cs typeface="Times New Roman" panose="02020603050405020304" pitchFamily="18" charset="0"/>
            </a:endParaRPr>
          </a:p>
          <a:p>
            <a:pPr algn="l">
              <a:lnSpc>
                <a:spcPct val="150000"/>
              </a:lnSpc>
            </a:pPr>
            <a:endParaRPr lang="en-US" sz="2800" b="1"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2935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3E6EA-6F17-42AF-B5EC-1479DD9F9013}"/>
              </a:ext>
            </a:extLst>
          </p:cNvPr>
          <p:cNvSpPr>
            <a:spLocks noGrp="1"/>
          </p:cNvSpPr>
          <p:nvPr>
            <p:ph type="title"/>
          </p:nvPr>
        </p:nvSpPr>
        <p:spPr>
          <a:xfrm>
            <a:off x="838200" y="2882548"/>
            <a:ext cx="10515600" cy="1325563"/>
          </a:xfrm>
        </p:spPr>
        <p:txBody>
          <a:bodyPr/>
          <a:lstStyle/>
          <a:p>
            <a:pPr algn="ctr"/>
            <a:r>
              <a:rPr lang="en-US"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907412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Engineering</a:t>
            </a:r>
          </a:p>
        </p:txBody>
      </p:sp>
      <p:sp>
        <p:nvSpPr>
          <p:cNvPr id="3" name="TextBox 2">
            <a:extLst>
              <a:ext uri="{FF2B5EF4-FFF2-40B4-BE49-F238E27FC236}">
                <a16:creationId xmlns:a16="http://schemas.microsoft.com/office/drawing/2014/main" id="{0F9D28D8-C70B-46BB-9175-073F79AC5B99}"/>
              </a:ext>
            </a:extLst>
          </p:cNvPr>
          <p:cNvSpPr txBox="1"/>
          <p:nvPr/>
        </p:nvSpPr>
        <p:spPr>
          <a:xfrm>
            <a:off x="970844" y="1690688"/>
            <a:ext cx="5271912" cy="4191981"/>
          </a:xfrm>
          <a:prstGeom prst="rect">
            <a:avLst/>
          </a:prstGeom>
          <a:noFill/>
        </p:spPr>
        <p:txBody>
          <a:bodyPr wrap="square" rtlCol="0">
            <a:spAutoFit/>
          </a:bodyPr>
          <a:lstStyle/>
          <a:p>
            <a:pPr algn="just">
              <a:lnSpc>
                <a:spcPct val="150000"/>
              </a:lnSpc>
            </a:pPr>
            <a:r>
              <a:rPr lang="en-US" sz="2000" b="1" i="0" dirty="0">
                <a:solidFill>
                  <a:srgbClr val="000000"/>
                </a:solidFill>
                <a:effectLst/>
                <a:latin typeface="Times New Roman" panose="02020603050405020304" pitchFamily="18" charset="0"/>
                <a:cs typeface="Times New Roman" panose="02020603050405020304" pitchFamily="18" charset="0"/>
              </a:rPr>
              <a:t>Engineering</a:t>
            </a:r>
            <a:r>
              <a:rPr lang="en-US" sz="2000" dirty="0">
                <a:solidFill>
                  <a:srgbClr val="000000"/>
                </a:solidFill>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is all about developing products, using well-defined, scientific principles and methods.</a:t>
            </a:r>
          </a:p>
          <a:p>
            <a:pPr algn="just">
              <a:lnSpc>
                <a:spcPct val="150000"/>
              </a:lnSpc>
            </a:pPr>
            <a:endParaRPr lang="en-US" sz="2000" dirty="0">
              <a:solidFill>
                <a:srgbClr val="000000"/>
              </a:solidFill>
              <a:latin typeface="Times New Roman" panose="02020603050405020304" pitchFamily="18" charset="0"/>
              <a:cs typeface="Times New Roman" panose="02020603050405020304" pitchFamily="18" charset="0"/>
            </a:endParaRPr>
          </a:p>
          <a:p>
            <a:pPr algn="just">
              <a:lnSpc>
                <a:spcPct val="150000"/>
              </a:lnSpc>
            </a:pPr>
            <a:r>
              <a:rPr lang="en-US" sz="2000" b="1" i="0" dirty="0">
                <a:effectLst/>
                <a:latin typeface="Times New Roman" panose="02020603050405020304" pitchFamily="18" charset="0"/>
                <a:cs typeface="Times New Roman" panose="02020603050405020304" pitchFamily="18" charset="0"/>
              </a:rPr>
              <a:t>Software Engineering</a:t>
            </a:r>
            <a:r>
              <a:rPr lang="en-US" sz="2000" b="0" i="0" dirty="0">
                <a:solidFill>
                  <a:srgbClr val="000000"/>
                </a:solidFill>
                <a:effectLst/>
                <a:latin typeface="Times New Roman" panose="02020603050405020304" pitchFamily="18" charset="0"/>
                <a:cs typeface="Times New Roman" panose="02020603050405020304" pitchFamily="18" charset="0"/>
              </a:rPr>
              <a:t> is an engineering branch related to the evolution of software product using well-defined scientific principles, techniques, and procedures. The result of software engineering is an effective and reliable software product.</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D81541D-3200-4368-85A5-B840DCCD208B}"/>
              </a:ext>
            </a:extLst>
          </p:cNvPr>
          <p:cNvPicPr>
            <a:picLocks noChangeAspect="1"/>
          </p:cNvPicPr>
          <p:nvPr/>
        </p:nvPicPr>
        <p:blipFill>
          <a:blip r:embed="rId2"/>
          <a:stretch>
            <a:fillRect/>
          </a:stretch>
        </p:blipFill>
        <p:spPr>
          <a:xfrm>
            <a:off x="6562196" y="1690688"/>
            <a:ext cx="4105805" cy="3648075"/>
          </a:xfrm>
          <a:prstGeom prst="rect">
            <a:avLst/>
          </a:prstGeom>
        </p:spPr>
      </p:pic>
    </p:spTree>
    <p:extLst>
      <p:ext uri="{BB962C8B-B14F-4D97-AF65-F5344CB8AC3E}">
        <p14:creationId xmlns:p14="http://schemas.microsoft.com/office/powerpoint/2010/main" val="4231629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Engineering</a:t>
            </a:r>
          </a:p>
        </p:txBody>
      </p:sp>
      <p:sp>
        <p:nvSpPr>
          <p:cNvPr id="3" name="TextBox 2">
            <a:extLst>
              <a:ext uri="{FF2B5EF4-FFF2-40B4-BE49-F238E27FC236}">
                <a16:creationId xmlns:a16="http://schemas.microsoft.com/office/drawing/2014/main" id="{0F9D28D8-C70B-46BB-9175-073F79AC5B99}"/>
              </a:ext>
            </a:extLst>
          </p:cNvPr>
          <p:cNvSpPr txBox="1"/>
          <p:nvPr/>
        </p:nvSpPr>
        <p:spPr>
          <a:xfrm>
            <a:off x="970844" y="1690688"/>
            <a:ext cx="9877778" cy="5011949"/>
          </a:xfrm>
          <a:prstGeom prst="rect">
            <a:avLst/>
          </a:prstGeom>
          <a:noFill/>
        </p:spPr>
        <p:txBody>
          <a:bodyPr wrap="square" rtlCol="0">
            <a:spAutoFit/>
          </a:bodyPr>
          <a:lstStyle/>
          <a:p>
            <a:pPr algn="just">
              <a:lnSpc>
                <a:spcPct val="150000"/>
              </a:lnSpc>
            </a:pPr>
            <a:r>
              <a:rPr lang="en-US" sz="2400" b="1" i="0" dirty="0">
                <a:solidFill>
                  <a:srgbClr val="222222"/>
                </a:solidFill>
                <a:effectLst/>
                <a:latin typeface="Times New Roman" panose="02020603050405020304" pitchFamily="18" charset="0"/>
                <a:cs typeface="Times New Roman" panose="02020603050405020304" pitchFamily="18" charset="0"/>
              </a:rPr>
              <a:t>IEEE</a:t>
            </a:r>
            <a:r>
              <a:rPr lang="en-US" sz="2400" b="0" i="0" dirty="0">
                <a:solidFill>
                  <a:srgbClr val="222222"/>
                </a:solidFill>
                <a:effectLst/>
                <a:latin typeface="Times New Roman" panose="02020603050405020304" pitchFamily="18" charset="0"/>
                <a:cs typeface="Times New Roman" panose="02020603050405020304" pitchFamily="18" charset="0"/>
              </a:rPr>
              <a:t>, in its standard 610.12-1990, defines software engineering as the application of a systematic, disciplined, which is a computable approach for the development, operation, and maintenance of software</a:t>
            </a:r>
          </a:p>
          <a:p>
            <a:pPr algn="just">
              <a:lnSpc>
                <a:spcPct val="150000"/>
              </a:lnSpc>
            </a:pPr>
            <a:endParaRPr lang="en-US" sz="2400" dirty="0">
              <a:solidFill>
                <a:srgbClr val="222222"/>
              </a:solidFill>
              <a:latin typeface="Times New Roman" panose="02020603050405020304" pitchFamily="18" charset="0"/>
              <a:cs typeface="Times New Roman" panose="02020603050405020304" pitchFamily="18" charset="0"/>
            </a:endParaRPr>
          </a:p>
          <a:p>
            <a:pPr algn="just">
              <a:lnSpc>
                <a:spcPct val="150000"/>
              </a:lnSpc>
            </a:pPr>
            <a:r>
              <a:rPr lang="en-US" sz="2400" b="1" i="0" dirty="0">
                <a:solidFill>
                  <a:srgbClr val="222222"/>
                </a:solidFill>
                <a:effectLst/>
                <a:latin typeface="Times New Roman" panose="02020603050405020304" pitchFamily="18" charset="0"/>
                <a:cs typeface="Times New Roman" panose="02020603050405020304" pitchFamily="18" charset="0"/>
              </a:rPr>
              <a:t>Boehm</a:t>
            </a:r>
            <a:r>
              <a:rPr lang="en-US" sz="2400" b="0" i="0" dirty="0">
                <a:solidFill>
                  <a:srgbClr val="222222"/>
                </a:solidFill>
                <a:effectLst/>
                <a:latin typeface="Times New Roman" panose="02020603050405020304" pitchFamily="18" charset="0"/>
                <a:cs typeface="Times New Roman" panose="02020603050405020304" pitchFamily="18" charset="0"/>
              </a:rPr>
              <a:t> defines software engineering, which involves, </a:t>
            </a:r>
            <a:r>
              <a:rPr lang="en-US" sz="2400" b="1" i="1" dirty="0">
                <a:solidFill>
                  <a:srgbClr val="222222"/>
                </a:solidFill>
                <a:effectLst/>
                <a:latin typeface="Times New Roman" panose="02020603050405020304" pitchFamily="18" charset="0"/>
                <a:cs typeface="Times New Roman" panose="02020603050405020304" pitchFamily="18" charset="0"/>
              </a:rPr>
              <a:t>'the practical application of scientific knowledge to the creative design and building of computer programs. It also includes associated documentation needed for developing, operating, and maintaining them.'</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9702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Why do we need Software Engineering?</a:t>
            </a:r>
          </a:p>
        </p:txBody>
      </p:sp>
      <p:sp>
        <p:nvSpPr>
          <p:cNvPr id="3" name="TextBox 2">
            <a:extLst>
              <a:ext uri="{FF2B5EF4-FFF2-40B4-BE49-F238E27FC236}">
                <a16:creationId xmlns:a16="http://schemas.microsoft.com/office/drawing/2014/main" id="{0F9D28D8-C70B-46BB-9175-073F79AC5B99}"/>
              </a:ext>
            </a:extLst>
          </p:cNvPr>
          <p:cNvSpPr txBox="1"/>
          <p:nvPr/>
        </p:nvSpPr>
        <p:spPr>
          <a:xfrm>
            <a:off x="970844" y="1690688"/>
            <a:ext cx="9877778" cy="3246530"/>
          </a:xfrm>
          <a:prstGeom prst="rect">
            <a:avLst/>
          </a:prstGeom>
          <a:noFill/>
        </p:spPr>
        <p:txBody>
          <a:bodyPr wrap="square" rtlCol="0">
            <a:spAutoFit/>
          </a:bodyPr>
          <a:lstStyle/>
          <a:p>
            <a:pPr marL="342900" indent="-342900" algn="l">
              <a:lnSpc>
                <a:spcPct val="150000"/>
              </a:lnSpc>
              <a:buFont typeface="Arial" panose="020B0604020202020204" pitchFamily="34" charset="0"/>
              <a:buChar char="•"/>
            </a:pPr>
            <a:r>
              <a:rPr lang="en-US" sz="2800" b="0" dirty="0">
                <a:solidFill>
                  <a:srgbClr val="000000"/>
                </a:solidFill>
                <a:effectLst/>
                <a:latin typeface="Times New Roman" panose="02020603050405020304" pitchFamily="18" charset="0"/>
                <a:cs typeface="Times New Roman" panose="02020603050405020304" pitchFamily="18" charset="0"/>
              </a:rPr>
              <a:t>To manage Large software</a:t>
            </a:r>
          </a:p>
          <a:p>
            <a:pPr marL="342900" indent="-342900" algn="l">
              <a:lnSpc>
                <a:spcPct val="150000"/>
              </a:lnSpc>
              <a:buFont typeface="Arial" panose="020B0604020202020204" pitchFamily="34" charset="0"/>
              <a:buChar char="•"/>
            </a:pPr>
            <a:r>
              <a:rPr lang="en-US" sz="2800" b="0" dirty="0">
                <a:solidFill>
                  <a:srgbClr val="000000"/>
                </a:solidFill>
                <a:effectLst/>
                <a:latin typeface="Times New Roman" panose="02020603050405020304" pitchFamily="18" charset="0"/>
                <a:cs typeface="Times New Roman" panose="02020603050405020304" pitchFamily="18" charset="0"/>
              </a:rPr>
              <a:t>For more Scalability</a:t>
            </a:r>
          </a:p>
          <a:p>
            <a:pPr marL="342900" indent="-342900" algn="l">
              <a:lnSpc>
                <a:spcPct val="150000"/>
              </a:lnSpc>
              <a:buFont typeface="Arial" panose="020B0604020202020204" pitchFamily="34" charset="0"/>
              <a:buChar char="•"/>
            </a:pPr>
            <a:r>
              <a:rPr lang="en-US" sz="2800" b="0" dirty="0">
                <a:solidFill>
                  <a:srgbClr val="000000"/>
                </a:solidFill>
                <a:effectLst/>
                <a:latin typeface="Times New Roman" panose="02020603050405020304" pitchFamily="18" charset="0"/>
                <a:cs typeface="Times New Roman" panose="02020603050405020304" pitchFamily="18" charset="0"/>
              </a:rPr>
              <a:t>Cost Management</a:t>
            </a:r>
          </a:p>
          <a:p>
            <a:pPr marL="342900" indent="-342900" algn="l">
              <a:lnSpc>
                <a:spcPct val="150000"/>
              </a:lnSpc>
              <a:buFont typeface="Arial" panose="020B0604020202020204" pitchFamily="34" charset="0"/>
              <a:buChar char="•"/>
            </a:pPr>
            <a:r>
              <a:rPr lang="en-US" sz="2800" b="0" dirty="0">
                <a:solidFill>
                  <a:srgbClr val="000000"/>
                </a:solidFill>
                <a:effectLst/>
                <a:latin typeface="Times New Roman" panose="02020603050405020304" pitchFamily="18" charset="0"/>
                <a:cs typeface="Times New Roman" panose="02020603050405020304" pitchFamily="18" charset="0"/>
              </a:rPr>
              <a:t>To manage the dynamic nature of software</a:t>
            </a:r>
          </a:p>
          <a:p>
            <a:pPr marL="342900" indent="-342900" algn="l">
              <a:lnSpc>
                <a:spcPct val="150000"/>
              </a:lnSpc>
              <a:buFont typeface="Arial" panose="020B0604020202020204" pitchFamily="34" charset="0"/>
              <a:buChar char="•"/>
            </a:pPr>
            <a:r>
              <a:rPr lang="en-US" sz="2800" b="0" dirty="0">
                <a:solidFill>
                  <a:srgbClr val="000000"/>
                </a:solidFill>
                <a:effectLst/>
                <a:latin typeface="Times New Roman" panose="02020603050405020304" pitchFamily="18" charset="0"/>
                <a:cs typeface="Times New Roman" panose="02020603050405020304" pitchFamily="18" charset="0"/>
              </a:rPr>
              <a:t>For better quality Management</a:t>
            </a:r>
          </a:p>
        </p:txBody>
      </p:sp>
    </p:spTree>
    <p:extLst>
      <p:ext uri="{BB962C8B-B14F-4D97-AF65-F5344CB8AC3E}">
        <p14:creationId xmlns:p14="http://schemas.microsoft.com/office/powerpoint/2010/main" val="1064137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Why do we need Software Engineering?</a:t>
            </a:r>
          </a:p>
        </p:txBody>
      </p:sp>
      <p:sp>
        <p:nvSpPr>
          <p:cNvPr id="3" name="TextBox 2">
            <a:extLst>
              <a:ext uri="{FF2B5EF4-FFF2-40B4-BE49-F238E27FC236}">
                <a16:creationId xmlns:a16="http://schemas.microsoft.com/office/drawing/2014/main" id="{0F9D28D8-C70B-46BB-9175-073F79AC5B99}"/>
              </a:ext>
            </a:extLst>
          </p:cNvPr>
          <p:cNvSpPr txBox="1"/>
          <p:nvPr/>
        </p:nvSpPr>
        <p:spPr>
          <a:xfrm>
            <a:off x="970844" y="1690688"/>
            <a:ext cx="5125156" cy="3892861"/>
          </a:xfrm>
          <a:prstGeom prst="rect">
            <a:avLst/>
          </a:prstGeom>
          <a:noFill/>
        </p:spPr>
        <p:txBody>
          <a:bodyPr wrap="square" rtlCol="0">
            <a:spAutoFit/>
          </a:bodyPr>
          <a:lstStyle/>
          <a:p>
            <a:pPr marL="342900" indent="-342900" algn="l">
              <a:lnSpc>
                <a:spcPct val="150000"/>
              </a:lnSpc>
              <a:buFont typeface="Arial" panose="020B0604020202020204" pitchFamily="34" charset="0"/>
              <a:buChar char="•"/>
            </a:pPr>
            <a:r>
              <a:rPr lang="en-US" sz="2800" b="0" dirty="0">
                <a:solidFill>
                  <a:srgbClr val="000000"/>
                </a:solidFill>
                <a:effectLst/>
                <a:latin typeface="Times New Roman" panose="02020603050405020304" pitchFamily="18" charset="0"/>
                <a:cs typeface="Times New Roman" panose="02020603050405020304" pitchFamily="18" charset="0"/>
              </a:rPr>
              <a:t>To manage Large software</a:t>
            </a:r>
          </a:p>
          <a:p>
            <a:pPr marL="342900" indent="-342900" algn="l">
              <a:lnSpc>
                <a:spcPct val="150000"/>
              </a:lnSpc>
              <a:buFont typeface="Arial" panose="020B0604020202020204" pitchFamily="34" charset="0"/>
              <a:buChar char="•"/>
            </a:pPr>
            <a:r>
              <a:rPr lang="en-US" sz="2800" b="0" dirty="0">
                <a:solidFill>
                  <a:srgbClr val="000000"/>
                </a:solidFill>
                <a:effectLst/>
                <a:latin typeface="Times New Roman" panose="02020603050405020304" pitchFamily="18" charset="0"/>
                <a:cs typeface="Times New Roman" panose="02020603050405020304" pitchFamily="18" charset="0"/>
              </a:rPr>
              <a:t>For more Scalability</a:t>
            </a:r>
          </a:p>
          <a:p>
            <a:pPr marL="342900" indent="-342900" algn="l">
              <a:lnSpc>
                <a:spcPct val="150000"/>
              </a:lnSpc>
              <a:buFont typeface="Arial" panose="020B0604020202020204" pitchFamily="34" charset="0"/>
              <a:buChar char="•"/>
            </a:pPr>
            <a:r>
              <a:rPr lang="en-US" sz="2800" b="0" dirty="0">
                <a:solidFill>
                  <a:srgbClr val="000000"/>
                </a:solidFill>
                <a:effectLst/>
                <a:latin typeface="Times New Roman" panose="02020603050405020304" pitchFamily="18" charset="0"/>
                <a:cs typeface="Times New Roman" panose="02020603050405020304" pitchFamily="18" charset="0"/>
              </a:rPr>
              <a:t>Cost Management</a:t>
            </a:r>
          </a:p>
          <a:p>
            <a:pPr marL="342900" indent="-342900" algn="l">
              <a:lnSpc>
                <a:spcPct val="150000"/>
              </a:lnSpc>
              <a:buFont typeface="Arial" panose="020B0604020202020204" pitchFamily="34" charset="0"/>
              <a:buChar char="•"/>
            </a:pPr>
            <a:r>
              <a:rPr lang="en-US" sz="2800" b="0" dirty="0">
                <a:solidFill>
                  <a:srgbClr val="000000"/>
                </a:solidFill>
                <a:effectLst/>
                <a:latin typeface="Times New Roman" panose="02020603050405020304" pitchFamily="18" charset="0"/>
                <a:cs typeface="Times New Roman" panose="02020603050405020304" pitchFamily="18" charset="0"/>
              </a:rPr>
              <a:t>To manage the dynamic nature of software</a:t>
            </a:r>
          </a:p>
          <a:p>
            <a:pPr marL="342900" indent="-342900" algn="l">
              <a:lnSpc>
                <a:spcPct val="150000"/>
              </a:lnSpc>
              <a:buFont typeface="Arial" panose="020B0604020202020204" pitchFamily="34" charset="0"/>
              <a:buChar char="•"/>
            </a:pPr>
            <a:r>
              <a:rPr lang="en-US" sz="2800" b="0" dirty="0">
                <a:solidFill>
                  <a:srgbClr val="000000"/>
                </a:solidFill>
                <a:effectLst/>
                <a:latin typeface="Times New Roman" panose="02020603050405020304" pitchFamily="18" charset="0"/>
                <a:cs typeface="Times New Roman" panose="02020603050405020304" pitchFamily="18" charset="0"/>
              </a:rPr>
              <a:t>For better quality Management</a:t>
            </a:r>
          </a:p>
        </p:txBody>
      </p:sp>
      <p:pic>
        <p:nvPicPr>
          <p:cNvPr id="5" name="Picture 4">
            <a:extLst>
              <a:ext uri="{FF2B5EF4-FFF2-40B4-BE49-F238E27FC236}">
                <a16:creationId xmlns:a16="http://schemas.microsoft.com/office/drawing/2014/main" id="{25434FB5-EF10-49F1-892D-E488F5C5E4C8}"/>
              </a:ext>
            </a:extLst>
          </p:cNvPr>
          <p:cNvPicPr>
            <a:picLocks noChangeAspect="1"/>
          </p:cNvPicPr>
          <p:nvPr/>
        </p:nvPicPr>
        <p:blipFill>
          <a:blip r:embed="rId2"/>
          <a:stretch>
            <a:fillRect/>
          </a:stretch>
        </p:blipFill>
        <p:spPr>
          <a:xfrm>
            <a:off x="6422404" y="1620925"/>
            <a:ext cx="5325020" cy="4181564"/>
          </a:xfrm>
          <a:prstGeom prst="rect">
            <a:avLst/>
          </a:prstGeom>
        </p:spPr>
      </p:pic>
    </p:spTree>
    <p:extLst>
      <p:ext uri="{BB962C8B-B14F-4D97-AF65-F5344CB8AC3E}">
        <p14:creationId xmlns:p14="http://schemas.microsoft.com/office/powerpoint/2010/main" val="2342264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Characteristics of a good software</a:t>
            </a:r>
          </a:p>
        </p:txBody>
      </p:sp>
      <p:sp>
        <p:nvSpPr>
          <p:cNvPr id="3" name="TextBox 2">
            <a:extLst>
              <a:ext uri="{FF2B5EF4-FFF2-40B4-BE49-F238E27FC236}">
                <a16:creationId xmlns:a16="http://schemas.microsoft.com/office/drawing/2014/main" id="{0F9D28D8-C70B-46BB-9175-073F79AC5B99}"/>
              </a:ext>
            </a:extLst>
          </p:cNvPr>
          <p:cNvSpPr txBox="1"/>
          <p:nvPr/>
        </p:nvSpPr>
        <p:spPr>
          <a:xfrm>
            <a:off x="970843" y="1690688"/>
            <a:ext cx="9595557" cy="3892861"/>
          </a:xfrm>
          <a:prstGeom prst="rect">
            <a:avLst/>
          </a:prstGeom>
          <a:noFill/>
        </p:spPr>
        <p:txBody>
          <a:bodyPr wrap="square" rtlCol="0">
            <a:spAutoFit/>
          </a:bodyPr>
          <a:lstStyle/>
          <a:p>
            <a:pPr algn="just">
              <a:lnSpc>
                <a:spcPct val="150000"/>
              </a:lnSpc>
            </a:pPr>
            <a:r>
              <a:rPr lang="en-US" sz="2800" b="0" i="0" dirty="0">
                <a:solidFill>
                  <a:srgbClr val="000000"/>
                </a:solidFill>
                <a:effectLst/>
                <a:latin typeface="Times New Roman" panose="02020603050405020304" pitchFamily="18" charset="0"/>
                <a:cs typeface="Times New Roman" panose="02020603050405020304" pitchFamily="18" charset="0"/>
              </a:rPr>
              <a:t>A software product can be judged by what it offers and how well it can be used. </a:t>
            </a:r>
          </a:p>
          <a:p>
            <a:pPr algn="just">
              <a:lnSpc>
                <a:spcPct val="150000"/>
              </a:lnSpc>
            </a:pPr>
            <a:r>
              <a:rPr lang="en-US" sz="2800" dirty="0">
                <a:solidFill>
                  <a:srgbClr val="000000"/>
                </a:solidFill>
                <a:latin typeface="Times New Roman" panose="02020603050405020304" pitchFamily="18" charset="0"/>
                <a:cs typeface="Times New Roman" panose="02020603050405020304" pitchFamily="18" charset="0"/>
              </a:rPr>
              <a:t>A</a:t>
            </a:r>
            <a:r>
              <a:rPr lang="en-US" sz="2800" b="0" i="0" dirty="0">
                <a:solidFill>
                  <a:srgbClr val="000000"/>
                </a:solidFill>
                <a:effectLst/>
                <a:latin typeface="Times New Roman" panose="02020603050405020304" pitchFamily="18" charset="0"/>
                <a:cs typeface="Times New Roman" panose="02020603050405020304" pitchFamily="18" charset="0"/>
              </a:rPr>
              <a:t> software must satisfy on the following grounds:</a:t>
            </a:r>
          </a:p>
          <a:p>
            <a:pPr marL="457200" indent="-457200" algn="l">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Operational</a:t>
            </a:r>
          </a:p>
          <a:p>
            <a:pPr marL="457200" indent="-457200" algn="l">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Transitional</a:t>
            </a:r>
          </a:p>
          <a:p>
            <a:pPr marL="457200" indent="-457200" algn="l">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Maintenance</a:t>
            </a:r>
          </a:p>
        </p:txBody>
      </p:sp>
    </p:spTree>
    <p:extLst>
      <p:ext uri="{BB962C8B-B14F-4D97-AF65-F5344CB8AC3E}">
        <p14:creationId xmlns:p14="http://schemas.microsoft.com/office/powerpoint/2010/main" val="2809771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Characteristics of a good software</a:t>
            </a:r>
          </a:p>
        </p:txBody>
      </p:sp>
      <p:sp>
        <p:nvSpPr>
          <p:cNvPr id="3" name="TextBox 2">
            <a:extLst>
              <a:ext uri="{FF2B5EF4-FFF2-40B4-BE49-F238E27FC236}">
                <a16:creationId xmlns:a16="http://schemas.microsoft.com/office/drawing/2014/main" id="{0F9D28D8-C70B-46BB-9175-073F79AC5B99}"/>
              </a:ext>
            </a:extLst>
          </p:cNvPr>
          <p:cNvSpPr txBox="1"/>
          <p:nvPr/>
        </p:nvSpPr>
        <p:spPr>
          <a:xfrm>
            <a:off x="939800" y="1322231"/>
            <a:ext cx="8669868" cy="2600199"/>
          </a:xfrm>
          <a:prstGeom prst="rect">
            <a:avLst/>
          </a:prstGeom>
          <a:noFill/>
        </p:spPr>
        <p:txBody>
          <a:bodyPr wrap="square" rtlCol="0">
            <a:spAutoFit/>
          </a:bodyPr>
          <a:lstStyle/>
          <a:p>
            <a:pPr algn="l">
              <a:lnSpc>
                <a:spcPct val="150000"/>
              </a:lnSpc>
            </a:pPr>
            <a:r>
              <a:rPr lang="en-US" sz="2800" b="1" i="0" dirty="0">
                <a:effectLst/>
                <a:latin typeface="Times New Roman" panose="02020603050405020304" pitchFamily="18" charset="0"/>
                <a:cs typeface="Times New Roman" panose="02020603050405020304" pitchFamily="18" charset="0"/>
              </a:rPr>
              <a:t>Operational</a:t>
            </a:r>
          </a:p>
          <a:p>
            <a:pPr algn="just">
              <a:lnSpc>
                <a:spcPct val="150000"/>
              </a:lnSpc>
            </a:pPr>
            <a:r>
              <a:rPr lang="en-US" sz="2800" b="0" i="0" dirty="0">
                <a:solidFill>
                  <a:srgbClr val="000000"/>
                </a:solidFill>
                <a:effectLst/>
                <a:latin typeface="Times New Roman" panose="02020603050405020304" pitchFamily="18" charset="0"/>
                <a:cs typeface="Times New Roman" panose="02020603050405020304" pitchFamily="18" charset="0"/>
              </a:rPr>
              <a:t>This tells us how well software works in operations. It can be measured on:</a:t>
            </a:r>
          </a:p>
          <a:p>
            <a:pPr algn="l">
              <a:lnSpc>
                <a:spcPct val="150000"/>
              </a:lnSpc>
            </a:pPr>
            <a:endParaRPr lang="en-US" sz="2800" b="0" i="0" dirty="0">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E09EFE3-508E-497F-96A8-CE3557DFF6A9}"/>
              </a:ext>
            </a:extLst>
          </p:cNvPr>
          <p:cNvSpPr txBox="1"/>
          <p:nvPr/>
        </p:nvSpPr>
        <p:spPr>
          <a:xfrm>
            <a:off x="2020712" y="3644828"/>
            <a:ext cx="2165978" cy="2246769"/>
          </a:xfrm>
          <a:prstGeom prst="rect">
            <a:avLst/>
          </a:prstGeom>
          <a:noFill/>
        </p:spPr>
        <p:txBody>
          <a:bodyPr wrap="none" rtlCol="0">
            <a:spAutoFit/>
          </a:bodyPr>
          <a:lstStyle/>
          <a:p>
            <a:pPr marL="285750" indent="-285750"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Budget</a:t>
            </a:r>
          </a:p>
          <a:p>
            <a:pPr marL="285750" indent="-285750"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Usability</a:t>
            </a:r>
          </a:p>
          <a:p>
            <a:pPr marL="285750" indent="-285750"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Efficiency</a:t>
            </a:r>
          </a:p>
          <a:p>
            <a:pPr marL="285750" indent="-285750"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Correctness</a:t>
            </a: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CD6563F-4B59-4CBE-9494-026FD44EC12F}"/>
              </a:ext>
            </a:extLst>
          </p:cNvPr>
          <p:cNvSpPr txBox="1"/>
          <p:nvPr/>
        </p:nvSpPr>
        <p:spPr>
          <a:xfrm>
            <a:off x="6390311" y="3599400"/>
            <a:ext cx="2504212" cy="2246769"/>
          </a:xfrm>
          <a:prstGeom prst="rect">
            <a:avLst/>
          </a:prstGeom>
          <a:noFill/>
        </p:spPr>
        <p:txBody>
          <a:bodyPr wrap="none" rtlCol="0">
            <a:spAutoFit/>
          </a:bodyPr>
          <a:lstStyle/>
          <a:p>
            <a:pPr marL="285750" indent="-285750"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Functionality</a:t>
            </a:r>
          </a:p>
          <a:p>
            <a:pPr marL="285750" indent="-285750"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Dependability</a:t>
            </a:r>
          </a:p>
          <a:p>
            <a:pPr marL="285750" indent="-285750"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Security</a:t>
            </a:r>
          </a:p>
          <a:p>
            <a:pPr marL="285750" indent="-285750"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Safety</a:t>
            </a: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1921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1270-0215-4EC0-A1F1-0FE16A434E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Characteristics of a good software</a:t>
            </a:r>
          </a:p>
        </p:txBody>
      </p:sp>
      <p:sp>
        <p:nvSpPr>
          <p:cNvPr id="3" name="TextBox 2">
            <a:extLst>
              <a:ext uri="{FF2B5EF4-FFF2-40B4-BE49-F238E27FC236}">
                <a16:creationId xmlns:a16="http://schemas.microsoft.com/office/drawing/2014/main" id="{0F9D28D8-C70B-46BB-9175-073F79AC5B99}"/>
              </a:ext>
            </a:extLst>
          </p:cNvPr>
          <p:cNvSpPr txBox="1"/>
          <p:nvPr/>
        </p:nvSpPr>
        <p:spPr>
          <a:xfrm>
            <a:off x="970845" y="1397177"/>
            <a:ext cx="9189156" cy="5185522"/>
          </a:xfrm>
          <a:prstGeom prst="rect">
            <a:avLst/>
          </a:prstGeom>
          <a:noFill/>
        </p:spPr>
        <p:txBody>
          <a:bodyPr wrap="square" rtlCol="0">
            <a:spAutoFit/>
          </a:bodyPr>
          <a:lstStyle/>
          <a:p>
            <a:pPr algn="l">
              <a:lnSpc>
                <a:spcPct val="150000"/>
              </a:lnSpc>
            </a:pPr>
            <a:r>
              <a:rPr lang="en-US" sz="2800" b="1" i="0" dirty="0">
                <a:effectLst/>
                <a:latin typeface="Arial" panose="020B0604020202020204" pitchFamily="34" charset="0"/>
              </a:rPr>
              <a:t>Transitional</a:t>
            </a:r>
          </a:p>
          <a:p>
            <a:pPr algn="just">
              <a:lnSpc>
                <a:spcPct val="150000"/>
              </a:lnSpc>
            </a:pPr>
            <a:r>
              <a:rPr lang="en-US" sz="2800" b="0" i="0" dirty="0">
                <a:solidFill>
                  <a:srgbClr val="000000"/>
                </a:solidFill>
                <a:effectLst/>
                <a:latin typeface="Times New Roman" panose="02020603050405020304" pitchFamily="18" charset="0"/>
                <a:cs typeface="Times New Roman" panose="02020603050405020304" pitchFamily="18" charset="0"/>
              </a:rPr>
              <a:t>This aspect is important when the software is moved from one platform to another:</a:t>
            </a:r>
          </a:p>
          <a:p>
            <a:pPr marL="457200" indent="-457200" algn="l">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Portability</a:t>
            </a:r>
          </a:p>
          <a:p>
            <a:pPr marL="457200" indent="-457200" algn="l">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Interoperability</a:t>
            </a:r>
          </a:p>
          <a:p>
            <a:pPr marL="457200" indent="-457200" algn="l">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Reusability</a:t>
            </a:r>
          </a:p>
          <a:p>
            <a:pPr marL="457200" indent="-457200" algn="l">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Adaptability</a:t>
            </a:r>
          </a:p>
          <a:p>
            <a:pPr algn="l">
              <a:lnSpc>
                <a:spcPct val="150000"/>
              </a:lnSpc>
            </a:pPr>
            <a:endParaRPr lang="en-US" sz="2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1667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TotalTime>
  <Words>1254</Words>
  <Application>Microsoft Office PowerPoint</Application>
  <PresentationFormat>Widescreen</PresentationFormat>
  <Paragraphs>146</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Source Sans Pro</vt:lpstr>
      <vt:lpstr>Times New Roman</vt:lpstr>
      <vt:lpstr>Office Theme</vt:lpstr>
      <vt:lpstr>Introduction  to Software Engineering</vt:lpstr>
      <vt:lpstr>What is a software?</vt:lpstr>
      <vt:lpstr>Software Engineering</vt:lpstr>
      <vt:lpstr>Software Engineering</vt:lpstr>
      <vt:lpstr>Why do we need Software Engineering?</vt:lpstr>
      <vt:lpstr>Why do we need Software Engineering?</vt:lpstr>
      <vt:lpstr>Characteristics of a good software</vt:lpstr>
      <vt:lpstr>Characteristics of a good software</vt:lpstr>
      <vt:lpstr>Characteristics of a good software</vt:lpstr>
      <vt:lpstr>Characteristics of a good software</vt:lpstr>
      <vt:lpstr>Characteristics of a good software Engineer</vt:lpstr>
      <vt:lpstr>Characteristics of a good software Engineer</vt:lpstr>
      <vt:lpstr>Software development life cycle (SDLC)</vt:lpstr>
      <vt:lpstr>SDLC Stages</vt:lpstr>
      <vt:lpstr>SDLC Stages</vt:lpstr>
      <vt:lpstr>SDLC Stages</vt:lpstr>
      <vt:lpstr>SDLC Stages</vt:lpstr>
      <vt:lpstr>SDLC Stages</vt:lpstr>
      <vt:lpstr>SDLC Stages</vt:lpstr>
      <vt:lpstr>SDLC Stages</vt:lpstr>
      <vt:lpstr>SDLC Stages</vt:lpstr>
      <vt:lpstr>SDLC Stages</vt:lpstr>
      <vt:lpstr>SDLC Stages</vt:lpstr>
      <vt:lpstr>SDLC Stages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Engineering</dc:title>
  <dc:creator>Rakib Hassan</dc:creator>
  <cp:lastModifiedBy>Rakib Hassan</cp:lastModifiedBy>
  <cp:revision>25</cp:revision>
  <dcterms:created xsi:type="dcterms:W3CDTF">2020-12-28T04:00:50Z</dcterms:created>
  <dcterms:modified xsi:type="dcterms:W3CDTF">2020-12-29T03:37:06Z</dcterms:modified>
</cp:coreProperties>
</file>