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52"/>
  </p:notesMasterIdLst>
  <p:sldIdLst>
    <p:sldId id="256" r:id="rId2"/>
    <p:sldId id="262" r:id="rId3"/>
    <p:sldId id="269" r:id="rId4"/>
    <p:sldId id="270"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6" r:id="rId29"/>
    <p:sldId id="299" r:id="rId30"/>
    <p:sldId id="297" r:id="rId31"/>
    <p:sldId id="298" r:id="rId32"/>
    <p:sldId id="301" r:id="rId33"/>
    <p:sldId id="300" r:id="rId34"/>
    <p:sldId id="302" r:id="rId35"/>
    <p:sldId id="303" r:id="rId36"/>
    <p:sldId id="304" r:id="rId37"/>
    <p:sldId id="305" r:id="rId38"/>
    <p:sldId id="306" r:id="rId39"/>
    <p:sldId id="307" r:id="rId40"/>
    <p:sldId id="308" r:id="rId41"/>
    <p:sldId id="309" r:id="rId42"/>
    <p:sldId id="310" r:id="rId43"/>
    <p:sldId id="311" r:id="rId44"/>
    <p:sldId id="312" r:id="rId45"/>
    <p:sldId id="314" r:id="rId46"/>
    <p:sldId id="313" r:id="rId47"/>
    <p:sldId id="315" r:id="rId48"/>
    <p:sldId id="316" r:id="rId49"/>
    <p:sldId id="317" r:id="rId50"/>
    <p:sldId id="26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0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B3636-7751-4404-9360-F9139E33C87A}" type="datetimeFigureOut">
              <a:rPr lang="en-US" smtClean="0"/>
              <a:t>3/22/2022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AA467D-926A-420A-B2A3-6EDB0CAA7866}" type="slidenum">
              <a:rPr lang="en-US" smtClean="0"/>
              <a:t>‹#›</a:t>
            </a:fld>
            <a:endParaRPr lang="en-US"/>
          </a:p>
        </p:txBody>
      </p:sp>
    </p:spTree>
    <p:extLst>
      <p:ext uri="{BB962C8B-B14F-4D97-AF65-F5344CB8AC3E}">
        <p14:creationId xmlns:p14="http://schemas.microsoft.com/office/powerpoint/2010/main" val="1253806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AA467D-926A-420A-B2A3-6EDB0CAA7866}" type="slidenum">
              <a:rPr lang="en-US" smtClean="0"/>
              <a:t>32</a:t>
            </a:fld>
            <a:endParaRPr lang="en-US"/>
          </a:p>
        </p:txBody>
      </p:sp>
    </p:spTree>
    <p:extLst>
      <p:ext uri="{BB962C8B-B14F-4D97-AF65-F5344CB8AC3E}">
        <p14:creationId xmlns:p14="http://schemas.microsoft.com/office/powerpoint/2010/main" val="124786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4636-506F-4552-A26B-FAD2A07366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D23FCB-4ABA-4B04-B093-A1F8FE436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3EC605-DFDE-414A-96BF-F5A4A8A602AA}"/>
              </a:ext>
            </a:extLst>
          </p:cNvPr>
          <p:cNvSpPr>
            <a:spLocks noGrp="1"/>
          </p:cNvSpPr>
          <p:nvPr>
            <p:ph type="dt" sz="half" idx="10"/>
          </p:nvPr>
        </p:nvSpPr>
        <p:spPr/>
        <p:txBody>
          <a:bodyPr/>
          <a:lstStyle/>
          <a:p>
            <a:fld id="{D2B75666-FE3D-4591-B1B2-8A6AFF1017EF}" type="datetimeFigureOut">
              <a:rPr lang="en-US" smtClean="0"/>
              <a:t>3/22/2022</a:t>
            </a:fld>
            <a:endParaRPr lang="en-US"/>
          </a:p>
        </p:txBody>
      </p:sp>
      <p:sp>
        <p:nvSpPr>
          <p:cNvPr id="5" name="Footer Placeholder 4">
            <a:extLst>
              <a:ext uri="{FF2B5EF4-FFF2-40B4-BE49-F238E27FC236}">
                <a16:creationId xmlns:a16="http://schemas.microsoft.com/office/drawing/2014/main" id="{0628C532-0361-4FCF-AF68-DBB1C0B22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84532-93AC-49D6-85FF-E7BB61D6B599}"/>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70980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CCA0-A659-410A-993D-3A22338619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50571B-BD97-43C1-B9E4-7D961693A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6A681-A48C-4D09-8AB3-7678FEDF0419}"/>
              </a:ext>
            </a:extLst>
          </p:cNvPr>
          <p:cNvSpPr>
            <a:spLocks noGrp="1"/>
          </p:cNvSpPr>
          <p:nvPr>
            <p:ph type="dt" sz="half" idx="10"/>
          </p:nvPr>
        </p:nvSpPr>
        <p:spPr/>
        <p:txBody>
          <a:bodyPr/>
          <a:lstStyle/>
          <a:p>
            <a:fld id="{D2B75666-FE3D-4591-B1B2-8A6AFF1017EF}" type="datetimeFigureOut">
              <a:rPr lang="en-US" smtClean="0"/>
              <a:t>3/22/2022</a:t>
            </a:fld>
            <a:endParaRPr lang="en-US"/>
          </a:p>
        </p:txBody>
      </p:sp>
      <p:sp>
        <p:nvSpPr>
          <p:cNvPr id="5" name="Footer Placeholder 4">
            <a:extLst>
              <a:ext uri="{FF2B5EF4-FFF2-40B4-BE49-F238E27FC236}">
                <a16:creationId xmlns:a16="http://schemas.microsoft.com/office/drawing/2014/main" id="{B1EEA504-BD99-419F-BAFD-EA3375B87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53F3E-C534-4561-A85D-72D9231A4B89}"/>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313300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D9FD7-563C-4082-AA32-6D0F289A33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FF0C33-E7C1-4AD5-BE27-8CFA9FC7FC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76A25-5E0C-43F7-BDD7-98716164DD3B}"/>
              </a:ext>
            </a:extLst>
          </p:cNvPr>
          <p:cNvSpPr>
            <a:spLocks noGrp="1"/>
          </p:cNvSpPr>
          <p:nvPr>
            <p:ph type="dt" sz="half" idx="10"/>
          </p:nvPr>
        </p:nvSpPr>
        <p:spPr/>
        <p:txBody>
          <a:bodyPr/>
          <a:lstStyle/>
          <a:p>
            <a:fld id="{D2B75666-FE3D-4591-B1B2-8A6AFF1017EF}" type="datetimeFigureOut">
              <a:rPr lang="en-US" smtClean="0"/>
              <a:t>3/22/2022</a:t>
            </a:fld>
            <a:endParaRPr lang="en-US"/>
          </a:p>
        </p:txBody>
      </p:sp>
      <p:sp>
        <p:nvSpPr>
          <p:cNvPr id="5" name="Footer Placeholder 4">
            <a:extLst>
              <a:ext uri="{FF2B5EF4-FFF2-40B4-BE49-F238E27FC236}">
                <a16:creationId xmlns:a16="http://schemas.microsoft.com/office/drawing/2014/main" id="{245C5F4A-99F2-4FF8-B3C9-5093CF700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E900B-D43B-43DE-ABAE-28B7552DAAF2}"/>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414391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68AB-A5B4-4FC9-9783-8EA45F50C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F6E404-B908-44EF-96A4-74FD28FE68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DBC44-969B-4892-AF93-C5BC75FF6197}"/>
              </a:ext>
            </a:extLst>
          </p:cNvPr>
          <p:cNvSpPr>
            <a:spLocks noGrp="1"/>
          </p:cNvSpPr>
          <p:nvPr>
            <p:ph type="dt" sz="half" idx="10"/>
          </p:nvPr>
        </p:nvSpPr>
        <p:spPr/>
        <p:txBody>
          <a:bodyPr/>
          <a:lstStyle/>
          <a:p>
            <a:fld id="{D2B75666-FE3D-4591-B1B2-8A6AFF1017EF}" type="datetimeFigureOut">
              <a:rPr lang="en-US" smtClean="0"/>
              <a:t>3/22/2022</a:t>
            </a:fld>
            <a:endParaRPr lang="en-US"/>
          </a:p>
        </p:txBody>
      </p:sp>
      <p:sp>
        <p:nvSpPr>
          <p:cNvPr id="5" name="Footer Placeholder 4">
            <a:extLst>
              <a:ext uri="{FF2B5EF4-FFF2-40B4-BE49-F238E27FC236}">
                <a16:creationId xmlns:a16="http://schemas.microsoft.com/office/drawing/2014/main" id="{DA23D5FE-573E-43C7-8417-88483B3BD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144BE-EA0E-4F31-84F0-2A87C08CB8CD}"/>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141975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91F4-FF22-4EA5-98FD-AA018BFD2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76BAFA-92D8-47D8-A92F-2CAFC0ADA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E9BFB4-7300-4D1B-A9FE-CD110E2FEDB7}"/>
              </a:ext>
            </a:extLst>
          </p:cNvPr>
          <p:cNvSpPr>
            <a:spLocks noGrp="1"/>
          </p:cNvSpPr>
          <p:nvPr>
            <p:ph type="dt" sz="half" idx="10"/>
          </p:nvPr>
        </p:nvSpPr>
        <p:spPr/>
        <p:txBody>
          <a:bodyPr/>
          <a:lstStyle/>
          <a:p>
            <a:fld id="{D2B75666-FE3D-4591-B1B2-8A6AFF1017EF}" type="datetimeFigureOut">
              <a:rPr lang="en-US" smtClean="0"/>
              <a:t>3/22/2022</a:t>
            </a:fld>
            <a:endParaRPr lang="en-US"/>
          </a:p>
        </p:txBody>
      </p:sp>
      <p:sp>
        <p:nvSpPr>
          <p:cNvPr id="5" name="Footer Placeholder 4">
            <a:extLst>
              <a:ext uri="{FF2B5EF4-FFF2-40B4-BE49-F238E27FC236}">
                <a16:creationId xmlns:a16="http://schemas.microsoft.com/office/drawing/2014/main" id="{90812404-5624-4863-B08C-F77D4A227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0F77E-E37A-431E-8E47-33DB6AD10654}"/>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78758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9B04-E204-4670-94B4-1839A70326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E0C688-1670-4084-9472-A9CCCCC3CB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A2576-F000-4E4D-8B14-8C6714B00C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5AA4CB-65D3-4F68-9AC9-8B213057F713}"/>
              </a:ext>
            </a:extLst>
          </p:cNvPr>
          <p:cNvSpPr>
            <a:spLocks noGrp="1"/>
          </p:cNvSpPr>
          <p:nvPr>
            <p:ph type="dt" sz="half" idx="10"/>
          </p:nvPr>
        </p:nvSpPr>
        <p:spPr/>
        <p:txBody>
          <a:bodyPr/>
          <a:lstStyle/>
          <a:p>
            <a:fld id="{D2B75666-FE3D-4591-B1B2-8A6AFF1017EF}" type="datetimeFigureOut">
              <a:rPr lang="en-US" smtClean="0"/>
              <a:t>3/22/2022</a:t>
            </a:fld>
            <a:endParaRPr lang="en-US"/>
          </a:p>
        </p:txBody>
      </p:sp>
      <p:sp>
        <p:nvSpPr>
          <p:cNvPr id="6" name="Footer Placeholder 5">
            <a:extLst>
              <a:ext uri="{FF2B5EF4-FFF2-40B4-BE49-F238E27FC236}">
                <a16:creationId xmlns:a16="http://schemas.microsoft.com/office/drawing/2014/main" id="{0FC9EF5C-9264-47B8-8969-5F5DBC2FD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4113B-124F-4762-B9BD-3B5B2D10ADFD}"/>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77442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BA0C-712B-40CA-8A71-3872B7B028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A71AB-751B-48BC-92F3-30E8385B6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97EFC-1BEA-41CB-B601-75213E7822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FBE77B-05EA-4D12-A772-724D9F9F9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F3E1D3-DA93-4D45-8775-14B0468A2B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57F699-869A-406C-8746-040E0E9A020D}"/>
              </a:ext>
            </a:extLst>
          </p:cNvPr>
          <p:cNvSpPr>
            <a:spLocks noGrp="1"/>
          </p:cNvSpPr>
          <p:nvPr>
            <p:ph type="dt" sz="half" idx="10"/>
          </p:nvPr>
        </p:nvSpPr>
        <p:spPr/>
        <p:txBody>
          <a:bodyPr/>
          <a:lstStyle/>
          <a:p>
            <a:fld id="{D2B75666-FE3D-4591-B1B2-8A6AFF1017EF}" type="datetimeFigureOut">
              <a:rPr lang="en-US" smtClean="0"/>
              <a:t>3/22/2022</a:t>
            </a:fld>
            <a:endParaRPr lang="en-US"/>
          </a:p>
        </p:txBody>
      </p:sp>
      <p:sp>
        <p:nvSpPr>
          <p:cNvPr id="8" name="Footer Placeholder 7">
            <a:extLst>
              <a:ext uri="{FF2B5EF4-FFF2-40B4-BE49-F238E27FC236}">
                <a16:creationId xmlns:a16="http://schemas.microsoft.com/office/drawing/2014/main" id="{0D47F04C-7061-49A5-A060-8F68A912F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F9F982-0BE6-4A97-A2F5-EA8592AF4074}"/>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520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CEB7-CB91-4FCB-8828-4BB4AA119E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37AE45-1493-4975-AEEE-12F67837D60A}"/>
              </a:ext>
            </a:extLst>
          </p:cNvPr>
          <p:cNvSpPr>
            <a:spLocks noGrp="1"/>
          </p:cNvSpPr>
          <p:nvPr>
            <p:ph type="dt" sz="half" idx="10"/>
          </p:nvPr>
        </p:nvSpPr>
        <p:spPr/>
        <p:txBody>
          <a:bodyPr/>
          <a:lstStyle/>
          <a:p>
            <a:fld id="{D2B75666-FE3D-4591-B1B2-8A6AFF1017EF}" type="datetimeFigureOut">
              <a:rPr lang="en-US" smtClean="0"/>
              <a:t>3/22/2022</a:t>
            </a:fld>
            <a:endParaRPr lang="en-US"/>
          </a:p>
        </p:txBody>
      </p:sp>
      <p:sp>
        <p:nvSpPr>
          <p:cNvPr id="4" name="Footer Placeholder 3">
            <a:extLst>
              <a:ext uri="{FF2B5EF4-FFF2-40B4-BE49-F238E27FC236}">
                <a16:creationId xmlns:a16="http://schemas.microsoft.com/office/drawing/2014/main" id="{AB80765C-4ECF-4600-B1A0-F357B10345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C17643-B999-4624-BDEB-2E3FE6F54836}"/>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425902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5D1EB-EE50-410B-8371-F636B4C3C525}"/>
              </a:ext>
            </a:extLst>
          </p:cNvPr>
          <p:cNvSpPr>
            <a:spLocks noGrp="1"/>
          </p:cNvSpPr>
          <p:nvPr>
            <p:ph type="dt" sz="half" idx="10"/>
          </p:nvPr>
        </p:nvSpPr>
        <p:spPr/>
        <p:txBody>
          <a:bodyPr/>
          <a:lstStyle/>
          <a:p>
            <a:fld id="{D2B75666-FE3D-4591-B1B2-8A6AFF1017EF}" type="datetimeFigureOut">
              <a:rPr lang="en-US" smtClean="0"/>
              <a:t>3/22/2022</a:t>
            </a:fld>
            <a:endParaRPr lang="en-US"/>
          </a:p>
        </p:txBody>
      </p:sp>
      <p:sp>
        <p:nvSpPr>
          <p:cNvPr id="3" name="Footer Placeholder 2">
            <a:extLst>
              <a:ext uri="{FF2B5EF4-FFF2-40B4-BE49-F238E27FC236}">
                <a16:creationId xmlns:a16="http://schemas.microsoft.com/office/drawing/2014/main" id="{A39BE353-6557-4D7D-BBE8-7C63D759EF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6AED1B-A8A0-44C9-9CFE-D6DF32B5C46B}"/>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11418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9198-0A34-4194-AF09-C60FE16EF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77417D-6339-4094-A0CC-62BFCDF871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2AA88A-E573-4781-875B-88FB5177C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3F0D4-49C6-429C-9E1C-407ED9DA1CBC}"/>
              </a:ext>
            </a:extLst>
          </p:cNvPr>
          <p:cNvSpPr>
            <a:spLocks noGrp="1"/>
          </p:cNvSpPr>
          <p:nvPr>
            <p:ph type="dt" sz="half" idx="10"/>
          </p:nvPr>
        </p:nvSpPr>
        <p:spPr/>
        <p:txBody>
          <a:bodyPr/>
          <a:lstStyle/>
          <a:p>
            <a:fld id="{D2B75666-FE3D-4591-B1B2-8A6AFF1017EF}" type="datetimeFigureOut">
              <a:rPr lang="en-US" smtClean="0"/>
              <a:t>3/22/2022</a:t>
            </a:fld>
            <a:endParaRPr lang="en-US"/>
          </a:p>
        </p:txBody>
      </p:sp>
      <p:sp>
        <p:nvSpPr>
          <p:cNvPr id="6" name="Footer Placeholder 5">
            <a:extLst>
              <a:ext uri="{FF2B5EF4-FFF2-40B4-BE49-F238E27FC236}">
                <a16:creationId xmlns:a16="http://schemas.microsoft.com/office/drawing/2014/main" id="{20DEBAF1-EA26-4BCA-9CAC-580B5B1B5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54B50-0F9A-434B-91E3-7EC00B453214}"/>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325887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40BB-DDF3-44D9-8425-E086AFD01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B13F00-FAAE-46ED-B8BD-2550358E70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92674-389B-4F1A-805F-03C2CA031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C7458-F71B-4C1B-B957-D1643EFB9E8D}"/>
              </a:ext>
            </a:extLst>
          </p:cNvPr>
          <p:cNvSpPr>
            <a:spLocks noGrp="1"/>
          </p:cNvSpPr>
          <p:nvPr>
            <p:ph type="dt" sz="half" idx="10"/>
          </p:nvPr>
        </p:nvSpPr>
        <p:spPr/>
        <p:txBody>
          <a:bodyPr/>
          <a:lstStyle/>
          <a:p>
            <a:fld id="{D2B75666-FE3D-4591-B1B2-8A6AFF1017EF}" type="datetimeFigureOut">
              <a:rPr lang="en-US" smtClean="0"/>
              <a:t>3/22/2022</a:t>
            </a:fld>
            <a:endParaRPr lang="en-US"/>
          </a:p>
        </p:txBody>
      </p:sp>
      <p:sp>
        <p:nvSpPr>
          <p:cNvPr id="6" name="Footer Placeholder 5">
            <a:extLst>
              <a:ext uri="{FF2B5EF4-FFF2-40B4-BE49-F238E27FC236}">
                <a16:creationId xmlns:a16="http://schemas.microsoft.com/office/drawing/2014/main" id="{869DF8A0-67D4-40A3-A7F2-E627C2ED04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F127B-4706-4B32-AA30-C58BF8489B53}"/>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00526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DE1DC-44B6-48E8-8E0F-3F52756809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5A890E-7E5A-4E84-8F81-C74AD805E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7C6B6-2896-4699-B2E7-56DB12C922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75666-FE3D-4591-B1B2-8A6AFF1017EF}" type="datetimeFigureOut">
              <a:rPr lang="en-US" smtClean="0"/>
              <a:t>3/22/2022</a:t>
            </a:fld>
            <a:endParaRPr lang="en-US"/>
          </a:p>
        </p:txBody>
      </p:sp>
      <p:sp>
        <p:nvSpPr>
          <p:cNvPr id="5" name="Footer Placeholder 4">
            <a:extLst>
              <a:ext uri="{FF2B5EF4-FFF2-40B4-BE49-F238E27FC236}">
                <a16:creationId xmlns:a16="http://schemas.microsoft.com/office/drawing/2014/main" id="{F3035CAC-22AD-4891-B72B-D5769A7BE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7D095A-9EB6-4568-9574-72151A73C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80395-2104-4BC1-86BD-AFE54AD2A946}" type="slidenum">
              <a:rPr lang="en-US" smtClean="0"/>
              <a:t>‹#›</a:t>
            </a:fld>
            <a:endParaRPr lang="en-US"/>
          </a:p>
        </p:txBody>
      </p:sp>
    </p:spTree>
    <p:extLst>
      <p:ext uri="{BB962C8B-B14F-4D97-AF65-F5344CB8AC3E}">
        <p14:creationId xmlns:p14="http://schemas.microsoft.com/office/powerpoint/2010/main" val="32138643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51E82-01BA-41DB-B2EB-6C0629910E11}"/>
              </a:ext>
            </a:extLst>
          </p:cNvPr>
          <p:cNvSpPr>
            <a:spLocks noGrp="1"/>
          </p:cNvSpPr>
          <p:nvPr>
            <p:ph type="title"/>
          </p:nvPr>
        </p:nvSpPr>
        <p:spPr>
          <a:xfrm>
            <a:off x="838200" y="1392414"/>
            <a:ext cx="10515600" cy="1325563"/>
          </a:xfrm>
        </p:spPr>
        <p:txBody>
          <a:bodyPr>
            <a:noAutofit/>
          </a:bodyPr>
          <a:lstStyle/>
          <a:p>
            <a:pPr algn="ctr"/>
            <a:r>
              <a:rPr lang="en-US" dirty="0">
                <a:latin typeface="Times New Roman" panose="02020603050405020304" pitchFamily="18" charset="0"/>
                <a:cs typeface="Times New Roman" panose="02020603050405020304" pitchFamily="18" charset="0"/>
              </a:rPr>
              <a:t>Software development life cycle models</a:t>
            </a:r>
          </a:p>
        </p:txBody>
      </p:sp>
      <p:sp>
        <p:nvSpPr>
          <p:cNvPr id="3" name="TextBox 2">
            <a:extLst>
              <a:ext uri="{FF2B5EF4-FFF2-40B4-BE49-F238E27FC236}">
                <a16:creationId xmlns:a16="http://schemas.microsoft.com/office/drawing/2014/main" id="{6A4ECB83-3806-4614-BE43-CA3B084B0283}"/>
              </a:ext>
            </a:extLst>
          </p:cNvPr>
          <p:cNvSpPr txBox="1"/>
          <p:nvPr/>
        </p:nvSpPr>
        <p:spPr>
          <a:xfrm>
            <a:off x="5063370" y="3883378"/>
            <a:ext cx="2255746" cy="923330"/>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Rakibul Hassan</a:t>
            </a:r>
          </a:p>
          <a:p>
            <a:pPr algn="ctr"/>
            <a:r>
              <a:rPr lang="en-US" b="1" dirty="0">
                <a:latin typeface="Times New Roman" panose="02020603050405020304" pitchFamily="18" charset="0"/>
                <a:cs typeface="Times New Roman" panose="02020603050405020304" pitchFamily="18" charset="0"/>
              </a:rPr>
              <a:t>Lecturer</a:t>
            </a:r>
          </a:p>
          <a:p>
            <a:pPr algn="ctr"/>
            <a:r>
              <a:rPr lang="en-US" b="1" dirty="0">
                <a:latin typeface="Times New Roman" panose="02020603050405020304" pitchFamily="18" charset="0"/>
                <a:cs typeface="Times New Roman" panose="02020603050405020304" pitchFamily="18" charset="0"/>
              </a:rPr>
              <a:t>Dept. of ECE, RUET</a:t>
            </a:r>
          </a:p>
        </p:txBody>
      </p:sp>
    </p:spTree>
    <p:extLst>
      <p:ext uri="{BB962C8B-B14F-4D97-AF65-F5344CB8AC3E}">
        <p14:creationId xmlns:p14="http://schemas.microsoft.com/office/powerpoint/2010/main" val="3195550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Iterative model</a:t>
            </a:r>
          </a:p>
        </p:txBody>
      </p:sp>
      <p:sp>
        <p:nvSpPr>
          <p:cNvPr id="5" name="TextBox 4">
            <a:extLst>
              <a:ext uri="{FF2B5EF4-FFF2-40B4-BE49-F238E27FC236}">
                <a16:creationId xmlns:a16="http://schemas.microsoft.com/office/drawing/2014/main" id="{57F4ECA3-49EF-44AA-8686-59263F1B1EB5}"/>
              </a:ext>
            </a:extLst>
          </p:cNvPr>
          <p:cNvSpPr txBox="1"/>
          <p:nvPr/>
        </p:nvSpPr>
        <p:spPr>
          <a:xfrm>
            <a:off x="825910" y="1187610"/>
            <a:ext cx="9989574" cy="5185522"/>
          </a:xfrm>
          <a:prstGeom prst="rect">
            <a:avLst/>
          </a:prstGeom>
          <a:noFill/>
        </p:spPr>
        <p:txBody>
          <a:bodyPr wrap="square">
            <a:spAutoFit/>
          </a:bodyPr>
          <a:lstStyle/>
          <a:p>
            <a:pPr algn="just">
              <a:lnSpc>
                <a:spcPct val="150000"/>
              </a:lnSpc>
            </a:pPr>
            <a:r>
              <a:rPr lang="en-US" sz="2800" b="0" i="0" dirty="0">
                <a:solidFill>
                  <a:srgbClr val="610B38"/>
                </a:solidFill>
                <a:effectLst/>
                <a:latin typeface="Times New Roman" panose="02020603050405020304" pitchFamily="18" charset="0"/>
                <a:cs typeface="Times New Roman" panose="02020603050405020304" pitchFamily="18" charset="0"/>
              </a:rPr>
              <a:t>Disadvantages of Iterative Model:</a:t>
            </a:r>
          </a:p>
          <a:p>
            <a:pPr marL="457200" indent="-45720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It is not suitable for short projects.</a:t>
            </a:r>
          </a:p>
          <a:p>
            <a:pPr marL="457200" indent="-45720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More Resources may be required.</a:t>
            </a:r>
          </a:p>
          <a:p>
            <a:pPr marL="457200" indent="-45720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Design can be changed again and again because of imperfect requirements.</a:t>
            </a:r>
          </a:p>
          <a:p>
            <a:pPr marL="457200" indent="-45720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Requirement changes can cause over budget.</a:t>
            </a:r>
          </a:p>
          <a:p>
            <a:pPr marL="457200" indent="-45720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Project completion date not confirmed because of changing requirements.</a:t>
            </a:r>
          </a:p>
        </p:txBody>
      </p:sp>
    </p:spTree>
    <p:extLst>
      <p:ext uri="{BB962C8B-B14F-4D97-AF65-F5344CB8AC3E}">
        <p14:creationId xmlns:p14="http://schemas.microsoft.com/office/powerpoint/2010/main" val="40738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Incremental model</a:t>
            </a:r>
          </a:p>
        </p:txBody>
      </p:sp>
      <p:sp>
        <p:nvSpPr>
          <p:cNvPr id="5" name="TextBox 4">
            <a:extLst>
              <a:ext uri="{FF2B5EF4-FFF2-40B4-BE49-F238E27FC236}">
                <a16:creationId xmlns:a16="http://schemas.microsoft.com/office/drawing/2014/main" id="{57F4ECA3-49EF-44AA-8686-59263F1B1EB5}"/>
              </a:ext>
            </a:extLst>
          </p:cNvPr>
          <p:cNvSpPr txBox="1"/>
          <p:nvPr/>
        </p:nvSpPr>
        <p:spPr>
          <a:xfrm>
            <a:off x="894736" y="1754022"/>
            <a:ext cx="9989574" cy="334995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Incremental Model is a process of software development where requirements divided into multiple standalone modules of the software development cycle.</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 this model, each module goes through the requirements, design, implementation and testing phases. </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Every subsequent release of the module adds function to the previous release.</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 The process continues until the complete system achieved.</a:t>
            </a:r>
          </a:p>
        </p:txBody>
      </p:sp>
    </p:spTree>
    <p:extLst>
      <p:ext uri="{BB962C8B-B14F-4D97-AF65-F5344CB8AC3E}">
        <p14:creationId xmlns:p14="http://schemas.microsoft.com/office/powerpoint/2010/main" val="1490420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Incremental model</a:t>
            </a:r>
          </a:p>
        </p:txBody>
      </p:sp>
      <p:pic>
        <p:nvPicPr>
          <p:cNvPr id="2050" name="Picture 2" descr="Incremental Model">
            <a:extLst>
              <a:ext uri="{FF2B5EF4-FFF2-40B4-BE49-F238E27FC236}">
                <a16:creationId xmlns:a16="http://schemas.microsoft.com/office/drawing/2014/main" id="{9DE342FD-1559-4E17-AB1C-EF380DB28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53613"/>
            <a:ext cx="9067800" cy="5209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60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Incremental model</a:t>
            </a:r>
          </a:p>
        </p:txBody>
      </p:sp>
      <p:sp>
        <p:nvSpPr>
          <p:cNvPr id="5" name="TextBox 4">
            <a:extLst>
              <a:ext uri="{FF2B5EF4-FFF2-40B4-BE49-F238E27FC236}">
                <a16:creationId xmlns:a16="http://schemas.microsoft.com/office/drawing/2014/main" id="{CFE0148A-E944-49D8-8F3C-4D338156F884}"/>
              </a:ext>
            </a:extLst>
          </p:cNvPr>
          <p:cNvSpPr txBox="1"/>
          <p:nvPr/>
        </p:nvSpPr>
        <p:spPr>
          <a:xfrm>
            <a:off x="1253613" y="912466"/>
            <a:ext cx="8760542" cy="5185522"/>
          </a:xfrm>
          <a:prstGeom prst="rect">
            <a:avLst/>
          </a:prstGeom>
          <a:noFill/>
        </p:spPr>
        <p:txBody>
          <a:bodyPr wrap="square">
            <a:spAutoFit/>
          </a:bodyPr>
          <a:lstStyle/>
          <a:p>
            <a:pPr algn="l">
              <a:lnSpc>
                <a:spcPct val="150000"/>
              </a:lnSpc>
            </a:pPr>
            <a:r>
              <a:rPr lang="en-US" sz="2800" b="1" i="0" dirty="0">
                <a:solidFill>
                  <a:srgbClr val="222222"/>
                </a:solidFill>
                <a:effectLst/>
                <a:latin typeface="Times New Roman" panose="02020603050405020304" pitchFamily="18" charset="0"/>
                <a:cs typeface="Times New Roman" panose="02020603050405020304" pitchFamily="18" charset="0"/>
              </a:rPr>
              <a:t>When to use Incremental models?</a:t>
            </a:r>
          </a:p>
          <a:p>
            <a:pPr marL="285750" indent="-285750" algn="l">
              <a:lnSpc>
                <a:spcPct val="150000"/>
              </a:lnSpc>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Requirements of the system are clearly understood</a:t>
            </a:r>
          </a:p>
          <a:p>
            <a:pPr marL="285750" indent="-285750" algn="l">
              <a:lnSpc>
                <a:spcPct val="150000"/>
              </a:lnSpc>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When demand for an early release of a product arises</a:t>
            </a:r>
          </a:p>
          <a:p>
            <a:pPr marL="285750" indent="-285750" algn="l">
              <a:lnSpc>
                <a:spcPct val="150000"/>
              </a:lnSpc>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When software engineering team are not very well skilled or trained</a:t>
            </a:r>
          </a:p>
          <a:p>
            <a:pPr marL="285750" indent="-285750" algn="l">
              <a:lnSpc>
                <a:spcPct val="150000"/>
              </a:lnSpc>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When high-risk features and goals are involved</a:t>
            </a:r>
          </a:p>
          <a:p>
            <a:pPr marL="285750" indent="-285750" algn="l">
              <a:lnSpc>
                <a:spcPct val="150000"/>
              </a:lnSpc>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Such methodology is more in use for web application and product based companies</a:t>
            </a:r>
          </a:p>
        </p:txBody>
      </p:sp>
    </p:spTree>
    <p:extLst>
      <p:ext uri="{BB962C8B-B14F-4D97-AF65-F5344CB8AC3E}">
        <p14:creationId xmlns:p14="http://schemas.microsoft.com/office/powerpoint/2010/main" val="22311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Incremental model</a:t>
            </a:r>
          </a:p>
        </p:txBody>
      </p:sp>
      <p:graphicFrame>
        <p:nvGraphicFramePr>
          <p:cNvPr id="3" name="Table 2">
            <a:extLst>
              <a:ext uri="{FF2B5EF4-FFF2-40B4-BE49-F238E27FC236}">
                <a16:creationId xmlns:a16="http://schemas.microsoft.com/office/drawing/2014/main" id="{0F5246A6-4DB0-428A-AD48-AAD78C9752F8}"/>
              </a:ext>
            </a:extLst>
          </p:cNvPr>
          <p:cNvGraphicFramePr>
            <a:graphicFrameLocks noGrp="1"/>
          </p:cNvGraphicFramePr>
          <p:nvPr>
            <p:extLst>
              <p:ext uri="{D42A27DB-BD31-4B8C-83A1-F6EECF244321}">
                <p14:modId xmlns:p14="http://schemas.microsoft.com/office/powerpoint/2010/main" val="83959553"/>
              </p:ext>
            </p:extLst>
          </p:nvPr>
        </p:nvGraphicFramePr>
        <p:xfrm>
          <a:off x="1022555" y="1049781"/>
          <a:ext cx="10618840" cy="5107759"/>
        </p:xfrm>
        <a:graphic>
          <a:graphicData uri="http://schemas.openxmlformats.org/drawingml/2006/table">
            <a:tbl>
              <a:tblPr/>
              <a:tblGrid>
                <a:gridCol w="5309420">
                  <a:extLst>
                    <a:ext uri="{9D8B030D-6E8A-4147-A177-3AD203B41FA5}">
                      <a16:colId xmlns:a16="http://schemas.microsoft.com/office/drawing/2014/main" val="2483265799"/>
                    </a:ext>
                  </a:extLst>
                </a:gridCol>
                <a:gridCol w="5309420">
                  <a:extLst>
                    <a:ext uri="{9D8B030D-6E8A-4147-A177-3AD203B41FA5}">
                      <a16:colId xmlns:a16="http://schemas.microsoft.com/office/drawing/2014/main" val="1900078515"/>
                    </a:ext>
                  </a:extLst>
                </a:gridCol>
              </a:tblGrid>
              <a:tr h="312527">
                <a:tc>
                  <a:txBody>
                    <a:bodyPr/>
                    <a:lstStyle/>
                    <a:p>
                      <a:pPr marL="0" indent="0" algn="ctr" fontAlgn="t">
                        <a:buFont typeface="Arial" panose="020B0604020202020204" pitchFamily="34" charset="0"/>
                        <a:buNone/>
                      </a:pPr>
                      <a:r>
                        <a:rPr lang="en-US" sz="2000" b="1" dirty="0">
                          <a:effectLst/>
                          <a:latin typeface="Times New Roman" panose="02020603050405020304" pitchFamily="18" charset="0"/>
                          <a:cs typeface="Times New Roman" panose="02020603050405020304" pitchFamily="18" charset="0"/>
                        </a:rPr>
                        <a:t>Advantages</a:t>
                      </a:r>
                      <a:endParaRPr lang="en-US" sz="2000" dirty="0">
                        <a:effectLst/>
                        <a:latin typeface="Times New Roman" panose="02020603050405020304" pitchFamily="18" charset="0"/>
                        <a:cs typeface="Times New Roman" panose="02020603050405020304" pitchFamily="18" charset="0"/>
                      </a:endParaRPr>
                    </a:p>
                  </a:txBody>
                  <a:tcPr marL="48081" marR="48081" marT="48081" marB="480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marL="0" indent="0" algn="ctr" fontAlgn="t">
                        <a:buFont typeface="Arial" panose="020B0604020202020204" pitchFamily="34" charset="0"/>
                        <a:buNone/>
                      </a:pPr>
                      <a:r>
                        <a:rPr lang="en-US" sz="2000" b="1" dirty="0">
                          <a:effectLst/>
                          <a:latin typeface="Times New Roman" panose="02020603050405020304" pitchFamily="18" charset="0"/>
                          <a:cs typeface="Times New Roman" panose="02020603050405020304" pitchFamily="18" charset="0"/>
                        </a:rPr>
                        <a:t>Disadvantages</a:t>
                      </a:r>
                      <a:endParaRPr lang="en-US" sz="2000" dirty="0">
                        <a:effectLst/>
                        <a:latin typeface="Times New Roman" panose="02020603050405020304" pitchFamily="18" charset="0"/>
                        <a:cs typeface="Times New Roman" panose="02020603050405020304" pitchFamily="18" charset="0"/>
                      </a:endParaRPr>
                    </a:p>
                  </a:txBody>
                  <a:tcPr marL="48081" marR="48081" marT="48081" marB="480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347391123"/>
                  </a:ext>
                </a:extLst>
              </a:tr>
              <a:tr h="745257">
                <a:tc>
                  <a:txBody>
                    <a:bodyPr/>
                    <a:lstStyle/>
                    <a:p>
                      <a:pPr marL="285750" indent="-285750" algn="l" fontAlgn="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software will be generated quickly during the software life cycle</a:t>
                      </a:r>
                    </a:p>
                  </a:txBody>
                  <a:tcPr marL="48081" marR="48081" marT="48081" marB="480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It requires a good planning designing</a:t>
                      </a:r>
                    </a:p>
                  </a:txBody>
                  <a:tcPr marL="48081" marR="48081" marT="48081" marB="480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58278232"/>
                  </a:ext>
                </a:extLst>
              </a:tr>
              <a:tr h="1177987">
                <a:tc>
                  <a:txBody>
                    <a:bodyPr/>
                    <a:lstStyle/>
                    <a:p>
                      <a:pPr marL="285750" indent="-285750" algn="l" fontAlgn="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It is flexible and less expensive to change requirements and scope</a:t>
                      </a:r>
                    </a:p>
                  </a:txBody>
                  <a:tcPr marL="48081" marR="48081" marT="48081" marB="480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marL="285750" indent="-285750" algn="l" fontAlgn="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Problems might cause due to system architecture as such not all requirements collected up front for the entire software lifecycle</a:t>
                      </a:r>
                    </a:p>
                  </a:txBody>
                  <a:tcPr marL="48081" marR="48081" marT="48081" marB="480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3876793461"/>
                  </a:ext>
                </a:extLst>
              </a:tr>
              <a:tr h="528892">
                <a:tc>
                  <a:txBody>
                    <a:bodyPr/>
                    <a:lstStyle/>
                    <a:p>
                      <a:pPr marL="285750" indent="-285750" algn="l" fontAlgn="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Throughout the development stages changes can be done</a:t>
                      </a:r>
                    </a:p>
                  </a:txBody>
                  <a:tcPr marL="48081" marR="48081" marT="48081" marB="480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Each iteration phase is rigid and does not overlap each other</a:t>
                      </a:r>
                    </a:p>
                  </a:txBody>
                  <a:tcPr marL="48081" marR="48081" marT="48081" marB="480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8762668"/>
                  </a:ext>
                </a:extLst>
              </a:tr>
              <a:tr h="745257">
                <a:tc>
                  <a:txBody>
                    <a:bodyPr/>
                    <a:lstStyle/>
                    <a:p>
                      <a:pPr marL="285750" indent="-285750" algn="l"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This model is less costly compared to others</a:t>
                      </a:r>
                    </a:p>
                  </a:txBody>
                  <a:tcPr marL="48081" marR="48081" marT="48081" marB="480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marL="285750" indent="-285750" algn="l" fontAlgn="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Rectifying a problem in one unit requires correction in all the units and consumes a lot of time</a:t>
                      </a:r>
                    </a:p>
                  </a:txBody>
                  <a:tcPr marL="48081" marR="48081" marT="48081" marB="480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2956167206"/>
                  </a:ext>
                </a:extLst>
              </a:tr>
              <a:tr h="528892">
                <a:tc>
                  <a:txBody>
                    <a:bodyPr/>
                    <a:lstStyle/>
                    <a:p>
                      <a:pPr marL="285750" indent="-285750" algn="l"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A customer can respond to each building</a:t>
                      </a:r>
                    </a:p>
                  </a:txBody>
                  <a:tcPr marL="48081" marR="48081" marT="48081" marB="480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indent="0" algn="l" fontAlgn="t">
                        <a:buFont typeface="Arial" panose="020B0604020202020204" pitchFamily="34" charset="0"/>
                        <a:buNone/>
                      </a:pPr>
                      <a:endParaRPr lang="en-US" sz="2000" dirty="0">
                        <a:effectLst/>
                        <a:latin typeface="Times New Roman" panose="02020603050405020304" pitchFamily="18" charset="0"/>
                        <a:cs typeface="Times New Roman" panose="02020603050405020304" pitchFamily="18" charset="0"/>
                      </a:endParaRPr>
                    </a:p>
                  </a:txBody>
                  <a:tcPr marL="48081" marR="48081" marT="48081" marB="480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97882401"/>
                  </a:ext>
                </a:extLst>
              </a:tr>
              <a:tr h="312527">
                <a:tc>
                  <a:txBody>
                    <a:bodyPr/>
                    <a:lstStyle/>
                    <a:p>
                      <a:pPr marL="285750" indent="-285750" algn="l"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Errors are easy to be identified</a:t>
                      </a:r>
                    </a:p>
                  </a:txBody>
                  <a:tcPr marL="48081" marR="48081" marT="48081" marB="480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marL="0" indent="0" algn="l" fontAlgn="t">
                        <a:buFont typeface="Arial" panose="020B0604020202020204" pitchFamily="34" charset="0"/>
                        <a:buNone/>
                      </a:pPr>
                      <a:endParaRPr lang="en-US" sz="2000" dirty="0">
                        <a:effectLst/>
                        <a:latin typeface="Times New Roman" panose="02020603050405020304" pitchFamily="18" charset="0"/>
                        <a:cs typeface="Times New Roman" panose="02020603050405020304" pitchFamily="18" charset="0"/>
                      </a:endParaRPr>
                    </a:p>
                  </a:txBody>
                  <a:tcPr marL="48081" marR="48081" marT="48081" marB="480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666994866"/>
                  </a:ext>
                </a:extLst>
              </a:tr>
            </a:tbl>
          </a:graphicData>
        </a:graphic>
      </p:graphicFrame>
    </p:spTree>
    <p:extLst>
      <p:ext uri="{BB962C8B-B14F-4D97-AF65-F5344CB8AC3E}">
        <p14:creationId xmlns:p14="http://schemas.microsoft.com/office/powerpoint/2010/main" val="2696383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Spiral model</a:t>
            </a:r>
          </a:p>
        </p:txBody>
      </p:sp>
      <p:sp>
        <p:nvSpPr>
          <p:cNvPr id="7" name="TextBox 6">
            <a:extLst>
              <a:ext uri="{FF2B5EF4-FFF2-40B4-BE49-F238E27FC236}">
                <a16:creationId xmlns:a16="http://schemas.microsoft.com/office/drawing/2014/main" id="{8422BFA7-A710-421D-8A9B-492EBEEC49B4}"/>
              </a:ext>
            </a:extLst>
          </p:cNvPr>
          <p:cNvSpPr txBox="1"/>
          <p:nvPr/>
        </p:nvSpPr>
        <p:spPr>
          <a:xfrm>
            <a:off x="856635" y="884508"/>
            <a:ext cx="10478729" cy="556594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Spiral model is a combination of both, iterative model and one of the SDLC model. </a:t>
            </a:r>
          </a:p>
          <a:p>
            <a:pPr marL="285750" indent="-28575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can be seen as if </a:t>
            </a:r>
            <a:r>
              <a:rPr lang="en-US" sz="2400" dirty="0">
                <a:solidFill>
                  <a:srgbClr val="000000"/>
                </a:solidFill>
                <a:latin typeface="Times New Roman" panose="02020603050405020304" pitchFamily="18" charset="0"/>
                <a:cs typeface="Times New Roman" panose="02020603050405020304" pitchFamily="18" charset="0"/>
              </a:rPr>
              <a:t>we</a:t>
            </a:r>
            <a:r>
              <a:rPr lang="en-US" sz="2400" b="0" i="0" dirty="0">
                <a:solidFill>
                  <a:srgbClr val="000000"/>
                </a:solidFill>
                <a:effectLst/>
                <a:latin typeface="Times New Roman" panose="02020603050405020304" pitchFamily="18" charset="0"/>
                <a:cs typeface="Times New Roman" panose="02020603050405020304" pitchFamily="18" charset="0"/>
              </a:rPr>
              <a:t> choose one SDLC model and combine it with cyclic process (iterative model).</a:t>
            </a:r>
          </a:p>
          <a:p>
            <a:pPr marL="285750" indent="-28575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This model considers </a:t>
            </a:r>
            <a:r>
              <a:rPr lang="en-US" sz="2400" b="1" i="0" dirty="0">
                <a:solidFill>
                  <a:srgbClr val="000000"/>
                </a:solidFill>
                <a:effectLst/>
                <a:latin typeface="Times New Roman" panose="02020603050405020304" pitchFamily="18" charset="0"/>
                <a:cs typeface="Times New Roman" panose="02020603050405020304" pitchFamily="18" charset="0"/>
              </a:rPr>
              <a:t>risk</a:t>
            </a:r>
            <a:r>
              <a:rPr lang="en-US" sz="2400" b="0" i="0" dirty="0">
                <a:solidFill>
                  <a:srgbClr val="000000"/>
                </a:solidFill>
                <a:effectLst/>
                <a:latin typeface="Times New Roman" panose="02020603050405020304" pitchFamily="18" charset="0"/>
                <a:cs typeface="Times New Roman" panose="02020603050405020304" pitchFamily="18" charset="0"/>
              </a:rPr>
              <a:t>, which often goes un-noticed by most other models. </a:t>
            </a:r>
          </a:p>
          <a:p>
            <a:pPr marL="285750" indent="-28575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model starts with determining objectives and constraints of the software at the start of one iteration.</a:t>
            </a:r>
          </a:p>
          <a:p>
            <a:pPr marL="285750" indent="-28575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Next phase is of prototyping the software. This includes risk analysis. </a:t>
            </a:r>
          </a:p>
          <a:p>
            <a:pPr marL="285750" indent="-28575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Then one standard SDLC model is used to build the software. In the fourth phase of the plan of next iteration is prepared.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454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Spiral model</a:t>
            </a:r>
          </a:p>
        </p:txBody>
      </p:sp>
      <p:pic>
        <p:nvPicPr>
          <p:cNvPr id="5122" name="Picture 2" descr="Spiral Model">
            <a:extLst>
              <a:ext uri="{FF2B5EF4-FFF2-40B4-BE49-F238E27FC236}">
                <a16:creationId xmlns:a16="http://schemas.microsoft.com/office/drawing/2014/main" id="{ABB24F0E-CCB6-4B73-8353-32A555F60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522" y="1022362"/>
            <a:ext cx="6656439" cy="5549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75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Spiral model</a:t>
            </a:r>
          </a:p>
        </p:txBody>
      </p:sp>
      <p:sp>
        <p:nvSpPr>
          <p:cNvPr id="5" name="TextBox 4">
            <a:extLst>
              <a:ext uri="{FF2B5EF4-FFF2-40B4-BE49-F238E27FC236}">
                <a16:creationId xmlns:a16="http://schemas.microsoft.com/office/drawing/2014/main" id="{8DB79027-EB59-42FA-B0E5-F594DBF211CA}"/>
              </a:ext>
            </a:extLst>
          </p:cNvPr>
          <p:cNvSpPr txBox="1"/>
          <p:nvPr/>
        </p:nvSpPr>
        <p:spPr>
          <a:xfrm>
            <a:off x="1991032" y="1211085"/>
            <a:ext cx="8209935" cy="4435830"/>
          </a:xfrm>
          <a:prstGeom prst="rect">
            <a:avLst/>
          </a:prstGeom>
          <a:noFill/>
        </p:spPr>
        <p:txBody>
          <a:bodyPr wrap="square">
            <a:spAutoFit/>
          </a:bodyPr>
          <a:lstStyle/>
          <a:p>
            <a:pPr algn="l">
              <a:lnSpc>
                <a:spcPct val="150000"/>
              </a:lnSpc>
            </a:pPr>
            <a:r>
              <a:rPr lang="en-US" sz="3200" b="0" i="0" dirty="0">
                <a:solidFill>
                  <a:srgbClr val="610B4B"/>
                </a:solidFill>
                <a:effectLst/>
                <a:latin typeface="Times New Roman" panose="02020603050405020304" pitchFamily="18" charset="0"/>
                <a:cs typeface="Times New Roman" panose="02020603050405020304" pitchFamily="18" charset="0"/>
              </a:rPr>
              <a:t>When to use Spiral Model?</a:t>
            </a:r>
          </a:p>
          <a:p>
            <a:pPr marL="457200" indent="-457200" algn="l">
              <a:lnSpc>
                <a:spcPct val="150000"/>
              </a:lnSpc>
              <a:buFont typeface="Arial" panose="020B0604020202020204" pitchFamily="34" charset="0"/>
              <a:buChar char="•"/>
            </a:pPr>
            <a:r>
              <a:rPr lang="en-US" sz="3200" b="0" dirty="0">
                <a:solidFill>
                  <a:srgbClr val="000000"/>
                </a:solidFill>
                <a:effectLst/>
                <a:latin typeface="Times New Roman" panose="02020603050405020304" pitchFamily="18" charset="0"/>
                <a:cs typeface="Times New Roman" panose="02020603050405020304" pitchFamily="18" charset="0"/>
              </a:rPr>
              <a:t>When deliverance is required to be frequent.</a:t>
            </a:r>
          </a:p>
          <a:p>
            <a:pPr marL="457200" indent="-457200" algn="l">
              <a:lnSpc>
                <a:spcPct val="150000"/>
              </a:lnSpc>
              <a:buFont typeface="Arial" panose="020B0604020202020204" pitchFamily="34" charset="0"/>
              <a:buChar char="•"/>
            </a:pPr>
            <a:r>
              <a:rPr lang="en-US" sz="3200" b="0" dirty="0">
                <a:solidFill>
                  <a:srgbClr val="000000"/>
                </a:solidFill>
                <a:effectLst/>
                <a:latin typeface="Times New Roman" panose="02020603050405020304" pitchFamily="18" charset="0"/>
                <a:cs typeface="Times New Roman" panose="02020603050405020304" pitchFamily="18" charset="0"/>
              </a:rPr>
              <a:t>When the project is large</a:t>
            </a:r>
          </a:p>
          <a:p>
            <a:pPr marL="457200" indent="-457200" algn="l">
              <a:lnSpc>
                <a:spcPct val="150000"/>
              </a:lnSpc>
              <a:buFont typeface="Arial" panose="020B0604020202020204" pitchFamily="34" charset="0"/>
              <a:buChar char="•"/>
            </a:pPr>
            <a:r>
              <a:rPr lang="en-US" sz="3200" b="0" dirty="0">
                <a:solidFill>
                  <a:srgbClr val="000000"/>
                </a:solidFill>
                <a:effectLst/>
                <a:latin typeface="Times New Roman" panose="02020603050405020304" pitchFamily="18" charset="0"/>
                <a:cs typeface="Times New Roman" panose="02020603050405020304" pitchFamily="18" charset="0"/>
              </a:rPr>
              <a:t>When requirements are unclear and complex</a:t>
            </a:r>
          </a:p>
          <a:p>
            <a:pPr marL="457200" indent="-457200" algn="l">
              <a:lnSpc>
                <a:spcPct val="150000"/>
              </a:lnSpc>
              <a:buFont typeface="Arial" panose="020B0604020202020204" pitchFamily="34" charset="0"/>
              <a:buChar char="•"/>
            </a:pPr>
            <a:r>
              <a:rPr lang="en-US" sz="3200" b="0" dirty="0">
                <a:solidFill>
                  <a:srgbClr val="000000"/>
                </a:solidFill>
                <a:effectLst/>
                <a:latin typeface="Times New Roman" panose="02020603050405020304" pitchFamily="18" charset="0"/>
                <a:cs typeface="Times New Roman" panose="02020603050405020304" pitchFamily="18" charset="0"/>
              </a:rPr>
              <a:t>When changes may require at any time</a:t>
            </a:r>
          </a:p>
          <a:p>
            <a:pPr marL="457200" indent="-457200" algn="l">
              <a:lnSpc>
                <a:spcPct val="150000"/>
              </a:lnSpc>
              <a:buFont typeface="Arial" panose="020B0604020202020204" pitchFamily="34" charset="0"/>
              <a:buChar char="•"/>
            </a:pPr>
            <a:r>
              <a:rPr lang="en-US" sz="3200" b="0" dirty="0">
                <a:solidFill>
                  <a:srgbClr val="000000"/>
                </a:solidFill>
                <a:effectLst/>
                <a:latin typeface="Times New Roman" panose="02020603050405020304" pitchFamily="18" charset="0"/>
                <a:cs typeface="Times New Roman" panose="02020603050405020304" pitchFamily="18" charset="0"/>
              </a:rPr>
              <a:t>Large and high budget projects</a:t>
            </a:r>
          </a:p>
        </p:txBody>
      </p:sp>
    </p:spTree>
    <p:extLst>
      <p:ext uri="{BB962C8B-B14F-4D97-AF65-F5344CB8AC3E}">
        <p14:creationId xmlns:p14="http://schemas.microsoft.com/office/powerpoint/2010/main" val="2229209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Spiral model</a:t>
            </a:r>
          </a:p>
        </p:txBody>
      </p:sp>
      <p:graphicFrame>
        <p:nvGraphicFramePr>
          <p:cNvPr id="3" name="Table 2">
            <a:extLst>
              <a:ext uri="{FF2B5EF4-FFF2-40B4-BE49-F238E27FC236}">
                <a16:creationId xmlns:a16="http://schemas.microsoft.com/office/drawing/2014/main" id="{106F4095-F696-4786-963C-EF12DF6A324E}"/>
              </a:ext>
            </a:extLst>
          </p:cNvPr>
          <p:cNvGraphicFramePr>
            <a:graphicFrameLocks noGrp="1"/>
          </p:cNvGraphicFramePr>
          <p:nvPr>
            <p:extLst>
              <p:ext uri="{D42A27DB-BD31-4B8C-83A1-F6EECF244321}">
                <p14:modId xmlns:p14="http://schemas.microsoft.com/office/powerpoint/2010/main" val="3486314302"/>
              </p:ext>
            </p:extLst>
          </p:nvPr>
        </p:nvGraphicFramePr>
        <p:xfrm>
          <a:off x="963561" y="1249714"/>
          <a:ext cx="9960078" cy="4800552"/>
        </p:xfrm>
        <a:graphic>
          <a:graphicData uri="http://schemas.openxmlformats.org/drawingml/2006/table">
            <a:tbl>
              <a:tblPr/>
              <a:tblGrid>
                <a:gridCol w="4980039">
                  <a:extLst>
                    <a:ext uri="{9D8B030D-6E8A-4147-A177-3AD203B41FA5}">
                      <a16:colId xmlns:a16="http://schemas.microsoft.com/office/drawing/2014/main" val="4044660457"/>
                    </a:ext>
                  </a:extLst>
                </a:gridCol>
                <a:gridCol w="4980039">
                  <a:extLst>
                    <a:ext uri="{9D8B030D-6E8A-4147-A177-3AD203B41FA5}">
                      <a16:colId xmlns:a16="http://schemas.microsoft.com/office/drawing/2014/main" val="272048888"/>
                    </a:ext>
                  </a:extLst>
                </a:gridCol>
              </a:tblGrid>
              <a:tr h="304126">
                <a:tc>
                  <a:txBody>
                    <a:bodyPr/>
                    <a:lstStyle/>
                    <a:p>
                      <a:pPr algn="ctr" fontAlgn="t"/>
                      <a:r>
                        <a:rPr lang="en-US" sz="2000" b="1">
                          <a:effectLst/>
                          <a:latin typeface="Times New Roman" panose="02020603050405020304" pitchFamily="18" charset="0"/>
                          <a:cs typeface="Times New Roman" panose="02020603050405020304" pitchFamily="18" charset="0"/>
                        </a:rPr>
                        <a:t>Advantages</a:t>
                      </a:r>
                      <a:endParaRPr lang="en-US" sz="2000">
                        <a:effectLst/>
                        <a:latin typeface="Times New Roman" panose="02020603050405020304" pitchFamily="18" charset="0"/>
                        <a:cs typeface="Times New Roman" panose="02020603050405020304" pitchFamily="18" charset="0"/>
                      </a:endParaRPr>
                    </a:p>
                  </a:txBody>
                  <a:tcPr marL="46789" marR="46789" marT="46789" marB="46789">
                    <a:lnL w="12700" cap="flat" cmpd="sng" algn="ctr">
                      <a:solidFill>
                        <a:srgbClr val="0058CF"/>
                      </a:solidFill>
                      <a:prstDash val="solid"/>
                      <a:round/>
                      <a:headEnd type="none" w="med" len="med"/>
                      <a:tailEnd type="none" w="med" len="med"/>
                    </a:lnL>
                    <a:lnR w="12700" cap="flat" cmpd="sng" algn="ctr">
                      <a:solidFill>
                        <a:srgbClr val="A05EC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2000" b="1">
                          <a:effectLst/>
                          <a:latin typeface="Times New Roman" panose="02020603050405020304" pitchFamily="18" charset="0"/>
                          <a:cs typeface="Times New Roman" panose="02020603050405020304" pitchFamily="18" charset="0"/>
                        </a:rPr>
                        <a:t>Disadvantages</a:t>
                      </a:r>
                      <a:endParaRPr lang="en-US" sz="2000">
                        <a:effectLst/>
                        <a:latin typeface="Times New Roman" panose="02020603050405020304" pitchFamily="18" charset="0"/>
                        <a:cs typeface="Times New Roman" panose="02020603050405020304" pitchFamily="18" charset="0"/>
                      </a:endParaRPr>
                    </a:p>
                  </a:txBody>
                  <a:tcPr marL="46789" marR="46789" marT="46789" marB="46789">
                    <a:lnL w="12700" cap="flat" cmpd="sng" algn="ctr">
                      <a:solidFill>
                        <a:srgbClr val="A05ECF"/>
                      </a:solidFill>
                      <a:prstDash val="solid"/>
                      <a:round/>
                      <a:headEnd type="none" w="med" len="med"/>
                      <a:tailEnd type="none" w="med" len="med"/>
                    </a:lnL>
                    <a:lnR w="12700" cap="flat" cmpd="sng" algn="ctr">
                      <a:solidFill>
                        <a:srgbClr val="0060C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729127453"/>
                  </a:ext>
                </a:extLst>
              </a:tr>
              <a:tr h="725223">
                <a:tc>
                  <a:txBody>
                    <a:bodyPr/>
                    <a:lstStyle/>
                    <a:p>
                      <a:pPr marL="342900" indent="-342900" algn="l"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Additional functionality or changes can be done at a later stage</a:t>
                      </a:r>
                    </a:p>
                  </a:txBody>
                  <a:tcPr marL="46789" marR="46789" marT="46789" marB="46789">
                    <a:lnL w="12700" cap="flat" cmpd="sng" algn="ctr">
                      <a:solidFill>
                        <a:srgbClr val="2067CF"/>
                      </a:solidFill>
                      <a:prstDash val="solid"/>
                      <a:round/>
                      <a:headEnd type="none" w="med" len="med"/>
                      <a:tailEnd type="none" w="med" len="med"/>
                    </a:lnL>
                    <a:lnR w="12700" cap="flat" cmpd="sng" algn="ctr">
                      <a:solidFill>
                        <a:srgbClr val="2067C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342900" indent="-342900" algn="l"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Risk of not meeting the schedule or budget</a:t>
                      </a:r>
                    </a:p>
                  </a:txBody>
                  <a:tcPr marL="46789" marR="46789" marT="46789" marB="46789">
                    <a:lnL w="12700" cap="flat" cmpd="sng" algn="ctr">
                      <a:solidFill>
                        <a:srgbClr val="2067CF"/>
                      </a:solidFill>
                      <a:prstDash val="solid"/>
                      <a:round/>
                      <a:headEnd type="none" w="med" len="med"/>
                      <a:tailEnd type="none" w="med" len="med"/>
                    </a:lnL>
                    <a:lnR w="12700" cap="flat" cmpd="sng" algn="ctr">
                      <a:solidFill>
                        <a:srgbClr val="A05EC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71487728"/>
                  </a:ext>
                </a:extLst>
              </a:tr>
              <a:tr h="935772">
                <a:tc>
                  <a:txBody>
                    <a:bodyPr/>
                    <a:lstStyle/>
                    <a:p>
                      <a:pPr marL="342900" indent="-342900" algn="l" fontAlgn="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Cost estimation becomes easy as the prototype building is done in small fragments</a:t>
                      </a:r>
                    </a:p>
                  </a:txBody>
                  <a:tcPr marL="46789" marR="46789" marT="46789" marB="46789">
                    <a:lnL w="12700" cap="flat" cmpd="sng" algn="ctr">
                      <a:solidFill>
                        <a:srgbClr val="4068CF"/>
                      </a:solidFill>
                      <a:prstDash val="solid"/>
                      <a:round/>
                      <a:headEnd type="none" w="med" len="med"/>
                      <a:tailEnd type="none" w="med" len="med"/>
                    </a:lnL>
                    <a:lnR w="12700" cap="flat" cmpd="sng" algn="ctr">
                      <a:solidFill>
                        <a:srgbClr val="C07BC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marL="342900" indent="-342900" algn="l"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Spiral development works best for large projects only also demands risk assessment expertise</a:t>
                      </a:r>
                    </a:p>
                  </a:txBody>
                  <a:tcPr marL="46789" marR="46789" marT="46789" marB="46789">
                    <a:lnL w="12700" cap="flat" cmpd="sng" algn="ctr">
                      <a:solidFill>
                        <a:srgbClr val="C07BCF"/>
                      </a:solidFill>
                      <a:prstDash val="solid"/>
                      <a:round/>
                      <a:headEnd type="none" w="med" len="med"/>
                      <a:tailEnd type="none" w="med" len="med"/>
                    </a:lnL>
                    <a:lnR w="12700" cap="flat" cmpd="sng" algn="ctr">
                      <a:solidFill>
                        <a:srgbClr val="A05EC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30095012"/>
                  </a:ext>
                </a:extLst>
              </a:tr>
              <a:tr h="725223">
                <a:tc>
                  <a:txBody>
                    <a:bodyPr/>
                    <a:lstStyle/>
                    <a:p>
                      <a:pPr marL="342900" indent="-342900" algn="l"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Continuous or repeated development helps in risk management</a:t>
                      </a:r>
                    </a:p>
                  </a:txBody>
                  <a:tcPr marL="46789" marR="46789" marT="46789" marB="46789">
                    <a:lnL w="12700" cap="flat" cmpd="sng" algn="ctr">
                      <a:solidFill>
                        <a:srgbClr val="807CCF"/>
                      </a:solidFill>
                      <a:prstDash val="solid"/>
                      <a:round/>
                      <a:headEnd type="none" w="med" len="med"/>
                      <a:tailEnd type="none" w="med" len="med"/>
                    </a:lnL>
                    <a:lnR w="12700" cap="flat" cmpd="sng" algn="ctr">
                      <a:solidFill>
                        <a:srgbClr val="C080C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342900" indent="-342900" algn="l"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For its smooth operation spiral model protocol needs to be followed strictly</a:t>
                      </a:r>
                    </a:p>
                  </a:txBody>
                  <a:tcPr marL="46789" marR="46789" marT="46789" marB="46789">
                    <a:lnL w="12700" cap="flat" cmpd="sng" algn="ctr">
                      <a:solidFill>
                        <a:srgbClr val="C080CF"/>
                      </a:solidFill>
                      <a:prstDash val="solid"/>
                      <a:round/>
                      <a:headEnd type="none" w="med" len="med"/>
                      <a:tailEnd type="none" w="med" len="med"/>
                    </a:lnL>
                    <a:lnR w="12700" cap="flat" cmpd="sng" algn="ctr">
                      <a:solidFill>
                        <a:srgbClr val="A05EC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64673981"/>
                  </a:ext>
                </a:extLst>
              </a:tr>
              <a:tr h="935772">
                <a:tc>
                  <a:txBody>
                    <a:bodyPr/>
                    <a:lstStyle/>
                    <a:p>
                      <a:pPr marL="342900" indent="-342900" algn="l"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Development is fast and features are added in a systematic way in Spiral development</a:t>
                      </a:r>
                    </a:p>
                  </a:txBody>
                  <a:tcPr marL="46789" marR="46789" marT="46789" marB="46789">
                    <a:lnL w="12700" cap="flat" cmpd="sng" algn="ctr">
                      <a:solidFill>
                        <a:srgbClr val="408FCF"/>
                      </a:solidFill>
                      <a:prstDash val="solid"/>
                      <a:round/>
                      <a:headEnd type="none" w="med" len="med"/>
                      <a:tailEnd type="none" w="med" len="med"/>
                    </a:lnL>
                    <a:lnR w="12700" cap="flat" cmpd="sng" algn="ctr">
                      <a:solidFill>
                        <a:srgbClr val="8096C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marL="342900" indent="-342900" algn="l"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Documentation is more as it has intermediate phases</a:t>
                      </a:r>
                    </a:p>
                  </a:txBody>
                  <a:tcPr marL="46789" marR="46789" marT="46789" marB="46789">
                    <a:lnL w="12700" cap="flat" cmpd="sng" algn="ctr">
                      <a:solidFill>
                        <a:srgbClr val="8096CF"/>
                      </a:solidFill>
                      <a:prstDash val="solid"/>
                      <a:round/>
                      <a:headEnd type="none" w="med" len="med"/>
                      <a:tailEnd type="none" w="med" len="med"/>
                    </a:lnL>
                    <a:lnR w="12700" cap="flat" cmpd="sng" algn="ctr">
                      <a:solidFill>
                        <a:srgbClr val="A05EC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48524953"/>
                  </a:ext>
                </a:extLst>
              </a:tr>
              <a:tr h="725223">
                <a:tc>
                  <a:txBody>
                    <a:bodyPr/>
                    <a:lstStyle/>
                    <a:p>
                      <a:pPr marL="342900" indent="-342900" algn="l"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There is always a space for customer feedback</a:t>
                      </a:r>
                    </a:p>
                  </a:txBody>
                  <a:tcPr marL="46789" marR="46789" marT="46789" marB="46789">
                    <a:lnL w="12700" cap="flat" cmpd="sng" algn="ctr">
                      <a:solidFill>
                        <a:srgbClr val="809ECF"/>
                      </a:solidFill>
                      <a:prstDash val="solid"/>
                      <a:round/>
                      <a:headEnd type="none" w="med" len="med"/>
                      <a:tailEnd type="none" w="med" len="med"/>
                    </a:lnL>
                    <a:lnR w="12700" cap="flat" cmpd="sng" algn="ctr">
                      <a:solidFill>
                        <a:srgbClr val="207FCF"/>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5ECF"/>
                      </a:solidFill>
                      <a:prstDash val="solid"/>
                      <a:round/>
                      <a:headEnd type="none" w="med" len="med"/>
                      <a:tailEnd type="none" w="med" len="med"/>
                    </a:lnB>
                    <a:solidFill>
                      <a:srgbClr val="FFFFFF"/>
                    </a:solidFill>
                  </a:tcPr>
                </a:tc>
                <a:tc>
                  <a:txBody>
                    <a:bodyPr/>
                    <a:lstStyle/>
                    <a:p>
                      <a:pPr marL="342900" indent="-342900" algn="l" fontAlgn="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Spiral software development is not advisable for smaller project, it might cost them a lot</a:t>
                      </a:r>
                    </a:p>
                  </a:txBody>
                  <a:tcPr marL="46789" marR="46789" marT="46789" marB="46789">
                    <a:lnL w="12700" cap="flat" cmpd="sng" algn="ctr">
                      <a:solidFill>
                        <a:srgbClr val="207FCF"/>
                      </a:solidFill>
                      <a:prstDash val="solid"/>
                      <a:round/>
                      <a:headEnd type="none" w="med" len="med"/>
                      <a:tailEnd type="none" w="med" len="med"/>
                    </a:lnL>
                    <a:lnR w="12700" cap="flat" cmpd="sng" algn="ctr">
                      <a:solidFill>
                        <a:srgbClr val="607FCF"/>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7ECF"/>
                      </a:solidFill>
                      <a:prstDash val="solid"/>
                      <a:round/>
                      <a:headEnd type="none" w="med" len="med"/>
                      <a:tailEnd type="none" w="med" len="med"/>
                    </a:lnB>
                    <a:solidFill>
                      <a:srgbClr val="FFFFFF"/>
                    </a:solidFill>
                  </a:tcPr>
                </a:tc>
                <a:extLst>
                  <a:ext uri="{0D108BD9-81ED-4DB2-BD59-A6C34878D82A}">
                    <a16:rowId xmlns:a16="http://schemas.microsoft.com/office/drawing/2014/main" val="905202980"/>
                  </a:ext>
                </a:extLst>
              </a:tr>
            </a:tbl>
          </a:graphicData>
        </a:graphic>
      </p:graphicFrame>
    </p:spTree>
    <p:extLst>
      <p:ext uri="{BB962C8B-B14F-4D97-AF65-F5344CB8AC3E}">
        <p14:creationId xmlns:p14="http://schemas.microsoft.com/office/powerpoint/2010/main" val="1928925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Big Bang model</a:t>
            </a:r>
          </a:p>
        </p:txBody>
      </p:sp>
      <p:pic>
        <p:nvPicPr>
          <p:cNvPr id="1026" name="Picture 2" descr="Big Bang Model">
            <a:extLst>
              <a:ext uri="{FF2B5EF4-FFF2-40B4-BE49-F238E27FC236}">
                <a16:creationId xmlns:a16="http://schemas.microsoft.com/office/drawing/2014/main" id="{255C6C82-40ED-4F99-A44D-8926297E3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780" y="2360049"/>
            <a:ext cx="3969031" cy="26150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B87DD84-1E8E-4C6F-8B09-39393D0754BC}"/>
              </a:ext>
            </a:extLst>
          </p:cNvPr>
          <p:cNvSpPr txBox="1"/>
          <p:nvPr/>
        </p:nvSpPr>
        <p:spPr>
          <a:xfrm>
            <a:off x="835742" y="1022362"/>
            <a:ext cx="6096000" cy="502227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In this model, developers do not follow any specific process. </a:t>
            </a:r>
          </a:p>
          <a:p>
            <a:pPr marL="285750" indent="-285750" algn="just">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Development begins with the necessary funds and efforts in the form of inputs.</a:t>
            </a:r>
          </a:p>
          <a:p>
            <a:pPr marL="285750" indent="-285750" algn="just">
              <a:lnSpc>
                <a:spcPct val="150000"/>
              </a:lnSpc>
              <a:buFont typeface="Arial" panose="020B0604020202020204" pitchFamily="34" charset="0"/>
              <a:buChar char="•"/>
            </a:pPr>
            <a:r>
              <a:rPr lang="en-US" dirty="0">
                <a:solidFill>
                  <a:srgbClr val="000000"/>
                </a:solidFill>
                <a:latin typeface="verdana" panose="020B0604030504040204" pitchFamily="34" charset="0"/>
              </a:rPr>
              <a:t>T</a:t>
            </a:r>
            <a:r>
              <a:rPr lang="en-US" b="0" i="0" dirty="0">
                <a:solidFill>
                  <a:srgbClr val="000000"/>
                </a:solidFill>
                <a:effectLst/>
                <a:latin typeface="verdana" panose="020B0604030504040204" pitchFamily="34" charset="0"/>
              </a:rPr>
              <a:t>he result may or may not be as per the customer's requirement, because in this model, even the customer requirements are not defined.</a:t>
            </a:r>
          </a:p>
          <a:p>
            <a:pPr marL="285750" indent="-285750" algn="just">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This model is ideal for small projects like academic projects or practical projects. </a:t>
            </a:r>
          </a:p>
          <a:p>
            <a:pPr marL="285750" indent="-285750" algn="just">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One or two developers can work together on this model.</a:t>
            </a:r>
          </a:p>
        </p:txBody>
      </p:sp>
    </p:spTree>
    <p:extLst>
      <p:ext uri="{BB962C8B-B14F-4D97-AF65-F5344CB8AC3E}">
        <p14:creationId xmlns:p14="http://schemas.microsoft.com/office/powerpoint/2010/main" val="261389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269658" y="178312"/>
            <a:ext cx="3940277" cy="1325563"/>
          </a:xfrm>
        </p:spPr>
        <p:txBody>
          <a:bodyPr/>
          <a:lstStyle/>
          <a:p>
            <a:r>
              <a:rPr lang="en-US" dirty="0">
                <a:latin typeface="Times New Roman" panose="02020603050405020304" pitchFamily="18" charset="0"/>
                <a:cs typeface="Times New Roman" panose="02020603050405020304" pitchFamily="18" charset="0"/>
              </a:rPr>
              <a:t>SDLC Models</a:t>
            </a:r>
          </a:p>
        </p:txBody>
      </p:sp>
      <p:sp>
        <p:nvSpPr>
          <p:cNvPr id="3" name="TextBox 2">
            <a:extLst>
              <a:ext uri="{FF2B5EF4-FFF2-40B4-BE49-F238E27FC236}">
                <a16:creationId xmlns:a16="http://schemas.microsoft.com/office/drawing/2014/main" id="{0F9D28D8-C70B-46BB-9175-073F79AC5B99}"/>
              </a:ext>
            </a:extLst>
          </p:cNvPr>
          <p:cNvSpPr txBox="1"/>
          <p:nvPr/>
        </p:nvSpPr>
        <p:spPr>
          <a:xfrm>
            <a:off x="970843" y="1690688"/>
            <a:ext cx="9595557" cy="4754635"/>
          </a:xfrm>
          <a:prstGeom prst="rect">
            <a:avLst/>
          </a:prstGeom>
          <a:noFill/>
        </p:spPr>
        <p:txBody>
          <a:bodyPr wrap="square" rtlCol="0">
            <a:spAutoFit/>
          </a:bodyPr>
          <a:lstStyle/>
          <a:p>
            <a:pPr algn="just"/>
            <a:r>
              <a:rPr lang="en-US" sz="2800" b="0" i="0" dirty="0">
                <a:effectLst/>
                <a:latin typeface="Times New Roman" panose="02020603050405020304" pitchFamily="18" charset="0"/>
                <a:cs typeface="Times New Roman" panose="02020603050405020304" pitchFamily="18" charset="0"/>
              </a:rPr>
              <a:t>Some popular models that are fo</a:t>
            </a:r>
            <a:r>
              <a:rPr lang="en-US" sz="2800" dirty="0">
                <a:latin typeface="Times New Roman" panose="02020603050405020304" pitchFamily="18" charset="0"/>
                <a:cs typeface="Times New Roman" panose="02020603050405020304" pitchFamily="18" charset="0"/>
              </a:rPr>
              <a:t>llowed during software development process are:</a:t>
            </a:r>
          </a:p>
          <a:p>
            <a:pPr marL="1371600" lvl="2" indent="-457200" algn="just">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Waterfall model</a:t>
            </a:r>
          </a:p>
          <a:p>
            <a:pPr marL="1371600" lvl="2" indent="-457200" algn="just">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Iterative model</a:t>
            </a:r>
            <a:endParaRPr lang="en-US" sz="2800" b="0" i="0" dirty="0">
              <a:effectLst/>
              <a:latin typeface="Times New Roman" panose="02020603050405020304" pitchFamily="18" charset="0"/>
              <a:cs typeface="Times New Roman" panose="02020603050405020304" pitchFamily="18" charset="0"/>
            </a:endParaRPr>
          </a:p>
          <a:p>
            <a:pPr marL="1371600" lvl="2" indent="-457200" algn="just">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Incremental model</a:t>
            </a:r>
          </a:p>
          <a:p>
            <a:pPr marL="1371600" lvl="2" indent="-457200" algn="just">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Spiral model</a:t>
            </a:r>
          </a:p>
          <a:p>
            <a:pPr marL="1371600" lvl="2" indent="-457200" algn="just">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Agile model</a:t>
            </a:r>
          </a:p>
          <a:p>
            <a:pPr marL="1371600" lvl="2" indent="-457200" algn="just">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V model</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771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Big Bang model</a:t>
            </a:r>
          </a:p>
        </p:txBody>
      </p:sp>
      <p:sp>
        <p:nvSpPr>
          <p:cNvPr id="6" name="TextBox 5">
            <a:extLst>
              <a:ext uri="{FF2B5EF4-FFF2-40B4-BE49-F238E27FC236}">
                <a16:creationId xmlns:a16="http://schemas.microsoft.com/office/drawing/2014/main" id="{7B87DD84-1E8E-4C6F-8B09-39393D0754BC}"/>
              </a:ext>
            </a:extLst>
          </p:cNvPr>
          <p:cNvSpPr txBox="1"/>
          <p:nvPr/>
        </p:nvSpPr>
        <p:spPr>
          <a:xfrm>
            <a:off x="904568" y="1700787"/>
            <a:ext cx="9438968" cy="2606226"/>
          </a:xfrm>
          <a:prstGeom prst="rect">
            <a:avLst/>
          </a:prstGeom>
          <a:noFill/>
        </p:spPr>
        <p:txBody>
          <a:bodyPr wrap="square">
            <a:spAutoFit/>
          </a:bodyPr>
          <a:lstStyle/>
          <a:p>
            <a:pPr algn="just"/>
            <a:r>
              <a:rPr lang="en-US" sz="3200" b="0" i="0" dirty="0">
                <a:solidFill>
                  <a:srgbClr val="610B38"/>
                </a:solidFill>
                <a:effectLst/>
                <a:latin typeface="erdana"/>
              </a:rPr>
              <a:t>When to use Big Bang Model?</a:t>
            </a:r>
          </a:p>
          <a:p>
            <a:pPr marL="285750" indent="-285750" algn="just">
              <a:lnSpc>
                <a:spcPct val="150000"/>
              </a:lnSpc>
              <a:buFont typeface="Arial" panose="020B0604020202020204" pitchFamily="34" charset="0"/>
              <a:buChar char="•"/>
            </a:pPr>
            <a:r>
              <a:rPr lang="en-US" dirty="0">
                <a:solidFill>
                  <a:srgbClr val="000000"/>
                </a:solidFill>
                <a:latin typeface="verdana" panose="020B0604030504040204" pitchFamily="34" charset="0"/>
              </a:rPr>
              <a:t>T</a:t>
            </a:r>
            <a:r>
              <a:rPr lang="en-US" b="0" i="0" dirty="0">
                <a:solidFill>
                  <a:srgbClr val="000000"/>
                </a:solidFill>
                <a:effectLst/>
                <a:latin typeface="verdana" panose="020B0604030504040204" pitchFamily="34" charset="0"/>
              </a:rPr>
              <a:t>his model is required when this project is small like an academic project or a practical project. </a:t>
            </a:r>
          </a:p>
          <a:p>
            <a:pPr marL="285750" indent="-285750" algn="just">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This method is also used when the size of the developer team is small and when requirements are not defined, and the release date is not confirmed or given by the customer.</a:t>
            </a:r>
          </a:p>
        </p:txBody>
      </p:sp>
    </p:spTree>
    <p:extLst>
      <p:ext uri="{BB962C8B-B14F-4D97-AF65-F5344CB8AC3E}">
        <p14:creationId xmlns:p14="http://schemas.microsoft.com/office/powerpoint/2010/main" val="3815991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Big Bang model</a:t>
            </a:r>
          </a:p>
        </p:txBody>
      </p:sp>
      <p:sp>
        <p:nvSpPr>
          <p:cNvPr id="6" name="TextBox 5">
            <a:extLst>
              <a:ext uri="{FF2B5EF4-FFF2-40B4-BE49-F238E27FC236}">
                <a16:creationId xmlns:a16="http://schemas.microsoft.com/office/drawing/2014/main" id="{7B87DD84-1E8E-4C6F-8B09-39393D0754BC}"/>
              </a:ext>
            </a:extLst>
          </p:cNvPr>
          <p:cNvSpPr txBox="1"/>
          <p:nvPr/>
        </p:nvSpPr>
        <p:spPr>
          <a:xfrm>
            <a:off x="904568" y="1700787"/>
            <a:ext cx="4943573" cy="4042453"/>
          </a:xfrm>
          <a:prstGeom prst="rect">
            <a:avLst/>
          </a:prstGeom>
          <a:noFill/>
        </p:spPr>
        <p:txBody>
          <a:bodyPr wrap="square">
            <a:spAutoFit/>
          </a:bodyPr>
          <a:lstStyle/>
          <a:p>
            <a:pPr algn="l"/>
            <a:r>
              <a:rPr lang="en-US" sz="2400" b="0" i="0" dirty="0">
                <a:solidFill>
                  <a:srgbClr val="610B38"/>
                </a:solidFill>
                <a:effectLst/>
                <a:latin typeface="Times New Roman" panose="02020603050405020304" pitchFamily="18" charset="0"/>
                <a:cs typeface="Times New Roman" panose="02020603050405020304" pitchFamily="18" charset="0"/>
              </a:rPr>
              <a:t>Advantage of Big Bang Model:</a:t>
            </a:r>
          </a:p>
          <a:p>
            <a:pPr marL="342900" indent="-342900" algn="l">
              <a:lnSpc>
                <a:spcPct val="20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There is no planning required.</a:t>
            </a:r>
          </a:p>
          <a:p>
            <a:pPr marL="342900" indent="-342900" algn="l">
              <a:lnSpc>
                <a:spcPct val="20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Simple Model.</a:t>
            </a:r>
          </a:p>
          <a:p>
            <a:pPr marL="342900" indent="-342900" algn="l">
              <a:lnSpc>
                <a:spcPct val="20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Few resources required.</a:t>
            </a:r>
          </a:p>
          <a:p>
            <a:pPr marL="342900" indent="-342900" algn="l">
              <a:lnSpc>
                <a:spcPct val="20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Easy to manage.</a:t>
            </a:r>
          </a:p>
          <a:p>
            <a:pPr marL="342900" indent="-342900" algn="l">
              <a:lnSpc>
                <a:spcPct val="20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Flexible for developers.</a:t>
            </a:r>
          </a:p>
        </p:txBody>
      </p:sp>
      <p:sp>
        <p:nvSpPr>
          <p:cNvPr id="3" name="TextBox 2">
            <a:extLst>
              <a:ext uri="{FF2B5EF4-FFF2-40B4-BE49-F238E27FC236}">
                <a16:creationId xmlns:a16="http://schemas.microsoft.com/office/drawing/2014/main" id="{E179AB91-48DC-4901-A1A8-076084B8D14D}"/>
              </a:ext>
            </a:extLst>
          </p:cNvPr>
          <p:cNvSpPr txBox="1"/>
          <p:nvPr/>
        </p:nvSpPr>
        <p:spPr>
          <a:xfrm>
            <a:off x="6096000" y="1700787"/>
            <a:ext cx="5570137" cy="3693319"/>
          </a:xfrm>
          <a:prstGeom prst="rect">
            <a:avLst/>
          </a:prstGeom>
          <a:noFill/>
        </p:spPr>
        <p:txBody>
          <a:bodyPr wrap="square" rtlCol="0">
            <a:spAutoFit/>
          </a:bodyPr>
          <a:lstStyle/>
          <a:p>
            <a:pPr algn="l"/>
            <a:r>
              <a:rPr lang="en-US" sz="2400" b="0" i="0" dirty="0">
                <a:solidFill>
                  <a:srgbClr val="610B38"/>
                </a:solidFill>
                <a:effectLst/>
                <a:latin typeface="Times New Roman" panose="02020603050405020304" pitchFamily="18" charset="0"/>
                <a:cs typeface="Times New Roman" panose="02020603050405020304" pitchFamily="18" charset="0"/>
              </a:rPr>
              <a:t>Disadvantage(Cons) of Big Bang Model:</a:t>
            </a:r>
          </a:p>
          <a:p>
            <a:pPr marL="342900" indent="-342900" algn="l">
              <a:lnSpc>
                <a:spcPct val="20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There are high risk and uncertainty.</a:t>
            </a:r>
          </a:p>
          <a:p>
            <a:pPr marL="342900" indent="-342900" algn="l">
              <a:lnSpc>
                <a:spcPct val="20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Not acceptable for a large project.</a:t>
            </a:r>
          </a:p>
          <a:p>
            <a:pPr marL="342900" indent="-342900" algn="l">
              <a:lnSpc>
                <a:spcPct val="20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If requirements are not clear that can cause very expensive.</a:t>
            </a:r>
          </a:p>
          <a:p>
            <a:endParaRPr lang="en-US" dirty="0"/>
          </a:p>
        </p:txBody>
      </p:sp>
    </p:spTree>
    <p:extLst>
      <p:ext uri="{BB962C8B-B14F-4D97-AF65-F5344CB8AC3E}">
        <p14:creationId xmlns:p14="http://schemas.microsoft.com/office/powerpoint/2010/main" val="213704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RAD MODEL</a:t>
            </a:r>
          </a:p>
        </p:txBody>
      </p:sp>
      <p:sp>
        <p:nvSpPr>
          <p:cNvPr id="7" name="TextBox 6">
            <a:extLst>
              <a:ext uri="{FF2B5EF4-FFF2-40B4-BE49-F238E27FC236}">
                <a16:creationId xmlns:a16="http://schemas.microsoft.com/office/drawing/2014/main" id="{549C8DFE-244C-404C-98E6-CE148F91F5CD}"/>
              </a:ext>
            </a:extLst>
          </p:cNvPr>
          <p:cNvSpPr txBox="1"/>
          <p:nvPr/>
        </p:nvSpPr>
        <p:spPr>
          <a:xfrm>
            <a:off x="943896" y="1248044"/>
            <a:ext cx="9429135" cy="4801314"/>
          </a:xfrm>
          <a:prstGeom prst="rect">
            <a:avLst/>
          </a:prstGeom>
          <a:noFill/>
        </p:spPr>
        <p:txBody>
          <a:bodyPr wrap="square">
            <a:spAutoFit/>
          </a:bodyPr>
          <a:lstStyle/>
          <a:p>
            <a:pPr algn="just">
              <a:lnSpc>
                <a:spcPct val="150000"/>
              </a:lnSpc>
            </a:pPr>
            <a:r>
              <a:rPr lang="en-US" sz="2400" b="0" i="0" dirty="0">
                <a:solidFill>
                  <a:srgbClr val="000000"/>
                </a:solidFill>
                <a:effectLst/>
                <a:latin typeface="verdana" panose="020B0604030504040204" pitchFamily="34" charset="0"/>
              </a:rPr>
              <a:t>RAD (Rapid Application development) is a linear sequential software development process model that emphasizes a concise development cycle using an element based construction approach. If the requirements are well understood and described, and the project scope is a constraint, the RAD process enables a development team to create a fully functional system within a concise time period.</a:t>
            </a:r>
          </a:p>
          <a:p>
            <a:pPr algn="just"/>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85999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RAD MODEL</a:t>
            </a:r>
          </a:p>
        </p:txBody>
      </p:sp>
      <p:sp>
        <p:nvSpPr>
          <p:cNvPr id="7" name="TextBox 6">
            <a:extLst>
              <a:ext uri="{FF2B5EF4-FFF2-40B4-BE49-F238E27FC236}">
                <a16:creationId xmlns:a16="http://schemas.microsoft.com/office/drawing/2014/main" id="{549C8DFE-244C-404C-98E6-CE148F91F5CD}"/>
              </a:ext>
            </a:extLst>
          </p:cNvPr>
          <p:cNvSpPr txBox="1"/>
          <p:nvPr/>
        </p:nvSpPr>
        <p:spPr>
          <a:xfrm>
            <a:off x="1022554" y="1022362"/>
            <a:ext cx="9429135" cy="5355312"/>
          </a:xfrm>
          <a:prstGeom prst="rect">
            <a:avLst/>
          </a:prstGeom>
          <a:noFill/>
        </p:spPr>
        <p:txBody>
          <a:bodyPr wrap="square">
            <a:spAutoFit/>
          </a:bodyPr>
          <a:lstStyle/>
          <a:p>
            <a:pPr algn="l">
              <a:lnSpc>
                <a:spcPct val="150000"/>
              </a:lnSpc>
            </a:pPr>
            <a:r>
              <a:rPr lang="en-US" sz="2400" b="0" i="0" dirty="0">
                <a:solidFill>
                  <a:srgbClr val="000000"/>
                </a:solidFill>
                <a:effectLst/>
                <a:latin typeface="verdana" panose="020B0604030504040204" pitchFamily="34" charset="0"/>
              </a:rPr>
              <a:t>RAD (Rapid Application Development) is a concept that products can be developed faster and of higher quality through:</a:t>
            </a:r>
          </a:p>
          <a:p>
            <a:pPr marL="285750" indent="-285750" algn="l">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Gathering requirements using workshops or focus groups</a:t>
            </a:r>
          </a:p>
          <a:p>
            <a:pPr marL="285750" indent="-285750" algn="l">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Prototyping and early, reiterative user testing of designs</a:t>
            </a:r>
          </a:p>
          <a:p>
            <a:pPr marL="285750" indent="-285750" algn="l">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The re-use of software components</a:t>
            </a:r>
          </a:p>
          <a:p>
            <a:pPr marL="285750" indent="-285750" algn="l">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A rigidly paced schedule that refers design improvements to the next product version</a:t>
            </a:r>
          </a:p>
          <a:p>
            <a:pPr marL="285750" indent="-285750" algn="l">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Less formality in reviews and other team communication</a:t>
            </a:r>
          </a:p>
          <a:p>
            <a:pPr algn="l"/>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729586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RAD MODEL</a:t>
            </a:r>
          </a:p>
        </p:txBody>
      </p:sp>
      <p:pic>
        <p:nvPicPr>
          <p:cNvPr id="2050" name="Picture 2" descr="RAD - Rapid Application Development - Model">
            <a:extLst>
              <a:ext uri="{FF2B5EF4-FFF2-40B4-BE49-F238E27FC236}">
                <a16:creationId xmlns:a16="http://schemas.microsoft.com/office/drawing/2014/main" id="{83D1BF1C-0F89-403F-8A7C-8E57D987B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869" y="1139734"/>
            <a:ext cx="8880987" cy="540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292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RAD MODEL</a:t>
            </a:r>
          </a:p>
        </p:txBody>
      </p:sp>
      <p:sp>
        <p:nvSpPr>
          <p:cNvPr id="5" name="TextBox 4">
            <a:extLst>
              <a:ext uri="{FF2B5EF4-FFF2-40B4-BE49-F238E27FC236}">
                <a16:creationId xmlns:a16="http://schemas.microsoft.com/office/drawing/2014/main" id="{C6ADE262-E055-4720-81BE-633A74553128}"/>
              </a:ext>
            </a:extLst>
          </p:cNvPr>
          <p:cNvSpPr txBox="1"/>
          <p:nvPr/>
        </p:nvSpPr>
        <p:spPr>
          <a:xfrm>
            <a:off x="865237" y="1100982"/>
            <a:ext cx="10245213" cy="5011949"/>
          </a:xfrm>
          <a:prstGeom prst="rect">
            <a:avLst/>
          </a:prstGeom>
          <a:noFill/>
        </p:spPr>
        <p:txBody>
          <a:bodyPr wrap="square">
            <a:spAutoFit/>
          </a:bodyPr>
          <a:lstStyle/>
          <a:p>
            <a:pPr algn="l">
              <a:lnSpc>
                <a:spcPct val="150000"/>
              </a:lnSpc>
            </a:pPr>
            <a:r>
              <a:rPr lang="en-US" sz="2400" b="0" i="0" dirty="0">
                <a:solidFill>
                  <a:srgbClr val="610B38"/>
                </a:solidFill>
                <a:effectLst/>
                <a:latin typeface="Times New Roman" panose="02020603050405020304" pitchFamily="18" charset="0"/>
                <a:cs typeface="Times New Roman" panose="02020603050405020304" pitchFamily="18" charset="0"/>
              </a:rPr>
              <a:t>The various phases of RAD are as follows:</a:t>
            </a:r>
          </a:p>
          <a:p>
            <a:pPr algn="l">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1.Business Modelling:</a:t>
            </a:r>
            <a:r>
              <a:rPr lang="en-US" sz="2400" b="0" i="0" dirty="0">
                <a:solidFill>
                  <a:srgbClr val="000000"/>
                </a:solidFill>
                <a:effectLst/>
                <a:latin typeface="Times New Roman" panose="02020603050405020304" pitchFamily="18" charset="0"/>
                <a:cs typeface="Times New Roman" panose="02020603050405020304" pitchFamily="18" charset="0"/>
              </a:rPr>
              <a:t> The information flow among business functions is defined by answering questions like what data drives the business process, what data is generated, who generates it, where does the information go, who process it and so on.</a:t>
            </a:r>
          </a:p>
          <a:p>
            <a:pPr algn="l">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2. Data Modelling:</a:t>
            </a:r>
            <a:r>
              <a:rPr lang="en-US" sz="2400" b="0" i="0" dirty="0">
                <a:solidFill>
                  <a:srgbClr val="000000"/>
                </a:solidFill>
                <a:effectLst/>
                <a:latin typeface="Times New Roman" panose="02020603050405020304" pitchFamily="18" charset="0"/>
                <a:cs typeface="Times New Roman" panose="02020603050405020304" pitchFamily="18" charset="0"/>
              </a:rPr>
              <a:t> The data collected from business modeling is refined into a set of data objects (entities) that are needed to support the business. The attributes (character of each entity) are identified, and the relation between these data objects (entities) is defined.</a:t>
            </a:r>
          </a:p>
        </p:txBody>
      </p:sp>
    </p:spTree>
    <p:extLst>
      <p:ext uri="{BB962C8B-B14F-4D97-AF65-F5344CB8AC3E}">
        <p14:creationId xmlns:p14="http://schemas.microsoft.com/office/powerpoint/2010/main" val="2565663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RAD MODEL</a:t>
            </a:r>
          </a:p>
        </p:txBody>
      </p:sp>
      <p:sp>
        <p:nvSpPr>
          <p:cNvPr id="5" name="TextBox 4">
            <a:extLst>
              <a:ext uri="{FF2B5EF4-FFF2-40B4-BE49-F238E27FC236}">
                <a16:creationId xmlns:a16="http://schemas.microsoft.com/office/drawing/2014/main" id="{C6ADE262-E055-4720-81BE-633A74553128}"/>
              </a:ext>
            </a:extLst>
          </p:cNvPr>
          <p:cNvSpPr txBox="1"/>
          <p:nvPr/>
        </p:nvSpPr>
        <p:spPr>
          <a:xfrm>
            <a:off x="865237" y="1100982"/>
            <a:ext cx="10245213" cy="5011949"/>
          </a:xfrm>
          <a:prstGeom prst="rect">
            <a:avLst/>
          </a:prstGeom>
          <a:noFill/>
        </p:spPr>
        <p:txBody>
          <a:bodyPr wrap="square">
            <a:spAutoFit/>
          </a:bodyPr>
          <a:lstStyle/>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3. Process Modelling:</a:t>
            </a:r>
            <a:r>
              <a:rPr lang="en-US" sz="2400" b="0" i="0" dirty="0">
                <a:solidFill>
                  <a:srgbClr val="000000"/>
                </a:solidFill>
                <a:effectLst/>
                <a:latin typeface="Times New Roman" panose="02020603050405020304" pitchFamily="18" charset="0"/>
                <a:cs typeface="Times New Roman" panose="02020603050405020304" pitchFamily="18" charset="0"/>
              </a:rPr>
              <a:t> The information object defined in the data modeling phase are transformed to achieve the data flow necessary to implement a business function. Processing descriptions are created for adding, modifying, deleting, or retrieving a data object.</a:t>
            </a:r>
          </a:p>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4. Application Generation:</a:t>
            </a:r>
            <a:r>
              <a:rPr lang="en-US" sz="2400" b="0" i="0" dirty="0">
                <a:solidFill>
                  <a:srgbClr val="000000"/>
                </a:solidFill>
                <a:effectLst/>
                <a:latin typeface="Times New Roman" panose="02020603050405020304" pitchFamily="18" charset="0"/>
                <a:cs typeface="Times New Roman" panose="02020603050405020304" pitchFamily="18" charset="0"/>
              </a:rPr>
              <a:t> Automated tools are used to facilitate construction of the software; even they use the 4th GL techniques.</a:t>
            </a:r>
          </a:p>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5. Testing &amp; Turnover:</a:t>
            </a:r>
            <a:r>
              <a:rPr lang="en-US" sz="2400" b="0" i="0" dirty="0">
                <a:solidFill>
                  <a:srgbClr val="000000"/>
                </a:solidFill>
                <a:effectLst/>
                <a:latin typeface="Times New Roman" panose="02020603050405020304" pitchFamily="18" charset="0"/>
                <a:cs typeface="Times New Roman" panose="02020603050405020304" pitchFamily="18" charset="0"/>
              </a:rPr>
              <a:t> Many of the programming components have already been tested since RAD emphasis reuse. This reduces the overall testing time. But the new part must be tested, and all interfaces must be fully exercised.</a:t>
            </a:r>
          </a:p>
        </p:txBody>
      </p:sp>
    </p:spTree>
    <p:extLst>
      <p:ext uri="{BB962C8B-B14F-4D97-AF65-F5344CB8AC3E}">
        <p14:creationId xmlns:p14="http://schemas.microsoft.com/office/powerpoint/2010/main" val="3297050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RAD MODEL</a:t>
            </a:r>
          </a:p>
        </p:txBody>
      </p:sp>
      <p:sp>
        <p:nvSpPr>
          <p:cNvPr id="5" name="TextBox 4">
            <a:extLst>
              <a:ext uri="{FF2B5EF4-FFF2-40B4-BE49-F238E27FC236}">
                <a16:creationId xmlns:a16="http://schemas.microsoft.com/office/drawing/2014/main" id="{C6ADE262-E055-4720-81BE-633A74553128}"/>
              </a:ext>
            </a:extLst>
          </p:cNvPr>
          <p:cNvSpPr txBox="1"/>
          <p:nvPr/>
        </p:nvSpPr>
        <p:spPr>
          <a:xfrm>
            <a:off x="865237" y="1100982"/>
            <a:ext cx="10245213" cy="5565947"/>
          </a:xfrm>
          <a:prstGeom prst="rect">
            <a:avLst/>
          </a:prstGeom>
          <a:noFill/>
        </p:spPr>
        <p:txBody>
          <a:bodyPr wrap="square">
            <a:spAutoFit/>
          </a:bodyPr>
          <a:lstStyle/>
          <a:p>
            <a:pPr algn="l">
              <a:lnSpc>
                <a:spcPct val="150000"/>
              </a:lnSpc>
            </a:pPr>
            <a:r>
              <a:rPr lang="en-US" sz="2400" b="0" i="0" dirty="0">
                <a:solidFill>
                  <a:srgbClr val="610B38"/>
                </a:solidFill>
                <a:effectLst/>
                <a:latin typeface="Times New Roman" panose="02020603050405020304" pitchFamily="18" charset="0"/>
                <a:cs typeface="Times New Roman" panose="02020603050405020304" pitchFamily="18" charset="0"/>
              </a:rPr>
              <a:t>When to use RAD Model?</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When the system should need to create the project that modularizes in a short span time (2-3 months).</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When the requirements are well-known.</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When the technical risk is limited.</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When there's a necessity to make a system, which modularized in 2-3 months of period.</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It should be used only if the budget allows the use of automatic code generating tools.</a:t>
            </a:r>
          </a:p>
          <a:p>
            <a:pPr algn="just">
              <a:lnSpc>
                <a:spcPct val="150000"/>
              </a:lnSpc>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134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AGILR MODEL</a:t>
            </a:r>
          </a:p>
        </p:txBody>
      </p:sp>
      <p:sp>
        <p:nvSpPr>
          <p:cNvPr id="5" name="TextBox 4">
            <a:extLst>
              <a:ext uri="{FF2B5EF4-FFF2-40B4-BE49-F238E27FC236}">
                <a16:creationId xmlns:a16="http://schemas.microsoft.com/office/drawing/2014/main" id="{C6ADE262-E055-4720-81BE-633A74553128}"/>
              </a:ext>
            </a:extLst>
          </p:cNvPr>
          <p:cNvSpPr txBox="1"/>
          <p:nvPr/>
        </p:nvSpPr>
        <p:spPr>
          <a:xfrm>
            <a:off x="865237" y="1100982"/>
            <a:ext cx="10245213" cy="4401205"/>
          </a:xfrm>
          <a:prstGeom prst="rect">
            <a:avLst/>
          </a:prstGeom>
          <a:noFill/>
        </p:spPr>
        <p:txBody>
          <a:bodyPr wrap="square">
            <a:spAutoFit/>
          </a:bodyPr>
          <a:lstStyle/>
          <a:p>
            <a:pPr marL="457200" indent="-457200" algn="l">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Agile SDLC model is a combination of iterative and incremental process models with focus on process adaptability and customer satisfaction by rapid delivery of working software product.</a:t>
            </a:r>
          </a:p>
          <a:p>
            <a:pPr marL="457200" indent="-457200" algn="l">
              <a:buFont typeface="Arial" panose="020B0604020202020204" pitchFamily="34" charset="0"/>
              <a:buChar char="•"/>
            </a:pPr>
            <a:endParaRPr lang="en-US" sz="2800" b="0" i="0" dirty="0">
              <a:solidFill>
                <a:srgbClr val="000000"/>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 Agile Methods break the product into small incremental builds. These builds are provided in iterations. </a:t>
            </a:r>
          </a:p>
          <a:p>
            <a:pPr marL="457200" indent="-457200" algn="l">
              <a:buFont typeface="Arial" panose="020B0604020202020204" pitchFamily="34" charset="0"/>
              <a:buChar char="•"/>
            </a:pPr>
            <a:endParaRPr lang="en-US" sz="2800" b="0" i="0" dirty="0">
              <a:solidFill>
                <a:srgbClr val="000000"/>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Each iteration typically lasts from about one to three weeks. Every iteration involves cross functional teams working simultaneously on various areas</a:t>
            </a:r>
          </a:p>
        </p:txBody>
      </p:sp>
    </p:spTree>
    <p:extLst>
      <p:ext uri="{BB962C8B-B14F-4D97-AF65-F5344CB8AC3E}">
        <p14:creationId xmlns:p14="http://schemas.microsoft.com/office/powerpoint/2010/main" val="3819784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AGILR MODEL</a:t>
            </a:r>
          </a:p>
        </p:txBody>
      </p:sp>
      <p:pic>
        <p:nvPicPr>
          <p:cNvPr id="3074" name="Picture 2" descr="Agile Model">
            <a:extLst>
              <a:ext uri="{FF2B5EF4-FFF2-40B4-BE49-F238E27FC236}">
                <a16:creationId xmlns:a16="http://schemas.microsoft.com/office/drawing/2014/main" id="{236C85CE-E18B-4B2E-9CDA-4291531C8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015" y="953536"/>
            <a:ext cx="7423970" cy="5516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43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Waterfall model</a:t>
            </a:r>
          </a:p>
        </p:txBody>
      </p:sp>
      <p:sp>
        <p:nvSpPr>
          <p:cNvPr id="3" name="TextBox 2">
            <a:extLst>
              <a:ext uri="{FF2B5EF4-FFF2-40B4-BE49-F238E27FC236}">
                <a16:creationId xmlns:a16="http://schemas.microsoft.com/office/drawing/2014/main" id="{0F9D28D8-C70B-46BB-9175-073F79AC5B99}"/>
              </a:ext>
            </a:extLst>
          </p:cNvPr>
          <p:cNvSpPr txBox="1"/>
          <p:nvPr/>
        </p:nvSpPr>
        <p:spPr>
          <a:xfrm>
            <a:off x="1065570" y="3758314"/>
            <a:ext cx="9200535" cy="2812308"/>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000" b="0" i="0" dirty="0">
                <a:effectLst/>
                <a:latin typeface="Source Sans Pro" panose="020B0503030403020204" pitchFamily="34" charset="0"/>
              </a:rPr>
              <a:t>It was introduced in 1970 by Winston Royce. </a:t>
            </a:r>
            <a:endParaRPr lang="en-US" sz="2000" b="1" dirty="0">
              <a:latin typeface="Source Sans Pro" panose="020B0503030403020204" pitchFamily="34" charset="0"/>
            </a:endParaRPr>
          </a:p>
          <a:p>
            <a:pPr marL="457200" indent="-457200" algn="just">
              <a:lnSpc>
                <a:spcPct val="150000"/>
              </a:lnSpc>
              <a:buFont typeface="Arial" panose="020B0604020202020204" pitchFamily="34" charset="0"/>
              <a:buChar char="•"/>
            </a:pPr>
            <a:r>
              <a:rPr lang="en-US" sz="2000" i="0" dirty="0">
                <a:effectLst/>
                <a:latin typeface="Source Sans Pro" panose="020B0503030403020204" pitchFamily="34" charset="0"/>
              </a:rPr>
              <a:t>It</a:t>
            </a:r>
            <a:r>
              <a:rPr lang="en-US" sz="2000" b="1" i="0" dirty="0">
                <a:effectLst/>
                <a:latin typeface="Source Sans Pro" panose="020B0503030403020204" pitchFamily="34" charset="0"/>
              </a:rPr>
              <a:t> </a:t>
            </a:r>
            <a:r>
              <a:rPr lang="en-US" sz="2000" b="0" i="0" dirty="0">
                <a:effectLst/>
                <a:latin typeface="Source Sans Pro" panose="020B0503030403020204" pitchFamily="34" charset="0"/>
              </a:rPr>
              <a:t>is a sequential model that divides software development into pre-defined phases.</a:t>
            </a:r>
          </a:p>
          <a:p>
            <a:pPr marL="457200" indent="-457200" algn="just">
              <a:lnSpc>
                <a:spcPct val="150000"/>
              </a:lnSpc>
              <a:buFont typeface="Arial" panose="020B0604020202020204" pitchFamily="34" charset="0"/>
              <a:buChar char="•"/>
            </a:pPr>
            <a:r>
              <a:rPr lang="en-US" sz="2000" b="0" i="0" dirty="0">
                <a:effectLst/>
                <a:latin typeface="Source Sans Pro" panose="020B0503030403020204" pitchFamily="34" charset="0"/>
              </a:rPr>
              <a:t>Each phase must be completed before the next phase can begin with no overlap between the phases.</a:t>
            </a:r>
          </a:p>
          <a:p>
            <a:pPr marL="457200" indent="-457200" algn="just">
              <a:lnSpc>
                <a:spcPct val="150000"/>
              </a:lnSpc>
              <a:buFont typeface="Arial" panose="020B0604020202020204" pitchFamily="34" charset="0"/>
              <a:buChar char="•"/>
            </a:pPr>
            <a:r>
              <a:rPr lang="en-US" sz="2000" b="0" i="0" dirty="0">
                <a:effectLst/>
                <a:latin typeface="Source Sans Pro" panose="020B0503030403020204" pitchFamily="34" charset="0"/>
              </a:rPr>
              <a:t>Each phase is designed for performing specific activity during the SDLC phase. </a:t>
            </a:r>
            <a:endParaRPr lang="en-US" sz="2000" b="0" i="0" dirty="0">
              <a:effectLst/>
              <a:latin typeface="Times New Roman" panose="02020603050405020304" pitchFamily="18" charset="0"/>
              <a:cs typeface="Times New Roman" panose="02020603050405020304" pitchFamily="18" charset="0"/>
            </a:endParaRPr>
          </a:p>
        </p:txBody>
      </p:sp>
      <p:pic>
        <p:nvPicPr>
          <p:cNvPr id="1026" name="Picture 2" descr="Waterfall Model – Fundamentals of Software Engineering">
            <a:extLst>
              <a:ext uri="{FF2B5EF4-FFF2-40B4-BE49-F238E27FC236}">
                <a16:creationId xmlns:a16="http://schemas.microsoft.com/office/drawing/2014/main" id="{B259E952-D57D-47DB-A386-E3A9C0DC9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024" y="806051"/>
            <a:ext cx="7031530" cy="3139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047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AGILR MODEL</a:t>
            </a:r>
          </a:p>
        </p:txBody>
      </p:sp>
      <p:sp>
        <p:nvSpPr>
          <p:cNvPr id="5" name="TextBox 4">
            <a:extLst>
              <a:ext uri="{FF2B5EF4-FFF2-40B4-BE49-F238E27FC236}">
                <a16:creationId xmlns:a16="http://schemas.microsoft.com/office/drawing/2014/main" id="{C6ADE262-E055-4720-81BE-633A74553128}"/>
              </a:ext>
            </a:extLst>
          </p:cNvPr>
          <p:cNvSpPr txBox="1"/>
          <p:nvPr/>
        </p:nvSpPr>
        <p:spPr>
          <a:xfrm>
            <a:off x="865237" y="1100982"/>
            <a:ext cx="10245213" cy="3970318"/>
          </a:xfrm>
          <a:prstGeom prst="rect">
            <a:avLst/>
          </a:prstGeom>
          <a:noFill/>
        </p:spPr>
        <p:txBody>
          <a:bodyPr wrap="square">
            <a:spAutoFit/>
          </a:bodyPr>
          <a:lstStyle/>
          <a:p>
            <a:pPr marL="457200" indent="-457200" algn="l">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In the Agile model, both development and testing activities are concurrent, unlike the Waterfall model.</a:t>
            </a:r>
          </a:p>
          <a:p>
            <a:pPr marL="457200" indent="-457200" algn="l">
              <a:buFont typeface="Arial" panose="020B0604020202020204" pitchFamily="34" charset="0"/>
              <a:buChar char="•"/>
            </a:pPr>
            <a:endParaRPr lang="en-US" sz="2800" dirty="0">
              <a:solidFill>
                <a:srgbClr val="222222"/>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The </a:t>
            </a:r>
            <a:r>
              <a:rPr lang="en-US" sz="2800" b="1" i="0" dirty="0">
                <a:solidFill>
                  <a:srgbClr val="222222"/>
                </a:solidFill>
                <a:effectLst/>
                <a:latin typeface="Times New Roman" panose="02020603050405020304" pitchFamily="18" charset="0"/>
                <a:cs typeface="Times New Roman" panose="02020603050405020304" pitchFamily="18" charset="0"/>
              </a:rPr>
              <a:t>Agile software development</a:t>
            </a:r>
            <a:r>
              <a:rPr lang="en-US" sz="2800" b="0" i="0" dirty="0">
                <a:solidFill>
                  <a:srgbClr val="222222"/>
                </a:solidFill>
                <a:effectLst/>
                <a:latin typeface="Times New Roman" panose="02020603050405020304" pitchFamily="18" charset="0"/>
                <a:cs typeface="Times New Roman" panose="02020603050405020304" pitchFamily="18" charset="0"/>
              </a:rPr>
              <a:t> methodology is one of the simplest and effective processes to turn a vision for a business need into software solutions. Agile is a term used to describe software development approaches that employ continual planning, learning, improvement, team collaboration, evolutionary development, and early delivery. It encourages flexible responses to change.</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998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AGILR MODEL</a:t>
            </a:r>
          </a:p>
        </p:txBody>
      </p:sp>
      <p:sp>
        <p:nvSpPr>
          <p:cNvPr id="5" name="TextBox 4">
            <a:extLst>
              <a:ext uri="{FF2B5EF4-FFF2-40B4-BE49-F238E27FC236}">
                <a16:creationId xmlns:a16="http://schemas.microsoft.com/office/drawing/2014/main" id="{C6ADE262-E055-4720-81BE-633A74553128}"/>
              </a:ext>
            </a:extLst>
          </p:cNvPr>
          <p:cNvSpPr txBox="1"/>
          <p:nvPr/>
        </p:nvSpPr>
        <p:spPr>
          <a:xfrm>
            <a:off x="973393" y="1474607"/>
            <a:ext cx="10245213" cy="3754874"/>
          </a:xfrm>
          <a:prstGeom prst="rect">
            <a:avLst/>
          </a:prstGeom>
          <a:noFill/>
        </p:spPr>
        <p:txBody>
          <a:bodyPr wrap="square">
            <a:spAutoFit/>
          </a:bodyPr>
          <a:lstStyle/>
          <a:p>
            <a:pPr algn="l">
              <a:lnSpc>
                <a:spcPct val="150000"/>
              </a:lnSpc>
            </a:pPr>
            <a:r>
              <a:rPr lang="en-US" sz="2800" b="0" i="0" dirty="0">
                <a:solidFill>
                  <a:srgbClr val="222222"/>
                </a:solidFill>
                <a:effectLst/>
                <a:latin typeface="Times New Roman" panose="02020603050405020304" pitchFamily="18" charset="0"/>
                <a:cs typeface="Times New Roman" panose="02020603050405020304" pitchFamily="18" charset="0"/>
              </a:rPr>
              <a:t>The agile software development emphasizes on four core values.</a:t>
            </a:r>
          </a:p>
          <a:p>
            <a:pPr marL="457200" indent="-457200" algn="l">
              <a:lnSpc>
                <a:spcPct val="150000"/>
              </a:lnSpc>
              <a:buFont typeface="Wingdings" panose="05000000000000000000" pitchFamily="2" charset="2"/>
              <a:buChar char="v"/>
            </a:pPr>
            <a:r>
              <a:rPr lang="en-US" sz="2800" b="0" i="0" dirty="0">
                <a:solidFill>
                  <a:srgbClr val="222222"/>
                </a:solidFill>
                <a:effectLst/>
                <a:latin typeface="Times New Roman" panose="02020603050405020304" pitchFamily="18" charset="0"/>
                <a:cs typeface="Times New Roman" panose="02020603050405020304" pitchFamily="18" charset="0"/>
              </a:rPr>
              <a:t>Individual and team interactions over processes and tools</a:t>
            </a:r>
          </a:p>
          <a:p>
            <a:pPr marL="457200" indent="-457200" algn="l">
              <a:lnSpc>
                <a:spcPct val="150000"/>
              </a:lnSpc>
              <a:buFont typeface="Wingdings" panose="05000000000000000000" pitchFamily="2" charset="2"/>
              <a:buChar char="v"/>
            </a:pPr>
            <a:r>
              <a:rPr lang="en-US" sz="2800" b="0" i="0" dirty="0">
                <a:solidFill>
                  <a:srgbClr val="222222"/>
                </a:solidFill>
                <a:effectLst/>
                <a:latin typeface="Times New Roman" panose="02020603050405020304" pitchFamily="18" charset="0"/>
                <a:cs typeface="Times New Roman" panose="02020603050405020304" pitchFamily="18" charset="0"/>
              </a:rPr>
              <a:t>Working software over comprehensive documentation</a:t>
            </a:r>
          </a:p>
          <a:p>
            <a:pPr marL="457200" indent="-457200" algn="l">
              <a:lnSpc>
                <a:spcPct val="150000"/>
              </a:lnSpc>
              <a:buFont typeface="Wingdings" panose="05000000000000000000" pitchFamily="2" charset="2"/>
              <a:buChar char="v"/>
            </a:pPr>
            <a:r>
              <a:rPr lang="en-US" sz="2800" b="0" i="0" dirty="0">
                <a:solidFill>
                  <a:srgbClr val="222222"/>
                </a:solidFill>
                <a:effectLst/>
                <a:latin typeface="Times New Roman" panose="02020603050405020304" pitchFamily="18" charset="0"/>
                <a:cs typeface="Times New Roman" panose="02020603050405020304" pitchFamily="18" charset="0"/>
              </a:rPr>
              <a:t>Customer collaboration over contract negotiation</a:t>
            </a:r>
          </a:p>
          <a:p>
            <a:pPr marL="457200" indent="-457200" algn="l">
              <a:lnSpc>
                <a:spcPct val="150000"/>
              </a:lnSpc>
              <a:buFont typeface="Wingdings" panose="05000000000000000000" pitchFamily="2" charset="2"/>
              <a:buChar char="v"/>
            </a:pPr>
            <a:r>
              <a:rPr lang="en-US" sz="2800" b="0" i="0" dirty="0">
                <a:solidFill>
                  <a:srgbClr val="222222"/>
                </a:solidFill>
                <a:effectLst/>
                <a:latin typeface="Times New Roman" panose="02020603050405020304" pitchFamily="18" charset="0"/>
                <a:cs typeface="Times New Roman" panose="02020603050405020304" pitchFamily="18" charset="0"/>
              </a:rPr>
              <a:t>Responding to change over following a plan</a:t>
            </a:r>
          </a:p>
          <a:p>
            <a:pPr algn="l"/>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489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AGILR MODEL</a:t>
            </a:r>
          </a:p>
        </p:txBody>
      </p:sp>
      <p:sp>
        <p:nvSpPr>
          <p:cNvPr id="5" name="TextBox 4">
            <a:extLst>
              <a:ext uri="{FF2B5EF4-FFF2-40B4-BE49-F238E27FC236}">
                <a16:creationId xmlns:a16="http://schemas.microsoft.com/office/drawing/2014/main" id="{C6ADE262-E055-4720-81BE-633A74553128}"/>
              </a:ext>
            </a:extLst>
          </p:cNvPr>
          <p:cNvSpPr txBox="1"/>
          <p:nvPr/>
        </p:nvSpPr>
        <p:spPr>
          <a:xfrm>
            <a:off x="973393" y="1474607"/>
            <a:ext cx="10245213" cy="3031086"/>
          </a:xfrm>
          <a:prstGeom prst="rect">
            <a:avLst/>
          </a:prstGeom>
          <a:noFill/>
        </p:spPr>
        <p:txBody>
          <a:bodyPr wrap="square">
            <a:spAutoFit/>
          </a:bodyPr>
          <a:lstStyle/>
          <a:p>
            <a:pPr algn="l">
              <a:lnSpc>
                <a:spcPct val="150000"/>
              </a:lnSpc>
            </a:pPr>
            <a:r>
              <a:rPr lang="en-US" sz="2800" b="0" i="0" dirty="0">
                <a:effectLst/>
                <a:latin typeface="Times New Roman" panose="02020603050405020304" pitchFamily="18" charset="0"/>
                <a:cs typeface="Times New Roman" panose="02020603050405020304" pitchFamily="18" charset="0"/>
              </a:rPr>
              <a:t>Agile development takes an incremental approach to design. Similarly, </a:t>
            </a:r>
            <a:r>
              <a:rPr lang="en-US" sz="2800" b="1" i="0" dirty="0">
                <a:effectLst/>
                <a:latin typeface="Times New Roman" panose="02020603050405020304" pitchFamily="18" charset="0"/>
                <a:cs typeface="Times New Roman" panose="02020603050405020304" pitchFamily="18" charset="0"/>
              </a:rPr>
              <a:t>Agile testing </a:t>
            </a:r>
            <a:r>
              <a:rPr lang="en-US" sz="2800" b="0" i="0" dirty="0">
                <a:effectLst/>
                <a:latin typeface="Times New Roman" panose="02020603050405020304" pitchFamily="18" charset="0"/>
                <a:cs typeface="Times New Roman" panose="02020603050405020304" pitchFamily="18" charset="0"/>
              </a:rPr>
              <a:t>includes an incremental approach to testing. In this type of testing , features are tested as they are developed.</a:t>
            </a:r>
            <a:endParaRPr lang="en-US" sz="2800" dirty="0">
              <a:latin typeface="Times New Roman" panose="02020603050405020304" pitchFamily="18" charset="0"/>
              <a:cs typeface="Times New Roman" panose="02020603050405020304" pitchFamily="18" charset="0"/>
            </a:endParaRPr>
          </a:p>
          <a:p>
            <a:pPr algn="l"/>
            <a:r>
              <a:rPr lang="en-US" sz="2800" b="0" i="0" dirty="0">
                <a:solidFill>
                  <a:srgbClr val="610B38"/>
                </a:solidFill>
                <a:effectLst/>
                <a:latin typeface="erdana"/>
              </a:rPr>
              <a:t>Agile Testing Methods:</a:t>
            </a:r>
          </a:p>
          <a:p>
            <a:pPr algn="l">
              <a:lnSpc>
                <a:spcPct val="150000"/>
              </a:lnSpc>
            </a:pPr>
            <a:endParaRPr lang="en-US" sz="2800" b="0" i="0"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9165D24-BD9B-4E14-8A67-46071652ABBA}"/>
              </a:ext>
            </a:extLst>
          </p:cNvPr>
          <p:cNvSpPr txBox="1"/>
          <p:nvPr/>
        </p:nvSpPr>
        <p:spPr>
          <a:xfrm>
            <a:off x="6978437" y="3896109"/>
            <a:ext cx="4939173" cy="2123658"/>
          </a:xfrm>
          <a:prstGeom prst="rect">
            <a:avLst/>
          </a:prstGeom>
          <a:noFill/>
        </p:spPr>
        <p:txBody>
          <a:bodyPr wrap="none" rtlCol="0">
            <a:spAutoFit/>
          </a:bodyPr>
          <a:lstStyle/>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Feature Driven Development(FDD)</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Lean Software Development</a:t>
            </a:r>
          </a:p>
          <a:p>
            <a:pPr marL="342900" indent="-342900" algn="l">
              <a:lnSpc>
                <a:spcPct val="150000"/>
              </a:lnSpc>
              <a:buFont typeface="Arial" panose="020B0604020202020204" pitchFamily="34" charset="0"/>
              <a:buChar char="•"/>
            </a:pPr>
            <a:r>
              <a:rPr lang="en-US" sz="2400" b="0" dirty="0" err="1">
                <a:solidFill>
                  <a:srgbClr val="000000"/>
                </a:solidFill>
                <a:effectLst/>
                <a:latin typeface="Times New Roman" panose="02020603050405020304" pitchFamily="18" charset="0"/>
                <a:cs typeface="Times New Roman" panose="02020603050405020304" pitchFamily="18" charset="0"/>
              </a:rPr>
              <a:t>eXtreme</a:t>
            </a:r>
            <a:r>
              <a:rPr lang="en-US" sz="2400" b="0" dirty="0">
                <a:solidFill>
                  <a:srgbClr val="000000"/>
                </a:solidFill>
                <a:effectLst/>
                <a:latin typeface="Times New Roman" panose="02020603050405020304" pitchFamily="18" charset="0"/>
                <a:cs typeface="Times New Roman" panose="02020603050405020304" pitchFamily="18" charset="0"/>
              </a:rPr>
              <a:t> Programming(XP)</a:t>
            </a:r>
          </a:p>
          <a:p>
            <a:endParaRPr lang="en-US" sz="2400" dirty="0"/>
          </a:p>
        </p:txBody>
      </p:sp>
      <p:sp>
        <p:nvSpPr>
          <p:cNvPr id="6" name="TextBox 5">
            <a:extLst>
              <a:ext uri="{FF2B5EF4-FFF2-40B4-BE49-F238E27FC236}">
                <a16:creationId xmlns:a16="http://schemas.microsoft.com/office/drawing/2014/main" id="{C0C0E456-21CE-4F45-B629-B7774000849F}"/>
              </a:ext>
            </a:extLst>
          </p:cNvPr>
          <p:cNvSpPr txBox="1"/>
          <p:nvPr/>
        </p:nvSpPr>
        <p:spPr>
          <a:xfrm>
            <a:off x="973393" y="3896109"/>
            <a:ext cx="5612434" cy="2677656"/>
          </a:xfrm>
          <a:prstGeom prst="rect">
            <a:avLst/>
          </a:prstGeom>
          <a:noFill/>
        </p:spPr>
        <p:txBody>
          <a:bodyPr wrap="none" rtlCol="0">
            <a:spAutoFit/>
          </a:bodyPr>
          <a:lstStyle/>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Scrum</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Crystal</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Dynamic Software Development Method</a:t>
            </a:r>
          </a:p>
          <a:p>
            <a:pPr algn="l">
              <a:lnSpc>
                <a:spcPct val="150000"/>
              </a:lnSpc>
            </a:pPr>
            <a:r>
              <a:rPr lang="en-US" sz="2400" dirty="0">
                <a:solidFill>
                  <a:srgbClr val="000000"/>
                </a:solidFill>
                <a:latin typeface="Times New Roman" panose="02020603050405020304" pitchFamily="18" charset="0"/>
                <a:cs typeface="Times New Roman" panose="02020603050405020304" pitchFamily="18" charset="0"/>
              </a:rPr>
              <a:t>    </a:t>
            </a:r>
            <a:r>
              <a:rPr lang="en-US" sz="2400" b="0" dirty="0">
                <a:solidFill>
                  <a:srgbClr val="000000"/>
                </a:solidFill>
                <a:effectLst/>
                <a:latin typeface="Times New Roman" panose="02020603050405020304" pitchFamily="18" charset="0"/>
                <a:cs typeface="Times New Roman" panose="02020603050405020304" pitchFamily="18" charset="0"/>
              </a:rPr>
              <a:t>(DSDM)</a:t>
            </a:r>
          </a:p>
          <a:p>
            <a:endParaRPr lang="en-US" sz="2400" dirty="0"/>
          </a:p>
        </p:txBody>
      </p:sp>
    </p:spTree>
    <p:extLst>
      <p:ext uri="{BB962C8B-B14F-4D97-AF65-F5344CB8AC3E}">
        <p14:creationId xmlns:p14="http://schemas.microsoft.com/office/powerpoint/2010/main" val="4002730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SCRUM</a:t>
            </a:r>
          </a:p>
        </p:txBody>
      </p:sp>
      <p:sp>
        <p:nvSpPr>
          <p:cNvPr id="5" name="TextBox 4">
            <a:extLst>
              <a:ext uri="{FF2B5EF4-FFF2-40B4-BE49-F238E27FC236}">
                <a16:creationId xmlns:a16="http://schemas.microsoft.com/office/drawing/2014/main" id="{C6ADE262-E055-4720-81BE-633A74553128}"/>
              </a:ext>
            </a:extLst>
          </p:cNvPr>
          <p:cNvSpPr txBox="1"/>
          <p:nvPr/>
        </p:nvSpPr>
        <p:spPr>
          <a:xfrm>
            <a:off x="973393" y="1474607"/>
            <a:ext cx="10245213" cy="3246530"/>
          </a:xfrm>
          <a:prstGeom prst="rect">
            <a:avLst/>
          </a:prstGeom>
          <a:noFill/>
        </p:spPr>
        <p:txBody>
          <a:bodyPr wrap="square">
            <a:spAutoFit/>
          </a:bodyPr>
          <a:lstStyle/>
          <a:p>
            <a:pPr algn="just">
              <a:lnSpc>
                <a:spcPct val="150000"/>
              </a:lnSpc>
            </a:pPr>
            <a:r>
              <a:rPr lang="en-US" sz="2800" b="1" dirty="0"/>
              <a:t>Scrum</a:t>
            </a:r>
            <a:r>
              <a:rPr lang="en-US" sz="2800" dirty="0"/>
              <a:t> is not a standardized process where you methodically follow a series of sequential steps that are guaranteed to produce, on time and on budget, a high-quality product that delights customers. Instead, Scrum is a framework for organizing and managing work.</a:t>
            </a:r>
            <a:br>
              <a:rPr lang="en-US" sz="2800" dirty="0"/>
            </a:b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795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1270818" y="3429000"/>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SCRUM</a:t>
            </a:r>
          </a:p>
        </p:txBody>
      </p:sp>
      <p:pic>
        <p:nvPicPr>
          <p:cNvPr id="4" name="Picture 3">
            <a:extLst>
              <a:ext uri="{FF2B5EF4-FFF2-40B4-BE49-F238E27FC236}">
                <a16:creationId xmlns:a16="http://schemas.microsoft.com/office/drawing/2014/main" id="{CC19B081-87D5-4CDE-B5D6-28F066E9501B}"/>
              </a:ext>
            </a:extLst>
          </p:cNvPr>
          <p:cNvPicPr>
            <a:picLocks noChangeAspect="1"/>
          </p:cNvPicPr>
          <p:nvPr/>
        </p:nvPicPr>
        <p:blipFill>
          <a:blip r:embed="rId2"/>
          <a:stretch>
            <a:fillRect/>
          </a:stretch>
        </p:blipFill>
        <p:spPr>
          <a:xfrm>
            <a:off x="3531009" y="-68826"/>
            <a:ext cx="6626732" cy="6858000"/>
          </a:xfrm>
          <a:prstGeom prst="rect">
            <a:avLst/>
          </a:prstGeom>
        </p:spPr>
      </p:pic>
    </p:spTree>
    <p:extLst>
      <p:ext uri="{BB962C8B-B14F-4D97-AF65-F5344CB8AC3E}">
        <p14:creationId xmlns:p14="http://schemas.microsoft.com/office/powerpoint/2010/main" val="543583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SCRUM ROLE</a:t>
            </a:r>
          </a:p>
        </p:txBody>
      </p:sp>
      <p:sp>
        <p:nvSpPr>
          <p:cNvPr id="6" name="TextBox 5">
            <a:extLst>
              <a:ext uri="{FF2B5EF4-FFF2-40B4-BE49-F238E27FC236}">
                <a16:creationId xmlns:a16="http://schemas.microsoft.com/office/drawing/2014/main" id="{65FA0995-10FC-4D1A-9B9D-BA6C577EC0A5}"/>
              </a:ext>
            </a:extLst>
          </p:cNvPr>
          <p:cNvSpPr txBox="1"/>
          <p:nvPr/>
        </p:nvSpPr>
        <p:spPr>
          <a:xfrm>
            <a:off x="1329812" y="1209819"/>
            <a:ext cx="10862187" cy="3246530"/>
          </a:xfrm>
          <a:prstGeom prst="rect">
            <a:avLst/>
          </a:prstGeom>
          <a:noFill/>
        </p:spPr>
        <p:txBody>
          <a:bodyPr wrap="square">
            <a:spAutoFit/>
          </a:bodyPr>
          <a:lstStyle/>
          <a:p>
            <a:pPr>
              <a:lnSpc>
                <a:spcPct val="150000"/>
              </a:lnSpc>
            </a:pPr>
            <a:r>
              <a:rPr lang="en-US" sz="2800" dirty="0">
                <a:latin typeface="Times New Roman" panose="02020603050405020304" pitchFamily="18" charset="0"/>
                <a:cs typeface="Times New Roman" panose="02020603050405020304" pitchFamily="18" charset="0"/>
              </a:rPr>
              <a:t>Scrum development efforts consist of one or more Scrum teams, each made up of three Scrum roles: </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Product owner, </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ScrumMaster and </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development team</a:t>
            </a:r>
          </a:p>
        </p:txBody>
      </p:sp>
      <p:pic>
        <p:nvPicPr>
          <p:cNvPr id="7" name="Picture 6">
            <a:extLst>
              <a:ext uri="{FF2B5EF4-FFF2-40B4-BE49-F238E27FC236}">
                <a16:creationId xmlns:a16="http://schemas.microsoft.com/office/drawing/2014/main" id="{43C7EDB9-6515-45B5-8E3F-2D3524C4EC9F}"/>
              </a:ext>
            </a:extLst>
          </p:cNvPr>
          <p:cNvPicPr>
            <a:picLocks noChangeAspect="1"/>
          </p:cNvPicPr>
          <p:nvPr/>
        </p:nvPicPr>
        <p:blipFill>
          <a:blip r:embed="rId2"/>
          <a:stretch>
            <a:fillRect/>
          </a:stretch>
        </p:blipFill>
        <p:spPr>
          <a:xfrm>
            <a:off x="6018010" y="1796023"/>
            <a:ext cx="5930197" cy="4506454"/>
          </a:xfrm>
          <a:prstGeom prst="rect">
            <a:avLst/>
          </a:prstGeom>
        </p:spPr>
      </p:pic>
    </p:spTree>
    <p:extLst>
      <p:ext uri="{BB962C8B-B14F-4D97-AF65-F5344CB8AC3E}">
        <p14:creationId xmlns:p14="http://schemas.microsoft.com/office/powerpoint/2010/main" val="3676000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491613"/>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SCRUM ROLE</a:t>
            </a:r>
          </a:p>
        </p:txBody>
      </p:sp>
      <p:sp>
        <p:nvSpPr>
          <p:cNvPr id="8" name="TextBox 7">
            <a:extLst>
              <a:ext uri="{FF2B5EF4-FFF2-40B4-BE49-F238E27FC236}">
                <a16:creationId xmlns:a16="http://schemas.microsoft.com/office/drawing/2014/main" id="{5C2280C9-BC9C-492B-86E0-3B2B24B8166C}"/>
              </a:ext>
            </a:extLst>
          </p:cNvPr>
          <p:cNvSpPr txBox="1"/>
          <p:nvPr/>
        </p:nvSpPr>
        <p:spPr>
          <a:xfrm>
            <a:off x="1307690" y="1477023"/>
            <a:ext cx="9969910" cy="334995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product owner </a:t>
            </a:r>
            <a:r>
              <a:rPr lang="en-US" sz="2400" dirty="0">
                <a:latin typeface="Times New Roman" panose="02020603050405020304" pitchFamily="18" charset="0"/>
                <a:cs typeface="Times New Roman" panose="02020603050405020304" pitchFamily="18" charset="0"/>
              </a:rPr>
              <a:t>is responsible for what will be developed and in what order.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ScrumMaster</a:t>
            </a:r>
            <a:r>
              <a:rPr lang="en-US" sz="2400" dirty="0">
                <a:latin typeface="Times New Roman" panose="02020603050405020304" pitchFamily="18" charset="0"/>
                <a:cs typeface="Times New Roman" panose="02020603050405020304" pitchFamily="18" charset="0"/>
              </a:rPr>
              <a:t> is responsible for guiding the team in creating and following its own process based on the broader Scrum framework.</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The development team </a:t>
            </a:r>
            <a:r>
              <a:rPr lang="en-US" sz="2400" dirty="0">
                <a:latin typeface="Times New Roman" panose="02020603050405020304" pitchFamily="18" charset="0"/>
                <a:cs typeface="Times New Roman" panose="02020603050405020304" pitchFamily="18" charset="0"/>
              </a:rPr>
              <a:t>is responsible for determining how to deliver what the product owner has asked for.</a:t>
            </a:r>
          </a:p>
        </p:txBody>
      </p:sp>
    </p:spTree>
    <p:extLst>
      <p:ext uri="{BB962C8B-B14F-4D97-AF65-F5344CB8AC3E}">
        <p14:creationId xmlns:p14="http://schemas.microsoft.com/office/powerpoint/2010/main" val="1259659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2945990" y="521110"/>
            <a:ext cx="6693310" cy="884710"/>
          </a:xfrm>
        </p:spPr>
        <p:txBody>
          <a:bodyPr>
            <a:normAutofit/>
          </a:bodyPr>
          <a:lstStyle/>
          <a:p>
            <a:r>
              <a:rPr lang="en-US" sz="4000" dirty="0">
                <a:latin typeface="Times New Roman" panose="02020603050405020304" pitchFamily="18" charset="0"/>
                <a:cs typeface="Times New Roman" panose="02020603050405020304" pitchFamily="18" charset="0"/>
              </a:rPr>
              <a:t>SCRUM Activities &amp; Artifacts</a:t>
            </a:r>
          </a:p>
        </p:txBody>
      </p:sp>
      <p:pic>
        <p:nvPicPr>
          <p:cNvPr id="4" name="Picture 3">
            <a:extLst>
              <a:ext uri="{FF2B5EF4-FFF2-40B4-BE49-F238E27FC236}">
                <a16:creationId xmlns:a16="http://schemas.microsoft.com/office/drawing/2014/main" id="{C8C3D8FD-5905-4DD1-97C2-469B206837AF}"/>
              </a:ext>
            </a:extLst>
          </p:cNvPr>
          <p:cNvPicPr>
            <a:picLocks noChangeAspect="1"/>
          </p:cNvPicPr>
          <p:nvPr/>
        </p:nvPicPr>
        <p:blipFill>
          <a:blip r:embed="rId2"/>
          <a:stretch>
            <a:fillRect/>
          </a:stretch>
        </p:blipFill>
        <p:spPr>
          <a:xfrm>
            <a:off x="876089" y="1171958"/>
            <a:ext cx="10666982" cy="5446264"/>
          </a:xfrm>
          <a:prstGeom prst="rect">
            <a:avLst/>
          </a:prstGeom>
        </p:spPr>
      </p:pic>
    </p:spTree>
    <p:extLst>
      <p:ext uri="{BB962C8B-B14F-4D97-AF65-F5344CB8AC3E}">
        <p14:creationId xmlns:p14="http://schemas.microsoft.com/office/powerpoint/2010/main" val="1718261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2945990" y="521110"/>
            <a:ext cx="6693310" cy="884710"/>
          </a:xfrm>
        </p:spPr>
        <p:txBody>
          <a:bodyPr>
            <a:normAutofit/>
          </a:bodyPr>
          <a:lstStyle/>
          <a:p>
            <a:r>
              <a:rPr lang="en-US" sz="4000" dirty="0">
                <a:latin typeface="Times New Roman" panose="02020603050405020304" pitchFamily="18" charset="0"/>
                <a:cs typeface="Times New Roman" panose="02020603050405020304" pitchFamily="18" charset="0"/>
              </a:rPr>
              <a:t>SCRUM Activities &amp; Artifacts</a:t>
            </a:r>
          </a:p>
        </p:txBody>
      </p:sp>
      <p:sp>
        <p:nvSpPr>
          <p:cNvPr id="5" name="TextBox 4">
            <a:extLst>
              <a:ext uri="{FF2B5EF4-FFF2-40B4-BE49-F238E27FC236}">
                <a16:creationId xmlns:a16="http://schemas.microsoft.com/office/drawing/2014/main" id="{963C119D-763D-49B1-98F6-EB1E429E947D}"/>
              </a:ext>
            </a:extLst>
          </p:cNvPr>
          <p:cNvSpPr txBox="1"/>
          <p:nvPr/>
        </p:nvSpPr>
        <p:spPr>
          <a:xfrm>
            <a:off x="1297857" y="1613533"/>
            <a:ext cx="5840362" cy="243143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product owner </a:t>
            </a:r>
            <a:r>
              <a:rPr lang="en-US" sz="2400" dirty="0">
                <a:latin typeface="Times New Roman" panose="02020603050405020304" pitchFamily="18" charset="0"/>
                <a:cs typeface="Times New Roman" panose="02020603050405020304" pitchFamily="18" charset="0"/>
              </a:rPr>
              <a:t>has a vision of what he wants to create (the big cube). Because the cube can be large, through an activity called </a:t>
            </a:r>
            <a:r>
              <a:rPr lang="en-US" sz="2400" b="1" dirty="0">
                <a:latin typeface="Times New Roman" panose="02020603050405020304" pitchFamily="18" charset="0"/>
                <a:cs typeface="Times New Roman" panose="02020603050405020304" pitchFamily="18" charset="0"/>
              </a:rPr>
              <a:t>grooming</a:t>
            </a:r>
            <a:r>
              <a:rPr lang="en-US" sz="2400" dirty="0">
                <a:latin typeface="Times New Roman" panose="02020603050405020304" pitchFamily="18" charset="0"/>
                <a:cs typeface="Times New Roman" panose="02020603050405020304" pitchFamily="18" charset="0"/>
              </a:rPr>
              <a:t> it is broken down into a set of features that are collected into a prioritized list called the </a:t>
            </a:r>
            <a:r>
              <a:rPr lang="en-US" sz="3200" b="1" dirty="0">
                <a:latin typeface="Times New Roman" panose="02020603050405020304" pitchFamily="18" charset="0"/>
                <a:cs typeface="Times New Roman" panose="02020603050405020304" pitchFamily="18" charset="0"/>
              </a:rPr>
              <a:t>product backlog</a:t>
            </a:r>
            <a:r>
              <a:rPr lang="en-US" sz="24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899C48FA-607C-4391-A6BD-CDC70588C7AC}"/>
              </a:ext>
            </a:extLst>
          </p:cNvPr>
          <p:cNvPicPr>
            <a:picLocks noChangeAspect="1"/>
          </p:cNvPicPr>
          <p:nvPr/>
        </p:nvPicPr>
        <p:blipFill>
          <a:blip r:embed="rId2"/>
          <a:stretch>
            <a:fillRect/>
          </a:stretch>
        </p:blipFill>
        <p:spPr>
          <a:xfrm>
            <a:off x="7274180" y="1405820"/>
            <a:ext cx="4456475" cy="3902946"/>
          </a:xfrm>
          <a:prstGeom prst="rect">
            <a:avLst/>
          </a:prstGeom>
        </p:spPr>
      </p:pic>
      <p:sp>
        <p:nvSpPr>
          <p:cNvPr id="8" name="TextBox 7">
            <a:extLst>
              <a:ext uri="{FF2B5EF4-FFF2-40B4-BE49-F238E27FC236}">
                <a16:creationId xmlns:a16="http://schemas.microsoft.com/office/drawing/2014/main" id="{B4986128-2C05-4459-B763-225C59389E93}"/>
              </a:ext>
            </a:extLst>
          </p:cNvPr>
          <p:cNvSpPr txBox="1"/>
          <p:nvPr/>
        </p:nvSpPr>
        <p:spPr>
          <a:xfrm>
            <a:off x="7836562" y="5452180"/>
            <a:ext cx="180273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Product backlog</a:t>
            </a:r>
          </a:p>
        </p:txBody>
      </p:sp>
    </p:spTree>
    <p:extLst>
      <p:ext uri="{BB962C8B-B14F-4D97-AF65-F5344CB8AC3E}">
        <p14:creationId xmlns:p14="http://schemas.microsoft.com/office/powerpoint/2010/main" val="1114284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2945990" y="521110"/>
            <a:ext cx="6693310" cy="884710"/>
          </a:xfrm>
        </p:spPr>
        <p:txBody>
          <a:bodyPr>
            <a:normAutofit/>
          </a:bodyPr>
          <a:lstStyle/>
          <a:p>
            <a:r>
              <a:rPr lang="en-US" sz="4000" dirty="0">
                <a:latin typeface="Times New Roman" panose="02020603050405020304" pitchFamily="18" charset="0"/>
                <a:cs typeface="Times New Roman" panose="02020603050405020304" pitchFamily="18" charset="0"/>
              </a:rPr>
              <a:t>SCRUM Activities &amp; Artifacts</a:t>
            </a:r>
          </a:p>
        </p:txBody>
      </p:sp>
      <p:sp>
        <p:nvSpPr>
          <p:cNvPr id="5" name="TextBox 4">
            <a:extLst>
              <a:ext uri="{FF2B5EF4-FFF2-40B4-BE49-F238E27FC236}">
                <a16:creationId xmlns:a16="http://schemas.microsoft.com/office/drawing/2014/main" id="{963C119D-763D-49B1-98F6-EB1E429E947D}"/>
              </a:ext>
            </a:extLst>
          </p:cNvPr>
          <p:cNvSpPr txBox="1"/>
          <p:nvPr/>
        </p:nvSpPr>
        <p:spPr>
          <a:xfrm>
            <a:off x="1297857" y="2763908"/>
            <a:ext cx="4434349" cy="1692771"/>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activity of creating and refining product backlog items, estimating them, and prioritizing them is known as </a:t>
            </a:r>
            <a:r>
              <a:rPr lang="en-US" sz="3200" b="1" dirty="0">
                <a:latin typeface="Times New Roman" panose="02020603050405020304" pitchFamily="18" charset="0"/>
                <a:cs typeface="Times New Roman" panose="02020603050405020304" pitchFamily="18" charset="0"/>
              </a:rPr>
              <a:t>grooming</a:t>
            </a:r>
            <a:r>
              <a:rPr lang="en-US" sz="2400"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B4986128-2C05-4459-B763-225C59389E93}"/>
              </a:ext>
            </a:extLst>
          </p:cNvPr>
          <p:cNvSpPr txBox="1"/>
          <p:nvPr/>
        </p:nvSpPr>
        <p:spPr>
          <a:xfrm>
            <a:off x="6987591" y="6044412"/>
            <a:ext cx="280525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Product backlog grooming</a:t>
            </a:r>
          </a:p>
        </p:txBody>
      </p:sp>
      <p:pic>
        <p:nvPicPr>
          <p:cNvPr id="4" name="Picture 3">
            <a:extLst>
              <a:ext uri="{FF2B5EF4-FFF2-40B4-BE49-F238E27FC236}">
                <a16:creationId xmlns:a16="http://schemas.microsoft.com/office/drawing/2014/main" id="{392C328F-12C3-45B0-BC62-4ED3A7A30F4E}"/>
              </a:ext>
            </a:extLst>
          </p:cNvPr>
          <p:cNvPicPr>
            <a:picLocks noChangeAspect="1"/>
          </p:cNvPicPr>
          <p:nvPr/>
        </p:nvPicPr>
        <p:blipFill>
          <a:blip r:embed="rId2"/>
          <a:stretch>
            <a:fillRect/>
          </a:stretch>
        </p:blipFill>
        <p:spPr>
          <a:xfrm>
            <a:off x="5732206" y="1263784"/>
            <a:ext cx="5316026" cy="4756048"/>
          </a:xfrm>
          <a:prstGeom prst="rect">
            <a:avLst/>
          </a:prstGeom>
        </p:spPr>
      </p:pic>
    </p:spTree>
    <p:extLst>
      <p:ext uri="{BB962C8B-B14F-4D97-AF65-F5344CB8AC3E}">
        <p14:creationId xmlns:p14="http://schemas.microsoft.com/office/powerpoint/2010/main" val="288567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Waterfall model</a:t>
            </a:r>
          </a:p>
        </p:txBody>
      </p:sp>
      <p:sp>
        <p:nvSpPr>
          <p:cNvPr id="3" name="TextBox 2">
            <a:extLst>
              <a:ext uri="{FF2B5EF4-FFF2-40B4-BE49-F238E27FC236}">
                <a16:creationId xmlns:a16="http://schemas.microsoft.com/office/drawing/2014/main" id="{0F9D28D8-C70B-46BB-9175-073F79AC5B99}"/>
              </a:ext>
            </a:extLst>
          </p:cNvPr>
          <p:cNvSpPr txBox="1"/>
          <p:nvPr/>
        </p:nvSpPr>
        <p:spPr>
          <a:xfrm>
            <a:off x="1881648" y="1339578"/>
            <a:ext cx="9200535" cy="4650697"/>
          </a:xfrm>
          <a:prstGeom prst="rect">
            <a:avLst/>
          </a:prstGeom>
          <a:noFill/>
        </p:spPr>
        <p:txBody>
          <a:bodyPr wrap="square" rtlCol="0">
            <a:spAutoFit/>
          </a:bodyPr>
          <a:lstStyle/>
          <a:p>
            <a:pPr algn="l"/>
            <a:r>
              <a:rPr lang="en-US" sz="2400" b="1" i="0" dirty="0">
                <a:solidFill>
                  <a:srgbClr val="222222"/>
                </a:solidFill>
                <a:effectLst/>
                <a:latin typeface="Source Sans Pro" panose="020B0503030403020204" pitchFamily="34" charset="0"/>
              </a:rPr>
              <a:t>When to use SDLC Waterfall Model?</a:t>
            </a:r>
          </a:p>
          <a:p>
            <a:pPr algn="l"/>
            <a:endParaRPr lang="en-US" sz="2400" b="1" i="0" dirty="0">
              <a:solidFill>
                <a:srgbClr val="222222"/>
              </a:solidFill>
              <a:effectLst/>
              <a:latin typeface="Source Sans Pro" panose="020B0503030403020204" pitchFamily="34" charset="0"/>
            </a:endParaRPr>
          </a:p>
          <a:p>
            <a:pPr marL="342900" indent="-342900" algn="l">
              <a:lnSpc>
                <a:spcPct val="150000"/>
              </a:lnSpc>
              <a:buFont typeface="Arial" panose="020B0604020202020204" pitchFamily="34" charset="0"/>
              <a:buChar char="•"/>
            </a:pPr>
            <a:r>
              <a:rPr lang="en-US" sz="2400" b="0" i="0" dirty="0">
                <a:solidFill>
                  <a:srgbClr val="222222"/>
                </a:solidFill>
                <a:effectLst/>
                <a:latin typeface="Source Sans Pro" panose="020B0503030403020204" pitchFamily="34" charset="0"/>
              </a:rPr>
              <a:t>Requirements are not changing frequently</a:t>
            </a:r>
          </a:p>
          <a:p>
            <a:pPr marL="342900" indent="-342900" algn="l">
              <a:lnSpc>
                <a:spcPct val="150000"/>
              </a:lnSpc>
              <a:buFont typeface="Arial" panose="020B0604020202020204" pitchFamily="34" charset="0"/>
              <a:buChar char="•"/>
            </a:pPr>
            <a:r>
              <a:rPr lang="en-US" sz="2400" b="0" i="0" dirty="0">
                <a:solidFill>
                  <a:srgbClr val="222222"/>
                </a:solidFill>
                <a:effectLst/>
                <a:latin typeface="Source Sans Pro" panose="020B0503030403020204" pitchFamily="34" charset="0"/>
              </a:rPr>
              <a:t>Application is not complicated and big</a:t>
            </a:r>
          </a:p>
          <a:p>
            <a:pPr marL="342900" indent="-342900" algn="l">
              <a:lnSpc>
                <a:spcPct val="150000"/>
              </a:lnSpc>
              <a:buFont typeface="Arial" panose="020B0604020202020204" pitchFamily="34" charset="0"/>
              <a:buChar char="•"/>
            </a:pPr>
            <a:r>
              <a:rPr lang="en-US" sz="2400" b="0" i="0" dirty="0">
                <a:solidFill>
                  <a:srgbClr val="222222"/>
                </a:solidFill>
                <a:effectLst/>
                <a:latin typeface="Source Sans Pro" panose="020B0503030403020204" pitchFamily="34" charset="0"/>
              </a:rPr>
              <a:t>Project is short</a:t>
            </a:r>
          </a:p>
          <a:p>
            <a:pPr marL="342900" indent="-342900" algn="l">
              <a:lnSpc>
                <a:spcPct val="150000"/>
              </a:lnSpc>
              <a:buFont typeface="Arial" panose="020B0604020202020204" pitchFamily="34" charset="0"/>
              <a:buChar char="•"/>
            </a:pPr>
            <a:r>
              <a:rPr lang="en-US" sz="2400" b="0" i="0" dirty="0">
                <a:solidFill>
                  <a:srgbClr val="222222"/>
                </a:solidFill>
                <a:effectLst/>
                <a:latin typeface="Source Sans Pro" panose="020B0503030403020204" pitchFamily="34" charset="0"/>
              </a:rPr>
              <a:t>Requirement is clear</a:t>
            </a:r>
          </a:p>
          <a:p>
            <a:pPr marL="342900" indent="-342900" algn="l">
              <a:lnSpc>
                <a:spcPct val="150000"/>
              </a:lnSpc>
              <a:buFont typeface="Arial" panose="020B0604020202020204" pitchFamily="34" charset="0"/>
              <a:buChar char="•"/>
            </a:pPr>
            <a:r>
              <a:rPr lang="en-US" sz="2400" b="0" i="0" dirty="0">
                <a:solidFill>
                  <a:srgbClr val="222222"/>
                </a:solidFill>
                <a:effectLst/>
                <a:latin typeface="Source Sans Pro" panose="020B0503030403020204" pitchFamily="34" charset="0"/>
              </a:rPr>
              <a:t>Environment is stable</a:t>
            </a:r>
          </a:p>
          <a:p>
            <a:pPr marL="342900" indent="-342900" algn="l">
              <a:lnSpc>
                <a:spcPct val="150000"/>
              </a:lnSpc>
              <a:buFont typeface="Arial" panose="020B0604020202020204" pitchFamily="34" charset="0"/>
              <a:buChar char="•"/>
            </a:pPr>
            <a:r>
              <a:rPr lang="en-US" sz="2400" b="0" i="0" dirty="0">
                <a:solidFill>
                  <a:srgbClr val="222222"/>
                </a:solidFill>
                <a:effectLst/>
                <a:latin typeface="Source Sans Pro" panose="020B0503030403020204" pitchFamily="34" charset="0"/>
              </a:rPr>
              <a:t>Technology and tools used are not dynamic and is stable</a:t>
            </a:r>
          </a:p>
          <a:p>
            <a:pPr marL="342900" indent="-342900" algn="l">
              <a:lnSpc>
                <a:spcPct val="150000"/>
              </a:lnSpc>
              <a:buFont typeface="Arial" panose="020B0604020202020204" pitchFamily="34" charset="0"/>
              <a:buChar char="•"/>
            </a:pPr>
            <a:r>
              <a:rPr lang="en-US" sz="2400" b="0" i="0" dirty="0">
                <a:solidFill>
                  <a:srgbClr val="222222"/>
                </a:solidFill>
                <a:effectLst/>
                <a:latin typeface="Source Sans Pro" panose="020B0503030403020204" pitchFamily="34" charset="0"/>
              </a:rPr>
              <a:t>Resources are available and trained</a:t>
            </a:r>
          </a:p>
        </p:txBody>
      </p:sp>
    </p:spTree>
    <p:extLst>
      <p:ext uri="{BB962C8B-B14F-4D97-AF65-F5344CB8AC3E}">
        <p14:creationId xmlns:p14="http://schemas.microsoft.com/office/powerpoint/2010/main" val="1533039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2945990" y="521110"/>
            <a:ext cx="6693310" cy="884710"/>
          </a:xfrm>
        </p:spPr>
        <p:txBody>
          <a:bodyPr>
            <a:normAutofit/>
          </a:bodyPr>
          <a:lstStyle/>
          <a:p>
            <a:r>
              <a:rPr lang="en-US" sz="4000" dirty="0">
                <a:latin typeface="Times New Roman" panose="02020603050405020304" pitchFamily="18" charset="0"/>
                <a:cs typeface="Times New Roman" panose="02020603050405020304" pitchFamily="18" charset="0"/>
              </a:rPr>
              <a:t>SCRUM Activities &amp; Artifacts</a:t>
            </a:r>
          </a:p>
        </p:txBody>
      </p:sp>
      <p:sp>
        <p:nvSpPr>
          <p:cNvPr id="5" name="TextBox 4">
            <a:extLst>
              <a:ext uri="{FF2B5EF4-FFF2-40B4-BE49-F238E27FC236}">
                <a16:creationId xmlns:a16="http://schemas.microsoft.com/office/drawing/2014/main" id="{963C119D-763D-49B1-98F6-EB1E429E947D}"/>
              </a:ext>
            </a:extLst>
          </p:cNvPr>
          <p:cNvSpPr txBox="1"/>
          <p:nvPr/>
        </p:nvSpPr>
        <p:spPr>
          <a:xfrm>
            <a:off x="658678" y="1220244"/>
            <a:ext cx="11238354" cy="501194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Scrum, work is performed in iterations or cycles of up to a calendar month called </a:t>
            </a:r>
            <a:r>
              <a:rPr lang="en-US" sz="2400" b="1" dirty="0">
                <a:latin typeface="Times New Roman" panose="02020603050405020304" pitchFamily="18" charset="0"/>
                <a:cs typeface="Times New Roman" panose="02020603050405020304" pitchFamily="18" charset="0"/>
              </a:rPr>
              <a:t>sprints.</a:t>
            </a:r>
            <a:r>
              <a:rPr lang="en-US" sz="24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work completed in each sprint should create something of tangible value to the customer or user.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Sprints are timeboxed so they always have a fixed start and end date, and generally they should all be of the same duration.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new sprint immediately follows the completion of the previous sprint.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a rule we do not permit any goal-altering changes in scope or personnel during a sprint; however, business needs sometimes make adherence to this rule impossible.</a:t>
            </a:r>
          </a:p>
        </p:txBody>
      </p:sp>
    </p:spTree>
    <p:extLst>
      <p:ext uri="{BB962C8B-B14F-4D97-AF65-F5344CB8AC3E}">
        <p14:creationId xmlns:p14="http://schemas.microsoft.com/office/powerpoint/2010/main" val="1891912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2945990" y="521110"/>
            <a:ext cx="6693310" cy="884710"/>
          </a:xfrm>
        </p:spPr>
        <p:txBody>
          <a:bodyPr>
            <a:normAutofit/>
          </a:bodyPr>
          <a:lstStyle/>
          <a:p>
            <a:r>
              <a:rPr lang="en-US" sz="4000" dirty="0">
                <a:latin typeface="Times New Roman" panose="02020603050405020304" pitchFamily="18" charset="0"/>
                <a:cs typeface="Times New Roman" panose="02020603050405020304" pitchFamily="18" charset="0"/>
              </a:rPr>
              <a:t>SCRUM Activities &amp; Artifacts</a:t>
            </a:r>
          </a:p>
        </p:txBody>
      </p:sp>
      <p:sp>
        <p:nvSpPr>
          <p:cNvPr id="5" name="TextBox 4">
            <a:extLst>
              <a:ext uri="{FF2B5EF4-FFF2-40B4-BE49-F238E27FC236}">
                <a16:creationId xmlns:a16="http://schemas.microsoft.com/office/drawing/2014/main" id="{963C119D-763D-49B1-98F6-EB1E429E947D}"/>
              </a:ext>
            </a:extLst>
          </p:cNvPr>
          <p:cNvSpPr txBox="1"/>
          <p:nvPr/>
        </p:nvSpPr>
        <p:spPr>
          <a:xfrm>
            <a:off x="4660407" y="5818269"/>
            <a:ext cx="3227549" cy="579967"/>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Sprint characteristics</a:t>
            </a:r>
            <a:r>
              <a:rPr lang="en-US" sz="24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B76DBC28-4862-4ECD-A064-58D8D1CE8034}"/>
              </a:ext>
            </a:extLst>
          </p:cNvPr>
          <p:cNvPicPr>
            <a:picLocks noChangeAspect="1"/>
          </p:cNvPicPr>
          <p:nvPr/>
        </p:nvPicPr>
        <p:blipFill>
          <a:blip r:embed="rId2"/>
          <a:stretch>
            <a:fillRect/>
          </a:stretch>
        </p:blipFill>
        <p:spPr>
          <a:xfrm>
            <a:off x="1248697" y="1581961"/>
            <a:ext cx="9851539" cy="4055795"/>
          </a:xfrm>
          <a:prstGeom prst="rect">
            <a:avLst/>
          </a:prstGeom>
        </p:spPr>
      </p:pic>
    </p:spTree>
    <p:extLst>
      <p:ext uri="{BB962C8B-B14F-4D97-AF65-F5344CB8AC3E}">
        <p14:creationId xmlns:p14="http://schemas.microsoft.com/office/powerpoint/2010/main" val="3213396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2945990" y="521110"/>
            <a:ext cx="6693310" cy="884710"/>
          </a:xfrm>
        </p:spPr>
        <p:txBody>
          <a:bodyPr>
            <a:normAutofit/>
          </a:bodyPr>
          <a:lstStyle/>
          <a:p>
            <a:r>
              <a:rPr lang="en-US" sz="4000" dirty="0">
                <a:latin typeface="Times New Roman" panose="02020603050405020304" pitchFamily="18" charset="0"/>
                <a:cs typeface="Times New Roman" panose="02020603050405020304" pitchFamily="18" charset="0"/>
              </a:rPr>
              <a:t>SCRUM Activities &amp; Artifacts</a:t>
            </a:r>
          </a:p>
        </p:txBody>
      </p:sp>
      <p:sp>
        <p:nvSpPr>
          <p:cNvPr id="6" name="TextBox 5">
            <a:extLst>
              <a:ext uri="{FF2B5EF4-FFF2-40B4-BE49-F238E27FC236}">
                <a16:creationId xmlns:a16="http://schemas.microsoft.com/office/drawing/2014/main" id="{1090164F-4293-463A-A9F0-7AEE3A5721BF}"/>
              </a:ext>
            </a:extLst>
          </p:cNvPr>
          <p:cNvSpPr txBox="1"/>
          <p:nvPr/>
        </p:nvSpPr>
        <p:spPr>
          <a:xfrm>
            <a:off x="1366684" y="1549709"/>
            <a:ext cx="9144000" cy="4088620"/>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 product backlog may represent many weeks or months of work, which is much more than can be completed in a single, short sprint. To determine the most important subset of product backlog items to build in the next sprint, the product owner, development team, and ScrumMaster perform </a:t>
            </a:r>
            <a:r>
              <a:rPr lang="en-US" sz="3200" b="1" dirty="0">
                <a:latin typeface="Times New Roman" panose="02020603050405020304" pitchFamily="18" charset="0"/>
                <a:cs typeface="Times New Roman" panose="02020603050405020304" pitchFamily="18" charset="0"/>
              </a:rPr>
              <a:t>sprint planning</a:t>
            </a:r>
            <a:r>
              <a:rPr lang="en-US" sz="2400" dirty="0">
                <a:latin typeface="Times New Roman" panose="02020603050405020304" pitchFamily="18" charset="0"/>
                <a:cs typeface="Times New Roman" panose="02020603050405020304" pitchFamily="18" charset="0"/>
              </a:rPr>
              <a:t>. During </a:t>
            </a:r>
            <a:r>
              <a:rPr lang="en-US" sz="2400" b="1" dirty="0">
                <a:latin typeface="Times New Roman" panose="02020603050405020304" pitchFamily="18" charset="0"/>
                <a:cs typeface="Times New Roman" panose="02020603050405020304" pitchFamily="18" charset="0"/>
              </a:rPr>
              <a:t>sprint planning</a:t>
            </a:r>
            <a:r>
              <a:rPr lang="en-US" sz="2400" dirty="0">
                <a:latin typeface="Times New Roman" panose="02020603050405020304" pitchFamily="18" charset="0"/>
                <a:cs typeface="Times New Roman" panose="02020603050405020304" pitchFamily="18" charset="0"/>
              </a:rPr>
              <a:t>, the product owner and development team agree on a </a:t>
            </a:r>
            <a:r>
              <a:rPr lang="en-US" sz="2400" b="1" dirty="0">
                <a:latin typeface="Times New Roman" panose="02020603050405020304" pitchFamily="18" charset="0"/>
                <a:cs typeface="Times New Roman" panose="02020603050405020304" pitchFamily="18" charset="0"/>
              </a:rPr>
              <a:t>sprint goal </a:t>
            </a:r>
            <a:r>
              <a:rPr lang="en-US" sz="2400" dirty="0">
                <a:latin typeface="Times New Roman" panose="02020603050405020304" pitchFamily="18" charset="0"/>
                <a:cs typeface="Times New Roman" panose="02020603050405020304" pitchFamily="18" charset="0"/>
              </a:rPr>
              <a:t>that defines what the upcoming sprint is supposed to achieve.</a:t>
            </a:r>
          </a:p>
        </p:txBody>
      </p:sp>
    </p:spTree>
    <p:extLst>
      <p:ext uri="{BB962C8B-B14F-4D97-AF65-F5344CB8AC3E}">
        <p14:creationId xmlns:p14="http://schemas.microsoft.com/office/powerpoint/2010/main" val="588617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2945990" y="521110"/>
            <a:ext cx="6693310" cy="884710"/>
          </a:xfrm>
        </p:spPr>
        <p:txBody>
          <a:bodyPr>
            <a:normAutofit/>
          </a:bodyPr>
          <a:lstStyle/>
          <a:p>
            <a:r>
              <a:rPr lang="en-US" sz="4000" dirty="0">
                <a:latin typeface="Times New Roman" panose="02020603050405020304" pitchFamily="18" charset="0"/>
                <a:cs typeface="Times New Roman" panose="02020603050405020304" pitchFamily="18" charset="0"/>
              </a:rPr>
              <a:t>SCRUM Activities &amp; Artifacts</a:t>
            </a:r>
          </a:p>
        </p:txBody>
      </p:sp>
      <p:pic>
        <p:nvPicPr>
          <p:cNvPr id="4" name="Picture 3">
            <a:extLst>
              <a:ext uri="{FF2B5EF4-FFF2-40B4-BE49-F238E27FC236}">
                <a16:creationId xmlns:a16="http://schemas.microsoft.com/office/drawing/2014/main" id="{9551369E-1F79-49F3-973B-94F3BC2E2D98}"/>
              </a:ext>
            </a:extLst>
          </p:cNvPr>
          <p:cNvPicPr>
            <a:picLocks noChangeAspect="1"/>
          </p:cNvPicPr>
          <p:nvPr/>
        </p:nvPicPr>
        <p:blipFill>
          <a:blip r:embed="rId2"/>
          <a:stretch>
            <a:fillRect/>
          </a:stretch>
        </p:blipFill>
        <p:spPr>
          <a:xfrm>
            <a:off x="1217406" y="1245927"/>
            <a:ext cx="10736826" cy="4906297"/>
          </a:xfrm>
          <a:prstGeom prst="rect">
            <a:avLst/>
          </a:prstGeom>
        </p:spPr>
      </p:pic>
      <p:sp>
        <p:nvSpPr>
          <p:cNvPr id="5" name="TextBox 4">
            <a:extLst>
              <a:ext uri="{FF2B5EF4-FFF2-40B4-BE49-F238E27FC236}">
                <a16:creationId xmlns:a16="http://schemas.microsoft.com/office/drawing/2014/main" id="{84F9B838-96C0-4B00-B620-A47C199694B3}"/>
              </a:ext>
            </a:extLst>
          </p:cNvPr>
          <p:cNvSpPr txBox="1"/>
          <p:nvPr/>
        </p:nvSpPr>
        <p:spPr>
          <a:xfrm>
            <a:off x="4945626" y="6152224"/>
            <a:ext cx="1640193"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Sprint backlog</a:t>
            </a:r>
          </a:p>
        </p:txBody>
      </p:sp>
    </p:spTree>
    <p:extLst>
      <p:ext uri="{BB962C8B-B14F-4D97-AF65-F5344CB8AC3E}">
        <p14:creationId xmlns:p14="http://schemas.microsoft.com/office/powerpoint/2010/main" val="19923140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2945990" y="521110"/>
            <a:ext cx="6693310" cy="884710"/>
          </a:xfrm>
        </p:spPr>
        <p:txBody>
          <a:bodyPr>
            <a:normAutofit/>
          </a:bodyPr>
          <a:lstStyle/>
          <a:p>
            <a:r>
              <a:rPr lang="en-US" sz="4000" dirty="0">
                <a:latin typeface="Times New Roman" panose="02020603050405020304" pitchFamily="18" charset="0"/>
                <a:cs typeface="Times New Roman" panose="02020603050405020304" pitchFamily="18" charset="0"/>
              </a:rPr>
              <a:t>SCRUM Activities &amp; Artifacts</a:t>
            </a:r>
          </a:p>
        </p:txBody>
      </p:sp>
      <p:sp>
        <p:nvSpPr>
          <p:cNvPr id="5" name="TextBox 4">
            <a:extLst>
              <a:ext uri="{FF2B5EF4-FFF2-40B4-BE49-F238E27FC236}">
                <a16:creationId xmlns:a16="http://schemas.microsoft.com/office/drawing/2014/main" id="{84F9B838-96C0-4B00-B620-A47C199694B3}"/>
              </a:ext>
            </a:extLst>
          </p:cNvPr>
          <p:cNvSpPr txBox="1"/>
          <p:nvPr/>
        </p:nvSpPr>
        <p:spPr>
          <a:xfrm>
            <a:off x="4945626" y="6152224"/>
            <a:ext cx="1640193"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Sprint backlog</a:t>
            </a:r>
          </a:p>
        </p:txBody>
      </p:sp>
      <p:sp>
        <p:nvSpPr>
          <p:cNvPr id="3" name="TextBox 2">
            <a:extLst>
              <a:ext uri="{FF2B5EF4-FFF2-40B4-BE49-F238E27FC236}">
                <a16:creationId xmlns:a16="http://schemas.microsoft.com/office/drawing/2014/main" id="{32AC1BA8-75E7-4754-9D14-E2B2DB0D93AF}"/>
              </a:ext>
            </a:extLst>
          </p:cNvPr>
          <p:cNvSpPr txBox="1"/>
          <p:nvPr/>
        </p:nvSpPr>
        <p:spPr>
          <a:xfrm>
            <a:off x="1277869" y="1799304"/>
            <a:ext cx="10029551" cy="3534622"/>
          </a:xfrm>
          <a:prstGeom prst="rect">
            <a:avLst/>
          </a:prstGeom>
          <a:noFill/>
        </p:spPr>
        <p:txBody>
          <a:bodyPr wrap="square" rtlCol="0">
            <a:spAutoFit/>
          </a:bodyPr>
          <a:lstStyle/>
          <a:p>
            <a:pPr algn="just">
              <a:lnSpc>
                <a:spcPct val="150000"/>
              </a:lnSpc>
            </a:pPr>
            <a:r>
              <a:rPr lang="en-US" sz="3200" b="1" dirty="0">
                <a:latin typeface="Times New Roman" panose="02020603050405020304" pitchFamily="18" charset="0"/>
                <a:cs typeface="Times New Roman" panose="02020603050405020304" pitchFamily="18" charset="0"/>
              </a:rPr>
              <a:t>Sprint Execution</a:t>
            </a:r>
          </a:p>
          <a:p>
            <a:pPr algn="just">
              <a:lnSpc>
                <a:spcPct val="150000"/>
              </a:lnSpc>
            </a:pPr>
            <a:r>
              <a:rPr lang="en-US" sz="2400" dirty="0">
                <a:latin typeface="Times New Roman" panose="02020603050405020304" pitchFamily="18" charset="0"/>
                <a:cs typeface="Times New Roman" panose="02020603050405020304" pitchFamily="18" charset="0"/>
              </a:rPr>
              <a:t>Once the Scrum team finishes sprint planning and </a:t>
            </a:r>
            <a:r>
              <a:rPr lang="en-US" sz="2400" b="1" dirty="0">
                <a:latin typeface="Times New Roman" panose="02020603050405020304" pitchFamily="18" charset="0"/>
                <a:cs typeface="Times New Roman" panose="02020603050405020304" pitchFamily="18" charset="0"/>
              </a:rPr>
              <a:t>agrees on the content </a:t>
            </a:r>
            <a:r>
              <a:rPr lang="en-US" sz="2400" dirty="0">
                <a:latin typeface="Times New Roman" panose="02020603050405020304" pitchFamily="18" charset="0"/>
                <a:cs typeface="Times New Roman" panose="02020603050405020304" pitchFamily="18" charset="0"/>
              </a:rPr>
              <a:t>of the next sprint, the development team, guided by the ScrumMaster’s coaching, </a:t>
            </a:r>
            <a:r>
              <a:rPr lang="en-US" sz="2400" b="1" dirty="0">
                <a:latin typeface="Times New Roman" panose="02020603050405020304" pitchFamily="18" charset="0"/>
                <a:cs typeface="Times New Roman" panose="02020603050405020304" pitchFamily="18" charset="0"/>
              </a:rPr>
              <a:t>performs all of the task-level</a:t>
            </a:r>
            <a:r>
              <a:rPr lang="en-US" sz="2400" dirty="0">
                <a:latin typeface="Times New Roman" panose="02020603050405020304" pitchFamily="18" charset="0"/>
                <a:cs typeface="Times New Roman" panose="02020603050405020304" pitchFamily="18" charset="0"/>
              </a:rPr>
              <a:t> work necessary to get the features </a:t>
            </a:r>
            <a:r>
              <a:rPr lang="en-US" sz="2400" b="1" dirty="0">
                <a:latin typeface="Times New Roman" panose="02020603050405020304" pitchFamily="18" charset="0"/>
                <a:cs typeface="Times New Roman" panose="02020603050405020304" pitchFamily="18" charset="0"/>
              </a:rPr>
              <a:t>done</a:t>
            </a:r>
            <a:r>
              <a:rPr lang="en-US" sz="2400" dirty="0">
                <a:latin typeface="Times New Roman" panose="02020603050405020304" pitchFamily="18" charset="0"/>
                <a:cs typeface="Times New Roman" panose="02020603050405020304" pitchFamily="18" charset="0"/>
              </a:rPr>
              <a:t>, where “done” means there is a high degree of confidence that all of the work necessary for producing good-quality features has been completed.</a:t>
            </a:r>
          </a:p>
        </p:txBody>
      </p:sp>
    </p:spTree>
    <p:extLst>
      <p:ext uri="{BB962C8B-B14F-4D97-AF65-F5344CB8AC3E}">
        <p14:creationId xmlns:p14="http://schemas.microsoft.com/office/powerpoint/2010/main" val="418989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2945990" y="521110"/>
            <a:ext cx="6693310" cy="884710"/>
          </a:xfrm>
        </p:spPr>
        <p:txBody>
          <a:bodyPr>
            <a:normAutofit/>
          </a:bodyPr>
          <a:lstStyle/>
          <a:p>
            <a:r>
              <a:rPr lang="en-US" sz="4000" dirty="0">
                <a:latin typeface="Times New Roman" panose="02020603050405020304" pitchFamily="18" charset="0"/>
                <a:cs typeface="Times New Roman" panose="02020603050405020304" pitchFamily="18" charset="0"/>
              </a:rPr>
              <a:t>SCRUM Activities &amp; Artifacts</a:t>
            </a:r>
          </a:p>
        </p:txBody>
      </p:sp>
      <p:sp>
        <p:nvSpPr>
          <p:cNvPr id="3" name="TextBox 2">
            <a:extLst>
              <a:ext uri="{FF2B5EF4-FFF2-40B4-BE49-F238E27FC236}">
                <a16:creationId xmlns:a16="http://schemas.microsoft.com/office/drawing/2014/main" id="{32AC1BA8-75E7-4754-9D14-E2B2DB0D93AF}"/>
              </a:ext>
            </a:extLst>
          </p:cNvPr>
          <p:cNvSpPr txBox="1"/>
          <p:nvPr/>
        </p:nvSpPr>
        <p:spPr>
          <a:xfrm>
            <a:off x="1277869" y="1799304"/>
            <a:ext cx="5211421" cy="4007315"/>
          </a:xfrm>
          <a:prstGeom prst="rect">
            <a:avLst/>
          </a:prstGeom>
          <a:noFill/>
        </p:spPr>
        <p:txBody>
          <a:bodyPr wrap="square" rtlCol="0">
            <a:spAutoFit/>
          </a:bodyPr>
          <a:lstStyle/>
          <a:p>
            <a:pPr algn="just">
              <a:lnSpc>
                <a:spcPct val="150000"/>
              </a:lnSpc>
            </a:pPr>
            <a:r>
              <a:rPr lang="en-US" sz="3200" b="1" dirty="0">
                <a:latin typeface="Times New Roman" panose="02020603050405020304" pitchFamily="18" charset="0"/>
                <a:cs typeface="Times New Roman" panose="02020603050405020304" pitchFamily="18" charset="0"/>
              </a:rPr>
              <a:t>Daily Scrum</a:t>
            </a:r>
          </a:p>
          <a:p>
            <a:pPr algn="just">
              <a:lnSpc>
                <a:spcPct val="150000"/>
              </a:lnSpc>
            </a:pPr>
            <a:r>
              <a:rPr lang="en-US" sz="2000" dirty="0">
                <a:latin typeface="Times New Roman" panose="02020603050405020304" pitchFamily="18" charset="0"/>
                <a:cs typeface="Times New Roman" panose="02020603050405020304" pitchFamily="18" charset="0"/>
              </a:rPr>
              <a:t>Each day of the sprint, ideally at the </a:t>
            </a:r>
            <a:r>
              <a:rPr lang="en-US" sz="2000" b="1" dirty="0">
                <a:latin typeface="Times New Roman" panose="02020603050405020304" pitchFamily="18" charset="0"/>
                <a:cs typeface="Times New Roman" panose="02020603050405020304" pitchFamily="18" charset="0"/>
              </a:rPr>
              <a:t>same time</a:t>
            </a:r>
            <a:r>
              <a:rPr lang="en-US" sz="2000" dirty="0">
                <a:latin typeface="Times New Roman" panose="02020603050405020304" pitchFamily="18" charset="0"/>
                <a:cs typeface="Times New Roman" panose="02020603050405020304" pitchFamily="18" charset="0"/>
              </a:rPr>
              <a:t>, the development team members hold a </a:t>
            </a:r>
            <a:r>
              <a:rPr lang="en-US" sz="2000" i="1" u="sng" dirty="0">
                <a:latin typeface="Times New Roman" panose="02020603050405020304" pitchFamily="18" charset="0"/>
                <a:cs typeface="Times New Roman" panose="02020603050405020304" pitchFamily="18" charset="0"/>
              </a:rPr>
              <a:t>timeboxed</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(15 minutes or less) </a:t>
            </a:r>
            <a:r>
              <a:rPr lang="en-US" sz="2000" dirty="0">
                <a:latin typeface="Times New Roman" panose="02020603050405020304" pitchFamily="18" charset="0"/>
                <a:cs typeface="Times New Roman" panose="02020603050405020304" pitchFamily="18" charset="0"/>
              </a:rPr>
              <a:t>daily scrum. This inspect-and adapt activity is sometimes referred to as the </a:t>
            </a:r>
            <a:r>
              <a:rPr lang="en-US" sz="2000" b="1" dirty="0">
                <a:latin typeface="Times New Roman" panose="02020603050405020304" pitchFamily="18" charset="0"/>
                <a:cs typeface="Times New Roman" panose="02020603050405020304" pitchFamily="18" charset="0"/>
              </a:rPr>
              <a:t>daily stand-up</a:t>
            </a:r>
            <a:r>
              <a:rPr lang="en-US" sz="2000" dirty="0">
                <a:latin typeface="Times New Roman" panose="02020603050405020304" pitchFamily="18" charset="0"/>
                <a:cs typeface="Times New Roman" panose="02020603050405020304" pitchFamily="18" charset="0"/>
              </a:rPr>
              <a:t> because of the common practice of everyone standing up during the meeting to help promote brevity.</a:t>
            </a:r>
          </a:p>
        </p:txBody>
      </p:sp>
      <p:pic>
        <p:nvPicPr>
          <p:cNvPr id="6" name="Picture 5">
            <a:extLst>
              <a:ext uri="{FF2B5EF4-FFF2-40B4-BE49-F238E27FC236}">
                <a16:creationId xmlns:a16="http://schemas.microsoft.com/office/drawing/2014/main" id="{A453DE6E-8D47-4C48-B08B-0DCE5F1B3FF3}"/>
              </a:ext>
            </a:extLst>
          </p:cNvPr>
          <p:cNvPicPr>
            <a:picLocks noChangeAspect="1"/>
          </p:cNvPicPr>
          <p:nvPr/>
        </p:nvPicPr>
        <p:blipFill>
          <a:blip r:embed="rId2"/>
          <a:stretch>
            <a:fillRect/>
          </a:stretch>
        </p:blipFill>
        <p:spPr>
          <a:xfrm>
            <a:off x="6580590" y="2011771"/>
            <a:ext cx="5611410" cy="3927987"/>
          </a:xfrm>
          <a:prstGeom prst="rect">
            <a:avLst/>
          </a:prstGeom>
        </p:spPr>
      </p:pic>
    </p:spTree>
    <p:extLst>
      <p:ext uri="{BB962C8B-B14F-4D97-AF65-F5344CB8AC3E}">
        <p14:creationId xmlns:p14="http://schemas.microsoft.com/office/powerpoint/2010/main" val="3197528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2945990" y="521110"/>
            <a:ext cx="6693310" cy="884710"/>
          </a:xfrm>
        </p:spPr>
        <p:txBody>
          <a:bodyPr>
            <a:normAutofit/>
          </a:bodyPr>
          <a:lstStyle/>
          <a:p>
            <a:r>
              <a:rPr lang="en-US" sz="4000" dirty="0">
                <a:latin typeface="Times New Roman" panose="02020603050405020304" pitchFamily="18" charset="0"/>
                <a:cs typeface="Times New Roman" panose="02020603050405020304" pitchFamily="18" charset="0"/>
              </a:rPr>
              <a:t>SCRUM Activities &amp; Artifacts</a:t>
            </a:r>
          </a:p>
        </p:txBody>
      </p:sp>
      <p:sp>
        <p:nvSpPr>
          <p:cNvPr id="3" name="TextBox 2">
            <a:extLst>
              <a:ext uri="{FF2B5EF4-FFF2-40B4-BE49-F238E27FC236}">
                <a16:creationId xmlns:a16="http://schemas.microsoft.com/office/drawing/2014/main" id="{32AC1BA8-75E7-4754-9D14-E2B2DB0D93AF}"/>
              </a:ext>
            </a:extLst>
          </p:cNvPr>
          <p:cNvSpPr txBox="1"/>
          <p:nvPr/>
        </p:nvSpPr>
        <p:spPr>
          <a:xfrm>
            <a:off x="1277869" y="1799304"/>
            <a:ext cx="9252479" cy="3903954"/>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 common </a:t>
            </a:r>
            <a:r>
              <a:rPr lang="en-US" sz="2400" b="1" dirty="0">
                <a:latin typeface="Times New Roman" panose="02020603050405020304" pitchFamily="18" charset="0"/>
                <a:cs typeface="Times New Roman" panose="02020603050405020304" pitchFamily="18" charset="0"/>
              </a:rPr>
              <a:t>approach</a:t>
            </a:r>
            <a:r>
              <a:rPr lang="en-US" sz="2400" dirty="0">
                <a:latin typeface="Times New Roman" panose="02020603050405020304" pitchFamily="18" charset="0"/>
                <a:cs typeface="Times New Roman" panose="02020603050405020304" pitchFamily="18" charset="0"/>
              </a:rPr>
              <a:t> to performing the </a:t>
            </a:r>
            <a:r>
              <a:rPr lang="en-US" sz="2400" b="1" dirty="0">
                <a:latin typeface="Times New Roman" panose="02020603050405020304" pitchFamily="18" charset="0"/>
                <a:cs typeface="Times New Roman" panose="02020603050405020304" pitchFamily="18" charset="0"/>
              </a:rPr>
              <a:t>daily scrum </a:t>
            </a:r>
            <a:r>
              <a:rPr lang="en-US" sz="2400" dirty="0">
                <a:latin typeface="Times New Roman" panose="02020603050405020304" pitchFamily="18" charset="0"/>
                <a:cs typeface="Times New Roman" panose="02020603050405020304" pitchFamily="18" charset="0"/>
              </a:rPr>
              <a:t>has the ScrumMaster facilitating and each team member taking turns answering </a:t>
            </a:r>
            <a:r>
              <a:rPr lang="en-US" sz="2400" b="1" dirty="0">
                <a:latin typeface="Times New Roman" panose="02020603050405020304" pitchFamily="18" charset="0"/>
                <a:cs typeface="Times New Roman" panose="02020603050405020304" pitchFamily="18" charset="0"/>
              </a:rPr>
              <a:t>three questions </a:t>
            </a:r>
            <a:r>
              <a:rPr lang="en-US" sz="2400" dirty="0">
                <a:latin typeface="Times New Roman" panose="02020603050405020304" pitchFamily="18" charset="0"/>
                <a:cs typeface="Times New Roman" panose="02020603050405020304" pitchFamily="18" charset="0"/>
              </a:rPr>
              <a:t>for the benefit of the other team members: </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What did I accomplish since the last daily scrum? </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What do I plan to work on by the next daily scrum? </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What are the obstacles or impediments that are preventing me from making progress?</a:t>
            </a:r>
          </a:p>
        </p:txBody>
      </p:sp>
    </p:spTree>
    <p:extLst>
      <p:ext uri="{BB962C8B-B14F-4D97-AF65-F5344CB8AC3E}">
        <p14:creationId xmlns:p14="http://schemas.microsoft.com/office/powerpoint/2010/main" val="25637386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2945990" y="521110"/>
            <a:ext cx="6693310" cy="884710"/>
          </a:xfrm>
        </p:spPr>
        <p:txBody>
          <a:bodyPr>
            <a:normAutofit/>
          </a:bodyPr>
          <a:lstStyle/>
          <a:p>
            <a:r>
              <a:rPr lang="en-US" sz="4000" dirty="0">
                <a:latin typeface="Times New Roman" panose="02020603050405020304" pitchFamily="18" charset="0"/>
                <a:cs typeface="Times New Roman" panose="02020603050405020304" pitchFamily="18" charset="0"/>
              </a:rPr>
              <a:t>SCRUM Activities &amp; Artifacts</a:t>
            </a:r>
          </a:p>
        </p:txBody>
      </p:sp>
      <p:sp>
        <p:nvSpPr>
          <p:cNvPr id="3" name="TextBox 2">
            <a:extLst>
              <a:ext uri="{FF2B5EF4-FFF2-40B4-BE49-F238E27FC236}">
                <a16:creationId xmlns:a16="http://schemas.microsoft.com/office/drawing/2014/main" id="{32AC1BA8-75E7-4754-9D14-E2B2DB0D93AF}"/>
              </a:ext>
            </a:extLst>
          </p:cNvPr>
          <p:cNvSpPr txBox="1"/>
          <p:nvPr/>
        </p:nvSpPr>
        <p:spPr>
          <a:xfrm>
            <a:off x="933902" y="1405820"/>
            <a:ext cx="10717486" cy="4007315"/>
          </a:xfrm>
          <a:prstGeom prst="rect">
            <a:avLst/>
          </a:prstGeom>
          <a:noFill/>
        </p:spPr>
        <p:txBody>
          <a:bodyPr wrap="square" rtlCol="0">
            <a:spAutoFit/>
          </a:bodyPr>
          <a:lstStyle/>
          <a:p>
            <a:pPr algn="just">
              <a:lnSpc>
                <a:spcPct val="150000"/>
              </a:lnSpc>
            </a:pPr>
            <a:r>
              <a:rPr lang="en-US" sz="3200" b="1" dirty="0">
                <a:latin typeface="Times New Roman" panose="02020603050405020304" pitchFamily="18" charset="0"/>
                <a:cs typeface="Times New Roman" panose="02020603050405020304" pitchFamily="18" charset="0"/>
              </a:rPr>
              <a:t>Sprint Review </a:t>
            </a:r>
          </a:p>
          <a:p>
            <a:pPr algn="just">
              <a:lnSpc>
                <a:spcPct val="150000"/>
              </a:lnSpc>
            </a:pPr>
            <a:r>
              <a:rPr lang="en-US" sz="2000" dirty="0">
                <a:latin typeface="Times New Roman" panose="02020603050405020304" pitchFamily="18" charset="0"/>
                <a:cs typeface="Times New Roman" panose="02020603050405020304" pitchFamily="18" charset="0"/>
              </a:rPr>
              <a:t>At the </a:t>
            </a:r>
            <a:r>
              <a:rPr lang="en-US" sz="2000" b="1" dirty="0">
                <a:latin typeface="Times New Roman" panose="02020603050405020304" pitchFamily="18" charset="0"/>
                <a:cs typeface="Times New Roman" panose="02020603050405020304" pitchFamily="18" charset="0"/>
              </a:rPr>
              <a:t>end of the sprint </a:t>
            </a:r>
            <a:r>
              <a:rPr lang="en-US" sz="2000" dirty="0">
                <a:latin typeface="Times New Roman" panose="02020603050405020304" pitchFamily="18" charset="0"/>
                <a:cs typeface="Times New Roman" panose="02020603050405020304" pitchFamily="18" charset="0"/>
              </a:rPr>
              <a:t>there are two additional inspect-and-adapt activities. One is called the </a:t>
            </a:r>
            <a:r>
              <a:rPr lang="en-US" sz="2000" b="1" dirty="0">
                <a:latin typeface="Times New Roman" panose="02020603050405020304" pitchFamily="18" charset="0"/>
                <a:cs typeface="Times New Roman" panose="02020603050405020304" pitchFamily="18" charset="0"/>
              </a:rPr>
              <a:t>sprint review</a:t>
            </a:r>
            <a:r>
              <a:rPr lang="en-US" sz="2000" dirty="0">
                <a:latin typeface="Times New Roman" panose="02020603050405020304" pitchFamily="18" charset="0"/>
                <a:cs typeface="Times New Roman" panose="02020603050405020304" pitchFamily="18" charset="0"/>
              </a:rPr>
              <a:t>. The goal of this activity is to </a:t>
            </a:r>
            <a:r>
              <a:rPr lang="en-US" sz="2000" b="1" dirty="0">
                <a:latin typeface="Times New Roman" panose="02020603050405020304" pitchFamily="18" charset="0"/>
                <a:cs typeface="Times New Roman" panose="02020603050405020304" pitchFamily="18" charset="0"/>
              </a:rPr>
              <a:t>inspect and adapt </a:t>
            </a:r>
            <a:r>
              <a:rPr lang="en-US" sz="2000" dirty="0">
                <a:latin typeface="Times New Roman" panose="02020603050405020304" pitchFamily="18" charset="0"/>
                <a:cs typeface="Times New Roman" panose="02020603050405020304" pitchFamily="18" charset="0"/>
              </a:rPr>
              <a:t>the product that is </a:t>
            </a:r>
            <a:r>
              <a:rPr lang="en-US" sz="2000" b="1" dirty="0">
                <a:latin typeface="Times New Roman" panose="02020603050405020304" pitchFamily="18" charset="0"/>
                <a:cs typeface="Times New Roman" panose="02020603050405020304" pitchFamily="18" charset="0"/>
              </a:rPr>
              <a:t>being built</a:t>
            </a:r>
            <a:r>
              <a:rPr lang="en-US" sz="2000" dirty="0">
                <a:latin typeface="Times New Roman" panose="02020603050405020304" pitchFamily="18" charset="0"/>
                <a:cs typeface="Times New Roman" panose="02020603050405020304" pitchFamily="18" charset="0"/>
              </a:rPr>
              <a:t>. Critical to this activity is the conversation that takes place among its participants, which include the </a:t>
            </a:r>
            <a:r>
              <a:rPr lang="en-US" sz="2000" b="1" dirty="0">
                <a:latin typeface="Times New Roman" panose="02020603050405020304" pitchFamily="18" charset="0"/>
                <a:cs typeface="Times New Roman" panose="02020603050405020304" pitchFamily="18" charset="0"/>
              </a:rPr>
              <a:t>Scrum team, stakeholders, sponsors, customers, and interested members </a:t>
            </a:r>
            <a:r>
              <a:rPr lang="en-US" sz="2000" dirty="0">
                <a:latin typeface="Times New Roman" panose="02020603050405020304" pitchFamily="18" charset="0"/>
                <a:cs typeface="Times New Roman" panose="02020603050405020304" pitchFamily="18" charset="0"/>
              </a:rPr>
              <a:t>of </a:t>
            </a:r>
            <a:r>
              <a:rPr lang="en-US" sz="2000" b="1" dirty="0">
                <a:latin typeface="Times New Roman" panose="02020603050405020304" pitchFamily="18" charset="0"/>
                <a:cs typeface="Times New Roman" panose="02020603050405020304" pitchFamily="18" charset="0"/>
              </a:rPr>
              <a:t>other teams</a:t>
            </a:r>
            <a:r>
              <a:rPr lang="en-US" sz="2000" dirty="0">
                <a:latin typeface="Times New Roman" panose="02020603050405020304" pitchFamily="18" charset="0"/>
                <a:cs typeface="Times New Roman" panose="02020603050405020304" pitchFamily="18" charset="0"/>
              </a:rPr>
              <a:t>. The conversation is focused on reviewing the </a:t>
            </a:r>
            <a:r>
              <a:rPr lang="en-US" sz="2000" b="1" dirty="0">
                <a:latin typeface="Times New Roman" panose="02020603050405020304" pitchFamily="18" charset="0"/>
                <a:cs typeface="Times New Roman" panose="02020603050405020304" pitchFamily="18" charset="0"/>
              </a:rPr>
              <a:t>just-completed features </a:t>
            </a:r>
            <a:r>
              <a:rPr lang="en-US" sz="2000" dirty="0">
                <a:latin typeface="Times New Roman" panose="02020603050405020304" pitchFamily="18" charset="0"/>
                <a:cs typeface="Times New Roman" panose="02020603050405020304" pitchFamily="18" charset="0"/>
              </a:rPr>
              <a:t>in the context of the overall development effort. Everyone in attendance gets clear visibility into what is occurring and has an opportunity to help guide the forthcoming development to ensure that the most business-appropriate solution is created.</a:t>
            </a:r>
          </a:p>
        </p:txBody>
      </p:sp>
    </p:spTree>
    <p:extLst>
      <p:ext uri="{BB962C8B-B14F-4D97-AF65-F5344CB8AC3E}">
        <p14:creationId xmlns:p14="http://schemas.microsoft.com/office/powerpoint/2010/main" val="2032897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2945990" y="521110"/>
            <a:ext cx="6693310" cy="884710"/>
          </a:xfrm>
        </p:spPr>
        <p:txBody>
          <a:bodyPr>
            <a:normAutofit/>
          </a:bodyPr>
          <a:lstStyle/>
          <a:p>
            <a:r>
              <a:rPr lang="en-US" sz="4000" dirty="0">
                <a:latin typeface="Times New Roman" panose="02020603050405020304" pitchFamily="18" charset="0"/>
                <a:cs typeface="Times New Roman" panose="02020603050405020304" pitchFamily="18" charset="0"/>
              </a:rPr>
              <a:t>SCRUM Activities &amp; Artifacts</a:t>
            </a:r>
          </a:p>
        </p:txBody>
      </p:sp>
      <p:sp>
        <p:nvSpPr>
          <p:cNvPr id="3" name="TextBox 2">
            <a:extLst>
              <a:ext uri="{FF2B5EF4-FFF2-40B4-BE49-F238E27FC236}">
                <a16:creationId xmlns:a16="http://schemas.microsoft.com/office/drawing/2014/main" id="{32AC1BA8-75E7-4754-9D14-E2B2DB0D93AF}"/>
              </a:ext>
            </a:extLst>
          </p:cNvPr>
          <p:cNvSpPr txBox="1"/>
          <p:nvPr/>
        </p:nvSpPr>
        <p:spPr>
          <a:xfrm>
            <a:off x="5348584" y="1311934"/>
            <a:ext cx="2674537" cy="579967"/>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Sprint Review </a:t>
            </a:r>
          </a:p>
        </p:txBody>
      </p:sp>
      <p:pic>
        <p:nvPicPr>
          <p:cNvPr id="5" name="Picture 4">
            <a:extLst>
              <a:ext uri="{FF2B5EF4-FFF2-40B4-BE49-F238E27FC236}">
                <a16:creationId xmlns:a16="http://schemas.microsoft.com/office/drawing/2014/main" id="{949D3B11-E523-4EBB-8AC7-80B4B6868D60}"/>
              </a:ext>
            </a:extLst>
          </p:cNvPr>
          <p:cNvPicPr>
            <a:picLocks noChangeAspect="1"/>
          </p:cNvPicPr>
          <p:nvPr/>
        </p:nvPicPr>
        <p:blipFill>
          <a:blip r:embed="rId2"/>
          <a:stretch>
            <a:fillRect/>
          </a:stretch>
        </p:blipFill>
        <p:spPr>
          <a:xfrm>
            <a:off x="1469154" y="1882262"/>
            <a:ext cx="9646981" cy="4722891"/>
          </a:xfrm>
          <a:prstGeom prst="rect">
            <a:avLst/>
          </a:prstGeom>
        </p:spPr>
      </p:pic>
    </p:spTree>
    <p:extLst>
      <p:ext uri="{BB962C8B-B14F-4D97-AF65-F5344CB8AC3E}">
        <p14:creationId xmlns:p14="http://schemas.microsoft.com/office/powerpoint/2010/main" val="3690831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2945990" y="521110"/>
            <a:ext cx="6693310" cy="884710"/>
          </a:xfrm>
        </p:spPr>
        <p:txBody>
          <a:bodyPr>
            <a:normAutofit/>
          </a:bodyPr>
          <a:lstStyle/>
          <a:p>
            <a:r>
              <a:rPr lang="en-US" sz="4000" dirty="0">
                <a:latin typeface="Times New Roman" panose="02020603050405020304" pitchFamily="18" charset="0"/>
                <a:cs typeface="Times New Roman" panose="02020603050405020304" pitchFamily="18" charset="0"/>
              </a:rPr>
              <a:t>SCRUM Activities &amp; Artifacts</a:t>
            </a:r>
          </a:p>
        </p:txBody>
      </p:sp>
      <p:sp>
        <p:nvSpPr>
          <p:cNvPr id="6" name="TextBox 5">
            <a:extLst>
              <a:ext uri="{FF2B5EF4-FFF2-40B4-BE49-F238E27FC236}">
                <a16:creationId xmlns:a16="http://schemas.microsoft.com/office/drawing/2014/main" id="{9B50576C-0DB8-428D-AA60-6F19568E5E73}"/>
              </a:ext>
            </a:extLst>
          </p:cNvPr>
          <p:cNvSpPr txBox="1"/>
          <p:nvPr/>
        </p:nvSpPr>
        <p:spPr>
          <a:xfrm>
            <a:off x="1317523" y="1720840"/>
            <a:ext cx="9851922" cy="2800767"/>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Sprint Retrospective</a:t>
            </a:r>
          </a:p>
          <a:p>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second inspect-and-adapt activity at the end of the sprint is the sprint retrospective This activity frequently occurs after the sprint review and before the next sprint planning. Whereas the </a:t>
            </a:r>
            <a:r>
              <a:rPr lang="en-US" sz="2400" b="1" dirty="0">
                <a:latin typeface="Times New Roman" panose="02020603050405020304" pitchFamily="18" charset="0"/>
                <a:cs typeface="Times New Roman" panose="02020603050405020304" pitchFamily="18" charset="0"/>
              </a:rPr>
              <a:t>sprint review is a time to inspect and adapt the product</a:t>
            </a:r>
            <a:r>
              <a:rPr lang="en-US" sz="2400" dirty="0">
                <a:latin typeface="Times New Roman" panose="02020603050405020304" pitchFamily="18" charset="0"/>
                <a:cs typeface="Times New Roman" panose="02020603050405020304" pitchFamily="18" charset="0"/>
              </a:rPr>
              <a:t>, the </a:t>
            </a:r>
            <a:r>
              <a:rPr lang="en-US" sz="2400" b="1" dirty="0">
                <a:latin typeface="Times New Roman" panose="02020603050405020304" pitchFamily="18" charset="0"/>
                <a:cs typeface="Times New Roman" panose="02020603050405020304" pitchFamily="18" charset="0"/>
              </a:rPr>
              <a:t>sprint retrospective </a:t>
            </a:r>
            <a:r>
              <a:rPr lang="en-US" sz="2400" dirty="0">
                <a:latin typeface="Times New Roman" panose="02020603050405020304" pitchFamily="18" charset="0"/>
                <a:cs typeface="Times New Roman" panose="02020603050405020304" pitchFamily="18" charset="0"/>
              </a:rPr>
              <a:t>is an opportunity to inspect and adapt the </a:t>
            </a:r>
            <a:r>
              <a:rPr lang="en-US" sz="2400" b="1" dirty="0">
                <a:latin typeface="Times New Roman" panose="02020603050405020304" pitchFamily="18" charset="0"/>
                <a:cs typeface="Times New Roman" panose="02020603050405020304" pitchFamily="18" charset="0"/>
              </a:rPr>
              <a:t>process</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9619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Waterfall model</a:t>
            </a:r>
          </a:p>
        </p:txBody>
      </p:sp>
      <p:graphicFrame>
        <p:nvGraphicFramePr>
          <p:cNvPr id="4" name="Table 3">
            <a:extLst>
              <a:ext uri="{FF2B5EF4-FFF2-40B4-BE49-F238E27FC236}">
                <a16:creationId xmlns:a16="http://schemas.microsoft.com/office/drawing/2014/main" id="{3818D7D2-0DBE-475F-99D5-D49F131CA971}"/>
              </a:ext>
            </a:extLst>
          </p:cNvPr>
          <p:cNvGraphicFramePr>
            <a:graphicFrameLocks noGrp="1"/>
          </p:cNvGraphicFramePr>
          <p:nvPr>
            <p:extLst>
              <p:ext uri="{D42A27DB-BD31-4B8C-83A1-F6EECF244321}">
                <p14:modId xmlns:p14="http://schemas.microsoft.com/office/powerpoint/2010/main" val="1096972663"/>
              </p:ext>
            </p:extLst>
          </p:nvPr>
        </p:nvGraphicFramePr>
        <p:xfrm>
          <a:off x="1006539" y="1022362"/>
          <a:ext cx="10178922" cy="5472680"/>
        </p:xfrm>
        <a:graphic>
          <a:graphicData uri="http://schemas.openxmlformats.org/drawingml/2006/table">
            <a:tbl>
              <a:tblPr/>
              <a:tblGrid>
                <a:gridCol w="5089461">
                  <a:extLst>
                    <a:ext uri="{9D8B030D-6E8A-4147-A177-3AD203B41FA5}">
                      <a16:colId xmlns:a16="http://schemas.microsoft.com/office/drawing/2014/main" val="926106207"/>
                    </a:ext>
                  </a:extLst>
                </a:gridCol>
                <a:gridCol w="5089461">
                  <a:extLst>
                    <a:ext uri="{9D8B030D-6E8A-4147-A177-3AD203B41FA5}">
                      <a16:colId xmlns:a16="http://schemas.microsoft.com/office/drawing/2014/main" val="3614870988"/>
                    </a:ext>
                  </a:extLst>
                </a:gridCol>
              </a:tblGrid>
              <a:tr h="351190">
                <a:tc>
                  <a:txBody>
                    <a:bodyPr/>
                    <a:lstStyle/>
                    <a:p>
                      <a:pPr algn="ctr" fontAlgn="t"/>
                      <a:r>
                        <a:rPr lang="en-US" sz="2000" b="1" dirty="0">
                          <a:effectLst/>
                        </a:rPr>
                        <a:t>Advantages</a:t>
                      </a:r>
                      <a:endParaRPr lang="en-US" sz="2000" dirty="0">
                        <a:effectLst/>
                      </a:endParaRPr>
                    </a:p>
                  </a:txBody>
                  <a:tcPr marL="41840" marR="41840" marT="41840" marB="41840">
                    <a:lnL w="12700" cap="flat" cmpd="sng" algn="ctr">
                      <a:solidFill>
                        <a:srgbClr val="C0461C"/>
                      </a:solidFill>
                      <a:prstDash val="solid"/>
                      <a:round/>
                      <a:headEnd type="none" w="med" len="med"/>
                      <a:tailEnd type="none" w="med" len="med"/>
                    </a:lnL>
                    <a:lnR w="12700" cap="flat" cmpd="sng" algn="ctr">
                      <a:solidFill>
                        <a:srgbClr val="40581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ctr" fontAlgn="t"/>
                      <a:r>
                        <a:rPr lang="en-US" sz="2000" b="1" dirty="0">
                          <a:effectLst/>
                        </a:rPr>
                        <a:t>Dis-Advantages</a:t>
                      </a:r>
                      <a:endParaRPr lang="en-US" sz="2000" dirty="0">
                        <a:effectLst/>
                      </a:endParaRPr>
                    </a:p>
                  </a:txBody>
                  <a:tcPr marL="41840" marR="41840" marT="41840" marB="41840">
                    <a:lnL w="12700" cap="flat" cmpd="sng" algn="ctr">
                      <a:solidFill>
                        <a:srgbClr val="40581C"/>
                      </a:solidFill>
                      <a:prstDash val="solid"/>
                      <a:round/>
                      <a:headEnd type="none" w="med" len="med"/>
                      <a:tailEnd type="none" w="med" len="med"/>
                    </a:lnL>
                    <a:lnR w="12700" cap="flat" cmpd="sng" algn="ctr">
                      <a:solidFill>
                        <a:srgbClr val="005B1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907413616"/>
                  </a:ext>
                </a:extLst>
              </a:tr>
              <a:tr h="772010">
                <a:tc>
                  <a:txBody>
                    <a:bodyPr/>
                    <a:lstStyle/>
                    <a:p>
                      <a:pPr marL="285750" indent="-285750" algn="l" fontAlgn="t">
                        <a:buFont typeface="Wingdings" panose="05000000000000000000" pitchFamily="2" charset="2"/>
                        <a:buChar char="q"/>
                      </a:pPr>
                      <a:r>
                        <a:rPr lang="en-US" sz="2000" dirty="0">
                          <a:effectLst/>
                        </a:rPr>
                        <a:t>Before the next phase of development, each phase must be completed</a:t>
                      </a:r>
                    </a:p>
                  </a:txBody>
                  <a:tcPr marL="41840" marR="41840" marT="41840" marB="41840">
                    <a:lnL w="12700" cap="flat" cmpd="sng" algn="ctr">
                      <a:solidFill>
                        <a:srgbClr val="C05A1C"/>
                      </a:solidFill>
                      <a:prstDash val="solid"/>
                      <a:round/>
                      <a:headEnd type="none" w="med" len="med"/>
                      <a:tailEnd type="none" w="med" len="med"/>
                    </a:lnL>
                    <a:lnR w="12700" cap="flat" cmpd="sng" algn="ctr">
                      <a:solidFill>
                        <a:srgbClr val="C0571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6">
                        <a:lumMod val="20000"/>
                        <a:lumOff val="80000"/>
                      </a:schemeClr>
                    </a:solidFill>
                  </a:tcPr>
                </a:tc>
                <a:tc>
                  <a:txBody>
                    <a:bodyPr/>
                    <a:lstStyle/>
                    <a:p>
                      <a:pPr marL="285750" indent="-285750" algn="l" fontAlgn="t">
                        <a:buFont typeface="Wingdings" panose="05000000000000000000" pitchFamily="2" charset="2"/>
                        <a:buChar char="q"/>
                      </a:pPr>
                      <a:r>
                        <a:rPr lang="en-US" sz="2000" dirty="0">
                          <a:effectLst/>
                        </a:rPr>
                        <a:t>Error can be fixed only during the phase</a:t>
                      </a:r>
                    </a:p>
                  </a:txBody>
                  <a:tcPr marL="41840" marR="41840" marT="41840" marB="41840">
                    <a:lnL w="12700" cap="flat" cmpd="sng" algn="ctr">
                      <a:solidFill>
                        <a:srgbClr val="C0571C"/>
                      </a:solidFill>
                      <a:prstDash val="solid"/>
                      <a:round/>
                      <a:headEnd type="none" w="med" len="med"/>
                      <a:tailEnd type="none" w="med" len="med"/>
                    </a:lnL>
                    <a:lnR w="12700" cap="flat" cmpd="sng" algn="ctr">
                      <a:solidFill>
                        <a:srgbClr val="205C1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93252871"/>
                  </a:ext>
                </a:extLst>
              </a:tr>
              <a:tr h="772010">
                <a:tc>
                  <a:txBody>
                    <a:bodyPr/>
                    <a:lstStyle/>
                    <a:p>
                      <a:pPr marL="285750" indent="-285750" algn="l" fontAlgn="t">
                        <a:buFont typeface="Wingdings" panose="05000000000000000000" pitchFamily="2" charset="2"/>
                        <a:buChar char="q"/>
                      </a:pPr>
                      <a:r>
                        <a:rPr lang="en-US" sz="2000">
                          <a:effectLst/>
                        </a:rPr>
                        <a:t>Suited for smaller projects where requirements are well defined</a:t>
                      </a:r>
                    </a:p>
                  </a:txBody>
                  <a:tcPr marL="41840" marR="41840" marT="41840" marB="41840">
                    <a:lnL w="12700" cap="flat" cmpd="sng" algn="ctr">
                      <a:solidFill>
                        <a:srgbClr val="80621C"/>
                      </a:solidFill>
                      <a:prstDash val="solid"/>
                      <a:round/>
                      <a:headEnd type="none" w="med" len="med"/>
                      <a:tailEnd type="none" w="med" len="med"/>
                    </a:lnL>
                    <a:lnR w="12700" cap="flat" cmpd="sng" algn="ctr">
                      <a:solidFill>
                        <a:srgbClr val="60641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4">
                        <a:lumMod val="40000"/>
                        <a:lumOff val="60000"/>
                      </a:schemeClr>
                    </a:solidFill>
                  </a:tcPr>
                </a:tc>
                <a:tc>
                  <a:txBody>
                    <a:bodyPr/>
                    <a:lstStyle/>
                    <a:p>
                      <a:pPr marL="285750" indent="-285750" algn="l" fontAlgn="t">
                        <a:buFont typeface="Wingdings" panose="05000000000000000000" pitchFamily="2" charset="2"/>
                        <a:buChar char="q"/>
                      </a:pPr>
                      <a:r>
                        <a:rPr lang="en-US" sz="2000" dirty="0">
                          <a:effectLst/>
                        </a:rPr>
                        <a:t>It is not desirable for complex project where requirement changes frequently</a:t>
                      </a:r>
                    </a:p>
                  </a:txBody>
                  <a:tcPr marL="41840" marR="41840" marT="41840" marB="41840">
                    <a:lnL w="12700" cap="flat" cmpd="sng" algn="ctr">
                      <a:solidFill>
                        <a:srgbClr val="60641C"/>
                      </a:solidFill>
                      <a:prstDash val="solid"/>
                      <a:round/>
                      <a:headEnd type="none" w="med" len="med"/>
                      <a:tailEnd type="none" w="med" len="med"/>
                    </a:lnL>
                    <a:lnR w="12700" cap="flat" cmpd="sng" algn="ctr">
                      <a:solidFill>
                        <a:srgbClr val="205C1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768649054"/>
                  </a:ext>
                </a:extLst>
              </a:tr>
              <a:tr h="996143">
                <a:tc>
                  <a:txBody>
                    <a:bodyPr/>
                    <a:lstStyle/>
                    <a:p>
                      <a:pPr marL="285750" indent="-285750" algn="l" fontAlgn="t">
                        <a:buFont typeface="Wingdings" panose="05000000000000000000" pitchFamily="2" charset="2"/>
                        <a:buChar char="q"/>
                      </a:pPr>
                      <a:r>
                        <a:rPr lang="en-US" sz="2000" dirty="0">
                          <a:effectLst/>
                        </a:rPr>
                        <a:t>They should perform quality assurance test (Verification and Validation) before completing each stage</a:t>
                      </a:r>
                    </a:p>
                  </a:txBody>
                  <a:tcPr marL="41840" marR="41840" marT="41840" marB="41840">
                    <a:lnL w="12700" cap="flat" cmpd="sng" algn="ctr">
                      <a:solidFill>
                        <a:srgbClr val="20661C"/>
                      </a:solidFill>
                      <a:prstDash val="solid"/>
                      <a:round/>
                      <a:headEnd type="none" w="med" len="med"/>
                      <a:tailEnd type="none" w="med" len="med"/>
                    </a:lnL>
                    <a:lnR w="12700" cap="flat" cmpd="sng" algn="ctr">
                      <a:solidFill>
                        <a:srgbClr val="60291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6">
                        <a:lumMod val="20000"/>
                        <a:lumOff val="80000"/>
                      </a:schemeClr>
                    </a:solidFill>
                  </a:tcPr>
                </a:tc>
                <a:tc>
                  <a:txBody>
                    <a:bodyPr/>
                    <a:lstStyle/>
                    <a:p>
                      <a:pPr marL="285750" indent="-285750" algn="l" fontAlgn="t">
                        <a:buFont typeface="Wingdings" panose="05000000000000000000" pitchFamily="2" charset="2"/>
                        <a:buChar char="q"/>
                      </a:pPr>
                      <a:r>
                        <a:rPr lang="en-US" sz="2000" dirty="0">
                          <a:effectLst/>
                        </a:rPr>
                        <a:t>Testing period comes quite late in the developmental process</a:t>
                      </a:r>
                    </a:p>
                  </a:txBody>
                  <a:tcPr marL="41840" marR="41840" marT="41840" marB="41840">
                    <a:lnL w="12700" cap="flat" cmpd="sng" algn="ctr">
                      <a:solidFill>
                        <a:srgbClr val="60291C"/>
                      </a:solidFill>
                      <a:prstDash val="solid"/>
                      <a:round/>
                      <a:headEnd type="none" w="med" len="med"/>
                      <a:tailEnd type="none" w="med" len="med"/>
                    </a:lnL>
                    <a:lnR w="12700" cap="flat" cmpd="sng" algn="ctr">
                      <a:solidFill>
                        <a:srgbClr val="00281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498117949"/>
                  </a:ext>
                </a:extLst>
              </a:tr>
              <a:tr h="772010">
                <a:tc>
                  <a:txBody>
                    <a:bodyPr/>
                    <a:lstStyle/>
                    <a:p>
                      <a:pPr marL="285750" indent="-285750" algn="l" fontAlgn="t">
                        <a:buFont typeface="Wingdings" panose="05000000000000000000" pitchFamily="2" charset="2"/>
                        <a:buChar char="q"/>
                      </a:pPr>
                      <a:r>
                        <a:rPr lang="en-US" sz="2000">
                          <a:effectLst/>
                        </a:rPr>
                        <a:t>Elaborate documentation is done at every phase of the software's development cycle</a:t>
                      </a:r>
                    </a:p>
                  </a:txBody>
                  <a:tcPr marL="41840" marR="41840" marT="41840" marB="41840">
                    <a:lnL w="12700" cap="flat" cmpd="sng" algn="ctr">
                      <a:solidFill>
                        <a:srgbClr val="00801C"/>
                      </a:solidFill>
                      <a:prstDash val="solid"/>
                      <a:round/>
                      <a:headEnd type="none" w="med" len="med"/>
                      <a:tailEnd type="none" w="med" len="med"/>
                    </a:lnL>
                    <a:lnR w="12700" cap="flat" cmpd="sng" algn="ctr">
                      <a:solidFill>
                        <a:srgbClr val="E0541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4">
                        <a:lumMod val="40000"/>
                        <a:lumOff val="60000"/>
                      </a:schemeClr>
                    </a:solidFill>
                  </a:tcPr>
                </a:tc>
                <a:tc>
                  <a:txBody>
                    <a:bodyPr/>
                    <a:lstStyle/>
                    <a:p>
                      <a:pPr marL="285750" indent="-285750" algn="l" fontAlgn="t">
                        <a:buFont typeface="Wingdings" panose="05000000000000000000" pitchFamily="2" charset="2"/>
                        <a:buChar char="q"/>
                      </a:pPr>
                      <a:r>
                        <a:rPr lang="en-US" sz="2000" dirty="0">
                          <a:effectLst/>
                        </a:rPr>
                        <a:t>Documentation occupies a lot of time of developers and testers</a:t>
                      </a:r>
                    </a:p>
                  </a:txBody>
                  <a:tcPr marL="41840" marR="41840" marT="41840" marB="41840">
                    <a:lnL w="12700" cap="flat" cmpd="sng" algn="ctr">
                      <a:solidFill>
                        <a:srgbClr val="E0541C"/>
                      </a:solidFill>
                      <a:prstDash val="solid"/>
                      <a:round/>
                      <a:headEnd type="none" w="med" len="med"/>
                      <a:tailEnd type="none" w="med" len="med"/>
                    </a:lnL>
                    <a:lnR w="12700" cap="flat" cmpd="sng" algn="ctr">
                      <a:solidFill>
                        <a:srgbClr val="A0501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732975853"/>
                  </a:ext>
                </a:extLst>
              </a:tr>
              <a:tr h="772010">
                <a:tc>
                  <a:txBody>
                    <a:bodyPr/>
                    <a:lstStyle/>
                    <a:p>
                      <a:pPr marL="285750" indent="-285750" algn="l" fontAlgn="t">
                        <a:buFont typeface="Wingdings" panose="05000000000000000000" pitchFamily="2" charset="2"/>
                        <a:buChar char="q"/>
                      </a:pPr>
                      <a:r>
                        <a:rPr lang="en-US" sz="2000">
                          <a:effectLst/>
                        </a:rPr>
                        <a:t>Project is completely dependent on project team with minimum client intervention</a:t>
                      </a:r>
                    </a:p>
                  </a:txBody>
                  <a:tcPr marL="41840" marR="41840" marT="41840" marB="41840">
                    <a:lnL w="12700" cap="flat" cmpd="sng" algn="ctr">
                      <a:solidFill>
                        <a:srgbClr val="A0701C"/>
                      </a:solidFill>
                      <a:prstDash val="solid"/>
                      <a:round/>
                      <a:headEnd type="none" w="med" len="med"/>
                      <a:tailEnd type="none" w="med" len="med"/>
                    </a:lnL>
                    <a:lnR w="12700" cap="flat" cmpd="sng" algn="ctr">
                      <a:solidFill>
                        <a:srgbClr val="606D1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6">
                        <a:lumMod val="20000"/>
                        <a:lumOff val="80000"/>
                      </a:schemeClr>
                    </a:solidFill>
                  </a:tcPr>
                </a:tc>
                <a:tc>
                  <a:txBody>
                    <a:bodyPr/>
                    <a:lstStyle/>
                    <a:p>
                      <a:pPr marL="285750" indent="-285750" algn="l" fontAlgn="t">
                        <a:buFont typeface="Wingdings" panose="05000000000000000000" pitchFamily="2" charset="2"/>
                        <a:buChar char="q"/>
                      </a:pPr>
                      <a:r>
                        <a:rPr lang="en-US" sz="2000" dirty="0">
                          <a:effectLst/>
                        </a:rPr>
                        <a:t>Clients valuable feedback cannot be included with ongoing development phase</a:t>
                      </a:r>
                    </a:p>
                  </a:txBody>
                  <a:tcPr marL="41840" marR="41840" marT="41840" marB="41840">
                    <a:lnL w="12700" cap="flat" cmpd="sng" algn="ctr">
                      <a:solidFill>
                        <a:srgbClr val="606D1C"/>
                      </a:solidFill>
                      <a:prstDash val="solid"/>
                      <a:round/>
                      <a:headEnd type="none" w="med" len="med"/>
                      <a:tailEnd type="none" w="med" len="med"/>
                    </a:lnL>
                    <a:lnR w="12700" cap="flat" cmpd="sng" algn="ctr">
                      <a:solidFill>
                        <a:srgbClr val="00681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029234373"/>
                  </a:ext>
                </a:extLst>
              </a:tr>
              <a:tr h="772010">
                <a:tc>
                  <a:txBody>
                    <a:bodyPr/>
                    <a:lstStyle/>
                    <a:p>
                      <a:pPr marL="285750" indent="-285750" algn="l" fontAlgn="t">
                        <a:buFont typeface="Wingdings" panose="05000000000000000000" pitchFamily="2" charset="2"/>
                        <a:buChar char="q"/>
                      </a:pPr>
                      <a:r>
                        <a:rPr lang="en-US" sz="2000" dirty="0">
                          <a:effectLst/>
                        </a:rPr>
                        <a:t>Any changes in software is made during the process of the development</a:t>
                      </a:r>
                    </a:p>
                  </a:txBody>
                  <a:tcPr marL="41840" marR="41840" marT="41840" marB="41840">
                    <a:lnL w="12700" cap="flat" cmpd="sng" algn="ctr">
                      <a:solidFill>
                        <a:srgbClr val="E06F1C"/>
                      </a:solidFill>
                      <a:prstDash val="solid"/>
                      <a:round/>
                      <a:headEnd type="none" w="med" len="med"/>
                      <a:tailEnd type="none" w="med" len="med"/>
                    </a:lnL>
                    <a:lnR w="12700" cap="flat" cmpd="sng" algn="ctr">
                      <a:solidFill>
                        <a:srgbClr val="40751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741C"/>
                      </a:solidFill>
                      <a:prstDash val="solid"/>
                      <a:round/>
                      <a:headEnd type="none" w="med" len="med"/>
                      <a:tailEnd type="none" w="med" len="med"/>
                    </a:lnB>
                    <a:solidFill>
                      <a:schemeClr val="accent4">
                        <a:lumMod val="40000"/>
                        <a:lumOff val="60000"/>
                      </a:schemeClr>
                    </a:solidFill>
                  </a:tcPr>
                </a:tc>
                <a:tc>
                  <a:txBody>
                    <a:bodyPr/>
                    <a:lstStyle/>
                    <a:p>
                      <a:pPr marL="285750" indent="-285750" algn="l" fontAlgn="t">
                        <a:buFont typeface="Wingdings" panose="05000000000000000000" pitchFamily="2" charset="2"/>
                        <a:buChar char="q"/>
                      </a:pPr>
                      <a:r>
                        <a:rPr lang="en-US" sz="2000" dirty="0">
                          <a:effectLst/>
                        </a:rPr>
                        <a:t>Small changes or errors that arise in the completed software may cause a lot of problems</a:t>
                      </a:r>
                    </a:p>
                  </a:txBody>
                  <a:tcPr marL="41840" marR="41840" marT="41840" marB="41840">
                    <a:lnL w="12700" cap="flat" cmpd="sng" algn="ctr">
                      <a:solidFill>
                        <a:srgbClr val="40751C"/>
                      </a:solidFill>
                      <a:prstDash val="solid"/>
                      <a:round/>
                      <a:headEnd type="none" w="med" len="med"/>
                      <a:tailEnd type="none" w="med" len="med"/>
                    </a:lnL>
                    <a:lnR w="12700" cap="flat" cmpd="sng" algn="ctr">
                      <a:solidFill>
                        <a:srgbClr val="00661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711C"/>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414071116"/>
                  </a:ext>
                </a:extLst>
              </a:tr>
            </a:tbl>
          </a:graphicData>
        </a:graphic>
      </p:graphicFrame>
    </p:spTree>
    <p:extLst>
      <p:ext uri="{BB962C8B-B14F-4D97-AF65-F5344CB8AC3E}">
        <p14:creationId xmlns:p14="http://schemas.microsoft.com/office/powerpoint/2010/main" val="1994515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E6EA-6F17-42AF-B5EC-1479DD9F9013}"/>
              </a:ext>
            </a:extLst>
          </p:cNvPr>
          <p:cNvSpPr>
            <a:spLocks noGrp="1"/>
          </p:cNvSpPr>
          <p:nvPr>
            <p:ph type="title"/>
          </p:nvPr>
        </p:nvSpPr>
        <p:spPr>
          <a:xfrm>
            <a:off x="838200" y="2882548"/>
            <a:ext cx="10515600" cy="1325563"/>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0741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Iterative model</a:t>
            </a:r>
          </a:p>
        </p:txBody>
      </p:sp>
      <p:sp>
        <p:nvSpPr>
          <p:cNvPr id="3" name="TextBox 2">
            <a:extLst>
              <a:ext uri="{FF2B5EF4-FFF2-40B4-BE49-F238E27FC236}">
                <a16:creationId xmlns:a16="http://schemas.microsoft.com/office/drawing/2014/main" id="{0F9D28D8-C70B-46BB-9175-073F79AC5B99}"/>
              </a:ext>
            </a:extLst>
          </p:cNvPr>
          <p:cNvSpPr txBox="1"/>
          <p:nvPr/>
        </p:nvSpPr>
        <p:spPr>
          <a:xfrm>
            <a:off x="908254" y="946287"/>
            <a:ext cx="10595487" cy="603864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a:t>
            </a:r>
            <a:r>
              <a:rPr lang="en-US" sz="2400" b="0" i="0" dirty="0">
                <a:effectLst/>
                <a:latin typeface="Times New Roman" panose="02020603050405020304" pitchFamily="18" charset="0"/>
                <a:cs typeface="Times New Roman" panose="02020603050405020304" pitchFamily="18" charset="0"/>
              </a:rPr>
              <a:t> can start with some of the software specifications and develop the first version of the software.</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After the first version if there is a need to change the software, then a new version of the software is created with a new iteration.</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Every release of the Iterative Model finishes in an exact and fixed period that is called iteration.</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Iterative Model allows the accessing earlier phases, in which the variations made respectively. </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final output of the project renewed at the end of the Software Development Life Cycle (SDLC) process.</a:t>
            </a:r>
          </a:p>
          <a:p>
            <a:pPr algn="just">
              <a:lnSpc>
                <a:spcPct val="150000"/>
              </a:lnSpc>
            </a:pP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05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Iterative model</a:t>
            </a:r>
          </a:p>
        </p:txBody>
      </p:sp>
      <p:pic>
        <p:nvPicPr>
          <p:cNvPr id="3074" name="Picture 2" descr="Iterative Model">
            <a:extLst>
              <a:ext uri="{FF2B5EF4-FFF2-40B4-BE49-F238E27FC236}">
                <a16:creationId xmlns:a16="http://schemas.microsoft.com/office/drawing/2014/main" id="{C1958B0B-C41C-43C2-AFBA-D279F45FD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552" y="776556"/>
            <a:ext cx="7812345" cy="583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47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Iterative model</a:t>
            </a:r>
          </a:p>
        </p:txBody>
      </p:sp>
      <p:sp>
        <p:nvSpPr>
          <p:cNvPr id="5" name="TextBox 4">
            <a:extLst>
              <a:ext uri="{FF2B5EF4-FFF2-40B4-BE49-F238E27FC236}">
                <a16:creationId xmlns:a16="http://schemas.microsoft.com/office/drawing/2014/main" id="{57F4ECA3-49EF-44AA-8686-59263F1B1EB5}"/>
              </a:ext>
            </a:extLst>
          </p:cNvPr>
          <p:cNvSpPr txBox="1"/>
          <p:nvPr/>
        </p:nvSpPr>
        <p:spPr>
          <a:xfrm>
            <a:off x="1209367" y="1875869"/>
            <a:ext cx="10707329" cy="2977225"/>
          </a:xfrm>
          <a:prstGeom prst="rect">
            <a:avLst/>
          </a:prstGeom>
          <a:noFill/>
        </p:spPr>
        <p:txBody>
          <a:bodyPr wrap="square">
            <a:spAutoFit/>
          </a:bodyPr>
          <a:lstStyle/>
          <a:p>
            <a:pPr algn="l"/>
            <a:r>
              <a:rPr lang="en-US" sz="2800" b="0" i="0" dirty="0">
                <a:solidFill>
                  <a:srgbClr val="610B38"/>
                </a:solidFill>
                <a:effectLst/>
                <a:latin typeface="Times New Roman" panose="02020603050405020304" pitchFamily="18" charset="0"/>
                <a:cs typeface="Times New Roman" panose="02020603050405020304" pitchFamily="18" charset="0"/>
              </a:rPr>
              <a:t>When to use the Iterative Model?</a:t>
            </a:r>
          </a:p>
          <a:p>
            <a:pPr marL="457200" indent="-457200" algn="l">
              <a:lnSpc>
                <a:spcPct val="20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When requirements are defined clearly and easy to understand.</a:t>
            </a:r>
          </a:p>
          <a:p>
            <a:pPr marL="457200" indent="-457200" algn="l">
              <a:lnSpc>
                <a:spcPct val="20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When the software application is large.</a:t>
            </a:r>
          </a:p>
          <a:p>
            <a:pPr marL="457200" indent="-457200" algn="l">
              <a:lnSpc>
                <a:spcPct val="20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When there is a requirement of changes in future.</a:t>
            </a:r>
          </a:p>
        </p:txBody>
      </p:sp>
    </p:spTree>
    <p:extLst>
      <p:ext uri="{BB962C8B-B14F-4D97-AF65-F5344CB8AC3E}">
        <p14:creationId xmlns:p14="http://schemas.microsoft.com/office/powerpoint/2010/main" val="351588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4377813" y="137652"/>
            <a:ext cx="4520381" cy="884710"/>
          </a:xfrm>
        </p:spPr>
        <p:txBody>
          <a:bodyPr>
            <a:normAutofit/>
          </a:bodyPr>
          <a:lstStyle/>
          <a:p>
            <a:r>
              <a:rPr lang="en-US" sz="4000" dirty="0">
                <a:latin typeface="Times New Roman" panose="02020603050405020304" pitchFamily="18" charset="0"/>
                <a:cs typeface="Times New Roman" panose="02020603050405020304" pitchFamily="18" charset="0"/>
              </a:rPr>
              <a:t>Iterative model</a:t>
            </a:r>
          </a:p>
        </p:txBody>
      </p:sp>
      <p:sp>
        <p:nvSpPr>
          <p:cNvPr id="5" name="TextBox 4">
            <a:extLst>
              <a:ext uri="{FF2B5EF4-FFF2-40B4-BE49-F238E27FC236}">
                <a16:creationId xmlns:a16="http://schemas.microsoft.com/office/drawing/2014/main" id="{57F4ECA3-49EF-44AA-8686-59263F1B1EB5}"/>
              </a:ext>
            </a:extLst>
          </p:cNvPr>
          <p:cNvSpPr txBox="1"/>
          <p:nvPr/>
        </p:nvSpPr>
        <p:spPr>
          <a:xfrm>
            <a:off x="1022554" y="1374423"/>
            <a:ext cx="10707329" cy="3892861"/>
          </a:xfrm>
          <a:prstGeom prst="rect">
            <a:avLst/>
          </a:prstGeom>
          <a:noFill/>
        </p:spPr>
        <p:txBody>
          <a:bodyPr wrap="square">
            <a:spAutoFit/>
          </a:bodyPr>
          <a:lstStyle/>
          <a:p>
            <a:pPr algn="just">
              <a:lnSpc>
                <a:spcPct val="150000"/>
              </a:lnSpc>
            </a:pPr>
            <a:r>
              <a:rPr lang="en-US" sz="2800" b="0" i="0" dirty="0">
                <a:solidFill>
                  <a:srgbClr val="610B38"/>
                </a:solidFill>
                <a:effectLst/>
                <a:latin typeface="Times New Roman" panose="02020603050405020304" pitchFamily="18" charset="0"/>
                <a:cs typeface="Times New Roman" panose="02020603050405020304" pitchFamily="18" charset="0"/>
              </a:rPr>
              <a:t>Advantages of Iterative Model:</a:t>
            </a:r>
          </a:p>
          <a:p>
            <a:pPr marL="457200" indent="-45720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Testing and debugging during smaller iteration is easy.</a:t>
            </a:r>
          </a:p>
          <a:p>
            <a:pPr marL="457200" indent="-45720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A Parallel development can plan.</a:t>
            </a:r>
          </a:p>
          <a:p>
            <a:pPr marL="457200" indent="-45720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It is easily acceptable to ever-changing needs of the project.</a:t>
            </a:r>
          </a:p>
          <a:p>
            <a:pPr marL="457200" indent="-45720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Risks are identified and resolved during iteration.</a:t>
            </a:r>
          </a:p>
          <a:p>
            <a:pPr marL="457200" indent="-45720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Limited time spent on documentation and extra time on designing.</a:t>
            </a:r>
          </a:p>
        </p:txBody>
      </p:sp>
    </p:spTree>
    <p:extLst>
      <p:ext uri="{BB962C8B-B14F-4D97-AF65-F5344CB8AC3E}">
        <p14:creationId xmlns:p14="http://schemas.microsoft.com/office/powerpoint/2010/main" val="3299465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1193</TotalTime>
  <Words>2744</Words>
  <Application>Microsoft Office PowerPoint</Application>
  <PresentationFormat>Widescreen</PresentationFormat>
  <Paragraphs>249</Paragraphs>
  <Slides>50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Calibri Light</vt:lpstr>
      <vt:lpstr>erdana</vt:lpstr>
      <vt:lpstr>Source Sans Pro</vt:lpstr>
      <vt:lpstr>Times New Roman</vt:lpstr>
      <vt:lpstr>Verdana</vt:lpstr>
      <vt:lpstr>Wingdings</vt:lpstr>
      <vt:lpstr>Office Theme</vt:lpstr>
      <vt:lpstr>Software development life cycle models</vt:lpstr>
      <vt:lpstr>SDLC Models</vt:lpstr>
      <vt:lpstr>Waterfall model</vt:lpstr>
      <vt:lpstr>Waterfall model</vt:lpstr>
      <vt:lpstr>Waterfall model</vt:lpstr>
      <vt:lpstr>Iterative model</vt:lpstr>
      <vt:lpstr>Iterative model</vt:lpstr>
      <vt:lpstr>Iterative model</vt:lpstr>
      <vt:lpstr>Iterative model</vt:lpstr>
      <vt:lpstr>Iterative model</vt:lpstr>
      <vt:lpstr>Incremental model</vt:lpstr>
      <vt:lpstr>Incremental model</vt:lpstr>
      <vt:lpstr>Incremental model</vt:lpstr>
      <vt:lpstr>Incremental model</vt:lpstr>
      <vt:lpstr>Spiral model</vt:lpstr>
      <vt:lpstr>Spiral model</vt:lpstr>
      <vt:lpstr>Spiral model</vt:lpstr>
      <vt:lpstr>Spiral model</vt:lpstr>
      <vt:lpstr>Big Bang model</vt:lpstr>
      <vt:lpstr>Big Bang model</vt:lpstr>
      <vt:lpstr>Big Bang model</vt:lpstr>
      <vt:lpstr>RAD MODEL</vt:lpstr>
      <vt:lpstr>RAD MODEL</vt:lpstr>
      <vt:lpstr>RAD MODEL</vt:lpstr>
      <vt:lpstr>RAD MODEL</vt:lpstr>
      <vt:lpstr>RAD MODEL</vt:lpstr>
      <vt:lpstr>RAD MODEL</vt:lpstr>
      <vt:lpstr>AGILR MODEL</vt:lpstr>
      <vt:lpstr>AGILR MODEL</vt:lpstr>
      <vt:lpstr>AGILR MODEL</vt:lpstr>
      <vt:lpstr>AGILR MODEL</vt:lpstr>
      <vt:lpstr>AGILR MODEL</vt:lpstr>
      <vt:lpstr>SCRUM</vt:lpstr>
      <vt:lpstr>SCRUM</vt:lpstr>
      <vt:lpstr>SCRUM ROLE</vt:lpstr>
      <vt:lpstr>SCRUM ROLE</vt:lpstr>
      <vt:lpstr>SCRUM Activities &amp; Artifacts</vt:lpstr>
      <vt:lpstr>SCRUM Activities &amp; Artifacts</vt:lpstr>
      <vt:lpstr>SCRUM Activities &amp; Artifacts</vt:lpstr>
      <vt:lpstr>SCRUM Activities &amp; Artifacts</vt:lpstr>
      <vt:lpstr>SCRUM Activities &amp; Artifacts</vt:lpstr>
      <vt:lpstr>SCRUM Activities &amp; Artifacts</vt:lpstr>
      <vt:lpstr>SCRUM Activities &amp; Artifacts</vt:lpstr>
      <vt:lpstr>SCRUM Activities &amp; Artifacts</vt:lpstr>
      <vt:lpstr>SCRUM Activities &amp; Artifacts</vt:lpstr>
      <vt:lpstr>SCRUM Activities &amp; Artifacts</vt:lpstr>
      <vt:lpstr>SCRUM Activities &amp; Artifacts</vt:lpstr>
      <vt:lpstr>SCRUM Activities &amp; Artifacts</vt:lpstr>
      <vt:lpstr>SCRUM Activities &amp; Artifacts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Rakib Hassan</dc:creator>
  <cp:lastModifiedBy>Rakib Hassan</cp:lastModifiedBy>
  <cp:revision>58</cp:revision>
  <dcterms:created xsi:type="dcterms:W3CDTF">2020-12-28T04:00:50Z</dcterms:created>
  <dcterms:modified xsi:type="dcterms:W3CDTF">2022-03-22T06:12:27Z</dcterms:modified>
</cp:coreProperties>
</file>