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6"/>
  </p:notesMasterIdLst>
  <p:sldIdLst>
    <p:sldId id="256" r:id="rId5"/>
    <p:sldId id="264" r:id="rId6"/>
    <p:sldId id="265" r:id="rId7"/>
    <p:sldId id="262" r:id="rId8"/>
    <p:sldId id="258" r:id="rId9"/>
    <p:sldId id="272" r:id="rId10"/>
    <p:sldId id="270" r:id="rId11"/>
    <p:sldId id="269" r:id="rId12"/>
    <p:sldId id="259" r:id="rId13"/>
    <p:sldId id="26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O WOOD" initials="AW" lastIdx="2" clrIdx="0">
    <p:extLst>
      <p:ext uri="{19B8F6BF-5375-455C-9EA6-DF929625EA0E}">
        <p15:presenceInfo xmlns:p15="http://schemas.microsoft.com/office/powerpoint/2012/main" userId="ALESSANDRO WOO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95" autoAdjust="0"/>
  </p:normalViewPr>
  <p:slideViewPr>
    <p:cSldViewPr snapToGrid="0">
      <p:cViewPr varScale="1">
        <p:scale>
          <a:sx n="60" d="100"/>
          <a:sy n="60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7T15:41:50.051" idx="2">
    <p:pos x="7680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9F8378-D24D-4870-B11A-671B2782180B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5672B83-8F2A-442A-A109-B8B621CE368D}">
      <dgm:prSet custT="1"/>
      <dgm:spPr/>
      <dgm:t>
        <a:bodyPr/>
        <a:lstStyle/>
        <a:p>
          <a:r>
            <a:rPr lang="en-US" sz="2300" err="1"/>
            <a:t>Pulizia</a:t>
          </a:r>
          <a:r>
            <a:rPr lang="en-US" sz="2300"/>
            <a:t> </a:t>
          </a:r>
          <a:r>
            <a:rPr lang="en-US" sz="2300" err="1"/>
            <a:t>dei</a:t>
          </a:r>
          <a:r>
            <a:rPr lang="en-US" sz="2300"/>
            <a:t> </a:t>
          </a:r>
          <a:r>
            <a:rPr lang="en-US" sz="2300" err="1"/>
            <a:t>Dati</a:t>
          </a:r>
          <a:r>
            <a:rPr lang="en-US" sz="2300"/>
            <a:t> e Merge </a:t>
          </a:r>
          <a:r>
            <a:rPr lang="en-US" sz="2300" err="1"/>
            <a:t>dei</a:t>
          </a:r>
          <a:r>
            <a:rPr lang="en-US" sz="2300"/>
            <a:t> Dataset.</a:t>
          </a:r>
        </a:p>
      </dgm:t>
    </dgm:pt>
    <dgm:pt modelId="{F24792AF-755E-4E76-B5B2-C861FA3216A1}" type="parTrans" cxnId="{E9EC51D7-98EA-48D5-A18B-2892BA5B602D}">
      <dgm:prSet/>
      <dgm:spPr/>
      <dgm:t>
        <a:bodyPr/>
        <a:lstStyle/>
        <a:p>
          <a:endParaRPr lang="en-US"/>
        </a:p>
      </dgm:t>
    </dgm:pt>
    <dgm:pt modelId="{95751990-270A-476B-BAFD-0C1494EDAF17}" type="sibTrans" cxnId="{E9EC51D7-98EA-48D5-A18B-2892BA5B602D}">
      <dgm:prSet/>
      <dgm:spPr/>
      <dgm:t>
        <a:bodyPr/>
        <a:lstStyle/>
        <a:p>
          <a:endParaRPr lang="en-US"/>
        </a:p>
      </dgm:t>
    </dgm:pt>
    <dgm:pt modelId="{7AB381A3-6245-40CE-A49D-A10F6DDBCAD4}">
      <dgm:prSet custT="1"/>
      <dgm:spPr/>
      <dgm:t>
        <a:bodyPr/>
        <a:lstStyle/>
        <a:p>
          <a:r>
            <a:rPr lang="en-US" sz="2100"/>
            <a:t>Batch Analysis : </a:t>
          </a:r>
          <a:r>
            <a:rPr lang="en-US" sz="2100" err="1"/>
            <a:t>analisi</a:t>
          </a:r>
          <a:r>
            <a:rPr lang="en-US" sz="2100"/>
            <a:t> </a:t>
          </a:r>
          <a:r>
            <a:rPr lang="en-US" sz="2100" err="1"/>
            <a:t>effettuate</a:t>
          </a:r>
          <a:r>
            <a:rPr lang="en-US" sz="2100"/>
            <a:t> con 4 diverse </a:t>
          </a:r>
          <a:r>
            <a:rPr lang="en-US" sz="2100" err="1"/>
            <a:t>granularità</a:t>
          </a:r>
          <a:r>
            <a:rPr lang="en-US" sz="2100"/>
            <a:t> </a:t>
          </a:r>
          <a:r>
            <a:rPr lang="en-US" sz="2100" err="1"/>
            <a:t>temporali</a:t>
          </a:r>
          <a:r>
            <a:rPr lang="en-US" sz="2100"/>
            <a:t>.</a:t>
          </a:r>
        </a:p>
      </dgm:t>
    </dgm:pt>
    <dgm:pt modelId="{F073198A-6782-42B0-A3F2-1B0DEA26D313}" type="parTrans" cxnId="{E0240A09-52B1-402E-9D4D-9EADA409EAF1}">
      <dgm:prSet/>
      <dgm:spPr/>
      <dgm:t>
        <a:bodyPr/>
        <a:lstStyle/>
        <a:p>
          <a:endParaRPr lang="en-US"/>
        </a:p>
      </dgm:t>
    </dgm:pt>
    <dgm:pt modelId="{E1775663-87A0-4E05-9589-77EBB04FDF93}" type="sibTrans" cxnId="{E0240A09-52B1-402E-9D4D-9EADA409EAF1}">
      <dgm:prSet/>
      <dgm:spPr/>
      <dgm:t>
        <a:bodyPr/>
        <a:lstStyle/>
        <a:p>
          <a:endParaRPr lang="en-US"/>
        </a:p>
      </dgm:t>
    </dgm:pt>
    <dgm:pt modelId="{92D912EF-2729-4DFB-9821-BF76FB2DA48D}">
      <dgm:prSet custT="1"/>
      <dgm:spPr/>
      <dgm:t>
        <a:bodyPr/>
        <a:lstStyle/>
        <a:p>
          <a:r>
            <a:rPr lang="en-US" sz="2300" err="1"/>
            <a:t>Salvataggio</a:t>
          </a:r>
          <a:r>
            <a:rPr lang="en-US" sz="2300"/>
            <a:t> </a:t>
          </a:r>
          <a:r>
            <a:rPr lang="en-US" sz="2300" err="1"/>
            <a:t>dei</a:t>
          </a:r>
          <a:r>
            <a:rPr lang="en-US" sz="2300"/>
            <a:t> report </a:t>
          </a:r>
          <a:r>
            <a:rPr lang="en-US" sz="2300" err="1"/>
            <a:t>su</a:t>
          </a:r>
          <a:r>
            <a:rPr lang="en-US" sz="2300"/>
            <a:t> Cassandra.</a:t>
          </a:r>
        </a:p>
      </dgm:t>
    </dgm:pt>
    <dgm:pt modelId="{1388E9E5-DC5C-4577-B7C8-B0F7FD6FBCB5}" type="parTrans" cxnId="{CBF30A3E-EEA3-4C2F-B1AC-87BCCA67CFE2}">
      <dgm:prSet/>
      <dgm:spPr/>
      <dgm:t>
        <a:bodyPr/>
        <a:lstStyle/>
        <a:p>
          <a:endParaRPr lang="en-US"/>
        </a:p>
      </dgm:t>
    </dgm:pt>
    <dgm:pt modelId="{7C3468E0-0825-4EFC-9FEF-4AF501EF6B59}" type="sibTrans" cxnId="{CBF30A3E-EEA3-4C2F-B1AC-87BCCA67CFE2}">
      <dgm:prSet/>
      <dgm:spPr/>
      <dgm:t>
        <a:bodyPr/>
        <a:lstStyle/>
        <a:p>
          <a:endParaRPr lang="en-US"/>
        </a:p>
      </dgm:t>
    </dgm:pt>
    <dgm:pt modelId="{7F074787-5372-4008-82C1-2A2C21EE4070}" type="pres">
      <dgm:prSet presAssocID="{D59F8378-D24D-4870-B11A-671B2782180B}" presName="vert0" presStyleCnt="0">
        <dgm:presLayoutVars>
          <dgm:dir/>
          <dgm:animOne val="branch"/>
          <dgm:animLvl val="lvl"/>
        </dgm:presLayoutVars>
      </dgm:prSet>
      <dgm:spPr/>
    </dgm:pt>
    <dgm:pt modelId="{12234BA4-6E07-4960-AF4C-9C72F457FD66}" type="pres">
      <dgm:prSet presAssocID="{25672B83-8F2A-442A-A109-B8B621CE368D}" presName="thickLine" presStyleLbl="alignNode1" presStyleIdx="0" presStyleCnt="3"/>
      <dgm:spPr/>
    </dgm:pt>
    <dgm:pt modelId="{070922E0-5407-4CD4-B56C-84C917884B34}" type="pres">
      <dgm:prSet presAssocID="{25672B83-8F2A-442A-A109-B8B621CE368D}" presName="horz1" presStyleCnt="0"/>
      <dgm:spPr/>
    </dgm:pt>
    <dgm:pt modelId="{A5090609-74E1-4D68-A9FE-2F191C65EFCA}" type="pres">
      <dgm:prSet presAssocID="{25672B83-8F2A-442A-A109-B8B621CE368D}" presName="tx1" presStyleLbl="revTx" presStyleIdx="0" presStyleCnt="3"/>
      <dgm:spPr/>
    </dgm:pt>
    <dgm:pt modelId="{37427DBE-7563-433F-B3DD-C4168D4FFC93}" type="pres">
      <dgm:prSet presAssocID="{25672B83-8F2A-442A-A109-B8B621CE368D}" presName="vert1" presStyleCnt="0"/>
      <dgm:spPr/>
    </dgm:pt>
    <dgm:pt modelId="{C62B7040-1878-479D-8390-48B3DAD86CDA}" type="pres">
      <dgm:prSet presAssocID="{7AB381A3-6245-40CE-A49D-A10F6DDBCAD4}" presName="thickLine" presStyleLbl="alignNode1" presStyleIdx="1" presStyleCnt="3"/>
      <dgm:spPr/>
    </dgm:pt>
    <dgm:pt modelId="{7D3071E6-4F76-45E9-80ED-E142254B1DEF}" type="pres">
      <dgm:prSet presAssocID="{7AB381A3-6245-40CE-A49D-A10F6DDBCAD4}" presName="horz1" presStyleCnt="0"/>
      <dgm:spPr/>
    </dgm:pt>
    <dgm:pt modelId="{68F23906-B836-449A-A6E6-994D4BCB3536}" type="pres">
      <dgm:prSet presAssocID="{7AB381A3-6245-40CE-A49D-A10F6DDBCAD4}" presName="tx1" presStyleLbl="revTx" presStyleIdx="1" presStyleCnt="3"/>
      <dgm:spPr/>
    </dgm:pt>
    <dgm:pt modelId="{5F24B83A-4BAB-4592-AF63-6A0D22F72DB7}" type="pres">
      <dgm:prSet presAssocID="{7AB381A3-6245-40CE-A49D-A10F6DDBCAD4}" presName="vert1" presStyleCnt="0"/>
      <dgm:spPr/>
    </dgm:pt>
    <dgm:pt modelId="{EFE77F03-6BA8-40E9-BA63-C1546C533372}" type="pres">
      <dgm:prSet presAssocID="{92D912EF-2729-4DFB-9821-BF76FB2DA48D}" presName="thickLine" presStyleLbl="alignNode1" presStyleIdx="2" presStyleCnt="3"/>
      <dgm:spPr/>
    </dgm:pt>
    <dgm:pt modelId="{CF6BC430-6F52-4161-B1F2-EAA212858A60}" type="pres">
      <dgm:prSet presAssocID="{92D912EF-2729-4DFB-9821-BF76FB2DA48D}" presName="horz1" presStyleCnt="0"/>
      <dgm:spPr/>
    </dgm:pt>
    <dgm:pt modelId="{FDEA6D25-8FAC-4D57-9224-C21584549E29}" type="pres">
      <dgm:prSet presAssocID="{92D912EF-2729-4DFB-9821-BF76FB2DA48D}" presName="tx1" presStyleLbl="revTx" presStyleIdx="2" presStyleCnt="3"/>
      <dgm:spPr/>
    </dgm:pt>
    <dgm:pt modelId="{955BFD40-A168-4D08-8BAC-C7AC7974FDBB}" type="pres">
      <dgm:prSet presAssocID="{92D912EF-2729-4DFB-9821-BF76FB2DA48D}" presName="vert1" presStyleCnt="0"/>
      <dgm:spPr/>
    </dgm:pt>
  </dgm:ptLst>
  <dgm:cxnLst>
    <dgm:cxn modelId="{E0240A09-52B1-402E-9D4D-9EADA409EAF1}" srcId="{D59F8378-D24D-4870-B11A-671B2782180B}" destId="{7AB381A3-6245-40CE-A49D-A10F6DDBCAD4}" srcOrd="1" destOrd="0" parTransId="{F073198A-6782-42B0-A3F2-1B0DEA26D313}" sibTransId="{E1775663-87A0-4E05-9589-77EBB04FDF93}"/>
    <dgm:cxn modelId="{CBF30A3E-EEA3-4C2F-B1AC-87BCCA67CFE2}" srcId="{D59F8378-D24D-4870-B11A-671B2782180B}" destId="{92D912EF-2729-4DFB-9821-BF76FB2DA48D}" srcOrd="2" destOrd="0" parTransId="{1388E9E5-DC5C-4577-B7C8-B0F7FD6FBCB5}" sibTransId="{7C3468E0-0825-4EFC-9FEF-4AF501EF6B59}"/>
    <dgm:cxn modelId="{36BBC547-0BA0-474F-BD27-BB76D4EC3AC1}" type="presOf" srcId="{D59F8378-D24D-4870-B11A-671B2782180B}" destId="{7F074787-5372-4008-82C1-2A2C21EE4070}" srcOrd="0" destOrd="0" presId="urn:microsoft.com/office/officeart/2008/layout/LinedList"/>
    <dgm:cxn modelId="{310757B6-C090-4881-A14F-D08221C6F0BF}" type="presOf" srcId="{25672B83-8F2A-442A-A109-B8B621CE368D}" destId="{A5090609-74E1-4D68-A9FE-2F191C65EFCA}" srcOrd="0" destOrd="0" presId="urn:microsoft.com/office/officeart/2008/layout/LinedList"/>
    <dgm:cxn modelId="{E9EC51D7-98EA-48D5-A18B-2892BA5B602D}" srcId="{D59F8378-D24D-4870-B11A-671B2782180B}" destId="{25672B83-8F2A-442A-A109-B8B621CE368D}" srcOrd="0" destOrd="0" parTransId="{F24792AF-755E-4E76-B5B2-C861FA3216A1}" sibTransId="{95751990-270A-476B-BAFD-0C1494EDAF17}"/>
    <dgm:cxn modelId="{4A99F6DA-2675-47AE-89A0-8B85B9E78E7C}" type="presOf" srcId="{92D912EF-2729-4DFB-9821-BF76FB2DA48D}" destId="{FDEA6D25-8FAC-4D57-9224-C21584549E29}" srcOrd="0" destOrd="0" presId="urn:microsoft.com/office/officeart/2008/layout/LinedList"/>
    <dgm:cxn modelId="{396F01E1-FB84-48F0-9BE5-2DCEEDAEA059}" type="presOf" srcId="{7AB381A3-6245-40CE-A49D-A10F6DDBCAD4}" destId="{68F23906-B836-449A-A6E6-994D4BCB3536}" srcOrd="0" destOrd="0" presId="urn:microsoft.com/office/officeart/2008/layout/LinedList"/>
    <dgm:cxn modelId="{2E2B78ED-712B-4C14-B124-2868DE16A30D}" type="presParOf" srcId="{7F074787-5372-4008-82C1-2A2C21EE4070}" destId="{12234BA4-6E07-4960-AF4C-9C72F457FD66}" srcOrd="0" destOrd="0" presId="urn:microsoft.com/office/officeart/2008/layout/LinedList"/>
    <dgm:cxn modelId="{B42B682B-ABD6-4EC9-8F73-727914A52D8A}" type="presParOf" srcId="{7F074787-5372-4008-82C1-2A2C21EE4070}" destId="{070922E0-5407-4CD4-B56C-84C917884B34}" srcOrd="1" destOrd="0" presId="urn:microsoft.com/office/officeart/2008/layout/LinedList"/>
    <dgm:cxn modelId="{44D07112-34F6-4AC1-BA4F-D6961762939B}" type="presParOf" srcId="{070922E0-5407-4CD4-B56C-84C917884B34}" destId="{A5090609-74E1-4D68-A9FE-2F191C65EFCA}" srcOrd="0" destOrd="0" presId="urn:microsoft.com/office/officeart/2008/layout/LinedList"/>
    <dgm:cxn modelId="{D96D6470-4284-49D6-BBFB-B7B87805D141}" type="presParOf" srcId="{070922E0-5407-4CD4-B56C-84C917884B34}" destId="{37427DBE-7563-433F-B3DD-C4168D4FFC93}" srcOrd="1" destOrd="0" presId="urn:microsoft.com/office/officeart/2008/layout/LinedList"/>
    <dgm:cxn modelId="{29D6F3F3-236B-4D41-ADFF-F780FDEDA558}" type="presParOf" srcId="{7F074787-5372-4008-82C1-2A2C21EE4070}" destId="{C62B7040-1878-479D-8390-48B3DAD86CDA}" srcOrd="2" destOrd="0" presId="urn:microsoft.com/office/officeart/2008/layout/LinedList"/>
    <dgm:cxn modelId="{D5F98CB8-5D56-4B85-A2AA-46B47E2B292E}" type="presParOf" srcId="{7F074787-5372-4008-82C1-2A2C21EE4070}" destId="{7D3071E6-4F76-45E9-80ED-E142254B1DEF}" srcOrd="3" destOrd="0" presId="urn:microsoft.com/office/officeart/2008/layout/LinedList"/>
    <dgm:cxn modelId="{14F90C07-BB4B-4B1A-BA85-E4A047E55B76}" type="presParOf" srcId="{7D3071E6-4F76-45E9-80ED-E142254B1DEF}" destId="{68F23906-B836-449A-A6E6-994D4BCB3536}" srcOrd="0" destOrd="0" presId="urn:microsoft.com/office/officeart/2008/layout/LinedList"/>
    <dgm:cxn modelId="{641D537D-72C5-4A0E-88BC-4B41866FEFB8}" type="presParOf" srcId="{7D3071E6-4F76-45E9-80ED-E142254B1DEF}" destId="{5F24B83A-4BAB-4592-AF63-6A0D22F72DB7}" srcOrd="1" destOrd="0" presId="urn:microsoft.com/office/officeart/2008/layout/LinedList"/>
    <dgm:cxn modelId="{4EAB6BA7-F476-4717-8DC4-3298AF9928E9}" type="presParOf" srcId="{7F074787-5372-4008-82C1-2A2C21EE4070}" destId="{EFE77F03-6BA8-40E9-BA63-C1546C533372}" srcOrd="4" destOrd="0" presId="urn:microsoft.com/office/officeart/2008/layout/LinedList"/>
    <dgm:cxn modelId="{D404478C-F0EC-4ABC-BB18-68E39E1707E8}" type="presParOf" srcId="{7F074787-5372-4008-82C1-2A2C21EE4070}" destId="{CF6BC430-6F52-4161-B1F2-EAA212858A60}" srcOrd="5" destOrd="0" presId="urn:microsoft.com/office/officeart/2008/layout/LinedList"/>
    <dgm:cxn modelId="{A0C73801-A058-4922-88E3-2FC53ADB0A18}" type="presParOf" srcId="{CF6BC430-6F52-4161-B1F2-EAA212858A60}" destId="{FDEA6D25-8FAC-4D57-9224-C21584549E29}" srcOrd="0" destOrd="0" presId="urn:microsoft.com/office/officeart/2008/layout/LinedList"/>
    <dgm:cxn modelId="{767D3F50-4DD4-4EB3-B1B7-8E24239FFB9C}" type="presParOf" srcId="{CF6BC430-6F52-4161-B1F2-EAA212858A60}" destId="{955BFD40-A168-4D08-8BAC-C7AC7974FD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34BA4-6E07-4960-AF4C-9C72F457FD66}">
      <dsp:nvSpPr>
        <dsp:cNvPr id="0" name=""/>
        <dsp:cNvSpPr/>
      </dsp:nvSpPr>
      <dsp:spPr>
        <a:xfrm>
          <a:off x="0" y="1205"/>
          <a:ext cx="395067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090609-74E1-4D68-A9FE-2F191C65EFCA}">
      <dsp:nvSpPr>
        <dsp:cNvPr id="0" name=""/>
        <dsp:cNvSpPr/>
      </dsp:nvSpPr>
      <dsp:spPr>
        <a:xfrm>
          <a:off x="0" y="1205"/>
          <a:ext cx="3950677" cy="822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err="1"/>
            <a:t>Pulizia</a:t>
          </a:r>
          <a:r>
            <a:rPr lang="en-US" sz="2300" kern="1200"/>
            <a:t> </a:t>
          </a:r>
          <a:r>
            <a:rPr lang="en-US" sz="2300" kern="1200" err="1"/>
            <a:t>dei</a:t>
          </a:r>
          <a:r>
            <a:rPr lang="en-US" sz="2300" kern="1200"/>
            <a:t> </a:t>
          </a:r>
          <a:r>
            <a:rPr lang="en-US" sz="2300" kern="1200" err="1"/>
            <a:t>Dati</a:t>
          </a:r>
          <a:r>
            <a:rPr lang="en-US" sz="2300" kern="1200"/>
            <a:t> e Merge </a:t>
          </a:r>
          <a:r>
            <a:rPr lang="en-US" sz="2300" kern="1200" err="1"/>
            <a:t>dei</a:t>
          </a:r>
          <a:r>
            <a:rPr lang="en-US" sz="2300" kern="1200"/>
            <a:t> Dataset.</a:t>
          </a:r>
        </a:p>
      </dsp:txBody>
      <dsp:txXfrm>
        <a:off x="0" y="1205"/>
        <a:ext cx="3950677" cy="822242"/>
      </dsp:txXfrm>
    </dsp:sp>
    <dsp:sp modelId="{C62B7040-1878-479D-8390-48B3DAD86CDA}">
      <dsp:nvSpPr>
        <dsp:cNvPr id="0" name=""/>
        <dsp:cNvSpPr/>
      </dsp:nvSpPr>
      <dsp:spPr>
        <a:xfrm>
          <a:off x="0" y="823448"/>
          <a:ext cx="395067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F23906-B836-449A-A6E6-994D4BCB3536}">
      <dsp:nvSpPr>
        <dsp:cNvPr id="0" name=""/>
        <dsp:cNvSpPr/>
      </dsp:nvSpPr>
      <dsp:spPr>
        <a:xfrm>
          <a:off x="0" y="823448"/>
          <a:ext cx="3950677" cy="822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Batch Analysis : </a:t>
          </a:r>
          <a:r>
            <a:rPr lang="en-US" sz="2100" kern="1200" err="1"/>
            <a:t>analisi</a:t>
          </a:r>
          <a:r>
            <a:rPr lang="en-US" sz="2100" kern="1200"/>
            <a:t> </a:t>
          </a:r>
          <a:r>
            <a:rPr lang="en-US" sz="2100" kern="1200" err="1"/>
            <a:t>effettuate</a:t>
          </a:r>
          <a:r>
            <a:rPr lang="en-US" sz="2100" kern="1200"/>
            <a:t> con 4 diverse </a:t>
          </a:r>
          <a:r>
            <a:rPr lang="en-US" sz="2100" kern="1200" err="1"/>
            <a:t>granularità</a:t>
          </a:r>
          <a:r>
            <a:rPr lang="en-US" sz="2100" kern="1200"/>
            <a:t> </a:t>
          </a:r>
          <a:r>
            <a:rPr lang="en-US" sz="2100" kern="1200" err="1"/>
            <a:t>temporali</a:t>
          </a:r>
          <a:r>
            <a:rPr lang="en-US" sz="2100" kern="1200"/>
            <a:t>.</a:t>
          </a:r>
        </a:p>
      </dsp:txBody>
      <dsp:txXfrm>
        <a:off x="0" y="823448"/>
        <a:ext cx="3950677" cy="822242"/>
      </dsp:txXfrm>
    </dsp:sp>
    <dsp:sp modelId="{EFE77F03-6BA8-40E9-BA63-C1546C533372}">
      <dsp:nvSpPr>
        <dsp:cNvPr id="0" name=""/>
        <dsp:cNvSpPr/>
      </dsp:nvSpPr>
      <dsp:spPr>
        <a:xfrm>
          <a:off x="0" y="1645691"/>
          <a:ext cx="395067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EA6D25-8FAC-4D57-9224-C21584549E29}">
      <dsp:nvSpPr>
        <dsp:cNvPr id="0" name=""/>
        <dsp:cNvSpPr/>
      </dsp:nvSpPr>
      <dsp:spPr>
        <a:xfrm>
          <a:off x="0" y="1645691"/>
          <a:ext cx="3950677" cy="822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err="1"/>
            <a:t>Salvataggio</a:t>
          </a:r>
          <a:r>
            <a:rPr lang="en-US" sz="2300" kern="1200"/>
            <a:t> </a:t>
          </a:r>
          <a:r>
            <a:rPr lang="en-US" sz="2300" kern="1200" err="1"/>
            <a:t>dei</a:t>
          </a:r>
          <a:r>
            <a:rPr lang="en-US" sz="2300" kern="1200"/>
            <a:t> report </a:t>
          </a:r>
          <a:r>
            <a:rPr lang="en-US" sz="2300" kern="1200" err="1"/>
            <a:t>su</a:t>
          </a:r>
          <a:r>
            <a:rPr lang="en-US" sz="2300" kern="1200"/>
            <a:t> Cassandra.</a:t>
          </a:r>
        </a:p>
      </dsp:txBody>
      <dsp:txXfrm>
        <a:off x="0" y="1645691"/>
        <a:ext cx="3950677" cy="822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FE206-191E-4A78-AC44-2BA4F2BAA54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F9E87-1CDD-46A0-9FE0-45DC9291B1D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9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F9E87-1CDD-46A0-9FE0-45DC9291B1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34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F9E87-1CDD-46A0-9FE0-45DC9291B1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95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F9E87-1CDD-46A0-9FE0-45DC9291B1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71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F9E87-1CDD-46A0-9FE0-45DC9291B1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25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F9E87-1CDD-46A0-9FE0-45DC9291B1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00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F9E87-1CDD-46A0-9FE0-45DC9291B1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86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F9E87-1CDD-46A0-9FE0-45DC9291B1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8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F9E87-1CDD-46A0-9FE0-45DC9291B1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45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F9E87-1CDD-46A0-9FE0-45DC9291B1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01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F9E87-1CDD-46A0-9FE0-45DC9291B1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47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F9E87-1CDD-46A0-9FE0-45DC9291B1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5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271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3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675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4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5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6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3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9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0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ereo su asfalto">
            <a:extLst>
              <a:ext uri="{FF2B5EF4-FFF2-40B4-BE49-F238E27FC236}">
                <a16:creationId xmlns:a16="http://schemas.microsoft.com/office/drawing/2014/main" id="{763874E8-ED44-4121-83DF-6D79C8C242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21" r="4278" b="-1"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effectLst>
            <a:innerShdw blurRad="1054100" dist="2540000" dir="5400000">
              <a:prstClr val="black">
                <a:alpha val="43000"/>
              </a:prstClr>
            </a:innerShdw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4E4C3-D8AC-41FE-8BC9-3E0CA7503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0" y="2875060"/>
            <a:ext cx="8039818" cy="164357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Flight Data Analysis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Secondo Progetto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8C68A-881B-41E9-B466-6E9FB8CAF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4807" y="5621754"/>
            <a:ext cx="8442384" cy="7250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Alessandro Wood &amp; Luca </a:t>
            </a:r>
            <a:r>
              <a:rPr lang="en-US" err="1">
                <a:solidFill>
                  <a:srgbClr val="FFFFFF"/>
                </a:solidFill>
              </a:rPr>
              <a:t>Gregori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993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C5FA5CC-D048-4619-8A3A-A4FD0A356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A954-ED1E-4B3D-8B93-E5340392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91" y="2633933"/>
            <a:ext cx="8039818" cy="16435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Grafana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213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ente di ingrandimento su sfondo chiaro">
            <a:extLst>
              <a:ext uri="{FF2B5EF4-FFF2-40B4-BE49-F238E27FC236}">
                <a16:creationId xmlns:a16="http://schemas.microsoft.com/office/drawing/2014/main" id="{F21EB6A1-E5B8-4394-9DA4-1BB726C04B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3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4E711-1203-491D-BCEB-36871FC2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61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Grazie</a:t>
            </a:r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Per </a:t>
            </a:r>
            <a:r>
              <a:rPr lang="en-US" sz="2800" kern="1200" cap="all" spc="390" baseline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l’Attenzione</a:t>
            </a:r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467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 descr="Aeroplano in volo in un cielo suggestivo">
            <a:extLst>
              <a:ext uri="{FF2B5EF4-FFF2-40B4-BE49-F238E27FC236}">
                <a16:creationId xmlns:a16="http://schemas.microsoft.com/office/drawing/2014/main" id="{6CDBC64E-BDE2-49AB-B829-FBC02B5714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13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A2E8C-4EF8-4937-9A31-88AE0BE7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err="1"/>
              <a:t>Contesto</a:t>
            </a:r>
            <a:r>
              <a:rPr lang="en-US"/>
              <a:t> </a:t>
            </a:r>
            <a:r>
              <a:rPr lang="en-US" err="1"/>
              <a:t>dei</a:t>
            </a:r>
            <a:r>
              <a:rPr lang="en-US"/>
              <a:t> </a:t>
            </a:r>
            <a:r>
              <a:rPr lang="en-US" err="1"/>
              <a:t>Dati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13C201-A0F3-4F7F-822D-85762C2F56D9}"/>
              </a:ext>
            </a:extLst>
          </p:cNvPr>
          <p:cNvSpPr txBox="1">
            <a:spLocks/>
          </p:cNvSpPr>
          <p:nvPr/>
        </p:nvSpPr>
        <p:spPr>
          <a:xfrm>
            <a:off x="1038883" y="2884395"/>
            <a:ext cx="3950677" cy="246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500" err="1">
                <a:latin typeface="+mn-lt"/>
                <a:ea typeface="+mn-ea"/>
                <a:cs typeface="+mn-cs"/>
              </a:rPr>
              <a:t>Dati</a:t>
            </a:r>
            <a:r>
              <a:rPr lang="en-US" sz="2500">
                <a:latin typeface="+mn-lt"/>
                <a:ea typeface="+mn-ea"/>
                <a:cs typeface="+mn-cs"/>
              </a:rPr>
              <a:t> </a:t>
            </a:r>
            <a:r>
              <a:rPr lang="en-US" sz="2500" err="1">
                <a:latin typeface="+mn-lt"/>
                <a:ea typeface="+mn-ea"/>
                <a:cs typeface="+mn-cs"/>
              </a:rPr>
              <a:t>relativi</a:t>
            </a:r>
            <a:r>
              <a:rPr lang="en-US" sz="2500">
                <a:latin typeface="+mn-lt"/>
                <a:ea typeface="+mn-ea"/>
                <a:cs typeface="+mn-cs"/>
              </a:rPr>
              <a:t> ai </a:t>
            </a:r>
            <a:r>
              <a:rPr lang="en-US" sz="2500" err="1">
                <a:latin typeface="+mn-lt"/>
                <a:ea typeface="+mn-ea"/>
                <a:cs typeface="+mn-cs"/>
              </a:rPr>
              <a:t>voli</a:t>
            </a:r>
            <a:r>
              <a:rPr lang="en-US" sz="2500">
                <a:latin typeface="+mn-lt"/>
                <a:ea typeface="+mn-ea"/>
                <a:cs typeface="+mn-cs"/>
              </a:rPr>
              <a:t> </a:t>
            </a:r>
            <a:r>
              <a:rPr lang="en-US" sz="2500" err="1">
                <a:latin typeface="+mn-lt"/>
                <a:ea typeface="+mn-ea"/>
                <a:cs typeface="+mn-cs"/>
              </a:rPr>
              <a:t>domestici</a:t>
            </a:r>
            <a:r>
              <a:rPr lang="en-US" sz="2500">
                <a:latin typeface="+mn-lt"/>
                <a:ea typeface="+mn-ea"/>
                <a:cs typeface="+mn-cs"/>
              </a:rPr>
              <a:t> </a:t>
            </a:r>
            <a:r>
              <a:rPr lang="en-US" sz="2500" err="1">
                <a:latin typeface="+mn-lt"/>
                <a:ea typeface="+mn-ea"/>
                <a:cs typeface="+mn-cs"/>
              </a:rPr>
              <a:t>negli</a:t>
            </a:r>
            <a:r>
              <a:rPr lang="en-US" sz="2500">
                <a:latin typeface="+mn-lt"/>
                <a:ea typeface="+mn-ea"/>
                <a:cs typeface="+mn-cs"/>
              </a:rPr>
              <a:t> USA dal 2009 al 2019.</a:t>
            </a: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500" err="1">
                <a:latin typeface="+mn-lt"/>
                <a:ea typeface="+mn-ea"/>
                <a:cs typeface="+mn-cs"/>
              </a:rPr>
              <a:t>Raccolti</a:t>
            </a:r>
            <a:r>
              <a:rPr lang="en-US" sz="2500">
                <a:latin typeface="+mn-lt"/>
                <a:ea typeface="+mn-ea"/>
                <a:cs typeface="+mn-cs"/>
              </a:rPr>
              <a:t> dal </a:t>
            </a:r>
            <a:r>
              <a:rPr lang="en-US" sz="2500" err="1">
                <a:latin typeface="+mn-lt"/>
                <a:ea typeface="+mn-ea"/>
                <a:cs typeface="+mn-cs"/>
              </a:rPr>
              <a:t>Dipartimento</a:t>
            </a:r>
            <a:r>
              <a:rPr lang="en-US" sz="2500">
                <a:latin typeface="+mn-lt"/>
                <a:ea typeface="+mn-ea"/>
                <a:cs typeface="+mn-cs"/>
              </a:rPr>
              <a:t> </a:t>
            </a:r>
            <a:r>
              <a:rPr lang="en-US" sz="2500" err="1">
                <a:latin typeface="+mn-lt"/>
                <a:ea typeface="+mn-ea"/>
                <a:cs typeface="+mn-cs"/>
              </a:rPr>
              <a:t>dei</a:t>
            </a:r>
            <a:r>
              <a:rPr lang="en-US" sz="2500">
                <a:latin typeface="+mn-lt"/>
                <a:ea typeface="+mn-ea"/>
                <a:cs typeface="+mn-cs"/>
              </a:rPr>
              <a:t> </a:t>
            </a:r>
            <a:r>
              <a:rPr lang="en-US" sz="2500" err="1">
                <a:latin typeface="+mn-lt"/>
                <a:ea typeface="+mn-ea"/>
                <a:cs typeface="+mn-cs"/>
              </a:rPr>
              <a:t>Trasporti</a:t>
            </a:r>
            <a:r>
              <a:rPr lang="en-US" sz="2500">
                <a:latin typeface="+mn-lt"/>
                <a:ea typeface="+mn-ea"/>
                <a:cs typeface="+mn-cs"/>
              </a:rPr>
              <a:t> americano.</a:t>
            </a: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500">
                <a:latin typeface="+mn-lt"/>
                <a:ea typeface="+mn-ea"/>
                <a:cs typeface="+mn-cs"/>
              </a:rPr>
              <a:t>Un Dataset per </a:t>
            </a:r>
            <a:r>
              <a:rPr lang="en-US" sz="2500" err="1">
                <a:latin typeface="+mn-lt"/>
                <a:ea typeface="+mn-ea"/>
                <a:cs typeface="+mn-cs"/>
              </a:rPr>
              <a:t>ogni</a:t>
            </a:r>
            <a:r>
              <a:rPr lang="en-US" sz="2500">
                <a:latin typeface="+mn-lt"/>
                <a:ea typeface="+mn-ea"/>
                <a:cs typeface="+mn-cs"/>
              </a:rPr>
              <a:t> anno.</a:t>
            </a:r>
          </a:p>
          <a:p>
            <a:pPr marL="457200" indent="-457200" algn="ctr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endParaRPr lang="en-US" sz="2500"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48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CPU con numeri binari e cianografia">
            <a:extLst>
              <a:ext uri="{FF2B5EF4-FFF2-40B4-BE49-F238E27FC236}">
                <a16:creationId xmlns:a16="http://schemas.microsoft.com/office/drawing/2014/main" id="{9EFD4E48-FEB8-4F91-8ED2-54D0C7AD6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8A3E3-947F-4A1D-AD68-68DFB175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TECNOLOGIE UTILIZZATE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3F63-3A4F-4180-ADF1-4BCAB0EC7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1500"/>
              <a:t>Spark, Spark Streaming, Spark </a:t>
            </a:r>
            <a:r>
              <a:rPr lang="en-US" sz="1500" err="1"/>
              <a:t>MLlib</a:t>
            </a:r>
            <a:r>
              <a:rPr lang="en-US" sz="1500"/>
              <a:t>    </a:t>
            </a:r>
          </a:p>
          <a:p>
            <a:pPr algn="ctr">
              <a:lnSpc>
                <a:spcPct val="100000"/>
              </a:lnSpc>
            </a:pPr>
            <a:r>
              <a:rPr lang="en-US" sz="1500"/>
              <a:t>Kafka    </a:t>
            </a:r>
          </a:p>
          <a:p>
            <a:pPr algn="ctr">
              <a:lnSpc>
                <a:spcPct val="100000"/>
              </a:lnSpc>
            </a:pPr>
            <a:r>
              <a:rPr lang="en-US" sz="1500"/>
              <a:t>HDFS Hadoop    </a:t>
            </a:r>
          </a:p>
          <a:p>
            <a:pPr algn="ctr">
              <a:lnSpc>
                <a:spcPct val="100000"/>
              </a:lnSpc>
            </a:pPr>
            <a:r>
              <a:rPr lang="en-US" sz="1500"/>
              <a:t>Cassandra    </a:t>
            </a:r>
          </a:p>
          <a:p>
            <a:pPr algn="ctr">
              <a:lnSpc>
                <a:spcPct val="100000"/>
              </a:lnSpc>
            </a:pPr>
            <a:r>
              <a:rPr lang="en-US" sz="1500"/>
              <a:t>Docker    </a:t>
            </a:r>
          </a:p>
          <a:p>
            <a:pPr algn="ctr">
              <a:lnSpc>
                <a:spcPct val="100000"/>
              </a:lnSpc>
            </a:pPr>
            <a:r>
              <a:rPr lang="en-US" sz="1500" err="1"/>
              <a:t>Portainer</a:t>
            </a:r>
            <a:r>
              <a:rPr lang="en-US" sz="1500"/>
              <a:t>    </a:t>
            </a:r>
          </a:p>
          <a:p>
            <a:pPr algn="ctr">
              <a:lnSpc>
                <a:spcPct val="100000"/>
              </a:lnSpc>
            </a:pPr>
            <a:r>
              <a:rPr lang="en-US" sz="1500"/>
              <a:t>Grafana   </a:t>
            </a:r>
          </a:p>
          <a:p>
            <a:pPr algn="ctr">
              <a:lnSpc>
                <a:spcPct val="100000"/>
              </a:lnSpc>
            </a:pPr>
            <a:r>
              <a:rPr lang="en-US" sz="1500"/>
              <a:t> </a:t>
            </a:r>
            <a:r>
              <a:rPr lang="en-US" sz="1500" err="1"/>
              <a:t>InfluxDB</a:t>
            </a:r>
            <a:r>
              <a:rPr lang="en-US" sz="1500"/>
              <a:t> </a:t>
            </a:r>
          </a:p>
          <a:p>
            <a:pPr algn="ctr">
              <a:lnSpc>
                <a:spcPct val="100000"/>
              </a:lnSpc>
            </a:pPr>
            <a:endParaRPr lang="en-US" sz="11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096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F20DB-B881-4E0B-8DF3-86E9AE9C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Architettura</a:t>
            </a:r>
            <a:b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Lambda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3EB591B-6EAA-48CB-A688-A56D2DE0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2222" y="1514240"/>
            <a:ext cx="5439657" cy="384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116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743C6-14BF-491E-A120-2AB52AC2F1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42306-6852-4188-9F94-5F6609FA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91" y="2633933"/>
            <a:ext cx="8039818" cy="16435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&amp; </a:t>
            </a:r>
            <a:r>
              <a:rPr lang="en-US" sz="2800" kern="1200" cap="all" spc="390" baseline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Portainer</a:t>
            </a:r>
            <a:endParaRPr lang="en-US" sz="2800" kern="1200" cap="all" spc="39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68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4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Graph">
            <a:extLst>
              <a:ext uri="{FF2B5EF4-FFF2-40B4-BE49-F238E27FC236}">
                <a16:creationId xmlns:a16="http://schemas.microsoft.com/office/drawing/2014/main" id="{D86673DF-C2FE-438A-9DAD-346215426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4" b="632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78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2D6CD-F1E1-409C-A46E-F1CA1EF9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Preprocessing &amp;</a:t>
            </a:r>
            <a:br>
              <a:rPr lang="en-US"/>
            </a:br>
            <a:r>
              <a:rPr lang="en-US"/>
              <a:t>Batch Layer</a:t>
            </a:r>
          </a:p>
        </p:txBody>
      </p:sp>
      <p:grpSp>
        <p:nvGrpSpPr>
          <p:cNvPr id="79" name="Group 52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80" name="Rectangle 53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itle 1">
            <a:extLst>
              <a:ext uri="{FF2B5EF4-FFF2-40B4-BE49-F238E27FC236}">
                <a16:creationId xmlns:a16="http://schemas.microsoft.com/office/drawing/2014/main" id="{13940D62-2DCB-482E-882E-FFC28069A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550485"/>
              </p:ext>
            </p:extLst>
          </p:nvPr>
        </p:nvGraphicFramePr>
        <p:xfrm>
          <a:off x="1038883" y="2884395"/>
          <a:ext cx="3950677" cy="2469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1217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Grafico su documento con penna">
            <a:extLst>
              <a:ext uri="{FF2B5EF4-FFF2-40B4-BE49-F238E27FC236}">
                <a16:creationId xmlns:a16="http://schemas.microsoft.com/office/drawing/2014/main" id="{F7285D75-2F34-451E-AA59-61361D6B0B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5" b="1431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4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C2D4A-7A36-460D-907F-B858E2B4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Batch Layer: Spark </a:t>
            </a:r>
            <a:r>
              <a:rPr lang="en-US" err="1"/>
              <a:t>MLlib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7A1D-E86A-456C-B630-81F878BA5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err="1"/>
              <a:t>Preprocessamento</a:t>
            </a:r>
            <a:r>
              <a:rPr lang="en-US"/>
              <a:t> </a:t>
            </a:r>
            <a:r>
              <a:rPr lang="en-US" err="1"/>
              <a:t>dei</a:t>
            </a:r>
            <a:r>
              <a:rPr lang="en-US"/>
              <a:t> </a:t>
            </a:r>
            <a:r>
              <a:rPr lang="en-US" err="1"/>
              <a:t>dati</a:t>
            </a:r>
            <a:r>
              <a:rPr lang="en-US"/>
              <a:t> </a:t>
            </a:r>
            <a:r>
              <a:rPr lang="en-US" err="1"/>
              <a:t>tramite</a:t>
            </a:r>
            <a:r>
              <a:rPr lang="en-US"/>
              <a:t> pipeline: </a:t>
            </a:r>
            <a:r>
              <a:rPr lang="en-US" err="1"/>
              <a:t>applicazione</a:t>
            </a:r>
            <a:r>
              <a:rPr lang="en-US"/>
              <a:t> di label encoder, </a:t>
            </a:r>
            <a:r>
              <a:rPr lang="en-US" err="1"/>
              <a:t>vettorizzazione</a:t>
            </a:r>
            <a:r>
              <a:rPr lang="en-US"/>
              <a:t> e </a:t>
            </a:r>
            <a:r>
              <a:rPr lang="en-US" err="1"/>
              <a:t>standardizzazione</a:t>
            </a:r>
            <a:r>
              <a:rPr lang="en-US"/>
              <a:t>.</a:t>
            </a:r>
          </a:p>
          <a:p>
            <a:pPr algn="ctr"/>
            <a:r>
              <a:rPr lang="en-US" err="1"/>
              <a:t>Addestramento</a:t>
            </a:r>
            <a:r>
              <a:rPr lang="en-US"/>
              <a:t> di un </a:t>
            </a:r>
            <a:r>
              <a:rPr lang="en-US" err="1"/>
              <a:t>modello</a:t>
            </a:r>
            <a:r>
              <a:rPr lang="en-US"/>
              <a:t> per </a:t>
            </a:r>
            <a:r>
              <a:rPr lang="en-US" err="1"/>
              <a:t>predire</a:t>
            </a:r>
            <a:r>
              <a:rPr lang="en-US"/>
              <a:t> </a:t>
            </a:r>
            <a:r>
              <a:rPr lang="en-US" err="1"/>
              <a:t>voli</a:t>
            </a:r>
            <a:r>
              <a:rPr lang="en-US"/>
              <a:t> in </a:t>
            </a:r>
            <a:r>
              <a:rPr lang="en-US" err="1"/>
              <a:t>ritardo</a:t>
            </a:r>
            <a:r>
              <a:rPr lang="en-US"/>
              <a:t>/</a:t>
            </a:r>
            <a:r>
              <a:rPr lang="en-US" err="1"/>
              <a:t>cancellati</a:t>
            </a:r>
            <a:r>
              <a:rPr lang="en-US"/>
              <a:t>.</a:t>
            </a:r>
          </a:p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77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0" name="Rectangle 221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1" name="Picture 190" descr="Illuminated server room panel">
            <a:extLst>
              <a:ext uri="{FF2B5EF4-FFF2-40B4-BE49-F238E27FC236}">
                <a16:creationId xmlns:a16="http://schemas.microsoft.com/office/drawing/2014/main" id="{4365A5CA-3A10-4901-966D-1F0E4CDAA6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41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B8B50-38AB-4429-ABF2-1B35AACB4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STREAMING LAYER</a:t>
            </a:r>
          </a:p>
        </p:txBody>
      </p:sp>
      <p:sp>
        <p:nvSpPr>
          <p:cNvPr id="213" name="Content Placeholder 2">
            <a:extLst>
              <a:ext uri="{FF2B5EF4-FFF2-40B4-BE49-F238E27FC236}">
                <a16:creationId xmlns:a16="http://schemas.microsoft.com/office/drawing/2014/main" id="{C4CF3839-D465-4CC3-A5FD-9D58F2DE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algn="ctr"/>
            <a:r>
              <a:rPr lang="en-US" sz="1900"/>
              <a:t>Kafka come modulo di data ingestion, </a:t>
            </a:r>
            <a:r>
              <a:rPr lang="en-US" sz="1900" err="1"/>
              <a:t>simulando</a:t>
            </a:r>
            <a:r>
              <a:rPr lang="en-US" sz="1900"/>
              <a:t> un feed di live-data.</a:t>
            </a:r>
          </a:p>
          <a:p>
            <a:pPr algn="ctr"/>
            <a:r>
              <a:rPr lang="en-US" sz="1900"/>
              <a:t>Delay Report </a:t>
            </a:r>
            <a:r>
              <a:rPr lang="en-US" sz="1900" err="1"/>
              <a:t>salvati</a:t>
            </a:r>
            <a:r>
              <a:rPr lang="en-US" sz="1900"/>
              <a:t> </a:t>
            </a:r>
            <a:r>
              <a:rPr lang="en-US" sz="1900" err="1"/>
              <a:t>su</a:t>
            </a:r>
            <a:r>
              <a:rPr lang="en-US" sz="1900"/>
              <a:t> Cassandra.</a:t>
            </a:r>
          </a:p>
          <a:p>
            <a:pPr algn="ctr"/>
            <a:r>
              <a:rPr lang="en-US" sz="1900"/>
              <a:t>Preprocessing </a:t>
            </a:r>
            <a:r>
              <a:rPr lang="en-US" sz="1900" err="1"/>
              <a:t>dei</a:t>
            </a:r>
            <a:r>
              <a:rPr lang="en-US" sz="1900"/>
              <a:t> </a:t>
            </a:r>
            <a:r>
              <a:rPr lang="en-US" sz="1900" err="1"/>
              <a:t>Dati</a:t>
            </a:r>
            <a:r>
              <a:rPr lang="en-US" sz="1900"/>
              <a:t> </a:t>
            </a:r>
            <a:r>
              <a:rPr lang="en-US" sz="1900" err="1"/>
              <a:t>Grezzi</a:t>
            </a:r>
            <a:r>
              <a:rPr lang="en-US" sz="1900"/>
              <a:t> </a:t>
            </a:r>
            <a:r>
              <a:rPr lang="en-US" sz="1900" err="1"/>
              <a:t>salvati</a:t>
            </a:r>
            <a:r>
              <a:rPr lang="en-US" sz="1900"/>
              <a:t> </a:t>
            </a:r>
            <a:r>
              <a:rPr lang="en-US" sz="1900" err="1"/>
              <a:t>sottoforma</a:t>
            </a:r>
            <a:r>
              <a:rPr lang="en-US" sz="1900"/>
              <a:t> di Time-Series </a:t>
            </a:r>
            <a:r>
              <a:rPr lang="en-US" sz="1900" err="1"/>
              <a:t>su</a:t>
            </a:r>
            <a:r>
              <a:rPr lang="en-US" sz="1900"/>
              <a:t> </a:t>
            </a:r>
            <a:r>
              <a:rPr lang="en-US" sz="1900" err="1"/>
              <a:t>InfluxDB</a:t>
            </a:r>
            <a:r>
              <a:rPr lang="en-US" sz="1900"/>
              <a:t> per </a:t>
            </a:r>
            <a:r>
              <a:rPr lang="en-US" sz="1900" err="1"/>
              <a:t>successiva</a:t>
            </a:r>
            <a:r>
              <a:rPr lang="en-US" sz="1900"/>
              <a:t> </a:t>
            </a:r>
            <a:r>
              <a:rPr lang="en-US" sz="1900" err="1"/>
              <a:t>visualizzazione</a:t>
            </a:r>
            <a:r>
              <a:rPr lang="en-US" sz="1900"/>
              <a:t>.  </a:t>
            </a:r>
          </a:p>
        </p:txBody>
      </p:sp>
      <p:grpSp>
        <p:nvGrpSpPr>
          <p:cNvPr id="242" name="Group 225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Connector 227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28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97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7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78F9567-0238-4511-9DE2-5D7A92AB1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9" b="-1"/>
          <a:stretch/>
        </p:blipFill>
        <p:spPr bwMode="auto">
          <a:xfrm>
            <a:off x="6096000" y="3428999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44D83-F6FC-4D71-9E33-8B7B4F4E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02" y="1000366"/>
            <a:ext cx="3995397" cy="1239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pc="390"/>
              <a:t>VISUALIZATION LAYER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164E3C1-2773-4502-834D-3AB6B15BD85B}"/>
              </a:ext>
            </a:extLst>
          </p:cNvPr>
          <p:cNvSpPr txBox="1">
            <a:spLocks/>
          </p:cNvSpPr>
          <p:nvPr/>
        </p:nvSpPr>
        <p:spPr>
          <a:xfrm>
            <a:off x="1072662" y="2884395"/>
            <a:ext cx="3950677" cy="246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cap="all" spc="390" err="1">
                <a:latin typeface="+mn-lt"/>
                <a:ea typeface="+mn-ea"/>
                <a:cs typeface="+mn-cs"/>
              </a:rPr>
              <a:t>Jupyter</a:t>
            </a:r>
            <a:r>
              <a:rPr lang="en-US" sz="3000" cap="all" spc="390">
                <a:latin typeface="+mn-lt"/>
                <a:ea typeface="+mn-ea"/>
                <a:cs typeface="+mn-cs"/>
              </a:rPr>
              <a:t> for batch analysis visualization</a:t>
            </a:r>
          </a:p>
        </p:txBody>
      </p:sp>
      <p:grpSp>
        <p:nvGrpSpPr>
          <p:cNvPr id="3093" name="Group 82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2543656"/>
            <a:ext cx="867485" cy="115439"/>
            <a:chOff x="8910933" y="1861308"/>
            <a:chExt cx="867485" cy="115439"/>
          </a:xfrm>
        </p:grpSpPr>
        <p:sp>
          <p:nvSpPr>
            <p:cNvPr id="3094" name="Rectangle 83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062B66A-86F3-483B-9F84-99826B01C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"/>
            <a:ext cx="6096000" cy="34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6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6E2"/>
      </a:lt2>
      <a:accent1>
        <a:srgbClr val="94A4C5"/>
      </a:accent1>
      <a:accent2>
        <a:srgbClr val="857FBA"/>
      </a:accent2>
      <a:accent3>
        <a:srgbClr val="AF96C6"/>
      </a:accent3>
      <a:accent4>
        <a:srgbClr val="B67FBA"/>
      </a:accent4>
      <a:accent5>
        <a:srgbClr val="C593B4"/>
      </a:accent5>
      <a:accent6>
        <a:srgbClr val="BA7F8D"/>
      </a:accent6>
      <a:hlink>
        <a:srgbClr val="93805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E25A177DBE194CA7DDF0CC303C92DA" ma:contentTypeVersion="5" ma:contentTypeDescription="Creare un nuovo documento." ma:contentTypeScope="" ma:versionID="37bf3117230a36f4f9d745ebcc2f0974">
  <xsd:schema xmlns:xsd="http://www.w3.org/2001/XMLSchema" xmlns:xs="http://www.w3.org/2001/XMLSchema" xmlns:p="http://schemas.microsoft.com/office/2006/metadata/properties" xmlns:ns3="b7d7a78c-ebd1-4b8e-b94b-7acbb09560d1" xmlns:ns4="c8d8867b-9144-4820-a959-3365945bb6b6" targetNamespace="http://schemas.microsoft.com/office/2006/metadata/properties" ma:root="true" ma:fieldsID="fade1aeb439af71ab3f506b2bfda4228" ns3:_="" ns4:_="">
    <xsd:import namespace="b7d7a78c-ebd1-4b8e-b94b-7acbb09560d1"/>
    <xsd:import namespace="c8d8867b-9144-4820-a959-3365945bb6b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7a78c-ebd1-4b8e-b94b-7acbb09560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8867b-9144-4820-a959-3365945bb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7D7ABA-5AE5-4269-AE15-925333A2F30E}">
  <ds:schemaRefs>
    <ds:schemaRef ds:uri="b7d7a78c-ebd1-4b8e-b94b-7acbb09560d1"/>
    <ds:schemaRef ds:uri="c8d8867b-9144-4820-a959-3365945bb6b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5A5E0CB-B5B4-472D-BE55-FFC5D972125D}">
  <ds:schemaRefs>
    <ds:schemaRef ds:uri="b7d7a78c-ebd1-4b8e-b94b-7acbb09560d1"/>
    <ds:schemaRef ds:uri="c8d8867b-9144-4820-a959-3365945bb6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0CD5BE4-07D1-4860-934E-7BBECF5614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186</Words>
  <Application>Microsoft Office PowerPoint</Application>
  <PresentationFormat>Widescreen</PresentationFormat>
  <Paragraphs>43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Bembo</vt:lpstr>
      <vt:lpstr>Calibri</vt:lpstr>
      <vt:lpstr>Helvetica Neue</vt:lpstr>
      <vt:lpstr>AdornVTI</vt:lpstr>
      <vt:lpstr>Flight Data Analysis  Secondo Progetto Big Data</vt:lpstr>
      <vt:lpstr>Contesto dei Dati</vt:lpstr>
      <vt:lpstr>TECNOLOGIE UTILIZZATE</vt:lpstr>
      <vt:lpstr>Architettura Lambda</vt:lpstr>
      <vt:lpstr>Docker &amp; Portainer</vt:lpstr>
      <vt:lpstr>Preprocessing &amp; Batch Layer</vt:lpstr>
      <vt:lpstr>Batch Layer: Spark MLlib</vt:lpstr>
      <vt:lpstr>STREAMING LAYER</vt:lpstr>
      <vt:lpstr>VISUALIZATION LAYER</vt:lpstr>
      <vt:lpstr>Grafana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Data Analysis  Secondo Progetto Big Data</dc:title>
  <dc:creator>ALESSANDRO WOOD</dc:creator>
  <cp:lastModifiedBy>LUCA GREGORI</cp:lastModifiedBy>
  <cp:revision>4</cp:revision>
  <dcterms:created xsi:type="dcterms:W3CDTF">2021-09-26T16:27:16Z</dcterms:created>
  <dcterms:modified xsi:type="dcterms:W3CDTF">2021-09-28T08:38:00Z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0x01010090E25A177DBE194CA7DDF0CC303C92DA</vt:lpwstr>
  </property>
</Properties>
</file>