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256" r:id="rId3"/>
    <p:sldId id="387" r:id="rId5"/>
    <p:sldId id="388" r:id="rId6"/>
    <p:sldId id="389" r:id="rId7"/>
    <p:sldId id="390" r:id="rId8"/>
    <p:sldId id="391" r:id="rId9"/>
    <p:sldId id="386" r:id="rId10"/>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7402" autoAdjust="0"/>
  </p:normalViewPr>
  <p:slideViewPr>
    <p:cSldViewPr showGuides="1">
      <p:cViewPr varScale="1">
        <p:scale>
          <a:sx n="73" d="100"/>
          <a:sy n="73" d="100"/>
        </p:scale>
        <p:origin x="1476"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E48183AE-F090-40BC-A6ED-659B192C5FA2}" type="datetimeFigureOut">
              <a:rPr lang="en-US" smtClean="0"/>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98DF2226-E157-4054-8AA7-AA8D5D16216E}"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D4CBC786-B8EB-44C4-8073-4C91AA95D2B6}" type="datetimeFigureOut">
              <a:rPr lang="en-US" smtClean="0"/>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5E34AD36-64DC-4FBA-A734-A899D684E32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4AD36-64DC-4FBA-A734-A899D684E32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4AD36-64DC-4FBA-A734-A899D684E32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171DDA1-BA56-4342-BE96-530A2A8284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40B4-53A5-4BFB-B1FF-792CD94E3D6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171DDA1-BA56-4342-BE96-530A2A8284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40B4-53A5-4BFB-B1FF-792CD94E3D6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171DDA1-BA56-4342-BE96-530A2A8284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40B4-53A5-4BFB-B1FF-792CD94E3D6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171DDA1-BA56-4342-BE96-530A2A8284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40B4-53A5-4BFB-B1FF-792CD94E3D6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171DDA1-BA56-4342-BE96-530A2A8284D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640B4-53A5-4BFB-B1FF-792CD94E3D6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171DDA1-BA56-4342-BE96-530A2A8284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640B4-53A5-4BFB-B1FF-792CD94E3D6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171DDA1-BA56-4342-BE96-530A2A8284D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E640B4-53A5-4BFB-B1FF-792CD94E3D6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171DDA1-BA56-4342-BE96-530A2A8284D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E640B4-53A5-4BFB-B1FF-792CD94E3D6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1DDA1-BA56-4342-BE96-530A2A8284D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E640B4-53A5-4BFB-B1FF-792CD94E3D6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71DDA1-BA56-4342-BE96-530A2A8284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640B4-53A5-4BFB-B1FF-792CD94E3D6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171DDA1-BA56-4342-BE96-530A2A8284D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640B4-53A5-4BFB-B1FF-792CD94E3D6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1DDA1-BA56-4342-BE96-530A2A8284DD}"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640B4-53A5-4BFB-B1FF-792CD94E3D6E}" type="slidenum">
              <a:rPr lang="en-US" smtClean="0"/>
            </a:fld>
            <a:endParaRPr lang="en-US"/>
          </a:p>
        </p:txBody>
      </p:sp>
      <p:grpSp>
        <p:nvGrpSpPr>
          <p:cNvPr id="7" name="Group 6"/>
          <p:cNvGrpSpPr/>
          <p:nvPr userDrawn="1"/>
        </p:nvGrpSpPr>
        <p:grpSpPr>
          <a:xfrm>
            <a:off x="609600" y="1023938"/>
            <a:ext cx="8153400" cy="457200"/>
            <a:chOff x="228600" y="947738"/>
            <a:chExt cx="8153400" cy="457200"/>
          </a:xfrm>
        </p:grpSpPr>
        <p:sp>
          <p:nvSpPr>
            <p:cNvPr id="8" name="Line 2"/>
            <p:cNvSpPr>
              <a:spLocks noChangeShapeType="1"/>
            </p:cNvSpPr>
            <p:nvPr/>
          </p:nvSpPr>
          <p:spPr bwMode="auto">
            <a:xfrm>
              <a:off x="228600" y="1176338"/>
              <a:ext cx="7620000" cy="0"/>
            </a:xfrm>
            <a:prstGeom prst="line">
              <a:avLst/>
            </a:prstGeom>
            <a:noFill/>
            <a:ln w="57150" cmpd="thickThin">
              <a:solidFill>
                <a:srgbClr val="C71D19"/>
              </a:solidFill>
              <a:round/>
            </a:ln>
            <a:extLst>
              <a:ext uri="{909E8E84-426E-40DD-AFC4-6F175D3DCCD1}">
                <a14:hiddenFill xmlns:a14="http://schemas.microsoft.com/office/drawing/2010/main">
                  <a:noFill/>
                </a14:hiddenFill>
              </a:ext>
            </a:extLst>
          </p:spPr>
          <p:txBody>
            <a:bodyPr/>
            <a:lstStyle/>
            <a:p>
              <a:endParaRPr lang="en-US"/>
            </a:p>
          </p:txBody>
        </p:sp>
        <p:sp>
          <p:nvSpPr>
            <p:cNvPr id="9" name="AutoShape 3"/>
            <p:cNvSpPr>
              <a:spLocks noChangeArrowheads="1"/>
            </p:cNvSpPr>
            <p:nvPr/>
          </p:nvSpPr>
          <p:spPr bwMode="auto">
            <a:xfrm>
              <a:off x="7924800" y="947738"/>
              <a:ext cx="457200" cy="457200"/>
            </a:xfrm>
            <a:prstGeom prst="sun">
              <a:avLst>
                <a:gd name="adj" fmla="val 25000"/>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2000">
                <a:latin typeface="Times New Roman" panose="02020603050405020304" pitchFamily="18"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spcBef>
          <a:spcPct val="20000"/>
        </a:spcBef>
        <a:buFont typeface="Arial" panose="020B0604020202020204" pitchFamily="34" charset="0"/>
        <a:buChar char="–"/>
        <a:defRPr sz="2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hyperlink" Target="http://lms.ue.edu.pk/" TargetMode="External"/><Relationship Id="rId4" Type="http://schemas.openxmlformats.org/officeDocument/2006/relationships/hyperlink" Target="http://lms.vcomsats.edu.pk&#13;" TargetMode="External"/><Relationship Id="rId3" Type="http://schemas.openxmlformats.org/officeDocument/2006/relationships/hyperlink" Target="https://www.hulms.habib.edu.pk/" TargetMode="External"/><Relationship Id="rId2" Type="http://schemas.openxmlformats.org/officeDocument/2006/relationships/hyperlink" Target="https://lms.uet.edu.pk/web/login&#13;" TargetMode="External"/><Relationship Id="rId1" Type="http://schemas.openxmlformats.org/officeDocument/2006/relationships/hyperlink" Target="https://lms.gcu.edu.pk/aut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905" y="76200"/>
            <a:ext cx="8534400" cy="1605915"/>
          </a:xfrm>
        </p:spPr>
        <p:txBody>
          <a:bodyPr>
            <a:noAutofit/>
          </a:bodyPr>
          <a:lstStyle/>
          <a:p>
            <a:pPr algn="ctr"/>
            <a:r>
              <a:rPr lang="en-US" sz="2800" b="1" dirty="0"/>
              <a:t>Local Campus Management System</a:t>
            </a:r>
            <a:br>
              <a:rPr lang="en-US" sz="2800" b="1" dirty="0"/>
            </a:br>
            <a:r>
              <a:rPr lang="en-US" sz="2800" b="1" dirty="0"/>
              <a:t>(LCMS)</a:t>
            </a:r>
            <a:endParaRPr lang="en-US" sz="2800" b="1" dirty="0"/>
          </a:p>
        </p:txBody>
      </p:sp>
      <p:grpSp>
        <p:nvGrpSpPr>
          <p:cNvPr id="5" name="Group 4"/>
          <p:cNvGrpSpPr/>
          <p:nvPr/>
        </p:nvGrpSpPr>
        <p:grpSpPr>
          <a:xfrm>
            <a:off x="762000" y="5290698"/>
            <a:ext cx="7521542" cy="1286392"/>
            <a:chOff x="2941709" y="5757714"/>
            <a:chExt cx="7521542" cy="1286392"/>
          </a:xfrm>
        </p:grpSpPr>
        <p:sp>
          <p:nvSpPr>
            <p:cNvPr id="7" name="TextBox 4"/>
            <p:cNvSpPr txBox="1"/>
            <p:nvPr/>
          </p:nvSpPr>
          <p:spPr>
            <a:xfrm>
              <a:off x="3924445" y="5757714"/>
              <a:ext cx="5556069"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effectLst>
                    <a:outerShdw blurRad="38100" dist="38100" dir="2700000" algn="tl">
                      <a:srgbClr val="000000">
                        <a:alpha val="43137"/>
                      </a:srgbClr>
                    </a:outerShdw>
                  </a:effectLst>
                </a:rPr>
                <a:t>Department of Computer Science</a:t>
              </a:r>
              <a:endParaRPr lang="en-US" sz="2000" b="1" dirty="0">
                <a:effectLst>
                  <a:outerShdw blurRad="38100" dist="38100" dir="2700000" algn="tl">
                    <a:srgbClr val="000000">
                      <a:alpha val="43137"/>
                    </a:srgbClr>
                  </a:outerShdw>
                </a:effectLst>
              </a:endParaRPr>
            </a:p>
          </p:txBody>
        </p:sp>
        <p:sp>
          <p:nvSpPr>
            <p:cNvPr id="8" name="TextBox 6"/>
            <p:cNvSpPr txBox="1"/>
            <p:nvPr/>
          </p:nvSpPr>
          <p:spPr>
            <a:xfrm>
              <a:off x="2941709" y="6213109"/>
              <a:ext cx="752154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effectLst>
                    <a:outerShdw blurRad="38100" dist="38100" dir="2700000" algn="tl">
                      <a:srgbClr val="000000">
                        <a:alpha val="43137"/>
                      </a:srgbClr>
                    </a:outerShdw>
                  </a:effectLst>
                </a:rPr>
                <a:t>University of Engineering and Technology, KSK Campus Lahore</a:t>
              </a:r>
              <a:endParaRPr lang="en-US" sz="2400" b="1" dirty="0">
                <a:effectLst>
                  <a:outerShdw blurRad="38100" dist="38100" dir="2700000" algn="tl">
                    <a:srgbClr val="000000">
                      <a:alpha val="43137"/>
                    </a:srgbClr>
                  </a:outerShdw>
                </a:effectLst>
              </a:endParaRPr>
            </a:p>
          </p:txBody>
        </p:sp>
      </p:grpSp>
      <p:sp>
        <p:nvSpPr>
          <p:cNvPr id="4" name="Text Box 3"/>
          <p:cNvSpPr txBox="1"/>
          <p:nvPr/>
        </p:nvSpPr>
        <p:spPr>
          <a:xfrm>
            <a:off x="762000" y="1682750"/>
            <a:ext cx="3048000" cy="460375"/>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Group Members :</a:t>
            </a:r>
            <a:endParaRPr lang="en-US" sz="2400" b="1">
              <a:latin typeface="Times New Roman" panose="02020603050405020304" pitchFamily="18" charset="0"/>
              <a:cs typeface="Times New Roman" panose="02020603050405020304" pitchFamily="18" charset="0"/>
            </a:endParaRPr>
          </a:p>
        </p:txBody>
      </p:sp>
      <p:sp>
        <p:nvSpPr>
          <p:cNvPr id="6" name="Text Box 5"/>
          <p:cNvSpPr txBox="1"/>
          <p:nvPr/>
        </p:nvSpPr>
        <p:spPr>
          <a:xfrm>
            <a:off x="2895600" y="2286000"/>
            <a:ext cx="4016375" cy="1106805"/>
          </a:xfrm>
          <a:prstGeom prst="rect">
            <a:avLst/>
          </a:prstGeom>
          <a:noFill/>
        </p:spPr>
        <p:txBody>
          <a:bodyPr wrap="square" rtlCol="0">
            <a:spAutoFit/>
          </a:bodyPr>
          <a:p>
            <a:r>
              <a:rPr lang="en-US" sz="2200">
                <a:latin typeface="Times New Roman" panose="02020603050405020304" pitchFamily="18" charset="0"/>
                <a:cs typeface="Times New Roman" panose="02020603050405020304" pitchFamily="18" charset="0"/>
              </a:rPr>
              <a:t>Areeba Amjad  :  2021-SE-17</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M. Saad Amjad :  2021-SE-32</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Samiha Shahzad : 2021-SE-33</a:t>
            </a:r>
            <a:endParaRPr lang="en-US" sz="2200">
              <a:latin typeface="Times New Roman" panose="02020603050405020304" pitchFamily="18" charset="0"/>
              <a:cs typeface="Times New Roman" panose="02020603050405020304" pitchFamily="18" charset="0"/>
            </a:endParaRPr>
          </a:p>
        </p:txBody>
      </p:sp>
      <p:sp>
        <p:nvSpPr>
          <p:cNvPr id="9" name="Text Box 8"/>
          <p:cNvSpPr txBox="1"/>
          <p:nvPr/>
        </p:nvSpPr>
        <p:spPr>
          <a:xfrm>
            <a:off x="838200" y="3392805"/>
            <a:ext cx="3048000" cy="460375"/>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Supervised By :</a:t>
            </a:r>
            <a:endParaRPr lang="en-US" sz="2400" b="1">
              <a:latin typeface="Times New Roman" panose="02020603050405020304" pitchFamily="18" charset="0"/>
              <a:cs typeface="Times New Roman" panose="02020603050405020304" pitchFamily="18" charset="0"/>
            </a:endParaRPr>
          </a:p>
        </p:txBody>
      </p:sp>
      <p:sp>
        <p:nvSpPr>
          <p:cNvPr id="10" name="Text Box 9"/>
          <p:cNvSpPr txBox="1"/>
          <p:nvPr/>
        </p:nvSpPr>
        <p:spPr>
          <a:xfrm>
            <a:off x="3596005" y="3733800"/>
            <a:ext cx="3048000" cy="429895"/>
          </a:xfrm>
          <a:prstGeom prst="rect">
            <a:avLst/>
          </a:prstGeom>
          <a:noFill/>
        </p:spPr>
        <p:txBody>
          <a:bodyPr wrap="square" rtlCol="0">
            <a:spAutoFit/>
          </a:bodyPr>
          <a:p>
            <a:r>
              <a:rPr lang="en-US" sz="2200">
                <a:latin typeface="Times New Roman" panose="02020603050405020304" pitchFamily="18" charset="0"/>
                <a:cs typeface="Times New Roman" panose="02020603050405020304" pitchFamily="18" charset="0"/>
              </a:rPr>
              <a:t>Mr.Danish</a:t>
            </a:r>
            <a:endParaRPr lang="en-US" sz="2200">
              <a:latin typeface="Times New Roman" panose="02020603050405020304" pitchFamily="18" charset="0"/>
              <a:cs typeface="Times New Roman" panose="02020603050405020304" pitchFamily="18" charset="0"/>
            </a:endParaRPr>
          </a:p>
        </p:txBody>
      </p:sp>
      <p:sp>
        <p:nvSpPr>
          <p:cNvPr id="3" name="Text Box 2"/>
          <p:cNvSpPr txBox="1"/>
          <p:nvPr/>
        </p:nvSpPr>
        <p:spPr>
          <a:xfrm>
            <a:off x="914400" y="4342130"/>
            <a:ext cx="3048000" cy="460375"/>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Idea By :</a:t>
            </a:r>
            <a:endParaRPr lang="en-US" sz="2400" b="1">
              <a:latin typeface="Times New Roman" panose="02020603050405020304" pitchFamily="18" charset="0"/>
              <a:cs typeface="Times New Roman" panose="02020603050405020304" pitchFamily="18" charset="0"/>
            </a:endParaRPr>
          </a:p>
        </p:txBody>
      </p:sp>
      <p:sp>
        <p:nvSpPr>
          <p:cNvPr id="11" name="Text Box 10"/>
          <p:cNvSpPr txBox="1"/>
          <p:nvPr/>
        </p:nvSpPr>
        <p:spPr>
          <a:xfrm>
            <a:off x="3086100" y="4648200"/>
            <a:ext cx="3634740" cy="429895"/>
          </a:xfrm>
          <a:prstGeom prst="rect">
            <a:avLst/>
          </a:prstGeom>
          <a:noFill/>
        </p:spPr>
        <p:txBody>
          <a:bodyPr wrap="square" rtlCol="0">
            <a:spAutoFit/>
          </a:bodyPr>
          <a:p>
            <a:r>
              <a:rPr lang="en-US" sz="2200">
                <a:latin typeface="Times New Roman" panose="02020603050405020304" pitchFamily="18" charset="0"/>
                <a:cs typeface="Times New Roman" panose="02020603050405020304" pitchFamily="18" charset="0"/>
              </a:rPr>
              <a:t>Prof.Dr.Shahid Imran (CC)</a:t>
            </a: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457200" y="1600200"/>
            <a:ext cx="8463915" cy="4526280"/>
          </a:xfrm>
        </p:spPr>
        <p:txBody>
          <a:bodyPr>
            <a:normAutofit lnSpcReduction="10000"/>
          </a:bodyPr>
          <a:lstStyle/>
          <a:p>
            <a:pPr>
              <a:buFont typeface="Wingdings" panose="05000000000000000000" charset="0"/>
              <a:buChar char="v"/>
            </a:pPr>
            <a:r>
              <a:rPr lang="en-US" sz="2000"/>
              <a:t>LCMS is a web based app for users like clerk, admin , super-admin in our university.</a:t>
            </a:r>
            <a:endParaRPr lang="en-US" sz="2000"/>
          </a:p>
          <a:p>
            <a:pPr marL="0" indent="0">
              <a:buFont typeface="Wingdings" panose="05000000000000000000" charset="0"/>
              <a:buNone/>
            </a:pPr>
            <a:endParaRPr lang="en-US" sz="2000"/>
          </a:p>
          <a:p>
            <a:pPr>
              <a:buFont typeface="Wingdings" panose="05000000000000000000" charset="0"/>
              <a:buChar char="v"/>
            </a:pPr>
            <a:r>
              <a:rPr lang="en-US" sz="2000"/>
              <a:t>Manages student and faculty data efficiently with parameters like session,department,campus and city</a:t>
            </a:r>
            <a:endParaRPr lang="en-US" sz="2000"/>
          </a:p>
          <a:p>
            <a:pPr marL="0" indent="0">
              <a:buFont typeface="Wingdings" panose="05000000000000000000" charset="0"/>
              <a:buNone/>
            </a:pPr>
            <a:endParaRPr lang="en-US" sz="2000"/>
          </a:p>
          <a:p>
            <a:pPr>
              <a:buFont typeface="Wingdings" panose="05000000000000000000" charset="0"/>
              <a:buChar char="v"/>
            </a:pPr>
            <a:r>
              <a:rPr lang="en-US" sz="2000"/>
              <a:t>Facilitates seamless data upload/download via Excel files.</a:t>
            </a:r>
            <a:endParaRPr lang="en-US" sz="2000"/>
          </a:p>
          <a:p>
            <a:pPr marL="0" indent="0">
              <a:buFont typeface="Wingdings" panose="05000000000000000000" charset="0"/>
              <a:buNone/>
            </a:pPr>
            <a:endParaRPr lang="en-US" sz="2000"/>
          </a:p>
          <a:p>
            <a:pPr>
              <a:buFont typeface="Wingdings" panose="05000000000000000000" charset="0"/>
              <a:buChar char="v"/>
            </a:pPr>
            <a:r>
              <a:rPr lang="en-US" sz="2000"/>
              <a:t>Aims to streamline administrative processes and enhance efficiency.</a:t>
            </a:r>
            <a:endParaRPr lang="en-US" sz="2000"/>
          </a:p>
          <a:p>
            <a:pPr marL="0" indent="0">
              <a:buFont typeface="Wingdings" panose="05000000000000000000" charset="0"/>
              <a:buNone/>
            </a:pPr>
            <a:endParaRPr lang="en-US" sz="2000"/>
          </a:p>
          <a:p>
            <a:pPr>
              <a:buFont typeface="Wingdings" panose="05000000000000000000" charset="0"/>
              <a:buChar char="v"/>
            </a:pPr>
            <a:r>
              <a:rPr lang="en-US" sz="2000"/>
              <a:t>Enables efficient information retrieval for Campus Coordinator and administrative staff.</a:t>
            </a:r>
            <a:endParaRPr lang="en-US" sz="2000"/>
          </a:p>
          <a:p>
            <a:pPr>
              <a:buFont typeface="Wingdings" panose="05000000000000000000" charset="0"/>
              <a:buChar char="v"/>
            </a:pPr>
            <a:endParaRPr lang="en-US"/>
          </a:p>
          <a:p>
            <a:pPr marL="0" indent="0">
              <a:buFont typeface="Wingdings" panose="05000000000000000000" charse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0683"/>
            <a:ext cx="8229600" cy="1143000"/>
          </a:xfrm>
        </p:spPr>
        <p:txBody>
          <a:bodyPr/>
          <a:lstStyle/>
          <a:p>
            <a:r>
              <a:rPr lang="en-US" dirty="0"/>
              <a:t>Literature Review /Related Work</a:t>
            </a:r>
            <a:endParaRPr lang="en-US" dirty="0"/>
          </a:p>
        </p:txBody>
      </p:sp>
      <p:graphicFrame>
        <p:nvGraphicFramePr>
          <p:cNvPr id="4" name="Content Placeholder 3"/>
          <p:cNvGraphicFramePr/>
          <p:nvPr>
            <p:ph idx="1"/>
          </p:nvPr>
        </p:nvGraphicFramePr>
        <p:xfrm>
          <a:off x="533400" y="1611630"/>
          <a:ext cx="8077200" cy="4429125"/>
        </p:xfrm>
        <a:graphic>
          <a:graphicData uri="http://schemas.openxmlformats.org/drawingml/2006/table">
            <a:tbl>
              <a:tblPr firstRow="1" bandRow="1">
                <a:tableStyleId>{5C22544A-7EE6-4342-B048-85BDC9FD1C3A}</a:tableStyleId>
              </a:tblPr>
              <a:tblGrid>
                <a:gridCol w="2692400"/>
                <a:gridCol w="2692400"/>
                <a:gridCol w="2692400"/>
              </a:tblGrid>
              <a:tr h="579120">
                <a:tc>
                  <a:txBody>
                    <a:bodyPr/>
                    <a:p>
                      <a:pPr>
                        <a:buNone/>
                      </a:pPr>
                      <a:r>
                        <a:rPr lang="en-US"/>
                        <a:t>   </a:t>
                      </a:r>
                      <a:endParaRPr lang="en-US"/>
                    </a:p>
                    <a:p>
                      <a:pPr>
                        <a:buNone/>
                      </a:pPr>
                      <a:r>
                        <a:rPr lang="en-US" sz="1400">
                          <a:latin typeface="Times New Roman" panose="02020603050405020304" pitchFamily="18" charset="0"/>
                          <a:cs typeface="Times New Roman" panose="02020603050405020304" pitchFamily="18" charset="0"/>
                        </a:rPr>
                        <a:t>            Related System</a:t>
                      </a:r>
                      <a:endParaRPr lang="en-US" sz="1400">
                        <a:latin typeface="Times New Roman" panose="02020603050405020304" pitchFamily="18" charset="0"/>
                        <a:cs typeface="Times New Roman" panose="02020603050405020304" pitchFamily="18" charset="0"/>
                      </a:endParaRPr>
                    </a:p>
                  </a:txBody>
                  <a:tcPr/>
                </a:tc>
                <a:tc>
                  <a:txBody>
                    <a:bodyPr/>
                    <a:p>
                      <a:pPr>
                        <a:buNone/>
                      </a:pPr>
                      <a:endParaRPr lang="en-US" sz="1400">
                        <a:latin typeface="Times New Roman" panose="02020603050405020304" pitchFamily="18" charset="0"/>
                        <a:cs typeface="Times New Roman" panose="02020603050405020304" pitchFamily="18" charset="0"/>
                      </a:endParaRPr>
                    </a:p>
                    <a:p>
                      <a:pPr>
                        <a:buNone/>
                      </a:pPr>
                      <a:r>
                        <a:rPr lang="en-US" sz="1400">
                          <a:latin typeface="Times New Roman" panose="02020603050405020304" pitchFamily="18" charset="0"/>
                          <a:cs typeface="Times New Roman" panose="02020603050405020304" pitchFamily="18" charset="0"/>
                        </a:rPr>
                        <a:t>                    Weakness</a:t>
                      </a:r>
                      <a:endParaRPr lang="en-US" sz="1400">
                        <a:latin typeface="Times New Roman" panose="02020603050405020304" pitchFamily="18" charset="0"/>
                        <a:cs typeface="Times New Roman" panose="02020603050405020304" pitchFamily="18" charset="0"/>
                      </a:endParaRPr>
                    </a:p>
                  </a:txBody>
                  <a:tcPr>
                    <a:solidFill>
                      <a:schemeClr val="accent1"/>
                    </a:solidFill>
                  </a:tcPr>
                </a:tc>
                <a:tc>
                  <a:txBody>
                    <a:bodyPr/>
                    <a:p>
                      <a:pPr>
                        <a:buNone/>
                      </a:pPr>
                      <a:endParaRPr lang="en-US" sz="1400">
                        <a:latin typeface="Times New Roman" panose="02020603050405020304" pitchFamily="18" charset="0"/>
                        <a:cs typeface="Times New Roman" panose="02020603050405020304" pitchFamily="18" charset="0"/>
                      </a:endParaRPr>
                    </a:p>
                    <a:p>
                      <a:pPr>
                        <a:buNone/>
                      </a:pPr>
                      <a:r>
                        <a:rPr lang="en-US" sz="1400">
                          <a:latin typeface="Times New Roman" panose="02020603050405020304" pitchFamily="18" charset="0"/>
                          <a:cs typeface="Times New Roman" panose="02020603050405020304" pitchFamily="18" charset="0"/>
                        </a:rPr>
                        <a:t>     Proposed Project Solution</a:t>
                      </a:r>
                      <a:endParaRPr lang="en-US" sz="1400">
                        <a:latin typeface="Times New Roman" panose="02020603050405020304" pitchFamily="18" charset="0"/>
                        <a:cs typeface="Times New Roman" panose="02020603050405020304" pitchFamily="18" charset="0"/>
                      </a:endParaRPr>
                    </a:p>
                  </a:txBody>
                  <a:tcPr>
                    <a:solidFill>
                      <a:schemeClr val="accent1"/>
                    </a:solidFill>
                  </a:tcPr>
                </a:tc>
              </a:tr>
              <a:tr h="802005">
                <a:tc>
                  <a:txBody>
                    <a:bodyPr/>
                    <a:p>
                      <a:pPr>
                        <a:buNone/>
                      </a:pPr>
                      <a:endParaRPr lang="en-US" sz="1400"/>
                    </a:p>
                    <a:p>
                      <a:pPr>
                        <a:buNone/>
                      </a:pPr>
                      <a:r>
                        <a:rPr lang="en-US" sz="1400"/>
                        <a:t>          </a:t>
                      </a:r>
                      <a:r>
                        <a:rPr lang="en-US" sz="1400">
                          <a:latin typeface="Times New Roman" panose="02020603050405020304" pitchFamily="18" charset="0"/>
                          <a:cs typeface="Times New Roman" panose="02020603050405020304" pitchFamily="18" charset="0"/>
                        </a:rPr>
                        <a:t>GCU LMS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Managing only some attributes of students on LMS.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Should manage the data of all the student and faculty members.</a:t>
                      </a:r>
                      <a:endParaRPr lang="en-US" sz="1400">
                        <a:latin typeface="Times New Roman" panose="02020603050405020304" pitchFamily="18" charset="0"/>
                        <a:cs typeface="Times New Roman" panose="02020603050405020304" pitchFamily="18" charset="0"/>
                      </a:endParaRPr>
                    </a:p>
                  </a:txBody>
                  <a:tcPr/>
                </a:tc>
              </a:tr>
              <a:tr h="640080">
                <a:tc>
                  <a:txBody>
                    <a:bodyPr/>
                    <a:p>
                      <a:pPr>
                        <a:buNone/>
                      </a:pPr>
                      <a:r>
                        <a:rPr lang="en-US" sz="1400"/>
                        <a:t>     </a:t>
                      </a:r>
                      <a:endParaRPr lang="en-US" sz="1400"/>
                    </a:p>
                    <a:p>
                      <a:pPr>
                        <a:buNone/>
                      </a:pPr>
                      <a:r>
                        <a:rPr lang="en-US" sz="1400"/>
                        <a:t>       </a:t>
                      </a:r>
                      <a:r>
                        <a:rPr lang="en-US" sz="1400">
                          <a:latin typeface="Times New Roman" panose="02020603050405020304" pitchFamily="18" charset="0"/>
                          <a:cs typeface="Times New Roman" panose="02020603050405020304" pitchFamily="18" charset="0"/>
                        </a:rPr>
                        <a:t>   UET LMS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Managing only data of students on LMS.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Should manage students and faculty data as well.</a:t>
                      </a:r>
                      <a:endParaRPr lang="en-US" sz="1400">
                        <a:latin typeface="Times New Roman" panose="02020603050405020304" pitchFamily="18" charset="0"/>
                        <a:cs typeface="Times New Roman" panose="02020603050405020304" pitchFamily="18" charset="0"/>
                      </a:endParaRPr>
                    </a:p>
                  </a:txBody>
                  <a:tcPr/>
                </a:tc>
              </a:tr>
              <a:tr h="803275">
                <a:tc>
                  <a:txBody>
                    <a:bodyPr/>
                    <a:p>
                      <a:pPr>
                        <a:buNone/>
                      </a:pPr>
                      <a:endParaRPr lang="en-US" sz="1400"/>
                    </a:p>
                    <a:p>
                      <a:pPr>
                        <a:buNone/>
                      </a:pPr>
                      <a:r>
                        <a:rPr lang="en-US" sz="1400"/>
                        <a:t>    </a:t>
                      </a:r>
                      <a:r>
                        <a:rPr lang="en-US" sz="1400">
                          <a:latin typeface="Times New Roman" panose="02020603050405020304" pitchFamily="18" charset="0"/>
                          <a:cs typeface="Times New Roman" panose="02020603050405020304" pitchFamily="18" charset="0"/>
                        </a:rPr>
                        <a:t>Habib University LMS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Instructors and students can communicate and enhace learning experience</a:t>
                      </a:r>
                      <a:r>
                        <a:rPr lang="en-US" sz="1400"/>
                        <a:t>.</a:t>
                      </a:r>
                      <a:endParaRPr lang="en-US" sz="1400"/>
                    </a:p>
                  </a:txBody>
                  <a:tcPr/>
                </a:tc>
                <a:tc>
                  <a:txBody>
                    <a:bodyPr/>
                    <a:p>
                      <a:pPr>
                        <a:buNone/>
                      </a:pPr>
                      <a:r>
                        <a:rPr lang="en-US" sz="1400">
                          <a:latin typeface="Times New Roman" panose="02020603050405020304" pitchFamily="18" charset="0"/>
                          <a:cs typeface="Times New Roman" panose="02020603050405020304" pitchFamily="18" charset="0"/>
                        </a:rPr>
                        <a:t>Allow user to store and retrieve the data within the university.</a:t>
                      </a:r>
                      <a:endParaRPr lang="en-US" sz="1400">
                        <a:latin typeface="Times New Roman" panose="02020603050405020304" pitchFamily="18" charset="0"/>
                        <a:cs typeface="Times New Roman" panose="02020603050405020304" pitchFamily="18" charset="0"/>
                      </a:endParaRPr>
                    </a:p>
                  </a:txBody>
                  <a:tcPr/>
                </a:tc>
              </a:tr>
              <a:tr h="802005">
                <a:tc>
                  <a:txBody>
                    <a:bodyPr/>
                    <a:p>
                      <a:pPr>
                        <a:buNone/>
                      </a:pPr>
                      <a:endParaRPr lang="en-US" sz="1400"/>
                    </a:p>
                    <a:p>
                      <a:pPr>
                        <a:buNone/>
                      </a:pPr>
                      <a:r>
                        <a:rPr lang="en-US" sz="1400"/>
                        <a:t> </a:t>
                      </a:r>
                      <a:r>
                        <a:rPr lang="en-US" sz="1400">
                          <a:latin typeface="Times New Roman" panose="02020603050405020304" pitchFamily="18" charset="0"/>
                          <a:cs typeface="Times New Roman" panose="02020603050405020304" pitchFamily="18" charset="0"/>
                        </a:rPr>
                        <a:t>COMSATS University LMS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Managing the data of students like attendance and results.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We should have a proper platform that will manage the data of entire campus.</a:t>
                      </a:r>
                      <a:endParaRPr lang="en-US" sz="1400">
                        <a:latin typeface="Times New Roman" panose="02020603050405020304" pitchFamily="18" charset="0"/>
                        <a:cs typeface="Times New Roman" panose="02020603050405020304" pitchFamily="18" charset="0"/>
                      </a:endParaRPr>
                    </a:p>
                  </a:txBody>
                  <a:tcPr/>
                </a:tc>
              </a:tr>
              <a:tr h="802640">
                <a:tc>
                  <a:txBody>
                    <a:bodyPr/>
                    <a:p>
                      <a:pPr>
                        <a:buNone/>
                      </a:pPr>
                      <a:r>
                        <a:rPr lang="en-US" sz="1400"/>
                        <a:t>  </a:t>
                      </a:r>
                      <a:r>
                        <a:rPr lang="en-US" sz="1400">
                          <a:latin typeface="Times New Roman" panose="02020603050405020304" pitchFamily="18" charset="0"/>
                          <a:cs typeface="Times New Roman" panose="02020603050405020304" pitchFamily="18" charset="0"/>
                        </a:rPr>
                        <a:t>University of Education </a:t>
                      </a:r>
                      <a:endParaRPr lang="en-US" sz="1400">
                        <a:latin typeface="Times New Roman" panose="02020603050405020304" pitchFamily="18" charset="0"/>
                        <a:cs typeface="Times New Roman" panose="02020603050405020304" pitchFamily="18" charset="0"/>
                      </a:endParaRPr>
                    </a:p>
                    <a:p>
                      <a:pPr>
                        <a:buNone/>
                      </a:pPr>
                      <a:r>
                        <a:rPr lang="en-US" sz="1400">
                          <a:latin typeface="Times New Roman" panose="02020603050405020304" pitchFamily="18" charset="0"/>
                          <a:cs typeface="Times New Roman" panose="02020603050405020304" pitchFamily="18" charset="0"/>
                        </a:rPr>
                        <a:t>                 LMS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Does not store data of all entities of University.</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It should manage the data of all entities in the university.</a:t>
                      </a:r>
                      <a:endParaRPr lang="en-US" sz="14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US" dirty="0"/>
          </a:p>
        </p:txBody>
      </p:sp>
      <p:sp>
        <p:nvSpPr>
          <p:cNvPr id="5" name="Rectangles 4"/>
          <p:cNvSpPr/>
          <p:nvPr/>
        </p:nvSpPr>
        <p:spPr>
          <a:xfrm>
            <a:off x="609600" y="1524000"/>
            <a:ext cx="1981200" cy="99060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Requirement</a:t>
            </a:r>
            <a:endParaRPr lang="en-US"/>
          </a:p>
          <a:p>
            <a:pPr algn="ctr"/>
            <a:r>
              <a:rPr lang="en-US"/>
              <a:t>Gathering</a:t>
            </a:r>
            <a:endParaRPr lang="en-US"/>
          </a:p>
        </p:txBody>
      </p:sp>
      <p:sp>
        <p:nvSpPr>
          <p:cNvPr id="6" name="Right Arrow 5"/>
          <p:cNvSpPr/>
          <p:nvPr/>
        </p:nvSpPr>
        <p:spPr>
          <a:xfrm>
            <a:off x="2743200" y="1905000"/>
            <a:ext cx="381000" cy="3048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Rectangles 6"/>
          <p:cNvSpPr/>
          <p:nvPr/>
        </p:nvSpPr>
        <p:spPr>
          <a:xfrm>
            <a:off x="3276600" y="1524000"/>
            <a:ext cx="1981200" cy="99060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System Design and Architecture</a:t>
            </a:r>
            <a:endParaRPr lang="en-US"/>
          </a:p>
        </p:txBody>
      </p:sp>
      <p:sp>
        <p:nvSpPr>
          <p:cNvPr id="8" name="Right Arrow 7"/>
          <p:cNvSpPr/>
          <p:nvPr/>
        </p:nvSpPr>
        <p:spPr>
          <a:xfrm>
            <a:off x="5410200" y="1905000"/>
            <a:ext cx="381000" cy="3048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ectangles 8"/>
          <p:cNvSpPr/>
          <p:nvPr/>
        </p:nvSpPr>
        <p:spPr>
          <a:xfrm>
            <a:off x="5943600" y="1524000"/>
            <a:ext cx="1981200" cy="99060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Data Model Creation</a:t>
            </a:r>
            <a:endParaRPr lang="en-US"/>
          </a:p>
        </p:txBody>
      </p:sp>
      <p:sp>
        <p:nvSpPr>
          <p:cNvPr id="10" name="Down Arrow 9"/>
          <p:cNvSpPr/>
          <p:nvPr/>
        </p:nvSpPr>
        <p:spPr>
          <a:xfrm>
            <a:off x="6934200" y="2667000"/>
            <a:ext cx="304165" cy="3810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Rectangles 10"/>
          <p:cNvSpPr/>
          <p:nvPr/>
        </p:nvSpPr>
        <p:spPr>
          <a:xfrm>
            <a:off x="6019800" y="3200400"/>
            <a:ext cx="1981200" cy="99060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Frontend Development</a:t>
            </a:r>
            <a:endParaRPr lang="en-US"/>
          </a:p>
        </p:txBody>
      </p:sp>
      <p:sp>
        <p:nvSpPr>
          <p:cNvPr id="12" name="Left Arrow 11"/>
          <p:cNvSpPr/>
          <p:nvPr/>
        </p:nvSpPr>
        <p:spPr>
          <a:xfrm>
            <a:off x="5410200" y="3581400"/>
            <a:ext cx="396240" cy="33464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Rectangles 12"/>
          <p:cNvSpPr/>
          <p:nvPr/>
        </p:nvSpPr>
        <p:spPr>
          <a:xfrm>
            <a:off x="3352800" y="3200400"/>
            <a:ext cx="1981200" cy="99060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Backend Development</a:t>
            </a:r>
            <a:endParaRPr lang="en-US"/>
          </a:p>
        </p:txBody>
      </p:sp>
      <p:sp>
        <p:nvSpPr>
          <p:cNvPr id="14" name="Left Arrow 13"/>
          <p:cNvSpPr/>
          <p:nvPr/>
        </p:nvSpPr>
        <p:spPr>
          <a:xfrm>
            <a:off x="2753360" y="3581400"/>
            <a:ext cx="396240" cy="334645"/>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5" name="Rectangles 14"/>
          <p:cNvSpPr/>
          <p:nvPr/>
        </p:nvSpPr>
        <p:spPr>
          <a:xfrm>
            <a:off x="685800" y="3200400"/>
            <a:ext cx="1981200" cy="99060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Integration and Testing</a:t>
            </a:r>
            <a:endParaRPr lang="en-US"/>
          </a:p>
        </p:txBody>
      </p:sp>
      <p:sp>
        <p:nvSpPr>
          <p:cNvPr id="16" name="Down Arrow 15"/>
          <p:cNvSpPr/>
          <p:nvPr/>
        </p:nvSpPr>
        <p:spPr>
          <a:xfrm>
            <a:off x="1448435" y="4343400"/>
            <a:ext cx="304165" cy="3810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Rectangles 16"/>
          <p:cNvSpPr/>
          <p:nvPr/>
        </p:nvSpPr>
        <p:spPr>
          <a:xfrm>
            <a:off x="609600" y="4953000"/>
            <a:ext cx="1981200" cy="99060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Deployment</a:t>
            </a:r>
            <a:endParaRPr lang="en-US"/>
          </a:p>
        </p:txBody>
      </p:sp>
      <p:sp>
        <p:nvSpPr>
          <p:cNvPr id="18" name="Right Arrow 17"/>
          <p:cNvSpPr/>
          <p:nvPr/>
        </p:nvSpPr>
        <p:spPr>
          <a:xfrm>
            <a:off x="2819400" y="5287645"/>
            <a:ext cx="381000" cy="3048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Rectangles 18"/>
          <p:cNvSpPr/>
          <p:nvPr/>
        </p:nvSpPr>
        <p:spPr>
          <a:xfrm>
            <a:off x="3429000" y="4953000"/>
            <a:ext cx="1981200" cy="99060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User training and Documentation</a:t>
            </a:r>
            <a:endParaRPr lang="en-US"/>
          </a:p>
        </p:txBody>
      </p:sp>
      <p:sp>
        <p:nvSpPr>
          <p:cNvPr id="20" name="Right Arrow 19"/>
          <p:cNvSpPr/>
          <p:nvPr/>
        </p:nvSpPr>
        <p:spPr>
          <a:xfrm>
            <a:off x="5590540" y="5287645"/>
            <a:ext cx="381000" cy="3048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1" name="Rectangles 20"/>
          <p:cNvSpPr/>
          <p:nvPr/>
        </p:nvSpPr>
        <p:spPr>
          <a:xfrm>
            <a:off x="6172200" y="4953000"/>
            <a:ext cx="1981200" cy="990600"/>
          </a:xfrm>
          <a:prstGeom prst="rect">
            <a:avLst/>
          </a:prstGeom>
          <a:solidFill>
            <a:schemeClr val="accent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Feedback Collection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endParaRPr lang="en-US" dirty="0"/>
          </a:p>
        </p:txBody>
      </p:sp>
      <p:graphicFrame>
        <p:nvGraphicFramePr>
          <p:cNvPr id="6" name="Table 5"/>
          <p:cNvGraphicFramePr/>
          <p:nvPr/>
        </p:nvGraphicFramePr>
        <p:xfrm>
          <a:off x="381000" y="1530350"/>
          <a:ext cx="8229600" cy="4546600"/>
        </p:xfrm>
        <a:graphic>
          <a:graphicData uri="http://schemas.openxmlformats.org/drawingml/2006/table">
            <a:tbl>
              <a:tblPr firstRow="1" bandRow="1">
                <a:tableStyleId>{5C22544A-7EE6-4342-B048-85BDC9FD1C3A}</a:tableStyleId>
              </a:tblPr>
              <a:tblGrid>
                <a:gridCol w="2743200"/>
                <a:gridCol w="2743200"/>
                <a:gridCol w="2743200"/>
              </a:tblGrid>
              <a:tr h="454660">
                <a:tc>
                  <a:txBody>
                    <a:bodyPr/>
                    <a:p>
                      <a:pPr algn="ctr">
                        <a:buNone/>
                      </a:pPr>
                      <a:r>
                        <a:rPr lang="en-US" sz="1600">
                          <a:latin typeface="Times New Roman" panose="02020603050405020304" pitchFamily="18" charset="0"/>
                          <a:cs typeface="Times New Roman" panose="02020603050405020304" pitchFamily="18" charset="0"/>
                        </a:rPr>
                        <a:t>Tasks</a:t>
                      </a:r>
                      <a:endParaRPr lang="en-US" sz="1600">
                        <a:latin typeface="Times New Roman" panose="02020603050405020304" pitchFamily="18" charset="0"/>
                        <a:cs typeface="Times New Roman" panose="02020603050405020304" pitchFamily="18" charset="0"/>
                      </a:endParaRPr>
                    </a:p>
                  </a:txBody>
                  <a:tcPr/>
                </a:tc>
                <a:tc>
                  <a:txBody>
                    <a:bodyPr/>
                    <a:p>
                      <a:pPr>
                        <a:buNone/>
                      </a:pPr>
                      <a:r>
                        <a:rPr lang="en-US" sz="1600">
                          <a:latin typeface="Times New Roman" panose="02020603050405020304" pitchFamily="18" charset="0"/>
                          <a:cs typeface="Times New Roman" panose="02020603050405020304" pitchFamily="18" charset="0"/>
                        </a:rPr>
                        <a:t>           Duration(days)</a:t>
                      </a:r>
                      <a:endParaRPr lang="en-US" sz="1600">
                        <a:latin typeface="Times New Roman" panose="02020603050405020304" pitchFamily="18" charset="0"/>
                        <a:cs typeface="Times New Roman" panose="02020603050405020304" pitchFamily="18" charset="0"/>
                      </a:endParaRPr>
                    </a:p>
                  </a:txBody>
                  <a:tcPr/>
                </a:tc>
                <a:tc>
                  <a:txBody>
                    <a:bodyPr/>
                    <a:p>
                      <a:pPr>
                        <a:buNone/>
                      </a:pPr>
                      <a:r>
                        <a:rPr lang="en-US" sz="1600">
                          <a:latin typeface="Times New Roman" panose="02020603050405020304" pitchFamily="18" charset="0"/>
                          <a:cs typeface="Times New Roman" panose="02020603050405020304" pitchFamily="18" charset="0"/>
                        </a:rPr>
                        <a:t>                Start-End</a:t>
                      </a:r>
                      <a:endParaRPr lang="en-US" sz="1600">
                        <a:latin typeface="Times New Roman" panose="02020603050405020304" pitchFamily="18" charset="0"/>
                        <a:cs typeface="Times New Roman" panose="02020603050405020304" pitchFamily="18" charset="0"/>
                      </a:endParaRPr>
                    </a:p>
                  </a:txBody>
                  <a:tcPr/>
                </a:tc>
              </a:tr>
              <a:tr h="454660">
                <a:tc>
                  <a:txBody>
                    <a:bodyPr/>
                    <a:p>
                      <a:pPr>
                        <a:buNone/>
                      </a:pPr>
                      <a:r>
                        <a:rPr lang="en-US" sz="1400" b="1">
                          <a:latin typeface="Times New Roman" panose="02020603050405020304" pitchFamily="18" charset="0"/>
                          <a:cs typeface="Times New Roman" panose="02020603050405020304" pitchFamily="18" charset="0"/>
                        </a:rPr>
                        <a:t>          Proposal and PPT</a:t>
                      </a:r>
                      <a:endParaRPr lang="en-US" sz="1400" b="1">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30 days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1st April - 30th April</a:t>
                      </a:r>
                      <a:endParaRPr lang="en-US" sz="1400">
                        <a:latin typeface="Times New Roman" panose="02020603050405020304" pitchFamily="18" charset="0"/>
                        <a:cs typeface="Times New Roman" panose="02020603050405020304" pitchFamily="18" charset="0"/>
                      </a:endParaRPr>
                    </a:p>
                  </a:txBody>
                  <a:tcPr/>
                </a:tc>
              </a:tr>
              <a:tr h="454660">
                <a:tc>
                  <a:txBody>
                    <a:bodyPr/>
                    <a:p>
                      <a:pPr>
                        <a:buNone/>
                      </a:pPr>
                      <a:r>
                        <a:rPr lang="en-US" sz="1400" b="1">
                          <a:latin typeface="Times New Roman" panose="02020603050405020304" pitchFamily="18" charset="0"/>
                          <a:cs typeface="Times New Roman" panose="02020603050405020304" pitchFamily="18" charset="0"/>
                        </a:rPr>
                        <a:t>Design document &amp; specification</a:t>
                      </a:r>
                      <a:endParaRPr lang="en-US" sz="1400" b="1">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30 days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1st May - 31st May</a:t>
                      </a:r>
                      <a:endParaRPr lang="en-US" sz="1400">
                        <a:latin typeface="Times New Roman" panose="02020603050405020304" pitchFamily="18" charset="0"/>
                        <a:cs typeface="Times New Roman" panose="02020603050405020304" pitchFamily="18" charset="0"/>
                      </a:endParaRPr>
                    </a:p>
                  </a:txBody>
                  <a:tcPr/>
                </a:tc>
              </a:tr>
              <a:tr h="454660">
                <a:tc>
                  <a:txBody>
                    <a:bodyPr/>
                    <a:p>
                      <a:pPr>
                        <a:buNone/>
                      </a:pPr>
                      <a:r>
                        <a:rPr lang="en-US" sz="1400" b="1">
                          <a:latin typeface="Times New Roman" panose="02020603050405020304" pitchFamily="18" charset="0"/>
                          <a:cs typeface="Times New Roman" panose="02020603050405020304" pitchFamily="18" charset="0"/>
                        </a:rPr>
                        <a:t>       Requirement Analysis</a:t>
                      </a:r>
                      <a:endParaRPr lang="en-US" sz="1400" b="1">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30 days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1st June - 30th June</a:t>
                      </a:r>
                      <a:endParaRPr lang="en-US" sz="1400">
                        <a:latin typeface="Times New Roman" panose="02020603050405020304" pitchFamily="18" charset="0"/>
                        <a:cs typeface="Times New Roman" panose="02020603050405020304" pitchFamily="18" charset="0"/>
                      </a:endParaRPr>
                    </a:p>
                  </a:txBody>
                  <a:tcPr/>
                </a:tc>
              </a:tr>
              <a:tr h="454660">
                <a:tc>
                  <a:txBody>
                    <a:bodyPr/>
                    <a:p>
                      <a:pPr>
                        <a:buNone/>
                      </a:pPr>
                      <a:r>
                        <a:rPr lang="en-US" sz="1400" b="1">
                          <a:latin typeface="Times New Roman" panose="02020603050405020304" pitchFamily="18" charset="0"/>
                          <a:cs typeface="Times New Roman" panose="02020603050405020304" pitchFamily="18" charset="0"/>
                        </a:rPr>
                        <a:t>                 Planning</a:t>
                      </a:r>
                      <a:endParaRPr lang="en-US" sz="1400" b="1">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30 days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1st July  - 31st July</a:t>
                      </a:r>
                      <a:endParaRPr lang="en-US" sz="1400">
                        <a:latin typeface="Times New Roman" panose="02020603050405020304" pitchFamily="18" charset="0"/>
                        <a:cs typeface="Times New Roman" panose="02020603050405020304" pitchFamily="18" charset="0"/>
                      </a:endParaRPr>
                    </a:p>
                  </a:txBody>
                  <a:tcPr/>
                </a:tc>
              </a:tr>
              <a:tr h="454660">
                <a:tc>
                  <a:txBody>
                    <a:bodyPr/>
                    <a:p>
                      <a:pPr>
                        <a:buNone/>
                      </a:pPr>
                      <a:r>
                        <a:rPr lang="en-US" sz="1400" b="1">
                          <a:latin typeface="Times New Roman" panose="02020603050405020304" pitchFamily="18" charset="0"/>
                          <a:cs typeface="Times New Roman" panose="02020603050405020304" pitchFamily="18" charset="0"/>
                        </a:rPr>
                        <a:t>          Design Prototype</a:t>
                      </a:r>
                      <a:endParaRPr lang="en-US" sz="1400" b="1">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15 days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1st August - 15th August</a:t>
                      </a:r>
                      <a:endParaRPr lang="en-US" sz="1400">
                        <a:latin typeface="Times New Roman" panose="02020603050405020304" pitchFamily="18" charset="0"/>
                        <a:cs typeface="Times New Roman" panose="02020603050405020304" pitchFamily="18" charset="0"/>
                      </a:endParaRPr>
                    </a:p>
                  </a:txBody>
                  <a:tcPr/>
                </a:tc>
              </a:tr>
              <a:tr h="454660">
                <a:tc>
                  <a:txBody>
                    <a:bodyPr/>
                    <a:p>
                      <a:pPr>
                        <a:buNone/>
                      </a:pPr>
                      <a:r>
                        <a:rPr lang="en-US" sz="1400" b="1">
                          <a:latin typeface="Times New Roman" panose="02020603050405020304" pitchFamily="18" charset="0"/>
                          <a:cs typeface="Times New Roman" panose="02020603050405020304" pitchFamily="18" charset="0"/>
                        </a:rPr>
                        <a:t>             Databse Design</a:t>
                      </a:r>
                      <a:endParaRPr lang="en-US" sz="1400" b="1">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45 days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16th Aug - 31st October</a:t>
                      </a:r>
                      <a:endParaRPr lang="en-US" sz="1400">
                        <a:latin typeface="Times New Roman" panose="02020603050405020304" pitchFamily="18" charset="0"/>
                        <a:cs typeface="Times New Roman" panose="02020603050405020304" pitchFamily="18" charset="0"/>
                      </a:endParaRPr>
                    </a:p>
                  </a:txBody>
                  <a:tcPr/>
                </a:tc>
              </a:tr>
              <a:tr h="454660">
                <a:tc>
                  <a:txBody>
                    <a:bodyPr/>
                    <a:p>
                      <a:pPr>
                        <a:buNone/>
                      </a:pPr>
                      <a:r>
                        <a:rPr lang="en-US" sz="1400" b="1">
                          <a:latin typeface="Times New Roman" panose="02020603050405020304" pitchFamily="18" charset="0"/>
                          <a:cs typeface="Times New Roman" panose="02020603050405020304" pitchFamily="18" charset="0"/>
                        </a:rPr>
                        <a:t>            Web Development</a:t>
                      </a:r>
                      <a:endParaRPr lang="en-US" sz="1400" b="1">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90 days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1st November - 28th Feb</a:t>
                      </a:r>
                      <a:endParaRPr lang="en-US" sz="1400">
                        <a:latin typeface="Times New Roman" panose="02020603050405020304" pitchFamily="18" charset="0"/>
                        <a:cs typeface="Times New Roman" panose="02020603050405020304" pitchFamily="18" charset="0"/>
                      </a:endParaRPr>
                    </a:p>
                  </a:txBody>
                  <a:tcPr/>
                </a:tc>
              </a:tr>
              <a:tr h="454660">
                <a:tc>
                  <a:txBody>
                    <a:bodyPr/>
                    <a:p>
                      <a:pPr>
                        <a:buNone/>
                      </a:pPr>
                      <a:r>
                        <a:rPr lang="en-US" sz="1400" b="1">
                          <a:latin typeface="Times New Roman" panose="02020603050405020304" pitchFamily="18" charset="0"/>
                          <a:cs typeface="Times New Roman" panose="02020603050405020304" pitchFamily="18" charset="0"/>
                        </a:rPr>
                        <a:t>                   Testing</a:t>
                      </a:r>
                      <a:endParaRPr lang="en-US" sz="1400" b="1">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20 days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1st March - 20th March</a:t>
                      </a:r>
                      <a:endParaRPr lang="en-US" sz="1400">
                        <a:latin typeface="Times New Roman" panose="02020603050405020304" pitchFamily="18" charset="0"/>
                        <a:cs typeface="Times New Roman" panose="02020603050405020304" pitchFamily="18" charset="0"/>
                      </a:endParaRPr>
                    </a:p>
                  </a:txBody>
                  <a:tcPr/>
                </a:tc>
              </a:tr>
              <a:tr h="454660">
                <a:tc>
                  <a:txBody>
                    <a:bodyPr/>
                    <a:p>
                      <a:pPr>
                        <a:buNone/>
                      </a:pPr>
                      <a:r>
                        <a:rPr lang="en-US" sz="1400" b="1">
                          <a:latin typeface="Times New Roman" panose="02020603050405020304" pitchFamily="18" charset="0"/>
                          <a:cs typeface="Times New Roman" panose="02020603050405020304" pitchFamily="18" charset="0"/>
                        </a:rPr>
                        <a:t>                Deployment</a:t>
                      </a:r>
                      <a:endParaRPr lang="en-US" sz="1400" b="1">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15 days</a:t>
                      </a:r>
                      <a:endParaRPr lang="en-US" sz="1400">
                        <a:latin typeface="Times New Roman" panose="02020603050405020304" pitchFamily="18" charset="0"/>
                        <a:cs typeface="Times New Roman" panose="02020603050405020304" pitchFamily="18" charset="0"/>
                      </a:endParaRPr>
                    </a:p>
                  </a:txBody>
                  <a:tcPr/>
                </a:tc>
                <a:tc>
                  <a:txBody>
                    <a:bodyPr/>
                    <a:p>
                      <a:pPr>
                        <a:buNone/>
                      </a:pPr>
                      <a:r>
                        <a:rPr lang="en-US" sz="1400">
                          <a:latin typeface="Times New Roman" panose="02020603050405020304" pitchFamily="18" charset="0"/>
                          <a:cs typeface="Times New Roman" panose="02020603050405020304" pitchFamily="18" charset="0"/>
                        </a:rPr>
                        <a:t>         21st March - 10th April</a:t>
                      </a:r>
                      <a:endParaRPr lang="en-US" sz="14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and Techniques</a:t>
            </a:r>
            <a:endParaRPr lang="en-US" dirty="0"/>
          </a:p>
        </p:txBody>
      </p:sp>
      <p:graphicFrame>
        <p:nvGraphicFramePr>
          <p:cNvPr id="6" name="Content Placeholder 5"/>
          <p:cNvGraphicFramePr/>
          <p:nvPr>
            <p:ph idx="1"/>
          </p:nvPr>
        </p:nvGraphicFramePr>
        <p:xfrm>
          <a:off x="457200" y="1905000"/>
          <a:ext cx="8229600" cy="2807970"/>
        </p:xfrm>
        <a:graphic>
          <a:graphicData uri="http://schemas.openxmlformats.org/drawingml/2006/table">
            <a:tbl>
              <a:tblPr firstRow="1" bandRow="1">
                <a:tableStyleId>{5C22544A-7EE6-4342-B048-85BDC9FD1C3A}</a:tableStyleId>
              </a:tblPr>
              <a:tblGrid>
                <a:gridCol w="4114800"/>
                <a:gridCol w="4114800"/>
              </a:tblGrid>
              <a:tr h="467995">
                <a:tc>
                  <a:txBody>
                    <a:bodyPr/>
                    <a:p>
                      <a:pPr>
                        <a:buNone/>
                      </a:pPr>
                      <a:r>
                        <a:rPr lang="en-US">
                          <a:latin typeface="Times New Roman" panose="02020603050405020304" pitchFamily="18" charset="0"/>
                          <a:cs typeface="Times New Roman" panose="02020603050405020304" pitchFamily="18" charset="0"/>
                        </a:rPr>
                        <a:t>Tools and Techniques</a:t>
                      </a:r>
                      <a:endParaRPr lang="en-US">
                        <a:latin typeface="Times New Roman" panose="02020603050405020304" pitchFamily="18" charset="0"/>
                        <a:cs typeface="Times New Roman" panose="02020603050405020304" pitchFamily="18" charset="0"/>
                      </a:endParaRPr>
                    </a:p>
                  </a:txBody>
                  <a:tcPr/>
                </a:tc>
                <a:tc>
                  <a:txBody>
                    <a:bodyPr/>
                    <a:p>
                      <a:pPr>
                        <a:buNone/>
                      </a:pPr>
                      <a:r>
                        <a:rPr lang="en-US">
                          <a:latin typeface="Times New Roman" panose="02020603050405020304" pitchFamily="18" charset="0"/>
                          <a:cs typeface="Times New Roman" panose="02020603050405020304" pitchFamily="18" charset="0"/>
                        </a:rPr>
                        <a:t>Purpose</a:t>
                      </a:r>
                      <a:endParaRPr lang="en-US">
                        <a:latin typeface="Times New Roman" panose="02020603050405020304" pitchFamily="18" charset="0"/>
                        <a:cs typeface="Times New Roman" panose="02020603050405020304" pitchFamily="18" charset="0"/>
                      </a:endParaRPr>
                    </a:p>
                  </a:txBody>
                  <a:tcPr/>
                </a:tc>
              </a:tr>
              <a:tr h="467995">
                <a:tc>
                  <a:txBody>
                    <a:bodyPr/>
                    <a:p>
                      <a:pPr>
                        <a:buNone/>
                      </a:pPr>
                      <a:r>
                        <a:rPr lang="en-US">
                          <a:latin typeface="Times New Roman" panose="02020603050405020304" pitchFamily="18" charset="0"/>
                          <a:cs typeface="Times New Roman" panose="02020603050405020304" pitchFamily="18" charset="0"/>
                        </a:rPr>
                        <a:t>Figma</a:t>
                      </a:r>
                      <a:endParaRPr lang="en-US">
                        <a:latin typeface="Times New Roman" panose="02020603050405020304" pitchFamily="18" charset="0"/>
                        <a:cs typeface="Times New Roman" panose="02020603050405020304" pitchFamily="18" charset="0"/>
                      </a:endParaRPr>
                    </a:p>
                  </a:txBody>
                  <a:tcPr/>
                </a:tc>
                <a:tc>
                  <a:txBody>
                    <a:bodyPr/>
                    <a:p>
                      <a:pPr>
                        <a:buNone/>
                      </a:pPr>
                      <a:r>
                        <a:rPr lang="en-US">
                          <a:latin typeface="Times New Roman" panose="02020603050405020304" pitchFamily="18" charset="0"/>
                          <a:cs typeface="Times New Roman" panose="02020603050405020304" pitchFamily="18" charset="0"/>
                        </a:rPr>
                        <a:t>UI/UX</a:t>
                      </a:r>
                      <a:endParaRPr lang="en-US">
                        <a:latin typeface="Times New Roman" panose="02020603050405020304" pitchFamily="18" charset="0"/>
                        <a:cs typeface="Times New Roman" panose="02020603050405020304" pitchFamily="18" charset="0"/>
                      </a:endParaRPr>
                    </a:p>
                  </a:txBody>
                  <a:tcPr/>
                </a:tc>
              </a:tr>
              <a:tr h="467995">
                <a:tc>
                  <a:txBody>
                    <a:bodyPr/>
                    <a:p>
                      <a:pPr>
                        <a:buNone/>
                      </a:pPr>
                      <a:r>
                        <a:rPr lang="en-US">
                          <a:latin typeface="Times New Roman" panose="02020603050405020304" pitchFamily="18" charset="0"/>
                          <a:cs typeface="Times New Roman" panose="02020603050405020304" pitchFamily="18" charset="0"/>
                        </a:rPr>
                        <a:t>React.js</a:t>
                      </a:r>
                      <a:endParaRPr lang="en-US">
                        <a:latin typeface="Times New Roman" panose="02020603050405020304" pitchFamily="18" charset="0"/>
                        <a:cs typeface="Times New Roman" panose="02020603050405020304" pitchFamily="18" charset="0"/>
                      </a:endParaRPr>
                    </a:p>
                  </a:txBody>
                  <a:tcPr/>
                </a:tc>
                <a:tc>
                  <a:txBody>
                    <a:bodyPr/>
                    <a:p>
                      <a:pPr>
                        <a:buNone/>
                      </a:pPr>
                      <a:r>
                        <a:rPr lang="en-US">
                          <a:latin typeface="Times New Roman" panose="02020603050405020304" pitchFamily="18" charset="0"/>
                          <a:cs typeface="Times New Roman" panose="02020603050405020304" pitchFamily="18" charset="0"/>
                        </a:rPr>
                        <a:t>Frontend Development</a:t>
                      </a:r>
                      <a:endParaRPr lang="en-US">
                        <a:latin typeface="Times New Roman" panose="02020603050405020304" pitchFamily="18" charset="0"/>
                        <a:cs typeface="Times New Roman" panose="02020603050405020304" pitchFamily="18" charset="0"/>
                      </a:endParaRPr>
                    </a:p>
                  </a:txBody>
                  <a:tcPr/>
                </a:tc>
              </a:tr>
              <a:tr h="467995">
                <a:tc>
                  <a:txBody>
                    <a:bodyPr/>
                    <a:p>
                      <a:pPr>
                        <a:buNone/>
                      </a:pPr>
                      <a:r>
                        <a:rPr lang="en-US">
                          <a:latin typeface="Times New Roman" panose="02020603050405020304" pitchFamily="18" charset="0"/>
                          <a:cs typeface="Times New Roman" panose="02020603050405020304" pitchFamily="18" charset="0"/>
                        </a:rPr>
                        <a:t>Express.js , Node.js</a:t>
                      </a:r>
                      <a:endParaRPr lang="en-US">
                        <a:latin typeface="Times New Roman" panose="02020603050405020304" pitchFamily="18" charset="0"/>
                        <a:cs typeface="Times New Roman" panose="02020603050405020304" pitchFamily="18" charset="0"/>
                      </a:endParaRPr>
                    </a:p>
                  </a:txBody>
                  <a:tcPr/>
                </a:tc>
                <a:tc>
                  <a:txBody>
                    <a:bodyPr/>
                    <a:p>
                      <a:pPr>
                        <a:buNone/>
                      </a:pPr>
                      <a:r>
                        <a:rPr lang="en-US">
                          <a:latin typeface="Times New Roman" panose="02020603050405020304" pitchFamily="18" charset="0"/>
                          <a:cs typeface="Times New Roman" panose="02020603050405020304" pitchFamily="18" charset="0"/>
                        </a:rPr>
                        <a:t>Backend Development</a:t>
                      </a:r>
                      <a:endParaRPr lang="en-US">
                        <a:latin typeface="Times New Roman" panose="02020603050405020304" pitchFamily="18" charset="0"/>
                        <a:cs typeface="Times New Roman" panose="02020603050405020304" pitchFamily="18" charset="0"/>
                      </a:endParaRPr>
                    </a:p>
                  </a:txBody>
                  <a:tcPr/>
                </a:tc>
              </a:tr>
              <a:tr h="467995">
                <a:tc>
                  <a:txBody>
                    <a:bodyPr/>
                    <a:p>
                      <a:pPr>
                        <a:buNone/>
                      </a:pPr>
                      <a:r>
                        <a:rPr lang="en-US">
                          <a:latin typeface="Times New Roman" panose="02020603050405020304" pitchFamily="18" charset="0"/>
                          <a:cs typeface="Times New Roman" panose="02020603050405020304" pitchFamily="18" charset="0"/>
                        </a:rPr>
                        <a:t>MongoDB</a:t>
                      </a:r>
                      <a:endParaRPr lang="en-US">
                        <a:latin typeface="Times New Roman" panose="02020603050405020304" pitchFamily="18" charset="0"/>
                        <a:cs typeface="Times New Roman" panose="02020603050405020304" pitchFamily="18" charset="0"/>
                      </a:endParaRPr>
                    </a:p>
                  </a:txBody>
                  <a:tcPr/>
                </a:tc>
                <a:tc>
                  <a:txBody>
                    <a:bodyPr/>
                    <a:p>
                      <a:pPr>
                        <a:buNone/>
                      </a:pPr>
                      <a:r>
                        <a:rPr lang="en-US">
                          <a:latin typeface="Times New Roman" panose="02020603050405020304" pitchFamily="18" charset="0"/>
                          <a:cs typeface="Times New Roman" panose="02020603050405020304" pitchFamily="18" charset="0"/>
                        </a:rPr>
                        <a:t>Database</a:t>
                      </a:r>
                      <a:endParaRPr lang="en-US">
                        <a:latin typeface="Times New Roman" panose="02020603050405020304" pitchFamily="18" charset="0"/>
                        <a:cs typeface="Times New Roman" panose="02020603050405020304" pitchFamily="18" charset="0"/>
                      </a:endParaRPr>
                    </a:p>
                  </a:txBody>
                  <a:tcPr/>
                </a:tc>
              </a:tr>
              <a:tr h="467995">
                <a:tc>
                  <a:txBody>
                    <a:bodyPr/>
                    <a:p>
                      <a:pPr>
                        <a:buNone/>
                      </a:pPr>
                      <a:r>
                        <a:rPr lang="en-US">
                          <a:latin typeface="Times New Roman" panose="02020603050405020304" pitchFamily="18" charset="0"/>
                          <a:cs typeface="Times New Roman" panose="02020603050405020304" pitchFamily="18" charset="0"/>
                        </a:rPr>
                        <a:t>WPS Office/Latex</a:t>
                      </a:r>
                      <a:endParaRPr lang="en-US">
                        <a:latin typeface="Times New Roman" panose="02020603050405020304" pitchFamily="18" charset="0"/>
                        <a:cs typeface="Times New Roman" panose="02020603050405020304" pitchFamily="18" charset="0"/>
                      </a:endParaRPr>
                    </a:p>
                  </a:txBody>
                  <a:tcPr/>
                </a:tc>
                <a:tc>
                  <a:txBody>
                    <a:bodyPr/>
                    <a:p>
                      <a:pPr>
                        <a:buNone/>
                      </a:pPr>
                      <a:r>
                        <a:rPr lang="en-US">
                          <a:latin typeface="Times New Roman" panose="02020603050405020304" pitchFamily="18" charset="0"/>
                          <a:cs typeface="Times New Roman" panose="02020603050405020304" pitchFamily="18" charset="0"/>
                        </a:rPr>
                        <a:t>Documentation</a:t>
                      </a:r>
                      <a:endParaRPr lang="en-US">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5" name="Text Box 4"/>
          <p:cNvSpPr txBox="1"/>
          <p:nvPr/>
        </p:nvSpPr>
        <p:spPr>
          <a:xfrm>
            <a:off x="319405" y="1682750"/>
            <a:ext cx="8739505" cy="6247130"/>
          </a:xfrm>
          <a:prstGeom prst="rect">
            <a:avLst/>
          </a:prstGeom>
          <a:noFill/>
        </p:spPr>
        <p:txBody>
          <a:bodyPr wrap="square" rtlCol="0">
            <a:spAutoFit/>
          </a:bodyPr>
          <a:p>
            <a:pPr marL="285750" indent="-285750">
              <a:buFont typeface="Wingdings" panose="05000000000000000000" charset="0"/>
              <a:buChar char="v"/>
            </a:pPr>
            <a:r>
              <a:rPr lang="en-US" sz="1600">
                <a:latin typeface="Times New Roman" panose="02020603050405020304" pitchFamily="18" charset="0"/>
                <a:cs typeface="Times New Roman" panose="02020603050405020304" pitchFamily="18" charset="0"/>
              </a:rPr>
              <a:t>GCU LMS: With the GCU LMS it becomes easier for the government college university to manage the data of students such as their grades, attendance, and course registration process. </a:t>
            </a:r>
            <a:r>
              <a:rPr lang="en-US" sz="1600">
                <a:latin typeface="Times New Roman" panose="02020603050405020304" pitchFamily="18" charset="0"/>
                <a:cs typeface="Times New Roman" panose="02020603050405020304" pitchFamily="18" charset="0"/>
                <a:hlinkClick r:id="rId1" action="ppaction://hlinkfile"/>
              </a:rPr>
              <a:t>https://lms.gcu.edu.pk/auth</a:t>
            </a:r>
            <a:r>
              <a:rPr lang="en-US" sz="1600">
                <a:latin typeface="Times New Roman" panose="02020603050405020304" pitchFamily="18" charset="0"/>
                <a:cs typeface="Times New Roman" panose="02020603050405020304" pitchFamily="18" charset="0"/>
              </a:rPr>
              <a:t> </a:t>
            </a:r>
            <a:endParaRPr lang="en-US" sz="16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endParaRPr lang="en-US" sz="1600" u="sng">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r>
              <a:rPr lang="en-US" sz="1600">
                <a:latin typeface="Times New Roman" panose="02020603050405020304" pitchFamily="18" charset="0"/>
                <a:cs typeface="Times New Roman" panose="02020603050405020304" pitchFamily="18" charset="0"/>
              </a:rPr>
              <a:t>UET LMS: UET LMS provides its students with the facility to view their grades, attendance, dues and do course registration online in an organized form easily. It also provides its teachers with the facility to upload grades of students and to manage more different functionality related to students. </a:t>
            </a:r>
            <a:r>
              <a:rPr lang="en-US" sz="1600">
                <a:latin typeface="Times New Roman" panose="02020603050405020304" pitchFamily="18" charset="0"/>
                <a:cs typeface="Times New Roman" panose="02020603050405020304" pitchFamily="18" charset="0"/>
                <a:hlinkClick r:id="rId2" action="ppaction://hlinkfile"/>
              </a:rPr>
              <a:t>https://lms.uet.edu.pk/web/login</a:t>
            </a:r>
            <a:endParaRPr lang="en-US" sz="1600">
              <a:latin typeface="Times New Roman" panose="02020603050405020304" pitchFamily="18" charset="0"/>
              <a:cs typeface="Times New Roman" panose="02020603050405020304" pitchFamily="18" charset="0"/>
              <a:hlinkClick r:id="rId2" action="ppaction://hlinkfile"/>
            </a:endParaRPr>
          </a:p>
          <a:p>
            <a:pPr marL="285750" indent="-285750">
              <a:buFont typeface="Wingdings" panose="05000000000000000000" charset="0"/>
              <a:buChar char="v"/>
            </a:pPr>
            <a:endParaRPr lang="en-US" sz="16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r>
              <a:rPr lang="en-US" sz="1600">
                <a:latin typeface="Times New Roman" panose="02020603050405020304" pitchFamily="18" charset="0"/>
                <a:cs typeface="Times New Roman" panose="02020603050405020304" pitchFamily="18" charset="0"/>
              </a:rPr>
              <a:t>Habib University LMS: Provides Virtual learning environment, classroom and courseware management platform. Here instructors and students can create, store, share, communicate and enhance the teaching and learning experience.</a:t>
            </a:r>
            <a:r>
              <a:rPr 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hlinkClick r:id="rId3" action="ppaction://hlinkfile"/>
              </a:rPr>
              <a:t>https://www.hulms.habib.edu.pk/</a:t>
            </a:r>
            <a:endParaRPr lang="en-US" sz="16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endParaRPr lang="en-US" sz="16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r>
              <a:rPr lang="en-US" sz="1600">
                <a:latin typeface="Times New Roman" panose="02020603050405020304" pitchFamily="18" charset="0"/>
                <a:cs typeface="Times New Roman" panose="02020603050405020304" pitchFamily="18" charset="0"/>
              </a:rPr>
              <a:t>COMSATs University LMS: VCOMSATS LMS is a tool for doing e-learning for students. It is a sophisticated E- Learning tool to provide students a professional educational experience integrated in a well known web interface. </a:t>
            </a:r>
            <a:r>
              <a:rPr lang="en-US" sz="1600">
                <a:latin typeface="Times New Roman" panose="02020603050405020304" pitchFamily="18" charset="0"/>
                <a:cs typeface="Times New Roman" panose="02020603050405020304" pitchFamily="18" charset="0"/>
                <a:hlinkClick r:id="rId4"/>
              </a:rPr>
              <a:t>http://lms.vcomsats.edu.pk</a:t>
            </a:r>
            <a:endParaRPr lang="en-US" sz="1600">
              <a:latin typeface="Times New Roman" panose="02020603050405020304" pitchFamily="18" charset="0"/>
              <a:cs typeface="Times New Roman" panose="02020603050405020304" pitchFamily="18" charset="0"/>
              <a:hlinkClick r:id="rId4"/>
            </a:endParaRPr>
          </a:p>
          <a:p>
            <a:pPr marL="285750" indent="-285750">
              <a:buFont typeface="Wingdings" panose="05000000000000000000" charset="0"/>
              <a:buChar char="v"/>
            </a:pPr>
            <a:endParaRPr lang="en-US" sz="1600">
              <a:latin typeface="Times New Roman" panose="02020603050405020304" pitchFamily="18" charset="0"/>
              <a:cs typeface="Times New Roman" panose="02020603050405020304" pitchFamily="18" charset="0"/>
              <a:hlinkClick r:id="rId4"/>
            </a:endParaRPr>
          </a:p>
          <a:p>
            <a:pPr marL="285750" indent="-285750">
              <a:buFont typeface="Wingdings" panose="05000000000000000000" charset="0"/>
              <a:buChar char="v"/>
            </a:pPr>
            <a:r>
              <a:rPr lang="en-US" sz="1600">
                <a:latin typeface="Times New Roman" panose="02020603050405020304" pitchFamily="18" charset="0"/>
                <a:cs typeface="Times New Roman" panose="02020603050405020304" pitchFamily="18" charset="0"/>
              </a:rPr>
              <a:t>University of Education LMS: The UE LMS powered by virtual university provides its students with the service to view its data online and to the teachers to update student’s data online. </a:t>
            </a:r>
            <a:r>
              <a:rPr lang="en-US" sz="1600">
                <a:latin typeface="Times New Roman" panose="02020603050405020304" pitchFamily="18" charset="0"/>
                <a:cs typeface="Times New Roman" panose="02020603050405020304" pitchFamily="18" charset="0"/>
                <a:hlinkClick r:id="rId5"/>
              </a:rPr>
              <a:t>http://lms.ue.edu.pk/</a:t>
            </a:r>
            <a:endParaRPr lang="en-US" sz="16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sz="16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endParaRPr lang="en-US" sz="16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endParaRPr lang="en-US" sz="16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endParaRPr lang="en-US" sz="16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3966</Words>
  <Application>WPS Presentation</Application>
  <PresentationFormat>On-screen Show (4:3)</PresentationFormat>
  <Paragraphs>201</Paragraphs>
  <Slides>7</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MS PGothic</vt:lpstr>
      <vt:lpstr>Times New Roman</vt:lpstr>
      <vt:lpstr>Wingdings</vt:lpstr>
      <vt:lpstr>Microsoft YaHei</vt:lpstr>
      <vt:lpstr>Arial Unicode MS</vt:lpstr>
      <vt:lpstr>Calibri</vt:lpstr>
      <vt:lpstr>Office Theme</vt:lpstr>
      <vt:lpstr>Local Campus Management System (LCMS)</vt:lpstr>
      <vt:lpstr>Introduction</vt:lpstr>
      <vt:lpstr>Literature Review /Related Work</vt:lpstr>
      <vt:lpstr>Methodology</vt:lpstr>
      <vt:lpstr>Deliverables</vt:lpstr>
      <vt:lpstr>Tools and Techniques</vt:lpstr>
      <vt:lpstr>REFERENCES</vt:lpstr>
    </vt:vector>
  </TitlesOfParts>
  <Company>MyCompanyName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Information Security Threat Detection system  using  Knowledge discovery Techniques</dc:title>
  <dc:creator>MyUserName</dc:creator>
  <cp:lastModifiedBy>HP</cp:lastModifiedBy>
  <cp:revision>388</cp:revision>
  <cp:lastPrinted>2018-09-12T12:10:00Z</cp:lastPrinted>
  <dcterms:created xsi:type="dcterms:W3CDTF">2014-11-27T03:01:00Z</dcterms:created>
  <dcterms:modified xsi:type="dcterms:W3CDTF">2024-04-25T06:28:21Z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C097AE341A9C4C18A2EEAE5C1BC8B20F_12</vt:lpwstr>
  </property>
  <property fmtid="{D5CDD505-2E9C-101B-9397-08002B2CF9AE}" pid="3" name="KSOProductBuildVer">
    <vt:lpwstr>1033-12.2.0.16731</vt:lpwstr>
  </property>
</Properties>
</file>