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71" r:id="rId10"/>
    <p:sldId id="272" r:id="rId11"/>
    <p:sldId id="273" r:id="rId12"/>
    <p:sldId id="259" r:id="rId13"/>
    <p:sldId id="260" r:id="rId14"/>
    <p:sldId id="262" r:id="rId15"/>
    <p:sldId id="263" r:id="rId16"/>
    <p:sldId id="264" r:id="rId17"/>
    <p:sldId id="265" r:id="rId18"/>
    <p:sldId id="261" r:id="rId19"/>
    <p:sldId id="266" r:id="rId20"/>
    <p:sldId id="270" r:id="rId21"/>
    <p:sldId id="267" r:id="rId22"/>
    <p:sldId id="268" r:id="rId23"/>
    <p:sldId id="269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/>
    <p:restoredTop sz="96327"/>
  </p:normalViewPr>
  <p:slideViewPr>
    <p:cSldViewPr snapToGrid="0">
      <p:cViewPr varScale="1">
        <p:scale>
          <a:sx n="112" d="100"/>
          <a:sy n="11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3:11:22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89 23612,'0'-6'0,"0"6"475,0 3-475,0 4 162,0 5-162,0-5 81,0 2-81,0-3 245,0 0-245,3-5 0,0-5 0,3-3 0,1-2 0,-1 0 0,0-1 0,-2 0 0,-1 1 0,0 3 0,-3 0 0,0 5 0,-3 5 0,-3 2 0,-4 4 0,3-1 0,-2-2 0,3-1 0,3-1 0,0-10 0,3 1 0,0-9 0,0-4 0,3 3 0,-2-3 0,2 7 0,-3-5 0,0 10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3:06:01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5T23:06:02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24575,'4'-6'0,"-2"-4"0,-2 6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B8D7-9787-7428-D604-391A4D68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FA9AB-46A7-8E79-F36C-F2981E4C6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21ED-7038-B01C-25F4-3DEED0C0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9F62-780B-8E5D-C7FB-8D879695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8084-8780-7E0E-F81D-686072F1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7B94-3FEF-D299-2A08-A09865EF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430CB-E50D-A639-D8F4-18DA7E5CE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8A8D-1ECE-FD34-4CF3-A4A8FF4F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049F2-1BFE-9481-7179-2063958C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4BFF-E9DC-1C21-1987-2A149335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E49D8-54FF-10CF-9CCB-FAD5DF1AF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C06E0-CFEC-8563-EFAC-D9D13AF9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632F-21E7-AB13-3B27-07472063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77B7-38BD-E8C4-EE33-C86E62E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1868-89E4-0508-2065-4028326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AEE-293E-2021-AC6E-96FBB905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07BF-B582-DDAE-2660-39E21D46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9D74-E6D5-D494-3DD5-EC2C7D5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16FF-B2B5-612F-8CAD-A6B2E78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D5C0-EB7A-4F9C-56CC-D6536C97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7EB6-2F2B-A708-8D08-F4E77B33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5F8B0-28E0-C011-BBB5-B5D4E5CA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DA181-45D3-162D-8AD5-979F9D54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8659-A313-E0D6-E554-2906CBAD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048F-067A-CC5E-A1A2-CDAE7D9B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5652-B4A9-53D8-A7F6-DF3E8FAF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D032-824C-0D89-395A-803DF27CD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5184-4337-8CD1-3C84-E55215FD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789D9-8EC0-3679-5D8A-E3535E91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20080-F4B7-45A0-7F67-AE526951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22EB-C8C8-9DB6-B373-2B1C93A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45B8-C6FF-FA64-47D1-17919F56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E4DC-6A2D-FC31-25DD-DCAEC6B3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BF3A-F542-A0F1-AF68-B54C5617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D124-EFE5-7166-AA9A-210F883D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37D10-4FEC-91FE-16E0-BEED54191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01067-7D37-A9D8-057E-F26E3707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51047-A7A7-01ED-75D6-3355E58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FB6B7-B0D7-FE12-88A5-9A1FA4A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3348-6774-D661-8078-D53A7263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49163-D3BB-6E2C-B4BF-FA53C5A3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A6B61-F668-1480-419C-63B91B47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CA0D6-685A-D9DB-72EE-550C6A20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BFF23-6C30-5018-E9B3-0F6FAE9B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62745-87A3-F121-D260-1E2EE67D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7D45C-A0C5-949E-4988-C24699F5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47D6-7A73-B34A-3916-75F6233E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755A-E211-4AF9-1D41-CA67E7A6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2866-EAF9-5A8F-FA0A-5453B474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F8CE-55BB-277D-20C2-F124B1A7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1B7DE-5A68-65ED-A9CF-D7B21665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39BE-41A0-DFBB-14B4-50133D4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4AE-6350-909A-2467-CC5FD01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70808-2048-B36B-5693-027ACC700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D9641-A2CD-93D9-DB9F-88AC998B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42B1-901C-502C-466E-517E6FFF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3658-66B5-D2F3-7FE9-939081D4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150F-D0AC-8DA8-2A0E-8D7FB59F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2A84E-AB1F-793E-1739-430869C2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CE19-321F-1E06-3633-0CBA8BAE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D7D1-6A0B-4FA2-F343-77A13322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6E39-36D1-F24E-8995-84484ECB2E1C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6093-66A1-35E2-0926-576809C8E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FD81-3058-133D-F871-03FC1DE31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8D6B-B271-7C4D-9682-F7A86C912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USEPA/CMAQ/blob/main/DOCS/Release_Notes/aero7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6A5-FB6F-B66F-C9A5-174F9E45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4" y="15298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Formation of Secondary Organic Aerosol (SOA) in 0-D Box model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E9E-AD4D-9BF7-5EDF-D1FD94BA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5525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topic 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Samiha Binte Shahid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5, 2023</a:t>
            </a:r>
          </a:p>
        </p:txBody>
      </p:sp>
    </p:spTree>
    <p:extLst>
      <p:ext uri="{BB962C8B-B14F-4D97-AF65-F5344CB8AC3E}">
        <p14:creationId xmlns:p14="http://schemas.microsoft.com/office/powerpoint/2010/main" val="5853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B1129-FE75-D74B-4CC9-FC055C05BF3A}"/>
                  </a:ext>
                </a:extLst>
              </p:cNvPr>
              <p:cNvSpPr txBox="1"/>
              <p:nvPr/>
            </p:nvSpPr>
            <p:spPr>
              <a:xfrm>
                <a:off x="-1012751" y="1446833"/>
                <a:ext cx="6097772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B1129-FE75-D74B-4CC9-FC055C05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2751" y="1446833"/>
                <a:ext cx="6097772" cy="880882"/>
              </a:xfrm>
              <a:prstGeom prst="rect">
                <a:avLst/>
              </a:prstGeom>
              <a:blipFill>
                <a:blip r:embed="rId2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D1EDF-2E80-36BF-481A-21023E723E6F}"/>
                  </a:ext>
                </a:extLst>
              </p:cNvPr>
              <p:cNvSpPr txBox="1"/>
              <p:nvPr/>
            </p:nvSpPr>
            <p:spPr>
              <a:xfrm>
                <a:off x="-554664" y="2556237"/>
                <a:ext cx="6650664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=0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8D1EDF-2E80-36BF-481A-21023E72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664" y="2556237"/>
                <a:ext cx="6650664" cy="880882"/>
              </a:xfrm>
              <a:prstGeom prst="rect">
                <a:avLst/>
              </a:prstGeom>
              <a:blipFill>
                <a:blip r:embed="rId3"/>
                <a:stretch>
                  <a:fillRect t="-94286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EE005-048E-214E-2D9A-3E9147AED275}"/>
                  </a:ext>
                </a:extLst>
              </p:cNvPr>
              <p:cNvSpPr txBox="1"/>
              <p:nvPr/>
            </p:nvSpPr>
            <p:spPr>
              <a:xfrm>
                <a:off x="-506818" y="4243197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−1+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EE005-048E-214E-2D9A-3E9147AE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818" y="4243197"/>
                <a:ext cx="6602818" cy="880882"/>
              </a:xfrm>
              <a:prstGeom prst="rect">
                <a:avLst/>
              </a:prstGeom>
              <a:blipFill>
                <a:blip r:embed="rId4"/>
                <a:stretch>
                  <a:fillRect t="-94286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677C8A-E245-9E68-79B4-9D6697608ADE}"/>
              </a:ext>
            </a:extLst>
          </p:cNvPr>
          <p:cNvCxnSpPr>
            <a:cxnSpLocks/>
          </p:cNvCxnSpPr>
          <p:nvPr/>
        </p:nvCxnSpPr>
        <p:spPr>
          <a:xfrm>
            <a:off x="6085575" y="1012840"/>
            <a:ext cx="0" cy="582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81A87E-86E8-0DAF-FA53-AC4F1DDA88B3}"/>
                  </a:ext>
                </a:extLst>
              </p:cNvPr>
              <p:cNvSpPr txBox="1"/>
              <p:nvPr/>
            </p:nvSpPr>
            <p:spPr>
              <a:xfrm>
                <a:off x="4800600" y="1469364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𝑢𝑝𝑏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81A87E-86E8-0DAF-FA53-AC4F1DDA8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469364"/>
                <a:ext cx="6602818" cy="880882"/>
              </a:xfrm>
              <a:prstGeom prst="rect">
                <a:avLst/>
              </a:prstGeom>
              <a:blipFill>
                <a:blip r:embed="rId5"/>
                <a:stretch>
                  <a:fillRect t="-92958" b="-14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F88C66-0D6B-910F-C068-9E1608035CA6}"/>
                  </a:ext>
                </a:extLst>
              </p:cNvPr>
              <p:cNvSpPr txBox="1"/>
              <p:nvPr/>
            </p:nvSpPr>
            <p:spPr>
              <a:xfrm>
                <a:off x="4800600" y="2658591"/>
                <a:ext cx="6602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𝑙𝑤𝑏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𝑁𝑜𝑛𝑣𝑜𝑙𝑎𝑡𝑖𝑙𝑒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F88C66-0D6B-910F-C068-9E1608035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658591"/>
                <a:ext cx="660281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B6EDA-8D63-A030-098E-950F2AD84F92}"/>
                  </a:ext>
                </a:extLst>
              </p:cNvPr>
              <p:cNvSpPr txBox="1"/>
              <p:nvPr/>
            </p:nvSpPr>
            <p:spPr>
              <a:xfrm>
                <a:off x="4938823" y="4532352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B6EDA-8D63-A030-098E-950F2AD8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823" y="4532352"/>
                <a:ext cx="6602818" cy="880882"/>
              </a:xfrm>
              <a:prstGeom prst="rect">
                <a:avLst/>
              </a:prstGeom>
              <a:blipFill>
                <a:blip r:embed="rId7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229761F-3226-BC24-9D24-F594A50239B9}"/>
              </a:ext>
            </a:extLst>
          </p:cNvPr>
          <p:cNvSpPr/>
          <p:nvPr/>
        </p:nvSpPr>
        <p:spPr>
          <a:xfrm>
            <a:off x="678712" y="4082898"/>
            <a:ext cx="4183911" cy="12014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2A1AF-CFF8-F943-DB20-5CD7C2CF4EA7}"/>
              </a:ext>
            </a:extLst>
          </p:cNvPr>
          <p:cNvSpPr txBox="1"/>
          <p:nvPr/>
        </p:nvSpPr>
        <p:spPr>
          <a:xfrm>
            <a:off x="0" y="7067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SOA-Partitioning Model</a:t>
            </a:r>
          </a:p>
        </p:txBody>
      </p:sp>
    </p:spTree>
    <p:extLst>
      <p:ext uri="{BB962C8B-B14F-4D97-AF65-F5344CB8AC3E}">
        <p14:creationId xmlns:p14="http://schemas.microsoft.com/office/powerpoint/2010/main" val="252605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0D67BAC2-A7AD-703F-029D-E8DA5A7F3EE1}"/>
              </a:ext>
            </a:extLst>
          </p:cNvPr>
          <p:cNvSpPr/>
          <p:nvPr/>
        </p:nvSpPr>
        <p:spPr>
          <a:xfrm rot="11201914">
            <a:off x="7506011" y="1330132"/>
            <a:ext cx="4041238" cy="3325860"/>
          </a:xfrm>
          <a:prstGeom prst="arc">
            <a:avLst>
              <a:gd name="adj1" fmla="val 15742995"/>
              <a:gd name="adj2" fmla="val 200496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BDEEEB-D6AA-729D-0A43-2B67FF55FC55}"/>
              </a:ext>
            </a:extLst>
          </p:cNvPr>
          <p:cNvCxnSpPr/>
          <p:nvPr/>
        </p:nvCxnSpPr>
        <p:spPr>
          <a:xfrm>
            <a:off x="6730408" y="4444406"/>
            <a:ext cx="41254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96FE37-7A3F-8DB5-D0EE-C84ED6021293}"/>
              </a:ext>
            </a:extLst>
          </p:cNvPr>
          <p:cNvCxnSpPr/>
          <p:nvPr/>
        </p:nvCxnSpPr>
        <p:spPr>
          <a:xfrm>
            <a:off x="7549115" y="2434853"/>
            <a:ext cx="0" cy="30728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F010EE-05C7-37B8-3C7D-261B52EF2293}"/>
              </a:ext>
            </a:extLst>
          </p:cNvPr>
          <p:cNvSpPr txBox="1"/>
          <p:nvPr/>
        </p:nvSpPr>
        <p:spPr>
          <a:xfrm>
            <a:off x="10855840" y="42104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BB45B-B51E-5040-D0CB-958A95A87E4C}"/>
              </a:ext>
            </a:extLst>
          </p:cNvPr>
          <p:cNvSpPr txBox="1"/>
          <p:nvPr/>
        </p:nvSpPr>
        <p:spPr>
          <a:xfrm>
            <a:off x="7549115" y="2250187"/>
            <a:ext cx="27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4660B-7980-D983-AABB-28A069967127}"/>
              </a:ext>
            </a:extLst>
          </p:cNvPr>
          <p:cNvCxnSpPr>
            <a:cxnSpLocks/>
          </p:cNvCxnSpPr>
          <p:nvPr/>
        </p:nvCxnSpPr>
        <p:spPr>
          <a:xfrm>
            <a:off x="9224911" y="4395156"/>
            <a:ext cx="0" cy="1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E9DAC7-2A0B-9BAA-4EC6-24231F6BD4A9}"/>
              </a:ext>
            </a:extLst>
          </p:cNvPr>
          <p:cNvSpPr txBox="1"/>
          <p:nvPr/>
        </p:nvSpPr>
        <p:spPr>
          <a:xfrm>
            <a:off x="8968279" y="409123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EC7D2-BB96-E67E-9989-8376DBD816E1}"/>
              </a:ext>
            </a:extLst>
          </p:cNvPr>
          <p:cNvCxnSpPr>
            <a:cxnSpLocks/>
          </p:cNvCxnSpPr>
          <p:nvPr/>
        </p:nvCxnSpPr>
        <p:spPr>
          <a:xfrm>
            <a:off x="7782685" y="4385698"/>
            <a:ext cx="0" cy="117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120CFD-907C-C0FF-C6A1-4BD26F3BE807}"/>
              </a:ext>
            </a:extLst>
          </p:cNvPr>
          <p:cNvSpPr txBox="1"/>
          <p:nvPr/>
        </p:nvSpPr>
        <p:spPr>
          <a:xfrm>
            <a:off x="7598266" y="4444405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lwb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6B5CEB-0865-496E-E809-45C8C8A70F96}"/>
                  </a:ext>
                </a:extLst>
              </p:cNvPr>
              <p:cNvSpPr txBox="1"/>
              <p:nvPr/>
            </p:nvSpPr>
            <p:spPr>
              <a:xfrm>
                <a:off x="-588335" y="2273712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𝑢𝑝𝑏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6B5CEB-0865-496E-E809-45C8C8A7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335" y="2273712"/>
                <a:ext cx="6602818" cy="880882"/>
              </a:xfrm>
              <a:prstGeom prst="rect">
                <a:avLst/>
              </a:prstGeom>
              <a:blipFill>
                <a:blip r:embed="rId2"/>
                <a:stretch>
                  <a:fillRect t="-94286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F33605-2B8D-D949-5376-E3957BBDF5B0}"/>
                  </a:ext>
                </a:extLst>
              </p:cNvPr>
              <p:cNvSpPr txBox="1"/>
              <p:nvPr/>
            </p:nvSpPr>
            <p:spPr>
              <a:xfrm>
                <a:off x="-472866" y="3205376"/>
                <a:ext cx="6602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𝑙𝑤𝑏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𝑁𝑜𝑛𝑣𝑜𝑙𝑎𝑡𝑖𝑙𝑒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𝑚𝑜𝑙𝑒𝑠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F33605-2B8D-D949-5376-E3957BBDF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2866" y="3205376"/>
                <a:ext cx="66028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588810-39F8-B423-765E-ED8793FDB550}"/>
                  </a:ext>
                </a:extLst>
              </p:cNvPr>
              <p:cNvSpPr txBox="1"/>
              <p:nvPr/>
            </p:nvSpPr>
            <p:spPr>
              <a:xfrm>
                <a:off x="-408793" y="1204786"/>
                <a:ext cx="6602818" cy="880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−1+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588810-39F8-B423-765E-ED8793FD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793" y="1204786"/>
                <a:ext cx="6602818" cy="880882"/>
              </a:xfrm>
              <a:prstGeom prst="rect">
                <a:avLst/>
              </a:prstGeom>
              <a:blipFill>
                <a:blip r:embed="rId4"/>
                <a:stretch>
                  <a:fillRect t="-94286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345690A-A874-5D73-01FF-A506BB0E29EF}"/>
              </a:ext>
            </a:extLst>
          </p:cNvPr>
          <p:cNvSpPr txBox="1"/>
          <p:nvPr/>
        </p:nvSpPr>
        <p:spPr>
          <a:xfrm>
            <a:off x="1262256" y="3971257"/>
            <a:ext cx="3534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 = (lwb + upb)/2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f(N1) +ve:</a:t>
            </a:r>
          </a:p>
          <a:p>
            <a:r>
              <a:rPr lang="en-US" dirty="0"/>
              <a:t>	N2 = (N1 + upb) /2</a:t>
            </a:r>
          </a:p>
          <a:p>
            <a:r>
              <a:rPr lang="en-US" dirty="0"/>
              <a:t>If f(N1) –ve:</a:t>
            </a:r>
          </a:p>
          <a:p>
            <a:r>
              <a:rPr lang="en-US" dirty="0"/>
              <a:t>	N2 = (N1 + lwb) /2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5D2FE8-6475-E510-AB2E-121BE64528A4}"/>
              </a:ext>
            </a:extLst>
          </p:cNvPr>
          <p:cNvCxnSpPr/>
          <p:nvPr/>
        </p:nvCxnSpPr>
        <p:spPr>
          <a:xfrm>
            <a:off x="8349928" y="4413629"/>
            <a:ext cx="0" cy="89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6C9AC1-BCD5-C8A8-F9C6-F178E7667D34}"/>
              </a:ext>
            </a:extLst>
          </p:cNvPr>
          <p:cNvSpPr txBox="1"/>
          <p:nvPr/>
        </p:nvSpPr>
        <p:spPr>
          <a:xfrm>
            <a:off x="8229572" y="4425207"/>
            <a:ext cx="359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A3329-D1C1-A921-2363-AB4525C8FC09}"/>
              </a:ext>
            </a:extLst>
          </p:cNvPr>
          <p:cNvCxnSpPr>
            <a:cxnSpLocks/>
          </p:cNvCxnSpPr>
          <p:nvPr/>
        </p:nvCxnSpPr>
        <p:spPr>
          <a:xfrm flipV="1">
            <a:off x="8349928" y="4298398"/>
            <a:ext cx="0" cy="17255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343CB-3227-7C60-771A-B069EF240A54}"/>
              </a:ext>
            </a:extLst>
          </p:cNvPr>
          <p:cNvCxnSpPr>
            <a:cxnSpLocks/>
          </p:cNvCxnSpPr>
          <p:nvPr/>
        </p:nvCxnSpPr>
        <p:spPr>
          <a:xfrm>
            <a:off x="7521048" y="4298398"/>
            <a:ext cx="82888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03F9CA-CE2F-5A56-192E-0DF784CC0428}"/>
              </a:ext>
            </a:extLst>
          </p:cNvPr>
          <p:cNvSpPr txBox="1"/>
          <p:nvPr/>
        </p:nvSpPr>
        <p:spPr>
          <a:xfrm>
            <a:off x="7063710" y="4170786"/>
            <a:ext cx="530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F(N1)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AE1EBC-965E-80E8-5C06-B12E61B15E7A}"/>
                  </a:ext>
                </a:extLst>
              </p14:cNvPr>
              <p14:cNvContentPartPr/>
              <p14:nvPr/>
            </p14:nvContentPartPr>
            <p14:xfrm>
              <a:off x="8622768" y="4418006"/>
              <a:ext cx="17280" cy="4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AE1EBC-965E-80E8-5C06-B12E61B15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8448" y="4413718"/>
                <a:ext cx="25920" cy="5681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3E10C55-29B9-E06A-ACE4-7789C2AA5EA5}"/>
              </a:ext>
            </a:extLst>
          </p:cNvPr>
          <p:cNvSpPr txBox="1"/>
          <p:nvPr/>
        </p:nvSpPr>
        <p:spPr>
          <a:xfrm>
            <a:off x="0" y="-3443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SOA-Partitioning Model</a:t>
            </a:r>
          </a:p>
        </p:txBody>
      </p:sp>
    </p:spTree>
    <p:extLst>
      <p:ext uri="{BB962C8B-B14F-4D97-AF65-F5344CB8AC3E}">
        <p14:creationId xmlns:p14="http://schemas.microsoft.com/office/powerpoint/2010/main" val="21081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0C1A4B9-5D63-FDA1-C7C5-8FBE1B58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4282"/>
            <a:ext cx="10905066" cy="5479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120307-F119-C122-D2FA-2E198CE1BB1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667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B56125E1-ED06-0F15-D27C-700110DB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6" y="960816"/>
            <a:ext cx="8876357" cy="233230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C305E7-54C8-4E7A-2216-F46174C71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" y="3627476"/>
            <a:ext cx="8789309" cy="2876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9EB588-C5E9-434B-847C-D59A81C6E2C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557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42FE2B-1DBE-8509-F9B1-CFD231B3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15" y="1081767"/>
            <a:ext cx="10189245" cy="14744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812DA-BDAB-B2DD-2F03-870B7D06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15" y="2726892"/>
            <a:ext cx="10189244" cy="3830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C237E-F93C-6AA6-F479-C38C35AA7B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10938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3FFBE32B-66C1-E6D3-42BC-A8F214C0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6" y="2011681"/>
            <a:ext cx="10048236" cy="3370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5F053-0F86-301A-1A6C-AE85B52FE4DC}"/>
              </a:ext>
            </a:extLst>
          </p:cNvPr>
          <p:cNvSpPr txBox="1"/>
          <p:nvPr/>
        </p:nvSpPr>
        <p:spPr>
          <a:xfrm>
            <a:off x="791755" y="1476103"/>
            <a:ext cx="531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VBS in SOA model. The enthalpy value is assumed.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5A467-DAEB-796C-C8F6-A717D94DD44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32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1F2C6D-7658-D063-F47A-67D173B70168}"/>
              </a:ext>
            </a:extLst>
          </p:cNvPr>
          <p:cNvSpPr txBox="1"/>
          <p:nvPr/>
        </p:nvSpPr>
        <p:spPr>
          <a:xfrm>
            <a:off x="482600" y="914657"/>
            <a:ext cx="1090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CF59A97-3323-BC34-CB91-EB54F68D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" y="1608676"/>
            <a:ext cx="5702300" cy="42291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1C3EA65-8B59-EA01-1E34-E4CB4820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0" y="1608676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9505B2-D050-287E-996A-46BE8C30BD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01738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5FE9C-61AC-66BA-5249-0EEFBC3A6AF3}"/>
              </a:ext>
            </a:extLst>
          </p:cNvPr>
          <p:cNvSpPr txBox="1"/>
          <p:nvPr/>
        </p:nvSpPr>
        <p:spPr>
          <a:xfrm>
            <a:off x="482600" y="999718"/>
            <a:ext cx="1090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18DAD47-42E5-AEDC-7C60-FC3C2B6D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2" y="1796213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C1F99F5-DEC8-01B5-9265-C23AC1A0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34" y="1796213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B467F-B1E0-127D-5B70-7927C6E38FA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22144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2AECB-8F7D-C632-8E63-B106755E7808}"/>
              </a:ext>
            </a:extLst>
          </p:cNvPr>
          <p:cNvSpPr txBox="1"/>
          <p:nvPr/>
        </p:nvSpPr>
        <p:spPr>
          <a:xfrm>
            <a:off x="517770" y="814476"/>
            <a:ext cx="1090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model: Temperature sensitivity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FB2D-058F-CD22-414A-149BE2EC6D28}"/>
              </a:ext>
            </a:extLst>
          </p:cNvPr>
          <p:cNvSpPr txBox="1"/>
          <p:nvPr/>
        </p:nvSpPr>
        <p:spPr>
          <a:xfrm>
            <a:off x="278512" y="1652202"/>
            <a:ext cx="5702299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T= 298 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23F9-7D0A-97C7-AF4F-5B574BC5875E}"/>
              </a:ext>
            </a:extLst>
          </p:cNvPr>
          <p:cNvSpPr txBox="1"/>
          <p:nvPr/>
        </p:nvSpPr>
        <p:spPr>
          <a:xfrm>
            <a:off x="6302550" y="1652202"/>
            <a:ext cx="570229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T= 310 K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91A1498-AEEF-FD93-A84A-71189E85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" y="2079600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C9A5845-EC38-D1A6-D17C-DC78E715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50" y="2079600"/>
            <a:ext cx="5702300" cy="4229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651F18-539C-36F0-337A-D8A6666EBE5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1519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909DAB0-E4B8-412A-D7F3-B9DE2B34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21" y="812835"/>
            <a:ext cx="7772400" cy="580091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3FFD5D-E14A-CC78-51EE-0B3829AD33E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0672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DAC1-1B5F-2280-292A-9171CECF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E6F5-692A-6CBB-4AC7-B6FCBFA4A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5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Secondary Organic Aerosol (SOA) Model in 0-D box model framework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SOA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the SOA model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SOA model set-up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A4F21-066E-7578-2D8F-4CE2DA03F6DA}"/>
              </a:ext>
            </a:extLst>
          </p:cNvPr>
          <p:cNvSpPr txBox="1"/>
          <p:nvPr/>
        </p:nvSpPr>
        <p:spPr>
          <a:xfrm>
            <a:off x="578062" y="438458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input in SOA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999CFF-ED9C-1460-5D03-A91D4F1B377A}"/>
                  </a:ext>
                </a:extLst>
              </p:cNvPr>
              <p:cNvSpPr txBox="1"/>
              <p:nvPr/>
            </p:nvSpPr>
            <p:spPr>
              <a:xfrm>
                <a:off x="468879" y="1153916"/>
                <a:ext cx="5507769" cy="56217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LIM + OH </a:t>
                </a:r>
                <a:r>
                  <a:rPr lang="en-US" sz="1200" dirty="0">
                    <a:sym typeface="Wingdings" pitchFamily="2" charset="2"/>
                  </a:rPr>
                  <a:t> 0.24*SVLIM1 + 0.16*SVLIM2 + 0.04*SVLIM3 (gas-phase reaction)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dirty="0">
                    <a:sym typeface="Wingdings" pitchFamily="2" charset="2"/>
                  </a:rPr>
                  <a:t>The gas-phase module integrates following differential equations-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𝑑𝑆𝑉𝐿𝐼𝑀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1=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0.24∗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𝑑𝑆𝑉𝐿𝐼𝑀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2=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0.16∗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𝑑𝑆𝑉𝐿𝐼𝑀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3=</m:t>
                      </m:r>
                      <m:nary>
                        <m:nary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𝑜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0.04∗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𝑂𝐻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𝐿𝐼𝑀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.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u="sng" dirty="0">
                    <a:sym typeface="Wingdings" pitchFamily="2" charset="2"/>
                  </a:rPr>
                  <a:t>Input of gas-phase module: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Initial concentration: [2.5e11, 0, 0, 0]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This gets updated from aerosol module.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dirty="0">
                    <a:sym typeface="Wingdings" pitchFamily="2" charset="2"/>
                  </a:rPr>
                  <a:t>Rate of reaction K : 3.4e-4 s-1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time-step (dt) = 0.3s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Total time = 60s 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r>
                  <a:rPr lang="en-US" sz="1200" u="sng" dirty="0">
                    <a:sym typeface="Wingdings" pitchFamily="2" charset="2"/>
                  </a:rPr>
                  <a:t>Output of gas-phase module:</a:t>
                </a:r>
              </a:p>
              <a:p>
                <a:r>
                  <a:rPr lang="en-US" sz="1200" dirty="0">
                    <a:sym typeface="Wingdings" pitchFamily="2" charset="2"/>
                  </a:rPr>
                  <a:t>Time dependent concentration of SVLIM1, SVLIM2, SVLIM3. </a:t>
                </a: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  <a:p>
                <a:endParaRPr lang="en-US" sz="12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999CFF-ED9C-1460-5D03-A91D4F1B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79" y="1153916"/>
                <a:ext cx="5507769" cy="5621795"/>
              </a:xfrm>
              <a:prstGeom prst="rect">
                <a:avLst/>
              </a:prstGeom>
              <a:blipFill>
                <a:blip r:embed="rId2"/>
                <a:stretch>
                  <a:fillRect t="-2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47C8AF-F3C9-8F67-7E98-A892D8C453D1}"/>
              </a:ext>
            </a:extLst>
          </p:cNvPr>
          <p:cNvSpPr txBox="1"/>
          <p:nvPr/>
        </p:nvSpPr>
        <p:spPr>
          <a:xfrm>
            <a:off x="468878" y="793638"/>
            <a:ext cx="550776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Gas-phase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BEC9A-FA97-CAF7-9095-725D0D2DE023}"/>
              </a:ext>
            </a:extLst>
          </p:cNvPr>
          <p:cNvSpPr txBox="1"/>
          <p:nvPr/>
        </p:nvSpPr>
        <p:spPr>
          <a:xfrm>
            <a:off x="6370250" y="1153918"/>
            <a:ext cx="544711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ym typeface="Wingdings" pitchFamily="2" charset="2"/>
              </a:rPr>
              <a:t>SVLIM1  ALIM1</a:t>
            </a:r>
          </a:p>
          <a:p>
            <a:r>
              <a:rPr lang="en-US" sz="1200" dirty="0">
                <a:sym typeface="Wingdings" pitchFamily="2" charset="2"/>
              </a:rPr>
              <a:t>SVLIM2  ALIM2</a:t>
            </a:r>
          </a:p>
          <a:p>
            <a:r>
              <a:rPr lang="en-US" sz="1200" dirty="0">
                <a:sym typeface="Wingdings" pitchFamily="2" charset="2"/>
              </a:rPr>
              <a:t>SVLIM3  ALIM3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Initial concentration:</a:t>
            </a:r>
          </a:p>
          <a:p>
            <a:r>
              <a:rPr lang="en-US" sz="1200" dirty="0">
                <a:sym typeface="Wingdings" pitchFamily="2" charset="2"/>
              </a:rPr>
              <a:t>Output from gas-phase module SVLIM1, SVLIM2, SVLIM3</a:t>
            </a:r>
          </a:p>
          <a:p>
            <a:r>
              <a:rPr lang="en-US" sz="1200" dirty="0">
                <a:sym typeface="Wingdings" pitchFamily="2" charset="2"/>
              </a:rPr>
              <a:t>Initial aerosol concentration: 1e-23 ug/m3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Parameter dataset:</a:t>
            </a: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dirty="0">
                <a:sym typeface="Wingdings" pitchFamily="2" charset="2"/>
              </a:rPr>
              <a:t>og_mw is molecular weight of gas-phase species (SVLIM1, SVLIm2, SVLIM3)</a:t>
            </a:r>
          </a:p>
          <a:p>
            <a:r>
              <a:rPr lang="en-US" sz="1200" dirty="0">
                <a:sym typeface="Wingdings" pitchFamily="2" charset="2"/>
              </a:rPr>
              <a:t>op_mw is molecular weight of aerosol-phase species (ALIM1, ALIM2, ALIM3)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Meteorology:</a:t>
            </a:r>
          </a:p>
          <a:p>
            <a:r>
              <a:rPr lang="en-US" sz="1200" dirty="0"/>
              <a:t>T=298 K</a:t>
            </a:r>
          </a:p>
          <a:p>
            <a:r>
              <a:rPr lang="en-US" sz="1200" dirty="0"/>
              <a:t>P = 101325 pa</a:t>
            </a:r>
          </a:p>
          <a:p>
            <a:endParaRPr lang="en-US" sz="1200" dirty="0">
              <a:sym typeface="Wingdings" pitchFamily="2" charset="2"/>
            </a:endParaRPr>
          </a:p>
          <a:p>
            <a:r>
              <a:rPr lang="en-US" sz="1200" u="sng" dirty="0">
                <a:sym typeface="Wingdings" pitchFamily="2" charset="2"/>
              </a:rPr>
              <a:t>Output:</a:t>
            </a:r>
          </a:p>
          <a:p>
            <a:r>
              <a:rPr lang="en-US" sz="1200" dirty="0">
                <a:sym typeface="Wingdings" pitchFamily="2" charset="2"/>
              </a:rPr>
              <a:t>Concentration of ALIM1, ALIM2, ALIM3 in ug/m3</a:t>
            </a:r>
          </a:p>
          <a:p>
            <a:r>
              <a:rPr lang="en-US" sz="1200" dirty="0">
                <a:sym typeface="Wingdings" pitchFamily="2" charset="2"/>
              </a:rPr>
              <a:t>Updates SVLIM1, SVILIM2 and SVLIM3 concentration which is passed on to gas-phase module.</a:t>
            </a: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  <a:p>
            <a:endParaRPr lang="en-US" sz="1200" dirty="0">
              <a:sym typeface="Wingdings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B5495-6982-AAAD-3F2B-848636526937}"/>
              </a:ext>
            </a:extLst>
          </p:cNvPr>
          <p:cNvSpPr txBox="1"/>
          <p:nvPr/>
        </p:nvSpPr>
        <p:spPr>
          <a:xfrm>
            <a:off x="6370250" y="792131"/>
            <a:ext cx="544711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Aerosol module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D4073DA-3D13-FFBF-9CE3-7660B855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458" y="2905119"/>
            <a:ext cx="3963276" cy="88072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CC6A9-D7AB-E654-8362-E44982090A7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7492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1E6A508-F01E-9966-E002-4B6B8050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5" y="2070181"/>
            <a:ext cx="5291666" cy="4259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2B6FF-8179-4CC4-EACD-3C2C2AD6F42B}"/>
              </a:ext>
            </a:extLst>
          </p:cNvPr>
          <p:cNvSpPr txBox="1"/>
          <p:nvPr/>
        </p:nvSpPr>
        <p:spPr>
          <a:xfrm>
            <a:off x="924376" y="608548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FF"/>
                </a:highlight>
              </a:rPr>
              <a:t>Output from SOA model</a:t>
            </a:r>
            <a:endParaRPr lang="en-US" dirty="0">
              <a:highlight>
                <a:srgbClr val="00FFFF"/>
              </a:highlight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405400F-46C3-7B62-398F-27F72BBB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45" y="2070181"/>
            <a:ext cx="5753100" cy="4279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979EF-3421-53F6-A5EC-96D8AB219AF3}"/>
              </a:ext>
            </a:extLst>
          </p:cNvPr>
          <p:cNvSpPr txBox="1"/>
          <p:nvPr/>
        </p:nvSpPr>
        <p:spPr>
          <a:xfrm>
            <a:off x="405085" y="1154698"/>
            <a:ext cx="1113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form the gas-phase reaction solver. This figures show as limonene decays the products are forming. This figure doesn’t show the updated concentration  of the gas-phase products from the aerosol module.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D1E8A-71F7-C02D-A147-85AB7EB0293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3438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594B0-5FA8-9F80-22A5-8F2057B4F2E4}"/>
              </a:ext>
            </a:extLst>
          </p:cNvPr>
          <p:cNvSpPr txBox="1"/>
          <p:nvPr/>
        </p:nvSpPr>
        <p:spPr>
          <a:xfrm>
            <a:off x="761538" y="1209900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Output from SOA model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05194F6-E902-0A6A-1313-D9791DFB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8" y="1949096"/>
            <a:ext cx="5369088" cy="411984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678C85-177F-839A-A668-E3586760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59" y="1949096"/>
            <a:ext cx="5369088" cy="41198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652F52-E9ED-46DA-B2D8-4012E595DFA5}"/>
              </a:ext>
            </a:extLst>
          </p:cNvPr>
          <p:cNvGrpSpPr/>
          <p:nvPr/>
        </p:nvGrpSpPr>
        <p:grpSpPr>
          <a:xfrm>
            <a:off x="5830401" y="2212664"/>
            <a:ext cx="2520" cy="9720"/>
            <a:chOff x="5809136" y="1910555"/>
            <a:chExt cx="252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F23584-0321-7FCC-3274-692BB30F1ADE}"/>
                    </a:ext>
                  </a:extLst>
                </p14:cNvPr>
                <p14:cNvContentPartPr/>
                <p14:nvPr/>
              </p14:nvContentPartPr>
              <p14:xfrm>
                <a:off x="5809136" y="1919555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F23584-0321-7FCC-3274-692BB30F1A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04816" y="1915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BBB5E1-5946-6C68-7B44-D8FA0C1F4753}"/>
                    </a:ext>
                  </a:extLst>
                </p14:cNvPr>
                <p14:cNvContentPartPr/>
                <p14:nvPr/>
              </p14:nvContentPartPr>
              <p14:xfrm>
                <a:off x="5809136" y="1910555"/>
                <a:ext cx="2520" cy="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BBB5E1-5946-6C68-7B44-D8FA0C1F47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04816" y="1906235"/>
                  <a:ext cx="11160" cy="18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A4DCF5-6CEC-D86C-1F5A-9C4B46B07FB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6195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68DEF90-E6C6-D313-18D3-994045E5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31" y="1259576"/>
            <a:ext cx="2963870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9F018F9-8A86-9B8F-ADA3-911BACD7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42" y="1239614"/>
            <a:ext cx="2913757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C07296D-EAD6-5F46-7195-CD3BAFDE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840" y="1239615"/>
            <a:ext cx="2913757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9FE8604-512D-D327-D702-DF1DFE1D1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942" y="4053153"/>
            <a:ext cx="2892279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395CFB8-2CD1-BFC2-2F9B-4EF9F0B9C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840" y="4053153"/>
            <a:ext cx="2892279" cy="2333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25878-02F3-35EF-F7EE-D638E0D1C748}"/>
              </a:ext>
            </a:extLst>
          </p:cNvPr>
          <p:cNvSpPr txBox="1"/>
          <p:nvPr/>
        </p:nvSpPr>
        <p:spPr>
          <a:xfrm>
            <a:off x="782803" y="686034"/>
            <a:ext cx="1048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ighlight>
                  <a:srgbClr val="00FFFF"/>
                </a:highlight>
              </a:rPr>
              <a:t>Output from SOA model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88207-EBFE-0452-FD23-86E864F4394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Model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73359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C121-F53D-A006-E2A9-C5564025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52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D6D85-DA86-23B0-E08D-39C72D8BB15C}"/>
              </a:ext>
            </a:extLst>
          </p:cNvPr>
          <p:cNvSpPr txBox="1"/>
          <p:nvPr/>
        </p:nvSpPr>
        <p:spPr>
          <a:xfrm>
            <a:off x="-1089" y="-18916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46797-1AEF-18A0-366E-D317933565F2}"/>
              </a:ext>
            </a:extLst>
          </p:cNvPr>
          <p:cNvSpPr txBox="1"/>
          <p:nvPr/>
        </p:nvSpPr>
        <p:spPr>
          <a:xfrm>
            <a:off x="140677" y="633046"/>
            <a:ext cx="118520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SAPRC box model doesn’t have  aerosol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0-D Atmospheric modeling (F0AM) doesn’t have a thermodynamic equilibrium gas-particle partitioning model.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Thornton et al.2018 paper, “A Near-Explicit Mechanism Evaluation of Isoprene Photochemical Secondary Organic Aerosol Formation and Evolution: Simulation of Multiple Chamber Experiments with and without Added NOx” they developed a kinetic SOA model that is incorporated with F0AM box model. This is more suitable for explicit mechanisms such as- The Master Chemical Mechanism (MCM), Generator for Explicit Chemistry and Kinetics of Organics in the Atmosphere (GECKO).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future research work needs a thermodynamic equilibrium partitioning SOA model to use with condensed mechanism- SAPRC-07, SAPRC-18.</a:t>
            </a:r>
          </a:p>
        </p:txBody>
      </p:sp>
    </p:spTree>
    <p:extLst>
      <p:ext uri="{BB962C8B-B14F-4D97-AF65-F5344CB8AC3E}">
        <p14:creationId xmlns:p14="http://schemas.microsoft.com/office/powerpoint/2010/main" val="264265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673FE-D32C-45FD-077C-219586E18009}"/>
              </a:ext>
            </a:extLst>
          </p:cNvPr>
          <p:cNvSpPr txBox="1"/>
          <p:nvPr/>
        </p:nvSpPr>
        <p:spPr>
          <a:xfrm>
            <a:off x="8627836" y="5824770"/>
            <a:ext cx="31665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Integration SOLVER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F5306-FC28-B369-8964-620AE0BD3075}"/>
              </a:ext>
            </a:extLst>
          </p:cNvPr>
          <p:cNvSpPr txBox="1"/>
          <p:nvPr/>
        </p:nvSpPr>
        <p:spPr>
          <a:xfrm>
            <a:off x="717150" y="1415223"/>
            <a:ext cx="40244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Species_0 + OH </a:t>
            </a:r>
            <a:r>
              <a:rPr lang="en-US" dirty="0">
                <a:sym typeface="Wingdings" pitchFamily="2" charset="2"/>
              </a:rPr>
              <a:t> Species_1 , k1</a:t>
            </a:r>
          </a:p>
          <a:p>
            <a:r>
              <a:rPr lang="en-US" dirty="0"/>
              <a:t>Species_1 + OH </a:t>
            </a:r>
            <a:r>
              <a:rPr lang="en-US" dirty="0">
                <a:sym typeface="Wingdings" pitchFamily="2" charset="2"/>
              </a:rPr>
              <a:t> Species_2, k2</a:t>
            </a:r>
          </a:p>
          <a:p>
            <a:r>
              <a:rPr lang="en-US" dirty="0"/>
              <a:t>Species_2 + OH </a:t>
            </a:r>
            <a:r>
              <a:rPr lang="en-US" dirty="0">
                <a:sym typeface="Wingdings" pitchFamily="2" charset="2"/>
              </a:rPr>
              <a:t> Species_3, k3</a:t>
            </a:r>
          </a:p>
          <a:p>
            <a:r>
              <a:rPr lang="en-US" dirty="0"/>
              <a:t>Species_3 + OH </a:t>
            </a:r>
            <a:r>
              <a:rPr lang="en-US" dirty="0">
                <a:sym typeface="Wingdings" pitchFamily="2" charset="2"/>
              </a:rPr>
              <a:t> Species_4, k4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2E1AD-DC96-4E7C-E327-FB1283D7EE2C}"/>
              </a:ext>
            </a:extLst>
          </p:cNvPr>
          <p:cNvSpPr txBox="1"/>
          <p:nvPr/>
        </p:nvSpPr>
        <p:spPr>
          <a:xfrm>
            <a:off x="570395" y="4403619"/>
            <a:ext cx="5663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Species_3 + condensation  Species_3p, k3_condense</a:t>
            </a:r>
          </a:p>
          <a:p>
            <a:r>
              <a:rPr lang="en-US" dirty="0">
                <a:sym typeface="Wingdings" pitchFamily="2" charset="2"/>
              </a:rPr>
              <a:t> Species_3p + evaporation  Species_3, k3_evaporation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Species_4 + condensation  Species_4p, k4_condense</a:t>
            </a:r>
          </a:p>
          <a:p>
            <a:r>
              <a:rPr lang="en-US" dirty="0">
                <a:sym typeface="Wingdings" pitchFamily="2" charset="2"/>
              </a:rPr>
              <a:t>Species_4p + evaporation  Species_4, k4_evaporation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0C695-CF87-238C-AEA2-F5FD7FE50C6F}"/>
              </a:ext>
            </a:extLst>
          </p:cNvPr>
          <p:cNvSpPr txBox="1"/>
          <p:nvPr/>
        </p:nvSpPr>
        <p:spPr>
          <a:xfrm>
            <a:off x="7958972" y="2558508"/>
            <a:ext cx="40244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Species_3p + OH </a:t>
            </a:r>
          </a:p>
          <a:p>
            <a:r>
              <a:rPr lang="en-US" dirty="0">
                <a:sym typeface="Wingdings" pitchFamily="2" charset="2"/>
              </a:rPr>
              <a:t>Species_4p + OH 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0A4E2-0CEB-0926-42B9-4858853F767C}"/>
              </a:ext>
            </a:extLst>
          </p:cNvPr>
          <p:cNvSpPr txBox="1"/>
          <p:nvPr/>
        </p:nvSpPr>
        <p:spPr>
          <a:xfrm>
            <a:off x="7957707" y="2140876"/>
            <a:ext cx="40244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Particle-phase reaction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0476D-755B-C2C5-9294-D0D16790BDE1}"/>
              </a:ext>
            </a:extLst>
          </p:cNvPr>
          <p:cNvSpPr txBox="1"/>
          <p:nvPr/>
        </p:nvSpPr>
        <p:spPr>
          <a:xfrm>
            <a:off x="570395" y="3987702"/>
            <a:ext cx="566363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Gas-particle partitioning reaction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CC3E7-D82D-1675-002E-44DA79DDB5BF}"/>
              </a:ext>
            </a:extLst>
          </p:cNvPr>
          <p:cNvSpPr txBox="1"/>
          <p:nvPr/>
        </p:nvSpPr>
        <p:spPr>
          <a:xfrm>
            <a:off x="717151" y="1026778"/>
            <a:ext cx="402448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Gas-phase reaction file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38036A2-09F7-183F-252D-4435AC7F9A74}"/>
              </a:ext>
            </a:extLst>
          </p:cNvPr>
          <p:cNvCxnSpPr>
            <a:endCxn id="2" idx="0"/>
          </p:cNvCxnSpPr>
          <p:nvPr/>
        </p:nvCxnSpPr>
        <p:spPr>
          <a:xfrm>
            <a:off x="4741638" y="2027720"/>
            <a:ext cx="5469465" cy="3797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A8F27D5-D785-1599-4921-055DBBA7412C}"/>
              </a:ext>
            </a:extLst>
          </p:cNvPr>
          <p:cNvCxnSpPr>
            <a:stCxn id="4" idx="3"/>
          </p:cNvCxnSpPr>
          <p:nvPr/>
        </p:nvCxnSpPr>
        <p:spPr>
          <a:xfrm>
            <a:off x="6234032" y="5557781"/>
            <a:ext cx="2287126" cy="528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859FDC6-5CC8-61A1-9C57-392EE4FAF5F4}"/>
              </a:ext>
            </a:extLst>
          </p:cNvPr>
          <p:cNvCxnSpPr>
            <a:stCxn id="5" idx="2"/>
          </p:cNvCxnSpPr>
          <p:nvPr/>
        </p:nvCxnSpPr>
        <p:spPr>
          <a:xfrm rot="5400000">
            <a:off x="8852389" y="4703252"/>
            <a:ext cx="2063243" cy="174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7C168E-3E4F-857A-8AA0-6D19E821AA6B}"/>
              </a:ext>
            </a:extLst>
          </p:cNvPr>
          <p:cNvSpPr/>
          <p:nvPr/>
        </p:nvSpPr>
        <p:spPr>
          <a:xfrm>
            <a:off x="272945" y="677391"/>
            <a:ext cx="5377070" cy="3041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D4A7-BEF8-B0B9-2443-63A7BF09C7C0}"/>
              </a:ext>
            </a:extLst>
          </p:cNvPr>
          <p:cNvSpPr txBox="1"/>
          <p:nvPr/>
        </p:nvSpPr>
        <p:spPr>
          <a:xfrm>
            <a:off x="-1089" y="-18916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SOA model</a:t>
            </a:r>
          </a:p>
        </p:txBody>
      </p:sp>
    </p:spTree>
    <p:extLst>
      <p:ext uri="{BB962C8B-B14F-4D97-AF65-F5344CB8AC3E}">
        <p14:creationId xmlns:p14="http://schemas.microsoft.com/office/powerpoint/2010/main" val="255577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D6D85-DA86-23B0-E08D-39C72D8BB15C}"/>
              </a:ext>
            </a:extLst>
          </p:cNvPr>
          <p:cNvSpPr txBox="1"/>
          <p:nvPr/>
        </p:nvSpPr>
        <p:spPr>
          <a:xfrm>
            <a:off x="-1089" y="-18916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Secondary Organic Aerosol (SOA) Model in 0-D box model 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62CD3-5E5A-2A29-6D6F-F95271F3D372}"/>
              </a:ext>
            </a:extLst>
          </p:cNvPr>
          <p:cNvSpPr txBox="1"/>
          <p:nvPr/>
        </p:nvSpPr>
        <p:spPr>
          <a:xfrm>
            <a:off x="422031" y="738554"/>
            <a:ext cx="111662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 equilibrium SOA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the CMAQ-AERO-07 SOA scheme and parameters.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concentration of reaction products resulting from VOC oxidation in the gas phase mechanism is time-dependent, and this information is fed into the Secondary Organic Aerosol (SOA) model. The SOA model then calculates the gas-particle partitioning of the reaction products and updates the gas-phase concentration accordingly. This updated information is then passed back to the gas-phase integration solver for further processing.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SOA model has been written in a way allows for easy updates to the SOA parameters. This ensures that the model can be adapted to new scheme and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matic">
            <a:hlinkClick r:id="rId2"/>
            <a:extLst>
              <a:ext uri="{FF2B5EF4-FFF2-40B4-BE49-F238E27FC236}">
                <a16:creationId xmlns:a16="http://schemas.microsoft.com/office/drawing/2014/main" id="{124FDD0C-DBC9-3705-15AC-1974DFD9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74" y="745813"/>
            <a:ext cx="8222110" cy="53652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22743-C42C-6466-E9CF-74FE4B0D1AD6}"/>
              </a:ext>
            </a:extLst>
          </p:cNvPr>
          <p:cNvSpPr txBox="1"/>
          <p:nvPr/>
        </p:nvSpPr>
        <p:spPr>
          <a:xfrm>
            <a:off x="-1089" y="-18916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F0AM-CMAQ Aerosol model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A3B60-86AF-069F-766E-6A63E3F20935}"/>
              </a:ext>
            </a:extLst>
          </p:cNvPr>
          <p:cNvSpPr/>
          <p:nvPr/>
        </p:nvSpPr>
        <p:spPr>
          <a:xfrm>
            <a:off x="1615852" y="900237"/>
            <a:ext cx="5685182" cy="21335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0CAC4-562B-F655-86F7-579BFFEBA002}"/>
              </a:ext>
            </a:extLst>
          </p:cNvPr>
          <p:cNvSpPr/>
          <p:nvPr/>
        </p:nvSpPr>
        <p:spPr>
          <a:xfrm>
            <a:off x="1615851" y="3424778"/>
            <a:ext cx="5459895" cy="251128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6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D2514-B9F8-534E-410F-22BF15D5B19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F0AM-CMAQ Aerosol model Scheme: Linking Gas-Phase mechanism to SOA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CCCA6-2869-E881-AD56-8C3B2C289737}"/>
              </a:ext>
            </a:extLst>
          </p:cNvPr>
          <p:cNvSpPr txBox="1"/>
          <p:nvPr/>
        </p:nvSpPr>
        <p:spPr>
          <a:xfrm>
            <a:off x="185530" y="689113"/>
            <a:ext cx="1171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encounters are added to volatile organic compound (VOC) oxidation reaction which is passed on to the SOA model-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BB651CF-E9FE-25CF-C40D-6B309DDE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4" y="1562892"/>
            <a:ext cx="10903951" cy="19610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FACCDF79-F022-2599-B1CC-BB2393DC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7" y="4723485"/>
            <a:ext cx="9719176" cy="17577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AD6864-4396-A771-15AD-615D3EE302A1}"/>
              </a:ext>
            </a:extLst>
          </p:cNvPr>
          <p:cNvSpPr txBox="1"/>
          <p:nvPr/>
        </p:nvSpPr>
        <p:spPr>
          <a:xfrm>
            <a:off x="185530" y="3800556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concentration of product is directly passed on to the SOA model- </a:t>
            </a:r>
          </a:p>
        </p:txBody>
      </p:sp>
    </p:spTree>
    <p:extLst>
      <p:ext uri="{BB962C8B-B14F-4D97-AF65-F5344CB8AC3E}">
        <p14:creationId xmlns:p14="http://schemas.microsoft.com/office/powerpoint/2010/main" val="303311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D2514-B9F8-534E-410F-22BF15D5B19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F0AM-CMAQ Aerosol model Scheme: SOA partitioning model parameters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B05B80AB-84D1-D83F-E821-4E430B53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8" y="1571231"/>
            <a:ext cx="7772400" cy="1031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4DB8F-F42D-7413-1150-A9AB9903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77" y="2640791"/>
            <a:ext cx="7772401" cy="729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88170-1A4F-A460-ED85-591E6A423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78" y="3450218"/>
            <a:ext cx="7772400" cy="2288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4AC69AE-2F19-5112-7276-DC6F089F2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78" y="3766418"/>
            <a:ext cx="7772400" cy="1232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FA284-EC6B-0E5A-60C4-90C976F05A4F}"/>
              </a:ext>
            </a:extLst>
          </p:cNvPr>
          <p:cNvSpPr/>
          <p:nvPr/>
        </p:nvSpPr>
        <p:spPr>
          <a:xfrm>
            <a:off x="335677" y="1457740"/>
            <a:ext cx="7772401" cy="36576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50FBD-7DD3-F3DA-01AE-BDD181F606EA}"/>
              </a:ext>
            </a:extLst>
          </p:cNvPr>
          <p:cNvSpPr txBox="1"/>
          <p:nvPr/>
        </p:nvSpPr>
        <p:spPr>
          <a:xfrm>
            <a:off x="8337902" y="1457740"/>
            <a:ext cx="3405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in SOA-partitioning  model requires- alpha, cstar, enthalpy, molecular weight of the model species.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1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0585D5-E20B-6432-3AC9-FEF13F7CDB5A}"/>
                  </a:ext>
                </a:extLst>
              </p:cNvPr>
              <p:cNvSpPr txBox="1"/>
              <p:nvPr/>
            </p:nvSpPr>
            <p:spPr>
              <a:xfrm>
                <a:off x="504851" y="674462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𝑉𝑂𝐶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0585D5-E20B-6432-3AC9-FEF13F7C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51" y="674462"/>
                <a:ext cx="60944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96F3B-8527-4D69-F180-6212CA4E6D88}"/>
                  </a:ext>
                </a:extLst>
              </p:cNvPr>
              <p:cNvSpPr txBox="1"/>
              <p:nvPr/>
            </p:nvSpPr>
            <p:spPr>
              <a:xfrm>
                <a:off x="-175181" y="1680719"/>
                <a:ext cx="6094428" cy="658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𝑉𝑂𝐶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𝑉𝑂𝐶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96F3B-8527-4D69-F180-6212CA4E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181" y="1680719"/>
                <a:ext cx="6094428" cy="658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A3880-9BFC-BDF0-24D8-B0E36C51931A}"/>
                  </a:ext>
                </a:extLst>
              </p:cNvPr>
              <p:cNvSpPr txBox="1"/>
              <p:nvPr/>
            </p:nvSpPr>
            <p:spPr>
              <a:xfrm>
                <a:off x="-71486" y="2869570"/>
                <a:ext cx="6094428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A3880-9BFC-BDF0-24D8-B0E36C51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86" y="2869570"/>
                <a:ext cx="6094428" cy="39190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E2E873-A0B2-B939-B9C3-62F61984795B}"/>
                  </a:ext>
                </a:extLst>
              </p:cNvPr>
              <p:cNvSpPr txBox="1"/>
              <p:nvPr/>
            </p:nvSpPr>
            <p:spPr>
              <a:xfrm>
                <a:off x="0" y="3611588"/>
                <a:ext cx="618398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E2E873-A0B2-B939-B9C3-62F619847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1588"/>
                <a:ext cx="6183982" cy="39190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96BD-F8AC-9F05-AACF-6C4E9FB1BDE9}"/>
                  </a:ext>
                </a:extLst>
              </p:cNvPr>
              <p:cNvSpPr txBox="1"/>
              <p:nvPr/>
            </p:nvSpPr>
            <p:spPr>
              <a:xfrm>
                <a:off x="-71486" y="4589271"/>
                <a:ext cx="618398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7196BD-F8AC-9F05-AACF-6C4E9FB1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86" y="4589271"/>
                <a:ext cx="6183982" cy="39190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223119-E1F9-C1AE-136D-F038C40110B3}"/>
                  </a:ext>
                </a:extLst>
              </p:cNvPr>
              <p:cNvSpPr txBox="1"/>
              <p:nvPr/>
            </p:nvSpPr>
            <p:spPr>
              <a:xfrm>
                <a:off x="377072" y="5461346"/>
                <a:ext cx="6183982" cy="823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</m:nary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223119-E1F9-C1AE-136D-F038C401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2" y="5461346"/>
                <a:ext cx="6183982" cy="823239"/>
              </a:xfrm>
              <a:prstGeom prst="rect">
                <a:avLst/>
              </a:prstGeom>
              <a:blipFill>
                <a:blip r:embed="rId7"/>
                <a:stretch>
                  <a:fillRect t="-69231" b="-15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531B5-FF93-B28D-4297-F0FD9F728F55}"/>
                  </a:ext>
                </a:extLst>
              </p:cNvPr>
              <p:cNvSpPr txBox="1"/>
              <p:nvPr/>
            </p:nvSpPr>
            <p:spPr>
              <a:xfrm>
                <a:off x="6748197" y="948639"/>
                <a:ext cx="6183982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531B5-FF93-B28D-4297-F0FD9F728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97" y="948639"/>
                <a:ext cx="6183982" cy="626005"/>
              </a:xfrm>
              <a:prstGeom prst="rect">
                <a:avLst/>
              </a:prstGeom>
              <a:blipFill>
                <a:blip r:embed="rId8"/>
                <a:stretch>
                  <a:fillRect t="-68000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EA49CD-B91D-698F-EC13-9698647E16B4}"/>
                  </a:ext>
                </a:extLst>
              </p:cNvPr>
              <p:cNvSpPr txBox="1"/>
              <p:nvPr/>
            </p:nvSpPr>
            <p:spPr>
              <a:xfrm>
                <a:off x="6612903" y="1740307"/>
                <a:ext cx="6589336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𝑎𝑒𝑟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EA49CD-B91D-698F-EC13-9698647E1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903" y="1740307"/>
                <a:ext cx="6589336" cy="626005"/>
              </a:xfrm>
              <a:prstGeom prst="rect">
                <a:avLst/>
              </a:prstGeom>
              <a:blipFill>
                <a:blip r:embed="rId9"/>
                <a:stretch>
                  <a:fillRect t="-64706" b="-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6E1198-910C-212C-6799-5D7775A091C0}"/>
                  </a:ext>
                </a:extLst>
              </p:cNvPr>
              <p:cNvSpPr txBox="1"/>
              <p:nvPr/>
            </p:nvSpPr>
            <p:spPr>
              <a:xfrm>
                <a:off x="6690674" y="2881885"/>
                <a:ext cx="668831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𝑠𝑎𝑡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6E1198-910C-212C-6799-5D7775A09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74" y="2881885"/>
                <a:ext cx="6688316" cy="714683"/>
              </a:xfrm>
              <a:prstGeom prst="rect">
                <a:avLst/>
              </a:prstGeom>
              <a:blipFill>
                <a:blip r:embed="rId10"/>
                <a:stretch>
                  <a:fillRect t="-59649" b="-3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46BB69-4072-14BC-F732-9D4D78FDEF4E}"/>
                  </a:ext>
                </a:extLst>
              </p:cNvPr>
              <p:cNvSpPr txBox="1"/>
              <p:nvPr/>
            </p:nvSpPr>
            <p:spPr>
              <a:xfrm>
                <a:off x="6625863" y="4239183"/>
                <a:ext cx="6777872" cy="727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46BB69-4072-14BC-F732-9D4D78FDE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63" y="4239183"/>
                <a:ext cx="6777872" cy="727379"/>
              </a:xfrm>
              <a:prstGeom prst="rect">
                <a:avLst/>
              </a:prstGeom>
              <a:blipFill>
                <a:blip r:embed="rId11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6907A7-D7B9-BE35-C94B-66F8F4C34E11}"/>
                  </a:ext>
                </a:extLst>
              </p:cNvPr>
              <p:cNvSpPr txBox="1"/>
              <p:nvPr/>
            </p:nvSpPr>
            <p:spPr>
              <a:xfrm>
                <a:off x="6518635" y="5737830"/>
                <a:ext cx="6777872" cy="727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6907A7-D7B9-BE35-C94B-66F8F4C3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35" y="5737830"/>
                <a:ext cx="6777872" cy="727379"/>
              </a:xfrm>
              <a:prstGeom prst="rect">
                <a:avLst/>
              </a:prstGeom>
              <a:blipFill>
                <a:blip r:embed="rId12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7B625-CD0A-7BDA-0DBA-268AD54BCE88}"/>
              </a:ext>
            </a:extLst>
          </p:cNvPr>
          <p:cNvCxnSpPr>
            <a:cxnSpLocks/>
          </p:cNvCxnSpPr>
          <p:nvPr/>
        </p:nvCxnSpPr>
        <p:spPr>
          <a:xfrm>
            <a:off x="7175616" y="727787"/>
            <a:ext cx="0" cy="61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4DD52-B083-51D7-77F4-718E22A8FD70}"/>
              </a:ext>
            </a:extLst>
          </p:cNvPr>
          <p:cNvSpPr/>
          <p:nvPr/>
        </p:nvSpPr>
        <p:spPr>
          <a:xfrm>
            <a:off x="2359378" y="1680719"/>
            <a:ext cx="1817511" cy="6855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4B1E4D-B9F9-125B-0799-D42CE34B6B5E}"/>
              </a:ext>
            </a:extLst>
          </p:cNvPr>
          <p:cNvSpPr txBox="1"/>
          <p:nvPr/>
        </p:nvSpPr>
        <p:spPr>
          <a:xfrm>
            <a:off x="4902144" y="1499985"/>
            <a:ext cx="1120798" cy="52322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SVLIM1, SVLIM2..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4A762DB-A2B7-4A2F-9C54-FD221817873F}"/>
              </a:ext>
            </a:extLst>
          </p:cNvPr>
          <p:cNvCxnSpPr>
            <a:stCxn id="26" idx="0"/>
            <a:endCxn id="27" idx="0"/>
          </p:cNvCxnSpPr>
          <p:nvPr/>
        </p:nvCxnSpPr>
        <p:spPr>
          <a:xfrm rot="5400000" flipH="1" flipV="1">
            <a:off x="4274971" y="493148"/>
            <a:ext cx="180734" cy="2194409"/>
          </a:xfrm>
          <a:prstGeom prst="bentConnector3">
            <a:avLst>
              <a:gd name="adj1" fmla="val 22648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EBAB6-B6A2-6C5E-07F3-1B7A2B369F1D}"/>
              </a:ext>
            </a:extLst>
          </p:cNvPr>
          <p:cNvSpPr/>
          <p:nvPr/>
        </p:nvSpPr>
        <p:spPr>
          <a:xfrm>
            <a:off x="3533421" y="1858143"/>
            <a:ext cx="597592" cy="3258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880E28-0444-E71D-14AF-58B929289915}"/>
              </a:ext>
            </a:extLst>
          </p:cNvPr>
          <p:cNvSpPr txBox="1"/>
          <p:nvPr/>
        </p:nvSpPr>
        <p:spPr>
          <a:xfrm>
            <a:off x="4791522" y="2213557"/>
            <a:ext cx="848309" cy="523220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TRPRXN</a:t>
            </a:r>
          </a:p>
          <a:p>
            <a:r>
              <a:rPr lang="en-US" sz="1400" dirty="0"/>
              <a:t>APINRXN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0665432-A3A9-7875-34D7-F2392EA47D5D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4166275" y="1849919"/>
            <a:ext cx="291189" cy="959305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A8E78-255F-AA57-4593-9D8C992257AF}"/>
              </a:ext>
            </a:extLst>
          </p:cNvPr>
          <p:cNvSpPr/>
          <p:nvPr/>
        </p:nvSpPr>
        <p:spPr>
          <a:xfrm>
            <a:off x="2867376" y="5864453"/>
            <a:ext cx="3693677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3D737D-A8D9-5C4E-C26B-588B563073D4}"/>
              </a:ext>
            </a:extLst>
          </p:cNvPr>
          <p:cNvSpPr txBox="1"/>
          <p:nvPr/>
        </p:nvSpPr>
        <p:spPr>
          <a:xfrm>
            <a:off x="6523801" y="6380445"/>
            <a:ext cx="33374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5AFC1BC-20B0-D17B-92B2-FCC359B328FF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6561053" y="6049119"/>
            <a:ext cx="129621" cy="33132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4507E18-E938-3D0F-E135-1989B41CC90C}"/>
              </a:ext>
            </a:extLst>
          </p:cNvPr>
          <p:cNvSpPr/>
          <p:nvPr/>
        </p:nvSpPr>
        <p:spPr>
          <a:xfrm>
            <a:off x="2359378" y="1574644"/>
            <a:ext cx="1174043" cy="958472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65692-CEC5-4F89-9463-03313DD0E152}"/>
              </a:ext>
            </a:extLst>
          </p:cNvPr>
          <p:cNvSpPr txBox="1"/>
          <p:nvPr/>
        </p:nvSpPr>
        <p:spPr>
          <a:xfrm>
            <a:off x="0" y="-18916"/>
            <a:ext cx="1220849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SOA-Partitioning Model</a:t>
            </a:r>
          </a:p>
        </p:txBody>
      </p:sp>
    </p:spTree>
    <p:extLst>
      <p:ext uri="{BB962C8B-B14F-4D97-AF65-F5344CB8AC3E}">
        <p14:creationId xmlns:p14="http://schemas.microsoft.com/office/powerpoint/2010/main" val="4898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1020</Words>
  <Application>Microsoft Macintosh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Modeling the Formation of Secondary Organic Aerosol (SOA) in 0-D Box model framework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F0AM-CMAQ SOA Box model</dc:title>
  <dc:creator>Samiha Binte Shahid</dc:creator>
  <cp:lastModifiedBy>Samiha Binte Shahid</cp:lastModifiedBy>
  <cp:revision>6</cp:revision>
  <dcterms:created xsi:type="dcterms:W3CDTF">2023-05-04T16:39:04Z</dcterms:created>
  <dcterms:modified xsi:type="dcterms:W3CDTF">2024-10-12T19:22:05Z</dcterms:modified>
</cp:coreProperties>
</file>