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0" r:id="rId6"/>
    <p:sldId id="259" r:id="rId7"/>
    <p:sldId id="261" r:id="rId8"/>
    <p:sldId id="264" r:id="rId9"/>
    <p:sldId id="266" r:id="rId10"/>
    <p:sldId id="265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/>
    <p:restoredTop sz="95909"/>
  </p:normalViewPr>
  <p:slideViewPr>
    <p:cSldViewPr snapToGrid="0">
      <p:cViewPr varScale="1">
        <p:scale>
          <a:sx n="112" d="100"/>
          <a:sy n="11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3:06:01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3:06:02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24575,'4'-6'0,"-2"-4"0,-2 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3:11:22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89 23612,'0'-6'0,"0"6"475,0 3-475,0 4 162,0 5-162,0-5 81,0 2-81,0-3 245,0 0-245,3-5 0,0-5 0,3-3 0,1-2 0,-1 0 0,0-1 0,-2 0 0,-1 1 0,0 3 0,-3 0 0,0 5 0,-3 5 0,-3 2 0,-4 4 0,3-1 0,-2-2 0,3-1 0,3-1 0,0-10 0,3 1 0,0-9 0,0-4 0,3 3 0,-2-3 0,2 7 0,-3-5 0,0 10 0,0-5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3DB-0239-D2A7-6FED-A89956EE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D92C8-BD69-1468-6C78-849D5DE3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92A1-A32B-FB34-886A-B65BEA90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BCCA-512B-43F0-212A-16D9984C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18D8-3106-1990-BB57-FAFD0BAA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548-13A8-FB7B-F674-9F41851C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F6D1-AA00-5646-A34C-2EDB02A04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51F8-709C-E48E-9668-5B339DF9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669E-1FA9-04E9-952C-B140027F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BFC5-8852-DF3E-100D-FA8D7A90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8FD78-7060-08CA-4083-B9D42A772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5087-9422-01C8-BF24-E3D95E9F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3435-CF08-1981-830D-3C4E40D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05AD-68F0-4A60-102C-E7867A50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C626-F135-6721-73F4-1D115CB8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6FC9-6E36-37FD-C8C2-224F0F81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0825-38FE-CE4A-074A-EC7BFA2F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D0C4-728D-60BD-5330-9B5ECAB7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ACAB-48AB-CD0B-AA8E-D1191019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48C2-C9FD-280D-36D1-701DFE3B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3544-1DFB-3628-C313-8FF62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3854-924C-3FB3-432C-030A81A4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BA19-A385-0202-A4C6-1F3A5BDE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B2EB-9A68-3E2C-FF1E-44EE6AC8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E77C-CD6A-2C19-CA03-9C643B8F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2F0D-B86C-BC50-8EFA-A8927BA2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28AF-7850-EFB2-800E-D6411A542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7A0B-337B-B306-7AA6-E59973F4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2106-2FF7-10DA-6C3F-A64FDF34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E90D-ADCC-0634-4E63-4F1C8252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EBA3-11F6-FFE1-1E7C-35E9C792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0626-8B07-D089-4BD3-54854C74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B3B8-1D57-837D-5A3B-24745DEF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A671A-01D6-BAD9-6EAF-EE20D0EEB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B0689-466C-8B8E-A973-DBB729D5B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56A7A-38A9-D2B8-F31B-1B88E9E9A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E9C8E-5FBA-48BC-B419-3A59902D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26C11-4A50-C54E-7B76-F39E40BC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4026-C630-9A58-2D8A-D66FA7B0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30A9-A908-A3F1-CE83-4BE7C4AD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E6EF1-D749-7B8F-7D4F-496FB44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DA386-4B76-4018-1A59-D8DB3EDB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ACA3E-8FEB-DF26-3DB1-8B3CDBC2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874C7-133A-9337-76D3-783CA114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E6026-3412-A4BC-C0E2-2F38C385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F41F9-12C7-7247-1F1B-1A46E429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1E53-55F9-5745-3807-36C3A7B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A154-B4E3-0A8F-6B51-3428F4AF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4DBF-37F7-FFFE-B061-D986B6A6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117E5-B8A6-DB08-917C-82BC90C0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0E8F-8D34-768D-FACB-8155D901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9CB6-56D9-323F-8079-FFD5A517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591C-39C9-AECA-8320-9D7FDB0D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6BD1E-37C7-3EEC-F350-73D1BED5D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36CEB-94A0-5E85-EB9D-E08045C4B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CE46-0B29-A1D0-E788-B9B963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FB10A-F9AC-C345-D77D-EF6AA8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E6C3-FCA1-7EE6-E522-80310566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5F662-486A-D6B8-31E3-D3D16D1A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1DA8-23F8-6BFB-35BB-914F7169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3D60-2E90-C749-EB0A-845982DCF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B51F-62B7-9B40-B407-878F0F030330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835D-C0D6-10AB-F6AB-DBF675E0F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5EE0-3E3A-9763-9EE3-49BC0315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FB87-2A89-254B-AD3B-9E1BF314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0C1A4B9-5D63-FDA1-C7C5-8FBE1B58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909DAB0-E4B8-412A-D7F3-B9DE2B34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21" y="408800"/>
            <a:ext cx="7772400" cy="580091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6728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A4F21-066E-7578-2D8F-4CE2DA03F6DA}"/>
              </a:ext>
            </a:extLst>
          </p:cNvPr>
          <p:cNvSpPr txBox="1"/>
          <p:nvPr/>
        </p:nvSpPr>
        <p:spPr>
          <a:xfrm>
            <a:off x="448581" y="119703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input in SOA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999CFF-ED9C-1460-5D03-A91D4F1B377A}"/>
                  </a:ext>
                </a:extLst>
              </p:cNvPr>
              <p:cNvSpPr txBox="1"/>
              <p:nvPr/>
            </p:nvSpPr>
            <p:spPr>
              <a:xfrm>
                <a:off x="341289" y="941266"/>
                <a:ext cx="5507769" cy="56217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LIM + OH </a:t>
                </a:r>
                <a:r>
                  <a:rPr lang="en-US" sz="1200" dirty="0">
                    <a:sym typeface="Wingdings" pitchFamily="2" charset="2"/>
                  </a:rPr>
                  <a:t> 0.24*SVLIM1 + 0.16*SVLIM2 + 0.04*SVLIM3 (gas-phase reaction)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dirty="0">
                    <a:sym typeface="Wingdings" pitchFamily="2" charset="2"/>
                  </a:rPr>
                  <a:t>The gas-phase module integrates following differential equations-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𝑑𝑆𝑉𝐿𝐼𝑀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1=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0.24∗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𝑑𝑆𝑉𝐿𝐼𝑀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2=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0.16∗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𝑑𝑆𝑉𝐿𝐼𝑀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3=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0.04∗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u="sng" dirty="0">
                    <a:sym typeface="Wingdings" pitchFamily="2" charset="2"/>
                  </a:rPr>
                  <a:t>Input of gas-phase module: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Initial concentration: [2.5e11, 0, 0, 0]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This gets updated from aerosol module.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dirty="0">
                    <a:sym typeface="Wingdings" pitchFamily="2" charset="2"/>
                  </a:rPr>
                  <a:t>Rate of reaction K : 3.4e-4 s-1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time-step (dt) = 0.3s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Total time = 60s 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u="sng" dirty="0">
                    <a:sym typeface="Wingdings" pitchFamily="2" charset="2"/>
                  </a:rPr>
                  <a:t>Output of gas-phase module: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Time dependent concentration of SVLIM1, SVLIM2, SVLIM3. 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999CFF-ED9C-1460-5D03-A91D4F1B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9" y="941266"/>
                <a:ext cx="5507769" cy="5621795"/>
              </a:xfrm>
              <a:prstGeom prst="rect">
                <a:avLst/>
              </a:prstGeom>
              <a:blipFill>
                <a:blip r:embed="rId2"/>
                <a:stretch>
                  <a:fillRect t="-2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47C8AF-F3C9-8F67-7E98-A892D8C453D1}"/>
              </a:ext>
            </a:extLst>
          </p:cNvPr>
          <p:cNvSpPr txBox="1"/>
          <p:nvPr/>
        </p:nvSpPr>
        <p:spPr>
          <a:xfrm>
            <a:off x="341288" y="580988"/>
            <a:ext cx="550776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Gas-phase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BEC9A-FA97-CAF7-9095-725D0D2DE023}"/>
              </a:ext>
            </a:extLst>
          </p:cNvPr>
          <p:cNvSpPr txBox="1"/>
          <p:nvPr/>
        </p:nvSpPr>
        <p:spPr>
          <a:xfrm>
            <a:off x="6242660" y="941268"/>
            <a:ext cx="544711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SVLIM1  ALIM1</a:t>
            </a:r>
          </a:p>
          <a:p>
            <a:r>
              <a:rPr lang="en-US" sz="1200" dirty="0">
                <a:sym typeface="Wingdings" pitchFamily="2" charset="2"/>
              </a:rPr>
              <a:t>SVLIM2  ALIM2</a:t>
            </a:r>
          </a:p>
          <a:p>
            <a:r>
              <a:rPr lang="en-US" sz="1200" dirty="0">
                <a:sym typeface="Wingdings" pitchFamily="2" charset="2"/>
              </a:rPr>
              <a:t>SVLIM3  ALIM3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Initial concentration:</a:t>
            </a:r>
          </a:p>
          <a:p>
            <a:r>
              <a:rPr lang="en-US" sz="1200" dirty="0">
                <a:sym typeface="Wingdings" pitchFamily="2" charset="2"/>
              </a:rPr>
              <a:t>Output from gas-phase module SVLIM1, SVLIM2, SVLIM3</a:t>
            </a:r>
          </a:p>
          <a:p>
            <a:r>
              <a:rPr lang="en-US" sz="1200" dirty="0">
                <a:sym typeface="Wingdings" pitchFamily="2" charset="2"/>
              </a:rPr>
              <a:t>Initial aerosol concentration: 1e-23 ug/m3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Parameter dataset:</a:t>
            </a: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dirty="0">
                <a:sym typeface="Wingdings" pitchFamily="2" charset="2"/>
              </a:rPr>
              <a:t>og_mw is molecular weight of gas-phase species (SVLIM1, SVLIm2, SVLIM3)</a:t>
            </a:r>
          </a:p>
          <a:p>
            <a:r>
              <a:rPr lang="en-US" sz="1200" dirty="0">
                <a:sym typeface="Wingdings" pitchFamily="2" charset="2"/>
              </a:rPr>
              <a:t>op_mw is molecular weight of aerosol-phase species (ALIM1, ALIM2, ALIM3)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Meteorology:</a:t>
            </a:r>
          </a:p>
          <a:p>
            <a:r>
              <a:rPr lang="en-US" sz="1200" dirty="0"/>
              <a:t>T=298 K</a:t>
            </a:r>
          </a:p>
          <a:p>
            <a:r>
              <a:rPr lang="en-US" sz="1200" dirty="0"/>
              <a:t>P = 101325 pa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Output:</a:t>
            </a:r>
          </a:p>
          <a:p>
            <a:r>
              <a:rPr lang="en-US" sz="1200" dirty="0">
                <a:sym typeface="Wingdings" pitchFamily="2" charset="2"/>
              </a:rPr>
              <a:t>Concentration of ALIM1, ALIM2, ALIM3 in ug/m3</a:t>
            </a:r>
          </a:p>
          <a:p>
            <a:r>
              <a:rPr lang="en-US" sz="1200" dirty="0">
                <a:sym typeface="Wingdings" pitchFamily="2" charset="2"/>
              </a:rPr>
              <a:t>Updates SVLIM1, SVILIM2 and SVLIM3 concentration which is passed on to gas-phase module.</a:t>
            </a: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B5495-6982-AAAD-3F2B-848636526937}"/>
              </a:ext>
            </a:extLst>
          </p:cNvPr>
          <p:cNvSpPr txBox="1"/>
          <p:nvPr/>
        </p:nvSpPr>
        <p:spPr>
          <a:xfrm>
            <a:off x="6242660" y="579481"/>
            <a:ext cx="54471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Aerosol module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D4073DA-3D13-FFBF-9CE3-7660B855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8" y="2692469"/>
            <a:ext cx="3963276" cy="88072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7492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1E6A508-F01E-9966-E002-4B6B8050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0" y="1687411"/>
            <a:ext cx="5291666" cy="4259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2B6FF-8179-4CC4-EACD-3C2C2AD6F42B}"/>
              </a:ext>
            </a:extLst>
          </p:cNvPr>
          <p:cNvSpPr txBox="1"/>
          <p:nvPr/>
        </p:nvSpPr>
        <p:spPr>
          <a:xfrm>
            <a:off x="903111" y="225778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FF"/>
                </a:highlight>
              </a:rPr>
              <a:t>Output from SOA model</a:t>
            </a:r>
            <a:endParaRPr lang="en-US" dirty="0">
              <a:highlight>
                <a:srgbClr val="00FFFF"/>
              </a:highlight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405400F-46C3-7B62-398F-27F72BBB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80" y="1687411"/>
            <a:ext cx="5753100" cy="4279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979EF-3421-53F6-A5EC-96D8AB219AF3}"/>
              </a:ext>
            </a:extLst>
          </p:cNvPr>
          <p:cNvSpPr txBox="1"/>
          <p:nvPr/>
        </p:nvSpPr>
        <p:spPr>
          <a:xfrm>
            <a:off x="383820" y="771928"/>
            <a:ext cx="1113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form the gas-phase reaction solver. This figures show as limonene decays the products are forming. This figure doesn’t show the updated concentration  of the gas-phase products from the aerosol module. </a:t>
            </a:r>
          </a:p>
        </p:txBody>
      </p:sp>
    </p:spTree>
    <p:extLst>
      <p:ext uri="{BB962C8B-B14F-4D97-AF65-F5344CB8AC3E}">
        <p14:creationId xmlns:p14="http://schemas.microsoft.com/office/powerpoint/2010/main" val="393438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594B0-5FA8-9F80-22A5-8F2057B4F2E4}"/>
              </a:ext>
            </a:extLst>
          </p:cNvPr>
          <p:cNvSpPr txBox="1"/>
          <p:nvPr/>
        </p:nvSpPr>
        <p:spPr>
          <a:xfrm>
            <a:off x="740273" y="175674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FF"/>
                </a:highlight>
              </a:rPr>
              <a:t>Output from SOA model</a:t>
            </a:r>
            <a:endParaRPr lang="en-US" dirty="0">
              <a:highlight>
                <a:srgbClr val="00FFFF"/>
              </a:highlight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05194F6-E902-0A6A-1313-D9791DFB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3" y="1646987"/>
            <a:ext cx="5369088" cy="411984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678C85-177F-839A-A668-E3586760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94" y="1646987"/>
            <a:ext cx="5369088" cy="41198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652F52-E9ED-46DA-B2D8-4012E595DFA5}"/>
              </a:ext>
            </a:extLst>
          </p:cNvPr>
          <p:cNvGrpSpPr/>
          <p:nvPr/>
        </p:nvGrpSpPr>
        <p:grpSpPr>
          <a:xfrm>
            <a:off x="5809136" y="1910555"/>
            <a:ext cx="2520" cy="9720"/>
            <a:chOff x="5809136" y="1910555"/>
            <a:chExt cx="252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F23584-0321-7FCC-3274-692BB30F1ADE}"/>
                    </a:ext>
                  </a:extLst>
                </p14:cNvPr>
                <p14:cNvContentPartPr/>
                <p14:nvPr/>
              </p14:nvContentPartPr>
              <p14:xfrm>
                <a:off x="5809136" y="1919555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F23584-0321-7FCC-3274-692BB30F1A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04816" y="1915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BBB5E1-5946-6C68-7B44-D8FA0C1F4753}"/>
                    </a:ext>
                  </a:extLst>
                </p14:cNvPr>
                <p14:cNvContentPartPr/>
                <p14:nvPr/>
              </p14:nvContentPartPr>
              <p14:xfrm>
                <a:off x="5809136" y="1910555"/>
                <a:ext cx="252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BBB5E1-5946-6C68-7B44-D8FA0C1F47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04816" y="1906235"/>
                  <a:ext cx="11160" cy="1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195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68DEF90-E6C6-D313-18D3-994045E5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01" y="1075035"/>
            <a:ext cx="2963870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9F018F9-8A86-9B8F-ADA3-911BACD7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12" y="1055073"/>
            <a:ext cx="2913757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C07296D-EAD6-5F46-7195-CD3BAFDE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10" y="1055074"/>
            <a:ext cx="2913757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9FE8604-512D-D327-D702-DF1DFE1D1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412" y="3868612"/>
            <a:ext cx="2892279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395CFB8-2CD1-BFC2-2F9B-4EF9F0B9C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310" y="3868612"/>
            <a:ext cx="2892279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25878-02F3-35EF-F7EE-D638E0D1C748}"/>
              </a:ext>
            </a:extLst>
          </p:cNvPr>
          <p:cNvSpPr txBox="1"/>
          <p:nvPr/>
        </p:nvSpPr>
        <p:spPr>
          <a:xfrm>
            <a:off x="740273" y="175674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FF"/>
                </a:highlight>
              </a:rPr>
              <a:t>Output from SOA model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335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0585D5-E20B-6432-3AC9-FEF13F7CDB5A}"/>
                  </a:ext>
                </a:extLst>
              </p:cNvPr>
              <p:cNvSpPr txBox="1"/>
              <p:nvPr/>
            </p:nvSpPr>
            <p:spPr>
              <a:xfrm>
                <a:off x="106052" y="675032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𝑉𝑂𝐶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0585D5-E20B-6432-3AC9-FEF13F7C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2" y="675032"/>
                <a:ext cx="60944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96F3B-8527-4D69-F180-6212CA4E6D88}"/>
                  </a:ext>
                </a:extLst>
              </p:cNvPr>
              <p:cNvSpPr txBox="1"/>
              <p:nvPr/>
            </p:nvSpPr>
            <p:spPr>
              <a:xfrm>
                <a:off x="-175181" y="1575214"/>
                <a:ext cx="6094428" cy="658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𝑉𝑂𝐶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𝑉𝑂𝐶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96F3B-8527-4D69-F180-6212CA4E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81" y="1575214"/>
                <a:ext cx="6094428" cy="658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A3880-9BFC-BDF0-24D8-B0E36C51931A}"/>
                  </a:ext>
                </a:extLst>
              </p:cNvPr>
              <p:cNvSpPr txBox="1"/>
              <p:nvPr/>
            </p:nvSpPr>
            <p:spPr>
              <a:xfrm>
                <a:off x="-71486" y="2764065"/>
                <a:ext cx="6094428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A3880-9BFC-BDF0-24D8-B0E36C51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86" y="2764065"/>
                <a:ext cx="6094428" cy="39190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E2E873-A0B2-B939-B9C3-62F61984795B}"/>
                  </a:ext>
                </a:extLst>
              </p:cNvPr>
              <p:cNvSpPr txBox="1"/>
              <p:nvPr/>
            </p:nvSpPr>
            <p:spPr>
              <a:xfrm>
                <a:off x="0" y="3506083"/>
                <a:ext cx="618398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E2E873-A0B2-B939-B9C3-62F619847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6083"/>
                <a:ext cx="6183982" cy="39190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96BD-F8AC-9F05-AACF-6C4E9FB1BDE9}"/>
                  </a:ext>
                </a:extLst>
              </p:cNvPr>
              <p:cNvSpPr txBox="1"/>
              <p:nvPr/>
            </p:nvSpPr>
            <p:spPr>
              <a:xfrm>
                <a:off x="-71486" y="4483766"/>
                <a:ext cx="618398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96BD-F8AC-9F05-AACF-6C4E9FB1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86" y="4483766"/>
                <a:ext cx="6183982" cy="39190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223119-E1F9-C1AE-136D-F038C40110B3}"/>
                  </a:ext>
                </a:extLst>
              </p:cNvPr>
              <p:cNvSpPr txBox="1"/>
              <p:nvPr/>
            </p:nvSpPr>
            <p:spPr>
              <a:xfrm>
                <a:off x="377072" y="5355841"/>
                <a:ext cx="6183982" cy="823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</m:nary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223119-E1F9-C1AE-136D-F038C401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2" y="5355841"/>
                <a:ext cx="6183982" cy="823239"/>
              </a:xfrm>
              <a:prstGeom prst="rect">
                <a:avLst/>
              </a:prstGeom>
              <a:blipFill>
                <a:blip r:embed="rId7"/>
                <a:stretch>
                  <a:fillRect t="-66667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531B5-FF93-B28D-4297-F0FD9F728F55}"/>
                  </a:ext>
                </a:extLst>
              </p:cNvPr>
              <p:cNvSpPr txBox="1"/>
              <p:nvPr/>
            </p:nvSpPr>
            <p:spPr>
              <a:xfrm>
                <a:off x="6748197" y="843134"/>
                <a:ext cx="6183982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531B5-FF93-B28D-4297-F0FD9F728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97" y="843134"/>
                <a:ext cx="6183982" cy="626005"/>
              </a:xfrm>
              <a:prstGeom prst="rect">
                <a:avLst/>
              </a:prstGeom>
              <a:blipFill>
                <a:blip r:embed="rId8"/>
                <a:stretch>
                  <a:fillRect t="-68000" b="-5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EA49CD-B91D-698F-EC13-9698647E16B4}"/>
                  </a:ext>
                </a:extLst>
              </p:cNvPr>
              <p:cNvSpPr txBox="1"/>
              <p:nvPr/>
            </p:nvSpPr>
            <p:spPr>
              <a:xfrm>
                <a:off x="6612903" y="1634802"/>
                <a:ext cx="6589336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EA49CD-B91D-698F-EC13-9698647E1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903" y="1634802"/>
                <a:ext cx="6589336" cy="626005"/>
              </a:xfrm>
              <a:prstGeom prst="rect">
                <a:avLst/>
              </a:prstGeom>
              <a:blipFill>
                <a:blip r:embed="rId9"/>
                <a:stretch>
                  <a:fillRect t="-66667" b="-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6E1198-910C-212C-6799-5D7775A091C0}"/>
                  </a:ext>
                </a:extLst>
              </p:cNvPr>
              <p:cNvSpPr txBox="1"/>
              <p:nvPr/>
            </p:nvSpPr>
            <p:spPr>
              <a:xfrm>
                <a:off x="6690674" y="2776380"/>
                <a:ext cx="668831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6E1198-910C-212C-6799-5D7775A09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74" y="2776380"/>
                <a:ext cx="6688316" cy="714683"/>
              </a:xfrm>
              <a:prstGeom prst="rect">
                <a:avLst/>
              </a:prstGeom>
              <a:blipFill>
                <a:blip r:embed="rId10"/>
                <a:stretch>
                  <a:fillRect t="-56897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46BB69-4072-14BC-F732-9D4D78FDEF4E}"/>
                  </a:ext>
                </a:extLst>
              </p:cNvPr>
              <p:cNvSpPr txBox="1"/>
              <p:nvPr/>
            </p:nvSpPr>
            <p:spPr>
              <a:xfrm>
                <a:off x="6625863" y="4133678"/>
                <a:ext cx="6777872" cy="727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46BB69-4072-14BC-F732-9D4D78FDE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63" y="4133678"/>
                <a:ext cx="6777872" cy="727379"/>
              </a:xfrm>
              <a:prstGeom prst="rect">
                <a:avLst/>
              </a:prstGeom>
              <a:blipFill>
                <a:blip r:embed="rId11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6907A7-D7B9-BE35-C94B-66F8F4C34E11}"/>
                  </a:ext>
                </a:extLst>
              </p:cNvPr>
              <p:cNvSpPr txBox="1"/>
              <p:nvPr/>
            </p:nvSpPr>
            <p:spPr>
              <a:xfrm>
                <a:off x="6518635" y="5632325"/>
                <a:ext cx="6777872" cy="727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6907A7-D7B9-BE35-C94B-66F8F4C3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35" y="5632325"/>
                <a:ext cx="6777872" cy="727379"/>
              </a:xfrm>
              <a:prstGeom prst="rect">
                <a:avLst/>
              </a:prstGeom>
              <a:blipFill>
                <a:blip r:embed="rId1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7B625-CD0A-7BDA-0DBA-268AD54BCE88}"/>
              </a:ext>
            </a:extLst>
          </p:cNvPr>
          <p:cNvCxnSpPr>
            <a:cxnSpLocks/>
          </p:cNvCxnSpPr>
          <p:nvPr/>
        </p:nvCxnSpPr>
        <p:spPr>
          <a:xfrm>
            <a:off x="731629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4DD52-B083-51D7-77F4-718E22A8FD70}"/>
              </a:ext>
            </a:extLst>
          </p:cNvPr>
          <p:cNvSpPr/>
          <p:nvPr/>
        </p:nvSpPr>
        <p:spPr>
          <a:xfrm>
            <a:off x="2359378" y="1575214"/>
            <a:ext cx="1817511" cy="6855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4B1E4D-B9F9-125B-0799-D42CE34B6B5E}"/>
              </a:ext>
            </a:extLst>
          </p:cNvPr>
          <p:cNvSpPr txBox="1"/>
          <p:nvPr/>
        </p:nvSpPr>
        <p:spPr>
          <a:xfrm>
            <a:off x="4902144" y="1394480"/>
            <a:ext cx="1120798" cy="52322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SVLIM1, SVLIM2..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4A762DB-A2B7-4A2F-9C54-FD221817873F}"/>
              </a:ext>
            </a:extLst>
          </p:cNvPr>
          <p:cNvCxnSpPr>
            <a:stCxn id="26" idx="0"/>
            <a:endCxn id="27" idx="0"/>
          </p:cNvCxnSpPr>
          <p:nvPr/>
        </p:nvCxnSpPr>
        <p:spPr>
          <a:xfrm rot="5400000" flipH="1" flipV="1">
            <a:off x="4274971" y="387643"/>
            <a:ext cx="180734" cy="2194409"/>
          </a:xfrm>
          <a:prstGeom prst="bentConnector3">
            <a:avLst>
              <a:gd name="adj1" fmla="val 22648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EBAB6-B6A2-6C5E-07F3-1B7A2B369F1D}"/>
              </a:ext>
            </a:extLst>
          </p:cNvPr>
          <p:cNvSpPr/>
          <p:nvPr/>
        </p:nvSpPr>
        <p:spPr>
          <a:xfrm>
            <a:off x="3533421" y="1752638"/>
            <a:ext cx="597592" cy="3258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880E28-0444-E71D-14AF-58B929289915}"/>
              </a:ext>
            </a:extLst>
          </p:cNvPr>
          <p:cNvSpPr txBox="1"/>
          <p:nvPr/>
        </p:nvSpPr>
        <p:spPr>
          <a:xfrm>
            <a:off x="4791522" y="2108052"/>
            <a:ext cx="848309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TRPRXN</a:t>
            </a:r>
          </a:p>
          <a:p>
            <a:r>
              <a:rPr lang="en-US" sz="1400" dirty="0"/>
              <a:t>APINRXN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0665432-A3A9-7875-34D7-F2392EA47D5D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4166275" y="1744414"/>
            <a:ext cx="291189" cy="95930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A8E78-255F-AA57-4593-9D8C992257AF}"/>
              </a:ext>
            </a:extLst>
          </p:cNvPr>
          <p:cNvSpPr/>
          <p:nvPr/>
        </p:nvSpPr>
        <p:spPr>
          <a:xfrm>
            <a:off x="2867376" y="5758948"/>
            <a:ext cx="369367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3D737D-A8D9-5C4E-C26B-588B563073D4}"/>
              </a:ext>
            </a:extLst>
          </p:cNvPr>
          <p:cNvSpPr txBox="1"/>
          <p:nvPr/>
        </p:nvSpPr>
        <p:spPr>
          <a:xfrm>
            <a:off x="6523801" y="6274940"/>
            <a:ext cx="33374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5AFC1BC-20B0-D17B-92B2-FCC359B328FF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6561053" y="5943614"/>
            <a:ext cx="129621" cy="33132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4507E18-E938-3D0F-E135-1989B41CC90C}"/>
              </a:ext>
            </a:extLst>
          </p:cNvPr>
          <p:cNvSpPr/>
          <p:nvPr/>
        </p:nvSpPr>
        <p:spPr>
          <a:xfrm>
            <a:off x="2359378" y="1469139"/>
            <a:ext cx="1174043" cy="95847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B1129-FE75-D74B-4CC9-FC055C05BF3A}"/>
                  </a:ext>
                </a:extLst>
              </p:cNvPr>
              <p:cNvSpPr txBox="1"/>
              <p:nvPr/>
            </p:nvSpPr>
            <p:spPr>
              <a:xfrm>
                <a:off x="-1012751" y="298521"/>
                <a:ext cx="6097772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B1129-FE75-D74B-4CC9-FC055C05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2751" y="298521"/>
                <a:ext cx="6097772" cy="880882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D1EDF-2E80-36BF-481A-21023E723E6F}"/>
                  </a:ext>
                </a:extLst>
              </p:cNvPr>
              <p:cNvSpPr txBox="1"/>
              <p:nvPr/>
            </p:nvSpPr>
            <p:spPr>
              <a:xfrm>
                <a:off x="-554664" y="1407925"/>
                <a:ext cx="6650664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=0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D1EDF-2E80-36BF-481A-21023E72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664" y="1407925"/>
                <a:ext cx="6650664" cy="880882"/>
              </a:xfrm>
              <a:prstGeom prst="rect">
                <a:avLst/>
              </a:prstGeom>
              <a:blipFill>
                <a:blip r:embed="rId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EE005-048E-214E-2D9A-3E9147AED275}"/>
                  </a:ext>
                </a:extLst>
              </p:cNvPr>
              <p:cNvSpPr txBox="1"/>
              <p:nvPr/>
            </p:nvSpPr>
            <p:spPr>
              <a:xfrm>
                <a:off x="-506818" y="3094885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−1+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EE005-048E-214E-2D9A-3E9147AE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818" y="3094885"/>
                <a:ext cx="6602818" cy="880882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677C8A-E245-9E68-79B4-9D6697608ADE}"/>
              </a:ext>
            </a:extLst>
          </p:cNvPr>
          <p:cNvCxnSpPr>
            <a:cxnSpLocks/>
          </p:cNvCxnSpPr>
          <p:nvPr/>
        </p:nvCxnSpPr>
        <p:spPr>
          <a:xfrm>
            <a:off x="62738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81A87E-86E8-0DAF-FA53-AC4F1DDA88B3}"/>
                  </a:ext>
                </a:extLst>
              </p:cNvPr>
              <p:cNvSpPr txBox="1"/>
              <p:nvPr/>
            </p:nvSpPr>
            <p:spPr>
              <a:xfrm>
                <a:off x="4800600" y="321052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𝑢𝑝𝑏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81A87E-86E8-0DAF-FA53-AC4F1DDA8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1052"/>
                <a:ext cx="6602818" cy="880882"/>
              </a:xfrm>
              <a:prstGeom prst="rect">
                <a:avLst/>
              </a:prstGeom>
              <a:blipFill>
                <a:blip r:embed="rId5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F88C66-0D6B-910F-C068-9E1608035CA6}"/>
                  </a:ext>
                </a:extLst>
              </p:cNvPr>
              <p:cNvSpPr txBox="1"/>
              <p:nvPr/>
            </p:nvSpPr>
            <p:spPr>
              <a:xfrm>
                <a:off x="4800600" y="1510279"/>
                <a:ext cx="6602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𝑙𝑤𝑏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𝑁𝑜𝑛𝑣𝑜𝑙𝑎𝑡𝑖𝑙𝑒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F88C66-0D6B-910F-C068-9E1608035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10279"/>
                <a:ext cx="6602818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B6EDA-8D63-A030-098E-950F2AD84F92}"/>
                  </a:ext>
                </a:extLst>
              </p:cNvPr>
              <p:cNvSpPr txBox="1"/>
              <p:nvPr/>
            </p:nvSpPr>
            <p:spPr>
              <a:xfrm>
                <a:off x="4938823" y="3384040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B6EDA-8D63-A030-098E-950F2AD8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23" y="3384040"/>
                <a:ext cx="6602818" cy="880882"/>
              </a:xfrm>
              <a:prstGeom prst="rect">
                <a:avLst/>
              </a:prstGeom>
              <a:blipFill>
                <a:blip r:embed="rId7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229761F-3226-BC24-9D24-F594A50239B9}"/>
              </a:ext>
            </a:extLst>
          </p:cNvPr>
          <p:cNvSpPr/>
          <p:nvPr/>
        </p:nvSpPr>
        <p:spPr>
          <a:xfrm>
            <a:off x="754912" y="2966484"/>
            <a:ext cx="4183911" cy="12014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0D67BAC2-A7AD-703F-029D-E8DA5A7F3EE1}"/>
              </a:ext>
            </a:extLst>
          </p:cNvPr>
          <p:cNvSpPr/>
          <p:nvPr/>
        </p:nvSpPr>
        <p:spPr>
          <a:xfrm rot="11201914">
            <a:off x="7229566" y="458264"/>
            <a:ext cx="4041238" cy="3325860"/>
          </a:xfrm>
          <a:prstGeom prst="arc">
            <a:avLst>
              <a:gd name="adj1" fmla="val 15742995"/>
              <a:gd name="adj2" fmla="val 20049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BDEEEB-D6AA-729D-0A43-2B67FF55FC55}"/>
              </a:ext>
            </a:extLst>
          </p:cNvPr>
          <p:cNvCxnSpPr/>
          <p:nvPr/>
        </p:nvCxnSpPr>
        <p:spPr>
          <a:xfrm>
            <a:off x="6453963" y="3572538"/>
            <a:ext cx="4125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96FE37-7A3F-8DB5-D0EE-C84ED6021293}"/>
              </a:ext>
            </a:extLst>
          </p:cNvPr>
          <p:cNvCxnSpPr/>
          <p:nvPr/>
        </p:nvCxnSpPr>
        <p:spPr>
          <a:xfrm>
            <a:off x="7272670" y="1562985"/>
            <a:ext cx="0" cy="30728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F010EE-05C7-37B8-3C7D-261B52EF2293}"/>
              </a:ext>
            </a:extLst>
          </p:cNvPr>
          <p:cNvSpPr txBox="1"/>
          <p:nvPr/>
        </p:nvSpPr>
        <p:spPr>
          <a:xfrm>
            <a:off x="10579395" y="33386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BB45B-B51E-5040-D0CB-958A95A87E4C}"/>
              </a:ext>
            </a:extLst>
          </p:cNvPr>
          <p:cNvSpPr txBox="1"/>
          <p:nvPr/>
        </p:nvSpPr>
        <p:spPr>
          <a:xfrm>
            <a:off x="7272670" y="1378319"/>
            <a:ext cx="2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4660B-7980-D983-AABB-28A069967127}"/>
              </a:ext>
            </a:extLst>
          </p:cNvPr>
          <p:cNvCxnSpPr>
            <a:cxnSpLocks/>
          </p:cNvCxnSpPr>
          <p:nvPr/>
        </p:nvCxnSpPr>
        <p:spPr>
          <a:xfrm>
            <a:off x="8948466" y="3523288"/>
            <a:ext cx="0" cy="1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E9DAC7-2A0B-9BAA-4EC6-24231F6BD4A9}"/>
              </a:ext>
            </a:extLst>
          </p:cNvPr>
          <p:cNvSpPr txBox="1"/>
          <p:nvPr/>
        </p:nvSpPr>
        <p:spPr>
          <a:xfrm>
            <a:off x="8691834" y="321936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EC7D2-BB96-E67E-9989-8376DBD816E1}"/>
              </a:ext>
            </a:extLst>
          </p:cNvPr>
          <p:cNvCxnSpPr>
            <a:cxnSpLocks/>
          </p:cNvCxnSpPr>
          <p:nvPr/>
        </p:nvCxnSpPr>
        <p:spPr>
          <a:xfrm>
            <a:off x="7506240" y="3513830"/>
            <a:ext cx="0" cy="1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120CFD-907C-C0FF-C6A1-4BD26F3BE807}"/>
              </a:ext>
            </a:extLst>
          </p:cNvPr>
          <p:cNvSpPr txBox="1"/>
          <p:nvPr/>
        </p:nvSpPr>
        <p:spPr>
          <a:xfrm>
            <a:off x="7321821" y="357253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lwb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6B5CEB-0865-496E-E809-45C8C8A70F96}"/>
                  </a:ext>
                </a:extLst>
              </p:cNvPr>
              <p:cNvSpPr txBox="1"/>
              <p:nvPr/>
            </p:nvSpPr>
            <p:spPr>
              <a:xfrm>
                <a:off x="-864780" y="2061062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𝑢𝑝𝑏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6B5CEB-0865-496E-E809-45C8C8A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4780" y="2061062"/>
                <a:ext cx="6602818" cy="880882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F33605-2B8D-D949-5376-E3957BBDF5B0}"/>
                  </a:ext>
                </a:extLst>
              </p:cNvPr>
              <p:cNvSpPr txBox="1"/>
              <p:nvPr/>
            </p:nvSpPr>
            <p:spPr>
              <a:xfrm>
                <a:off x="-749311" y="2992726"/>
                <a:ext cx="6602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𝑙𝑤𝑏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𝑁𝑜𝑛𝑣𝑜𝑙𝑎𝑡𝑖𝑙𝑒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F33605-2B8D-D949-5376-E3957BBDF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9311" y="2992726"/>
                <a:ext cx="66028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588810-39F8-B423-765E-ED8793FDB550}"/>
                  </a:ext>
                </a:extLst>
              </p:cNvPr>
              <p:cNvSpPr txBox="1"/>
              <p:nvPr/>
            </p:nvSpPr>
            <p:spPr>
              <a:xfrm>
                <a:off x="-685238" y="992136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−1+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588810-39F8-B423-765E-ED8793FD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238" y="992136"/>
                <a:ext cx="6602818" cy="880882"/>
              </a:xfrm>
              <a:prstGeom prst="rect">
                <a:avLst/>
              </a:prstGeom>
              <a:blipFill>
                <a:blip r:embed="rId4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345690A-A874-5D73-01FF-A506BB0E29EF}"/>
              </a:ext>
            </a:extLst>
          </p:cNvPr>
          <p:cNvSpPr txBox="1"/>
          <p:nvPr/>
        </p:nvSpPr>
        <p:spPr>
          <a:xfrm>
            <a:off x="960061" y="4061652"/>
            <a:ext cx="3534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 = (lwb + upb)/2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f(N1) +ve:</a:t>
            </a:r>
          </a:p>
          <a:p>
            <a:r>
              <a:rPr lang="en-US" dirty="0"/>
              <a:t>	N2 = N1 + upb /2</a:t>
            </a:r>
          </a:p>
          <a:p>
            <a:r>
              <a:rPr lang="en-US" dirty="0"/>
              <a:t>If f(N1) –ve:</a:t>
            </a:r>
          </a:p>
          <a:p>
            <a:r>
              <a:rPr lang="en-US" dirty="0"/>
              <a:t>	N2 = N1 + lwb /2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5D2FE8-6475-E510-AB2E-121BE64528A4}"/>
              </a:ext>
            </a:extLst>
          </p:cNvPr>
          <p:cNvCxnSpPr/>
          <p:nvPr/>
        </p:nvCxnSpPr>
        <p:spPr>
          <a:xfrm>
            <a:off x="8073483" y="3541761"/>
            <a:ext cx="0" cy="89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6C9AC1-BCD5-C8A8-F9C6-F178E7667D34}"/>
              </a:ext>
            </a:extLst>
          </p:cNvPr>
          <p:cNvSpPr txBox="1"/>
          <p:nvPr/>
        </p:nvSpPr>
        <p:spPr>
          <a:xfrm>
            <a:off x="7953127" y="3553339"/>
            <a:ext cx="359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A3329-D1C1-A921-2363-AB4525C8FC09}"/>
              </a:ext>
            </a:extLst>
          </p:cNvPr>
          <p:cNvCxnSpPr>
            <a:cxnSpLocks/>
          </p:cNvCxnSpPr>
          <p:nvPr/>
        </p:nvCxnSpPr>
        <p:spPr>
          <a:xfrm flipV="1">
            <a:off x="8073483" y="3426530"/>
            <a:ext cx="0" cy="1725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343CB-3227-7C60-771A-B069EF240A54}"/>
              </a:ext>
            </a:extLst>
          </p:cNvPr>
          <p:cNvCxnSpPr>
            <a:cxnSpLocks/>
          </p:cNvCxnSpPr>
          <p:nvPr/>
        </p:nvCxnSpPr>
        <p:spPr>
          <a:xfrm>
            <a:off x="7244603" y="3426530"/>
            <a:ext cx="82888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03F9CA-CE2F-5A56-192E-0DF784CC0428}"/>
              </a:ext>
            </a:extLst>
          </p:cNvPr>
          <p:cNvSpPr txBox="1"/>
          <p:nvPr/>
        </p:nvSpPr>
        <p:spPr>
          <a:xfrm>
            <a:off x="6787265" y="3298918"/>
            <a:ext cx="530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F(N1)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AE1EBC-965E-80E8-5C06-B12E61B15E7A}"/>
                  </a:ext>
                </a:extLst>
              </p14:cNvPr>
              <p14:cNvContentPartPr/>
              <p14:nvPr/>
            </p14:nvContentPartPr>
            <p14:xfrm>
              <a:off x="8346323" y="3546138"/>
              <a:ext cx="17280" cy="4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AE1EBC-965E-80E8-5C06-B12E61B15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2003" y="3541818"/>
                <a:ext cx="259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11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964CF-781F-C142-BB46-243478AADAFA}"/>
              </a:ext>
            </a:extLst>
          </p:cNvPr>
          <p:cNvSpPr txBox="1"/>
          <p:nvPr/>
        </p:nvSpPr>
        <p:spPr>
          <a:xfrm>
            <a:off x="7041438" y="1290091"/>
            <a:ext cx="378741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Unit conversion of concentration of semi-volatile model species : molecule/cm3 to ug/m3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053E8-F18D-42B0-1995-ED681C169694}"/>
              </a:ext>
            </a:extLst>
          </p:cNvPr>
          <p:cNvSpPr txBox="1"/>
          <p:nvPr/>
        </p:nvSpPr>
        <p:spPr>
          <a:xfrm>
            <a:off x="1473196" y="2324297"/>
            <a:ext cx="19360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Gas-phase solver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79A7-61CB-65C1-B516-5F8C257FEBA1}"/>
              </a:ext>
            </a:extLst>
          </p:cNvPr>
          <p:cNvSpPr txBox="1"/>
          <p:nvPr/>
        </p:nvSpPr>
        <p:spPr>
          <a:xfrm>
            <a:off x="7041440" y="2233984"/>
            <a:ext cx="378741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Read parameter table: Cstar, alpha, molecular weight, enthalpy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C78C-B615-C25F-54FA-A66EDF3D5372}"/>
              </a:ext>
            </a:extLst>
          </p:cNvPr>
          <p:cNvSpPr txBox="1"/>
          <p:nvPr/>
        </p:nvSpPr>
        <p:spPr>
          <a:xfrm>
            <a:off x="7041440" y="3201283"/>
            <a:ext cx="37874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Temperature correct Cstar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1AF51-99F8-9EDB-7536-EBCAABC580ED}"/>
              </a:ext>
            </a:extLst>
          </p:cNvPr>
          <p:cNvSpPr txBox="1"/>
          <p:nvPr/>
        </p:nvSpPr>
        <p:spPr>
          <a:xfrm>
            <a:off x="7041439" y="3998816"/>
            <a:ext cx="378741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Numerically solve the gas-particle partitioning equation: Bisection method. This outputs the total moles in aerosol phase.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FE13D-84C4-9EFE-DF2C-B300E335ECC1}"/>
              </a:ext>
            </a:extLst>
          </p:cNvPr>
          <p:cNvSpPr txBox="1"/>
          <p:nvPr/>
        </p:nvSpPr>
        <p:spPr>
          <a:xfrm>
            <a:off x="7041437" y="5194751"/>
            <a:ext cx="378741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concentration of aerosol phase and gas phase of a model species is computed.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9ADF2-363A-3EE3-72EC-EB509DCB3DAB}"/>
              </a:ext>
            </a:extLst>
          </p:cNvPr>
          <p:cNvSpPr txBox="1"/>
          <p:nvPr/>
        </p:nvSpPr>
        <p:spPr>
          <a:xfrm>
            <a:off x="7041436" y="6175242"/>
            <a:ext cx="378741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gas-phase concentration is converted to molecule/cm3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BF39B-595F-B8B5-0E9E-E3AA77DA0396}"/>
              </a:ext>
            </a:extLst>
          </p:cNvPr>
          <p:cNvSpPr txBox="1"/>
          <p:nvPr/>
        </p:nvSpPr>
        <p:spPr>
          <a:xfrm>
            <a:off x="7041427" y="909535"/>
            <a:ext cx="37874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SOA module adopted from AERO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C6B1B62-7E91-00D6-ABF4-A55F84C84288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2441222" y="2693628"/>
            <a:ext cx="4600214" cy="374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3702B97-8CF5-C6BD-CB2E-EBEB379A1374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4388486" y="-395562"/>
            <a:ext cx="705689" cy="4600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A0A579-398D-9D12-31C1-D3AE749EC51A}"/>
              </a:ext>
            </a:extLst>
          </p:cNvPr>
          <p:cNvSpPr/>
          <p:nvPr/>
        </p:nvSpPr>
        <p:spPr>
          <a:xfrm>
            <a:off x="7041435" y="1290090"/>
            <a:ext cx="3787419" cy="54083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F7D755-44B0-97BA-0BD5-A4BC27C4984B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8935148" y="1813311"/>
            <a:ext cx="2" cy="4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225D36-A70C-D9C9-156B-E6BBC022D92B}"/>
              </a:ext>
            </a:extLst>
          </p:cNvPr>
          <p:cNvCxnSpPr/>
          <p:nvPr/>
        </p:nvCxnSpPr>
        <p:spPr>
          <a:xfrm>
            <a:off x="8935144" y="2787746"/>
            <a:ext cx="2" cy="35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4F5238-E471-8EF2-2E6A-CFACDF6209F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935144" y="3524625"/>
            <a:ext cx="5" cy="47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4FFBF8-12EF-E909-222C-B0B3FB77A6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935142" y="4752003"/>
            <a:ext cx="5" cy="4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82C6EA-E242-6ED5-87E8-3CC3FFFD2C07}"/>
              </a:ext>
            </a:extLst>
          </p:cNvPr>
          <p:cNvCxnSpPr>
            <a:cxnSpLocks/>
          </p:cNvCxnSpPr>
          <p:nvPr/>
        </p:nvCxnSpPr>
        <p:spPr>
          <a:xfrm>
            <a:off x="8935137" y="5740753"/>
            <a:ext cx="5" cy="4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29DCB7-83B3-43CD-CAC6-4311081A7879}"/>
              </a:ext>
            </a:extLst>
          </p:cNvPr>
          <p:cNvSpPr txBox="1"/>
          <p:nvPr/>
        </p:nvSpPr>
        <p:spPr>
          <a:xfrm>
            <a:off x="-2107096" y="14835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Gas-phase and SOA module framework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8479C-2419-1905-4BA6-75B2665A33A0}"/>
              </a:ext>
            </a:extLst>
          </p:cNvPr>
          <p:cNvSpPr txBox="1"/>
          <p:nvPr/>
        </p:nvSpPr>
        <p:spPr>
          <a:xfrm>
            <a:off x="327191" y="3249496"/>
            <a:ext cx="1630018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The Chem output:</a:t>
            </a:r>
          </a:p>
          <a:p>
            <a:endParaRPr lang="en-US" sz="1100" dirty="0"/>
          </a:p>
          <a:p>
            <a:r>
              <a:rPr lang="en-US" sz="1100" dirty="0"/>
              <a:t>cc: The initial concentration of model species </a:t>
            </a:r>
          </a:p>
          <a:p>
            <a:r>
              <a:rPr lang="en-US" sz="1100" dirty="0"/>
              <a:t>k: Computed rate constants considering solar zenith angle, pressure and  temperature .</a:t>
            </a:r>
          </a:p>
          <a:p>
            <a:r>
              <a:rPr lang="en-US" sz="1100" dirty="0"/>
              <a:t>f: sociometric co-efficient from chemical mechanism file  </a:t>
            </a:r>
          </a:p>
          <a:p>
            <a:r>
              <a:rPr lang="en-US" sz="1100" dirty="0" err="1"/>
              <a:t>iG</a:t>
            </a:r>
            <a:r>
              <a:rPr lang="en-US" sz="1100" dirty="0"/>
              <a:t>: index of reactants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ACA25B6-3720-F843-B0EF-0924FA4D9E48}"/>
              </a:ext>
            </a:extLst>
          </p:cNvPr>
          <p:cNvCxnSpPr>
            <a:stCxn id="27" idx="0"/>
            <a:endCxn id="3" idx="1"/>
          </p:cNvCxnSpPr>
          <p:nvPr/>
        </p:nvCxnSpPr>
        <p:spPr>
          <a:xfrm rot="5400000" flipH="1" flipV="1">
            <a:off x="937432" y="2713732"/>
            <a:ext cx="740533" cy="33099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8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enu, screenshot&#10;&#10;Description automatically generated">
            <a:extLst>
              <a:ext uri="{FF2B5EF4-FFF2-40B4-BE49-F238E27FC236}">
                <a16:creationId xmlns:a16="http://schemas.microsoft.com/office/drawing/2014/main" id="{899F5D4A-DA94-5641-1EBE-C59EC4E9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187450"/>
            <a:ext cx="7772400" cy="373286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356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B56125E1-ED06-0F15-D27C-700110DB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6" y="556781"/>
            <a:ext cx="8876357" cy="233230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C305E7-54C8-4E7A-2216-F46174C71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" y="3223441"/>
            <a:ext cx="8789309" cy="28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9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enu, screenshot, black and white&#10;&#10;Description automatically generated">
            <a:extLst>
              <a:ext uri="{FF2B5EF4-FFF2-40B4-BE49-F238E27FC236}">
                <a16:creationId xmlns:a16="http://schemas.microsoft.com/office/drawing/2014/main" id="{BFE4E89E-2BBD-6B9F-1308-795B2287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181100"/>
            <a:ext cx="6997700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20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42FE2B-1DBE-8509-F9B1-CFD231B3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15" y="826587"/>
            <a:ext cx="10189245" cy="14744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812DA-BDAB-B2DD-2F03-870B7D06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5" y="2471712"/>
            <a:ext cx="10189244" cy="38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3FFBE32B-66C1-E6D3-42BC-A8F214C0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6" y="2011681"/>
            <a:ext cx="10048236" cy="3370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5F053-0F86-301A-1A6C-AE85B52FE4DC}"/>
              </a:ext>
            </a:extLst>
          </p:cNvPr>
          <p:cNvSpPr txBox="1"/>
          <p:nvPr/>
        </p:nvSpPr>
        <p:spPr>
          <a:xfrm>
            <a:off x="791755" y="1476103"/>
            <a:ext cx="531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VBS in SOA model. The enthalpy value is assumed. </a:t>
            </a:r>
          </a:p>
        </p:txBody>
      </p:sp>
    </p:spTree>
    <p:extLst>
      <p:ext uri="{BB962C8B-B14F-4D97-AF65-F5344CB8AC3E}">
        <p14:creationId xmlns:p14="http://schemas.microsoft.com/office/powerpoint/2010/main" val="632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1F2C6D-7658-D063-F47A-67D173B70168}"/>
              </a:ext>
            </a:extLst>
          </p:cNvPr>
          <p:cNvSpPr txBox="1"/>
          <p:nvPr/>
        </p:nvSpPr>
        <p:spPr>
          <a:xfrm>
            <a:off x="482600" y="234177"/>
            <a:ext cx="1090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CF59A97-3323-BC34-CB91-EB54F68D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" y="1369629"/>
            <a:ext cx="5702300" cy="42291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1C3EA65-8B59-EA01-1E34-E4CB4820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0" y="1369629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38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5FE9C-61AC-66BA-5249-0EEFBC3A6AF3}"/>
              </a:ext>
            </a:extLst>
          </p:cNvPr>
          <p:cNvSpPr txBox="1"/>
          <p:nvPr/>
        </p:nvSpPr>
        <p:spPr>
          <a:xfrm>
            <a:off x="482600" y="234177"/>
            <a:ext cx="1090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18DAD47-42E5-AEDC-7C60-FC3C2B6D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" y="1314450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C1F99F5-DEC8-01B5-9265-C23AC1A0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34" y="1314450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144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2AECB-8F7D-C632-8E63-B106755E7808}"/>
              </a:ext>
            </a:extLst>
          </p:cNvPr>
          <p:cNvSpPr txBox="1"/>
          <p:nvPr/>
        </p:nvSpPr>
        <p:spPr>
          <a:xfrm>
            <a:off x="482600" y="234177"/>
            <a:ext cx="1090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model: Temperature sensitivity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FB2D-058F-CD22-414A-149BE2EC6D28}"/>
              </a:ext>
            </a:extLst>
          </p:cNvPr>
          <p:cNvSpPr txBox="1"/>
          <p:nvPr/>
        </p:nvSpPr>
        <p:spPr>
          <a:xfrm>
            <a:off x="232832" y="1187513"/>
            <a:ext cx="570229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T= 298 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23F9-7D0A-97C7-AF4F-5B574BC5875E}"/>
              </a:ext>
            </a:extLst>
          </p:cNvPr>
          <p:cNvSpPr txBox="1"/>
          <p:nvPr/>
        </p:nvSpPr>
        <p:spPr>
          <a:xfrm>
            <a:off x="6256870" y="1187513"/>
            <a:ext cx="570229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T= 310 K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91A1498-AEEF-FD93-A84A-71189E85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" y="1614911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C9A5845-EC38-D1A6-D17C-DC78E715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0" y="1614911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519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589F063-858B-5E6E-7B40-3D1F142D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21" y="363393"/>
            <a:ext cx="9814958" cy="1431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0933A-0963-F9B0-F719-102AE8842832}"/>
              </a:ext>
            </a:extLst>
          </p:cNvPr>
          <p:cNvSpPr txBox="1"/>
          <p:nvPr/>
        </p:nvSpPr>
        <p:spPr>
          <a:xfrm>
            <a:off x="1188521" y="2161081"/>
            <a:ext cx="4182097" cy="43335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Solution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BUTENE + OH </a:t>
            </a:r>
            <a:r>
              <a:rPr lang="en-US" dirty="0">
                <a:sym typeface="Wingdings" pitchFamily="2" charset="2"/>
              </a:rPr>
              <a:t> 1*CH3CH2COOH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Alpha = 1</a:t>
            </a:r>
          </a:p>
          <a:p>
            <a:r>
              <a:rPr lang="en-US" dirty="0">
                <a:sym typeface="Wingdings" pitchFamily="2" charset="2"/>
              </a:rPr>
              <a:t>Po = 0.005 atm</a:t>
            </a:r>
          </a:p>
          <a:p>
            <a:r>
              <a:rPr lang="en-US" dirty="0">
                <a:sym typeface="Wingdings" pitchFamily="2" charset="2"/>
              </a:rPr>
              <a:t>Mi = 74.08 g/mol</a:t>
            </a:r>
          </a:p>
          <a:p>
            <a:r>
              <a:rPr lang="en-US" dirty="0">
                <a:sym typeface="Wingdings" pitchFamily="2" charset="2"/>
              </a:rPr>
              <a:t>Mvoc = 56 g/mol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Ctot = alpha * Mi/Mvoc * delta(VOC)</a:t>
            </a:r>
          </a:p>
          <a:p>
            <a:r>
              <a:rPr lang="en-US" dirty="0">
                <a:sym typeface="Wingdings" pitchFamily="2" charset="2"/>
              </a:rPr>
              <a:t>        = 1 * 74.08/56 * 100 ppb</a:t>
            </a:r>
          </a:p>
          <a:p>
            <a:r>
              <a:rPr lang="en-US" dirty="0">
                <a:sym typeface="Wingdings" pitchFamily="2" charset="2"/>
              </a:rPr>
              <a:t>        =  132.14 ppb</a:t>
            </a:r>
          </a:p>
          <a:p>
            <a:r>
              <a:rPr lang="en-US" dirty="0">
                <a:sym typeface="Wingdings" pitchFamily="2" charset="2"/>
              </a:rPr>
              <a:t>        = 400.27 ug/m3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494A1-BE69-B6EE-25D3-9146E03FED74}"/>
              </a:ext>
            </a:extLst>
          </p:cNvPr>
          <p:cNvSpPr txBox="1"/>
          <p:nvPr/>
        </p:nvSpPr>
        <p:spPr>
          <a:xfrm>
            <a:off x="5767754" y="2161081"/>
            <a:ext cx="6137031" cy="43335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Cgas = Ceq = Po*Mi/R*T</a:t>
            </a:r>
          </a:p>
          <a:p>
            <a:r>
              <a:rPr lang="en-US" dirty="0">
                <a:sym typeface="Wingdings" pitchFamily="2" charset="2"/>
              </a:rPr>
              <a:t>                    = Po * Mi/R*T</a:t>
            </a:r>
          </a:p>
          <a:p>
            <a:r>
              <a:rPr lang="en-US" dirty="0">
                <a:sym typeface="Wingdings" pitchFamily="2" charset="2"/>
              </a:rPr>
              <a:t>                    = 0.005 * 101325 * 74.08 / (8.314 * 298)</a:t>
            </a:r>
          </a:p>
          <a:p>
            <a:r>
              <a:rPr lang="en-US" dirty="0">
                <a:sym typeface="Wingdings" pitchFamily="2" charset="2"/>
              </a:rPr>
              <a:t>                    = ﻿15.148 ug/m3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Ctot = Ceq + Cp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Cp = Ctot – Ceq</a:t>
            </a:r>
          </a:p>
          <a:p>
            <a:r>
              <a:rPr lang="en-US" dirty="0">
                <a:sym typeface="Wingdings" pitchFamily="2" charset="2"/>
              </a:rPr>
              <a:t>      = 400.27 – 15.148</a:t>
            </a:r>
          </a:p>
          <a:p>
            <a:r>
              <a:rPr lang="en-US" dirty="0">
                <a:sym typeface="Wingdings" pitchFamily="2" charset="2"/>
              </a:rPr>
              <a:t>      = ﻿385.121 ug/m3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2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8CF3DD-FDB7-DC61-A2AE-93A9DC51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76" y="1637208"/>
            <a:ext cx="5786291" cy="2681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EA90B-2829-CAB1-75CF-BB001E9CB32D}"/>
              </a:ext>
            </a:extLst>
          </p:cNvPr>
          <p:cNvSpPr txBox="1"/>
          <p:nvPr/>
        </p:nvSpPr>
        <p:spPr>
          <a:xfrm>
            <a:off x="-249959" y="213267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Input of SOA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96B77-98BE-24CD-7A28-675940023216}"/>
              </a:ext>
            </a:extLst>
          </p:cNvPr>
          <p:cNvSpPr/>
          <p:nvPr/>
        </p:nvSpPr>
        <p:spPr>
          <a:xfrm>
            <a:off x="6236376" y="2822222"/>
            <a:ext cx="2012067" cy="467733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997769-129A-DBC4-0349-5DC4EC4CC743}"/>
              </a:ext>
            </a:extLst>
          </p:cNvPr>
          <p:cNvCxnSpPr/>
          <p:nvPr/>
        </p:nvCxnSpPr>
        <p:spPr>
          <a:xfrm>
            <a:off x="5881511" y="397933"/>
            <a:ext cx="0" cy="606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6E5651-1CD5-5D11-FB25-D553C15BD7BB}"/>
              </a:ext>
            </a:extLst>
          </p:cNvPr>
          <p:cNvSpPr txBox="1"/>
          <p:nvPr/>
        </p:nvSpPr>
        <p:spPr>
          <a:xfrm>
            <a:off x="5881511" y="332110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DE819-5081-8DCF-E69E-D88309BD0DFA}"/>
              </a:ext>
            </a:extLst>
          </p:cNvPr>
          <p:cNvSpPr txBox="1"/>
          <p:nvPr/>
        </p:nvSpPr>
        <p:spPr>
          <a:xfrm>
            <a:off x="445797" y="590767"/>
            <a:ext cx="48993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BUTENE + OH </a:t>
            </a:r>
            <a:r>
              <a:rPr lang="en-US" sz="1400" dirty="0">
                <a:sym typeface="Wingdings" pitchFamily="2" charset="2"/>
              </a:rPr>
              <a:t> SVBUTA (gas-phase reaction)</a:t>
            </a:r>
          </a:p>
          <a:p>
            <a:endParaRPr lang="en-US" sz="1400" dirty="0">
              <a:sym typeface="Wingdings" pitchFamily="2" charset="2"/>
            </a:endParaRPr>
          </a:p>
          <a:p>
            <a:r>
              <a:rPr lang="en-US" sz="1400" dirty="0">
                <a:sym typeface="Wingdings" pitchFamily="2" charset="2"/>
              </a:rPr>
              <a:t>SVBUTA  ABUTA (aerosol module)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u="sng" dirty="0"/>
              <a:t>Initial concentration: </a:t>
            </a:r>
          </a:p>
          <a:p>
            <a:r>
              <a:rPr lang="en-US" sz="1400" dirty="0"/>
              <a:t>SVBUTA : 132 ppb</a:t>
            </a:r>
          </a:p>
          <a:p>
            <a:r>
              <a:rPr lang="en-US" sz="1400" dirty="0"/>
              <a:t>aerosol concentration : 1e-23 ug/m3 </a:t>
            </a:r>
          </a:p>
          <a:p>
            <a:endParaRPr lang="en-US" sz="1400" dirty="0"/>
          </a:p>
          <a:p>
            <a:r>
              <a:rPr lang="en-US" sz="1400" u="sng" dirty="0"/>
              <a:t>Parameter dataset:</a:t>
            </a:r>
          </a:p>
          <a:p>
            <a:endParaRPr lang="en-US" sz="1400" dirty="0"/>
          </a:p>
          <a:p>
            <a:r>
              <a:rPr lang="en-US" sz="1400" dirty="0"/>
              <a:t>Gas-phase species:              SVBUTA</a:t>
            </a:r>
            <a:br>
              <a:rPr lang="en-US" sz="1400" dirty="0"/>
            </a:br>
            <a:r>
              <a:rPr lang="en-US" sz="1400" dirty="0"/>
              <a:t>PM species             :              ABUTA</a:t>
            </a:r>
          </a:p>
          <a:p>
            <a:r>
              <a:rPr lang="en-US" sz="1400" dirty="0"/>
              <a:t>C*                            :             15.14 ug/m3</a:t>
            </a:r>
          </a:p>
          <a:p>
            <a:r>
              <a:rPr lang="en-US" sz="1400" dirty="0"/>
              <a:t>Molecular weight of gas-species: 74.08 g/mol</a:t>
            </a:r>
          </a:p>
          <a:p>
            <a:r>
              <a:rPr lang="en-US" sz="1400" dirty="0"/>
              <a:t>Molecular weight of pm-species: 74.08 g/mol</a:t>
            </a:r>
          </a:p>
          <a:p>
            <a:endParaRPr lang="en-US" sz="1400" dirty="0"/>
          </a:p>
          <a:p>
            <a:r>
              <a:rPr lang="en-US" sz="1400" u="sng" dirty="0"/>
              <a:t>Meteorology: </a:t>
            </a:r>
          </a:p>
          <a:p>
            <a:r>
              <a:rPr lang="en-US" sz="1400" dirty="0"/>
              <a:t>T=298 K</a:t>
            </a:r>
          </a:p>
          <a:p>
            <a:r>
              <a:rPr lang="en-US" sz="1400" dirty="0"/>
              <a:t>P = 101325 pa</a:t>
            </a:r>
          </a:p>
          <a:p>
            <a:endParaRPr lang="en-US" sz="1400" dirty="0"/>
          </a:p>
          <a:p>
            <a:r>
              <a:rPr lang="en-US" sz="1400" dirty="0"/>
              <a:t>The model is run for one time-step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6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32172</TotalTime>
  <Words>795</Words>
  <Application>Microsoft Macintosh PowerPoint</Application>
  <PresentationFormat>Widescreen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Samiha Binte Shahid</dc:creator>
  <cp:lastModifiedBy>Samiha Binte Shahid</cp:lastModifiedBy>
  <cp:revision>28</cp:revision>
  <dcterms:created xsi:type="dcterms:W3CDTF">2023-03-20T23:57:52Z</dcterms:created>
  <dcterms:modified xsi:type="dcterms:W3CDTF">2024-10-12T19:43:33Z</dcterms:modified>
</cp:coreProperties>
</file>